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8" roundtripDataSignature="AMtx7mjjk/wXZfIjnoOcMSK3oukcEV96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C26365-B236-4A30-B94C-468A1F9A7592}">
  <a:tblStyle styleId="{78C26365-B236-4A30-B94C-468A1F9A759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20" Type="http://schemas.openxmlformats.org/officeDocument/2006/relationships/slide" Target="slides/slide14.xml"/><Relationship Id="rId42" Type="http://schemas.openxmlformats.org/officeDocument/2006/relationships/font" Target="fonts/Raleway-italic.fntdata"/><Relationship Id="rId41" Type="http://schemas.openxmlformats.org/officeDocument/2006/relationships/font" Target="fonts/Raleway-bold.fntdata"/><Relationship Id="rId22" Type="http://schemas.openxmlformats.org/officeDocument/2006/relationships/slide" Target="slides/slide16.xml"/><Relationship Id="rId44" Type="http://schemas.openxmlformats.org/officeDocument/2006/relationships/font" Target="fonts/Lato-regular.fntdata"/><Relationship Id="rId21" Type="http://schemas.openxmlformats.org/officeDocument/2006/relationships/slide" Target="slides/slide15.xml"/><Relationship Id="rId43" Type="http://schemas.openxmlformats.org/officeDocument/2006/relationships/font" Target="fonts/Raleway-boldItalic.fntdata"/><Relationship Id="rId24" Type="http://schemas.openxmlformats.org/officeDocument/2006/relationships/slide" Target="slides/slide18.xml"/><Relationship Id="rId46" Type="http://schemas.openxmlformats.org/officeDocument/2006/relationships/font" Target="fonts/Lato-italic.fntdata"/><Relationship Id="rId23" Type="http://schemas.openxmlformats.org/officeDocument/2006/relationships/slide" Target="slides/slide17.xml"/><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La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5"/>
          <p:cNvGrpSpPr/>
          <p:nvPr/>
        </p:nvGrpSpPr>
        <p:grpSpPr>
          <a:xfrm>
            <a:off x="830392" y="1191256"/>
            <a:ext cx="745763" cy="45826"/>
            <a:chOff x="4580561" y="2589004"/>
            <a:chExt cx="1064464" cy="25200"/>
          </a:xfrm>
        </p:grpSpPr>
        <p:sp>
          <p:nvSpPr>
            <p:cNvPr id="12" name="Google Shape;12;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5"/>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Font typeface="Lato"/>
              <a:buNone/>
              <a:defRPr sz="4200">
                <a:latin typeface="Lato"/>
                <a:ea typeface="Lato"/>
                <a:cs typeface="Lato"/>
                <a:sym typeface="Lato"/>
              </a:defRPr>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5"/>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
        <p:nvSpPr>
          <p:cNvPr id="17" name="Google Shape;17;p35"/>
          <p:cNvSpPr txBox="1"/>
          <p:nvPr/>
        </p:nvSpPr>
        <p:spPr>
          <a:xfrm>
            <a:off x="6590950" y="3866975"/>
            <a:ext cx="1945500" cy="73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18" name="Google Shape;18;p35"/>
          <p:cNvSpPr txBox="1"/>
          <p:nvPr>
            <p:ph idx="2" type="subTitle"/>
          </p:nvPr>
        </p:nvSpPr>
        <p:spPr>
          <a:xfrm>
            <a:off x="6057025" y="3821800"/>
            <a:ext cx="2360700" cy="1121700"/>
          </a:xfrm>
          <a:prstGeom prst="rect">
            <a:avLst/>
          </a:prstGeom>
          <a:noFill/>
          <a:ln>
            <a:noFill/>
          </a:ln>
        </p:spPr>
        <p:txBody>
          <a:bodyPr anchorCtr="0" anchor="t" bIns="91425" lIns="91425" spcFirstLastPara="1" rIns="91425" wrap="square" tIns="91425">
            <a:normAutofit/>
          </a:bodyPr>
          <a:lstStyle>
            <a:lvl1pPr lvl="0" algn="r">
              <a:lnSpc>
                <a:spcPct val="115000"/>
              </a:lnSpc>
              <a:spcBef>
                <a:spcPts val="0"/>
              </a:spcBef>
              <a:spcAft>
                <a:spcPts val="0"/>
              </a:spcAft>
              <a:buSzPts val="1300"/>
              <a:buNone/>
              <a:defRPr/>
            </a:lvl1pPr>
            <a:lvl2pPr lvl="1" algn="l">
              <a:lnSpc>
                <a:spcPct val="115000"/>
              </a:lnSpc>
              <a:spcBef>
                <a:spcPts val="0"/>
              </a:spcBef>
              <a:spcAft>
                <a:spcPts val="0"/>
              </a:spcAft>
              <a:buSzPts val="1100"/>
              <a:buNone/>
              <a:defRPr/>
            </a:lvl2pPr>
            <a:lvl3pPr lvl="2" algn="l">
              <a:lnSpc>
                <a:spcPct val="115000"/>
              </a:lnSpc>
              <a:spcBef>
                <a:spcPts val="0"/>
              </a:spcBef>
              <a:spcAft>
                <a:spcPts val="0"/>
              </a:spcAft>
              <a:buSzPts val="1100"/>
              <a:buNone/>
              <a:defRPr/>
            </a:lvl3pPr>
            <a:lvl4pPr lvl="3" algn="l">
              <a:lnSpc>
                <a:spcPct val="115000"/>
              </a:lnSpc>
              <a:spcBef>
                <a:spcPts val="0"/>
              </a:spcBef>
              <a:spcAft>
                <a:spcPts val="0"/>
              </a:spcAft>
              <a:buSzPts val="1100"/>
              <a:buNone/>
              <a:defRPr/>
            </a:lvl4pPr>
            <a:lvl5pPr lvl="4" algn="l">
              <a:lnSpc>
                <a:spcPct val="115000"/>
              </a:lnSpc>
              <a:spcBef>
                <a:spcPts val="0"/>
              </a:spcBef>
              <a:spcAft>
                <a:spcPts val="0"/>
              </a:spcAft>
              <a:buSzPts val="1100"/>
              <a:buNone/>
              <a:defRPr/>
            </a:lvl5pPr>
            <a:lvl6pPr lvl="5" algn="l">
              <a:lnSpc>
                <a:spcPct val="115000"/>
              </a:lnSpc>
              <a:spcBef>
                <a:spcPts val="0"/>
              </a:spcBef>
              <a:spcAft>
                <a:spcPts val="0"/>
              </a:spcAft>
              <a:buSzPts val="1100"/>
              <a:buNone/>
              <a:defRPr/>
            </a:lvl6pPr>
            <a:lvl7pPr lvl="6" algn="l">
              <a:lnSpc>
                <a:spcPct val="115000"/>
              </a:lnSpc>
              <a:spcBef>
                <a:spcPts val="0"/>
              </a:spcBef>
              <a:spcAft>
                <a:spcPts val="0"/>
              </a:spcAft>
              <a:buSzPts val="1100"/>
              <a:buNone/>
              <a:defRPr/>
            </a:lvl7pPr>
            <a:lvl8pPr lvl="7" algn="l">
              <a:lnSpc>
                <a:spcPct val="115000"/>
              </a:lnSpc>
              <a:spcBef>
                <a:spcPts val="0"/>
              </a:spcBef>
              <a:spcAft>
                <a:spcPts val="0"/>
              </a:spcAft>
              <a:buSzPts val="1100"/>
              <a:buNone/>
              <a:defRPr/>
            </a:lvl8pPr>
            <a:lvl9pPr lvl="8" algn="l">
              <a:lnSpc>
                <a:spcPct val="115000"/>
              </a:lnSpc>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4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 name="Google Shape;84;p44"/>
          <p:cNvGrpSpPr/>
          <p:nvPr/>
        </p:nvGrpSpPr>
        <p:grpSpPr>
          <a:xfrm>
            <a:off x="830392" y="1191256"/>
            <a:ext cx="745763" cy="45826"/>
            <a:chOff x="4580561" y="2589004"/>
            <a:chExt cx="1064464" cy="25200"/>
          </a:xfrm>
        </p:grpSpPr>
        <p:sp>
          <p:nvSpPr>
            <p:cNvPr id="85" name="Google Shape;85;p4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 name="Google Shape;87;p44"/>
          <p:cNvSpPr txBox="1"/>
          <p:nvPr>
            <p:ph type="title"/>
          </p:nvPr>
        </p:nvSpPr>
        <p:spPr>
          <a:xfrm>
            <a:off x="721225" y="523413"/>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88" name="Google Shape;88;p44"/>
          <p:cNvSpPr txBox="1"/>
          <p:nvPr>
            <p:ph idx="1" type="body"/>
          </p:nvPr>
        </p:nvSpPr>
        <p:spPr>
          <a:xfrm>
            <a:off x="721225" y="1452775"/>
            <a:ext cx="3300900" cy="2926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9" name="Google Shape;89;p4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90" name="Shape 90"/>
        <p:cNvGrpSpPr/>
        <p:nvPr/>
      </p:nvGrpSpPr>
      <p:grpSpPr>
        <a:xfrm>
          <a:off x="0" y="0"/>
          <a:ext cx="0" cy="0"/>
          <a:chOff x="0" y="0"/>
          <a:chExt cx="0" cy="0"/>
        </a:xfrm>
      </p:grpSpPr>
      <p:grpSp>
        <p:nvGrpSpPr>
          <p:cNvPr id="91" name="Google Shape;91;p45"/>
          <p:cNvGrpSpPr/>
          <p:nvPr/>
        </p:nvGrpSpPr>
        <p:grpSpPr>
          <a:xfrm>
            <a:off x="830392" y="4169130"/>
            <a:ext cx="745763" cy="45826"/>
            <a:chOff x="4580561" y="2589004"/>
            <a:chExt cx="1064464" cy="25200"/>
          </a:xfrm>
        </p:grpSpPr>
        <p:sp>
          <p:nvSpPr>
            <p:cNvPr id="92" name="Google Shape;92;p4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45"/>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Font typeface="Lato"/>
              <a:buNone/>
              <a:defRPr sz="36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5" name="Google Shape;95;p4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46"/>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98" name="Google Shape;98;p4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9" name="Shape 99"/>
        <p:cNvGrpSpPr/>
        <p:nvPr/>
      </p:nvGrpSpPr>
      <p:grpSpPr>
        <a:xfrm>
          <a:off x="0" y="0"/>
          <a:ext cx="0" cy="0"/>
          <a:chOff x="0" y="0"/>
          <a:chExt cx="0" cy="0"/>
        </a:xfrm>
      </p:grpSpPr>
      <p:grpSp>
        <p:nvGrpSpPr>
          <p:cNvPr id="100" name="Google Shape;100;p47"/>
          <p:cNvGrpSpPr/>
          <p:nvPr/>
        </p:nvGrpSpPr>
        <p:grpSpPr>
          <a:xfrm>
            <a:off x="830392" y="4169130"/>
            <a:ext cx="745763" cy="45826"/>
            <a:chOff x="4580561" y="2589004"/>
            <a:chExt cx="1064464" cy="25200"/>
          </a:xfrm>
        </p:grpSpPr>
        <p:sp>
          <p:nvSpPr>
            <p:cNvPr id="101" name="Google Shape;101;p4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47"/>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Font typeface="Lato"/>
              <a:buNone/>
              <a:defRPr sz="80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4" name="Google Shape;104;p47"/>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105" name="Google Shape;105;p4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4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6"/>
          <p:cNvGrpSpPr/>
          <p:nvPr/>
        </p:nvGrpSpPr>
        <p:grpSpPr>
          <a:xfrm>
            <a:off x="830392" y="1191256"/>
            <a:ext cx="745763" cy="45826"/>
            <a:chOff x="4580561" y="2589004"/>
            <a:chExt cx="1064464" cy="25200"/>
          </a:xfrm>
        </p:grpSpPr>
        <p:sp>
          <p:nvSpPr>
            <p:cNvPr id="21" name="Google Shape;21;p3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3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Font typeface="Lato"/>
              <a:buNone/>
              <a:defRPr sz="36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4" name="Google Shape;24;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κύριο μέρος - Προσοχή! 1">
  <p:cSld name="TITLE_AND_BODY_1_1_1">
    <p:bg>
      <p:bgPr>
        <a:solidFill>
          <a:schemeClr val="lt2"/>
        </a:solidFill>
      </p:bgPr>
    </p:bg>
    <p:spTree>
      <p:nvGrpSpPr>
        <p:cNvPr id="25" name="Shape 25"/>
        <p:cNvGrpSpPr/>
        <p:nvPr/>
      </p:nvGrpSpPr>
      <p:grpSpPr>
        <a:xfrm>
          <a:off x="0" y="0"/>
          <a:ext cx="0" cy="0"/>
          <a:chOff x="0" y="0"/>
          <a:chExt cx="0" cy="0"/>
        </a:xfrm>
      </p:grpSpPr>
      <p:sp>
        <p:nvSpPr>
          <p:cNvPr id="26" name="Google Shape;26;p37"/>
          <p:cNvSpPr/>
          <p:nvPr/>
        </p:nvSpPr>
        <p:spPr>
          <a:xfrm>
            <a:off x="0" y="0"/>
            <a:ext cx="9144000" cy="4878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l" sz="1400" u="none" cap="none" strike="noStrike">
                <a:solidFill>
                  <a:schemeClr val="lt1"/>
                </a:solidFill>
                <a:latin typeface="Arial"/>
                <a:ea typeface="Arial"/>
                <a:cs typeface="Arial"/>
                <a:sym typeface="Arial"/>
              </a:rPr>
              <a:t>Quick Revision</a:t>
            </a:r>
            <a:endParaRPr b="1" i="0" sz="1400" u="none" cap="none" strike="noStrike">
              <a:solidFill>
                <a:schemeClr val="lt1"/>
              </a:solidFill>
              <a:latin typeface="Arial"/>
              <a:ea typeface="Arial"/>
              <a:cs typeface="Arial"/>
              <a:sym typeface="Arial"/>
            </a:endParaRPr>
          </a:p>
        </p:txBody>
      </p:sp>
      <p:grpSp>
        <p:nvGrpSpPr>
          <p:cNvPr id="27" name="Google Shape;27;p37"/>
          <p:cNvGrpSpPr/>
          <p:nvPr/>
        </p:nvGrpSpPr>
        <p:grpSpPr>
          <a:xfrm>
            <a:off x="830392" y="1191256"/>
            <a:ext cx="745763" cy="45826"/>
            <a:chOff x="4580561" y="2589004"/>
            <a:chExt cx="1064464" cy="25200"/>
          </a:xfrm>
        </p:grpSpPr>
        <p:sp>
          <p:nvSpPr>
            <p:cNvPr id="28" name="Google Shape;28;p3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37"/>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1" name="Google Shape;31;p37"/>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3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38"/>
          <p:cNvGrpSpPr/>
          <p:nvPr/>
        </p:nvGrpSpPr>
        <p:grpSpPr>
          <a:xfrm>
            <a:off x="830392" y="1191256"/>
            <a:ext cx="745763" cy="45826"/>
            <a:chOff x="4580561" y="2589004"/>
            <a:chExt cx="1064464" cy="25200"/>
          </a:xfrm>
        </p:grpSpPr>
        <p:sp>
          <p:nvSpPr>
            <p:cNvPr id="36" name="Google Shape;36;p3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38"/>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9" name="Google Shape;39;p38"/>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κύριο μέρος - Προσοχή!">
  <p:cSld name="TITLE_AND_BODY_1_1">
    <p:bg>
      <p:bgPr>
        <a:solidFill>
          <a:schemeClr val="lt2"/>
        </a:solidFill>
      </p:bgPr>
    </p:bg>
    <p:spTree>
      <p:nvGrpSpPr>
        <p:cNvPr id="41" name="Shape 41"/>
        <p:cNvGrpSpPr/>
        <p:nvPr/>
      </p:nvGrpSpPr>
      <p:grpSpPr>
        <a:xfrm>
          <a:off x="0" y="0"/>
          <a:ext cx="0" cy="0"/>
          <a:chOff x="0" y="0"/>
          <a:chExt cx="0" cy="0"/>
        </a:xfrm>
      </p:grpSpPr>
      <p:sp>
        <p:nvSpPr>
          <p:cNvPr id="42" name="Google Shape;42;p39"/>
          <p:cNvSpPr/>
          <p:nvPr/>
        </p:nvSpPr>
        <p:spPr>
          <a:xfrm>
            <a:off x="0" y="0"/>
            <a:ext cx="9144000" cy="487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l" sz="1400" u="none" cap="none" strike="noStrike">
                <a:solidFill>
                  <a:schemeClr val="lt1"/>
                </a:solidFill>
                <a:latin typeface="Arial"/>
                <a:ea typeface="Arial"/>
                <a:cs typeface="Arial"/>
                <a:sym typeface="Arial"/>
              </a:rPr>
              <a:t>Heads up!</a:t>
            </a:r>
            <a:endParaRPr b="1" i="0" sz="1400" u="none" cap="none" strike="noStrike">
              <a:solidFill>
                <a:schemeClr val="lt1"/>
              </a:solidFill>
              <a:latin typeface="Arial"/>
              <a:ea typeface="Arial"/>
              <a:cs typeface="Arial"/>
              <a:sym typeface="Arial"/>
            </a:endParaRPr>
          </a:p>
        </p:txBody>
      </p:sp>
      <p:grpSp>
        <p:nvGrpSpPr>
          <p:cNvPr id="43" name="Google Shape;43;p39"/>
          <p:cNvGrpSpPr/>
          <p:nvPr/>
        </p:nvGrpSpPr>
        <p:grpSpPr>
          <a:xfrm>
            <a:off x="830392" y="1191256"/>
            <a:ext cx="745763" cy="45826"/>
            <a:chOff x="4580561" y="2589004"/>
            <a:chExt cx="1064464" cy="25200"/>
          </a:xfrm>
        </p:grpSpPr>
        <p:sp>
          <p:nvSpPr>
            <p:cNvPr id="44" name="Google Shape;44;p3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39"/>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7" name="Google Shape;47;p39"/>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4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40"/>
          <p:cNvGrpSpPr/>
          <p:nvPr/>
        </p:nvGrpSpPr>
        <p:grpSpPr>
          <a:xfrm>
            <a:off x="830392" y="1191256"/>
            <a:ext cx="745763" cy="45826"/>
            <a:chOff x="4580561" y="2589004"/>
            <a:chExt cx="1064464" cy="25200"/>
          </a:xfrm>
        </p:grpSpPr>
        <p:sp>
          <p:nvSpPr>
            <p:cNvPr id="52" name="Google Shape;52;p4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40"/>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40"/>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56" name="Google Shape;56;p40"/>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7" name="Google Shape;57;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κύριο μέρος - Εκτός ύλης">
  <p:cSld name="TITLE_AND_BODY_1">
    <p:bg>
      <p:bgPr>
        <a:solidFill>
          <a:schemeClr val="lt2"/>
        </a:solidFill>
      </p:bgPr>
    </p:bg>
    <p:spTree>
      <p:nvGrpSpPr>
        <p:cNvPr id="58" name="Shape 58"/>
        <p:cNvGrpSpPr/>
        <p:nvPr/>
      </p:nvGrpSpPr>
      <p:grpSpPr>
        <a:xfrm>
          <a:off x="0" y="0"/>
          <a:ext cx="0" cy="0"/>
          <a:chOff x="0" y="0"/>
          <a:chExt cx="0" cy="0"/>
        </a:xfrm>
      </p:grpSpPr>
      <p:sp>
        <p:nvSpPr>
          <p:cNvPr id="59" name="Google Shape;59;p41"/>
          <p:cNvSpPr/>
          <p:nvPr/>
        </p:nvSpPr>
        <p:spPr>
          <a:xfrm>
            <a:off x="0" y="0"/>
            <a:ext cx="9144000" cy="4878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l" sz="1400" u="none" cap="none" strike="noStrike">
                <a:solidFill>
                  <a:schemeClr val="lt1"/>
                </a:solidFill>
                <a:latin typeface="Arial"/>
                <a:ea typeface="Arial"/>
                <a:cs typeface="Arial"/>
                <a:sym typeface="Arial"/>
              </a:rPr>
              <a:t>Not relevant for the assessment of the module!</a:t>
            </a:r>
            <a:endParaRPr b="1" i="0" sz="1400" u="none" cap="none" strike="noStrike">
              <a:solidFill>
                <a:schemeClr val="lt1"/>
              </a:solidFill>
              <a:latin typeface="Arial"/>
              <a:ea typeface="Arial"/>
              <a:cs typeface="Arial"/>
              <a:sym typeface="Arial"/>
            </a:endParaRPr>
          </a:p>
        </p:txBody>
      </p:sp>
      <p:grpSp>
        <p:nvGrpSpPr>
          <p:cNvPr id="60" name="Google Shape;60;p41"/>
          <p:cNvGrpSpPr/>
          <p:nvPr/>
        </p:nvGrpSpPr>
        <p:grpSpPr>
          <a:xfrm>
            <a:off x="830392" y="1191256"/>
            <a:ext cx="745763" cy="45826"/>
            <a:chOff x="4580561" y="2589004"/>
            <a:chExt cx="1064464" cy="25200"/>
          </a:xfrm>
        </p:grpSpPr>
        <p:sp>
          <p:nvSpPr>
            <p:cNvPr id="61" name="Google Shape;61;p4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41"/>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4" name="Google Shape;64;p41"/>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5" name="Google Shape;65;p4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4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42"/>
          <p:cNvGrpSpPr/>
          <p:nvPr/>
        </p:nvGrpSpPr>
        <p:grpSpPr>
          <a:xfrm>
            <a:off x="830392" y="1191256"/>
            <a:ext cx="745763" cy="45826"/>
            <a:chOff x="4580561" y="2589004"/>
            <a:chExt cx="1064464" cy="25200"/>
          </a:xfrm>
        </p:grpSpPr>
        <p:sp>
          <p:nvSpPr>
            <p:cNvPr id="69" name="Google Shape;69;p4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42"/>
          <p:cNvSpPr txBox="1"/>
          <p:nvPr>
            <p:ph type="title"/>
          </p:nvPr>
        </p:nvSpPr>
        <p:spPr>
          <a:xfrm>
            <a:off x="727800" y="571925"/>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72" name="Google Shape;72;p42"/>
          <p:cNvSpPr txBox="1"/>
          <p:nvPr>
            <p:ph idx="1" type="body"/>
          </p:nvPr>
        </p:nvSpPr>
        <p:spPr>
          <a:xfrm>
            <a:off x="729325" y="1474150"/>
            <a:ext cx="3774300" cy="286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3" name="Google Shape;73;p42"/>
          <p:cNvSpPr txBox="1"/>
          <p:nvPr>
            <p:ph idx="2" type="body"/>
          </p:nvPr>
        </p:nvSpPr>
        <p:spPr>
          <a:xfrm>
            <a:off x="4643600" y="1474075"/>
            <a:ext cx="3774300" cy="286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4" name="Google Shape;74;p4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4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 name="Google Shape;77;p43"/>
          <p:cNvGrpSpPr/>
          <p:nvPr/>
        </p:nvGrpSpPr>
        <p:grpSpPr>
          <a:xfrm>
            <a:off x="830392" y="1191256"/>
            <a:ext cx="745763" cy="45826"/>
            <a:chOff x="4580561" y="2589004"/>
            <a:chExt cx="1064464" cy="25200"/>
          </a:xfrm>
        </p:grpSpPr>
        <p:sp>
          <p:nvSpPr>
            <p:cNvPr id="78" name="Google Shape;78;p4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 name="Google Shape;80;p43"/>
          <p:cNvSpPr txBox="1"/>
          <p:nvPr>
            <p:ph type="title"/>
          </p:nvPr>
        </p:nvSpPr>
        <p:spPr>
          <a:xfrm>
            <a:off x="727800" y="571925"/>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Lato"/>
              <a:buNone/>
              <a:defRPr sz="2600">
                <a:latin typeface="Lato"/>
                <a:ea typeface="Lato"/>
                <a:cs typeface="Lato"/>
                <a:sym typeface="Lato"/>
              </a:defRPr>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81" name="Google Shape;81;p4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vcclite.com/light-pipe-design-how-tir-refraction-come-into-pla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en.wikipedia.org/wiki/Total_internal_reflection"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skillsforall.com/course/getting-started-cisco-packet-tracer" TargetMode="External"/><Relationship Id="rId4" Type="http://schemas.openxmlformats.org/officeDocument/2006/relationships/hyperlink" Target="https://skillsforall.com/course/exploring-networking-cisco-packet-tracer?courseLang=en-US" TargetMode="External"/><Relationship Id="rId5" Type="http://schemas.openxmlformats.org/officeDocument/2006/relationships/hyperlink" Target="https://skillsforall.com/course/exploring-iot-cisco-packet-tracer?courseLang=en-US" TargetMode="External"/><Relationship Id="rId6" Type="http://schemas.openxmlformats.org/officeDocument/2006/relationships/hyperlink" Target="https://skillsforall.com/career-path/network-technician?courseLang=en-U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en.wikipedia.org/wiki/Total_internal_reflect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hyperlink" Target="https://forms.gle/6q2tuByroaan8kWH8" TargetMode="External"/><Relationship Id="rId4" Type="http://schemas.openxmlformats.org/officeDocument/2006/relationships/hyperlink" Target="https://forms.gle/6q2tuByroaan8kWH8" TargetMode="External"/><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Serial-position_effe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l"/>
              <a:t>Fundamentals of Networks and Security</a:t>
            </a:r>
            <a:endParaRPr/>
          </a:p>
        </p:txBody>
      </p:sp>
      <p:sp>
        <p:nvSpPr>
          <p:cNvPr id="113" name="Google Shape;113;p1"/>
          <p:cNvSpPr txBox="1"/>
          <p:nvPr>
            <p:ph idx="1" type="subTitle"/>
          </p:nvPr>
        </p:nvSpPr>
        <p:spPr>
          <a:xfrm>
            <a:off x="729625" y="3172900"/>
            <a:ext cx="7688100" cy="828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l"/>
              <a:t>Vassilis Markos</a:t>
            </a:r>
            <a:endParaRPr/>
          </a:p>
          <a:p>
            <a:pPr indent="0" lvl="0" marL="0" rtl="0" algn="l">
              <a:lnSpc>
                <a:spcPct val="100000"/>
              </a:lnSpc>
              <a:spcBef>
                <a:spcPts val="0"/>
              </a:spcBef>
              <a:spcAft>
                <a:spcPts val="0"/>
              </a:spcAft>
              <a:buSzPts val="1600"/>
              <a:buNone/>
            </a:pPr>
            <a:r>
              <a:rPr lang="el"/>
              <a:t>Mediterranean College</a:t>
            </a:r>
            <a:endParaRPr/>
          </a:p>
        </p:txBody>
      </p:sp>
      <p:sp>
        <p:nvSpPr>
          <p:cNvPr id="114" name="Google Shape;114;p1"/>
          <p:cNvSpPr txBox="1"/>
          <p:nvPr/>
        </p:nvSpPr>
        <p:spPr>
          <a:xfrm>
            <a:off x="6029600" y="4001275"/>
            <a:ext cx="2388000" cy="6162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chemeClr val="accent1"/>
              </a:solidFill>
              <a:latin typeface="Lato"/>
              <a:ea typeface="Lato"/>
              <a:cs typeface="Lato"/>
              <a:sym typeface="Lato"/>
            </a:endParaRPr>
          </a:p>
        </p:txBody>
      </p:sp>
      <p:sp>
        <p:nvSpPr>
          <p:cNvPr id="115" name="Google Shape;115;p1"/>
          <p:cNvSpPr txBox="1"/>
          <p:nvPr>
            <p:ph idx="2" type="subTitle"/>
          </p:nvPr>
        </p:nvSpPr>
        <p:spPr>
          <a:xfrm>
            <a:off x="6057025" y="3821800"/>
            <a:ext cx="2360700" cy="1121700"/>
          </a:xfrm>
          <a:prstGeom prst="rect">
            <a:avLst/>
          </a:prstGeom>
          <a:noFill/>
          <a:ln>
            <a:noFill/>
          </a:ln>
        </p:spPr>
        <p:txBody>
          <a:bodyPr anchorCtr="0" anchor="t" bIns="91425" lIns="91425" spcFirstLastPara="1" rIns="91425" wrap="square" tIns="91425">
            <a:normAutofit/>
          </a:bodyPr>
          <a:lstStyle/>
          <a:p>
            <a:pPr indent="0" lvl="0" marL="0" rtl="0" algn="r">
              <a:lnSpc>
                <a:spcPct val="115000"/>
              </a:lnSpc>
              <a:spcBef>
                <a:spcPts val="0"/>
              </a:spcBef>
              <a:spcAft>
                <a:spcPts val="1200"/>
              </a:spcAft>
              <a:buSzPts val="1300"/>
              <a:buNone/>
            </a:pPr>
            <a:r>
              <a:rPr lang="el"/>
              <a:t>Week 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about light?</a:t>
            </a:r>
            <a:endParaRPr/>
          </a:p>
        </p:txBody>
      </p:sp>
      <p:sp>
        <p:nvSpPr>
          <p:cNvPr id="177" name="Google Shape;177;p10"/>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l" sz="1600"/>
              <a:t>Why not use light for messaging?</a:t>
            </a:r>
            <a:endParaRPr sz="1600"/>
          </a:p>
          <a:p>
            <a:pPr indent="-330200" lvl="0" marL="457200" rtl="0" algn="l">
              <a:lnSpc>
                <a:spcPct val="115000"/>
              </a:lnSpc>
              <a:spcBef>
                <a:spcPts val="1200"/>
              </a:spcBef>
              <a:spcAft>
                <a:spcPts val="0"/>
              </a:spcAft>
              <a:buSzPts val="1600"/>
              <a:buChar char="●"/>
            </a:pPr>
            <a:r>
              <a:rPr lang="el" sz="1600"/>
              <a:t>How can we convert messages to light?</a:t>
            </a:r>
            <a:endParaRPr sz="1600"/>
          </a:p>
          <a:p>
            <a:pPr indent="-330200" lvl="0" marL="457200" rtl="0" algn="l">
              <a:lnSpc>
                <a:spcPct val="115000"/>
              </a:lnSpc>
              <a:spcBef>
                <a:spcPts val="0"/>
              </a:spcBef>
              <a:spcAft>
                <a:spcPts val="0"/>
              </a:spcAft>
              <a:buSzPts val="1600"/>
              <a:buChar char="●"/>
            </a:pPr>
            <a:r>
              <a:rPr lang="el" sz="1600"/>
              <a:t>Light beams cannot bend (but for gravitational lenses, but we are not studying theoretical physics at the moment…).</a:t>
            </a:r>
            <a:endParaRPr sz="1600"/>
          </a:p>
          <a:p>
            <a:pPr indent="-330200" lvl="0" marL="457200" rtl="0" algn="l">
              <a:lnSpc>
                <a:spcPct val="115000"/>
              </a:lnSpc>
              <a:spcBef>
                <a:spcPts val="0"/>
              </a:spcBef>
              <a:spcAft>
                <a:spcPts val="0"/>
              </a:spcAft>
              <a:buSzPts val="1600"/>
              <a:buChar char="●"/>
            </a:pPr>
            <a:r>
              <a:rPr lang="el" sz="1600"/>
              <a:t>It has </a:t>
            </a:r>
            <a:r>
              <a:rPr b="1" lang="el" sz="1600"/>
              <a:t>two states</a:t>
            </a:r>
            <a:r>
              <a:rPr lang="el" sz="1600"/>
              <a:t>: visible (on) and not visible (off).</a:t>
            </a:r>
            <a:endParaRPr sz="1600"/>
          </a:p>
          <a:p>
            <a:pPr indent="-330200" lvl="0" marL="457200" rtl="0" algn="l">
              <a:lnSpc>
                <a:spcPct val="115000"/>
              </a:lnSpc>
              <a:spcBef>
                <a:spcPts val="0"/>
              </a:spcBef>
              <a:spcAft>
                <a:spcPts val="0"/>
              </a:spcAft>
              <a:buSzPts val="1600"/>
              <a:buChar char="●"/>
            </a:pPr>
            <a:r>
              <a:rPr lang="el" sz="1600"/>
              <a:t>Security?</a:t>
            </a:r>
            <a:endParaRPr sz="1600"/>
          </a:p>
        </p:txBody>
      </p:sp>
      <p:sp>
        <p:nvSpPr>
          <p:cNvPr id="178" name="Google Shape;178;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Problems difficult to solve</a:t>
            </a:r>
            <a:endParaRPr/>
          </a:p>
        </p:txBody>
      </p:sp>
      <p:sp>
        <p:nvSpPr>
          <p:cNvPr id="184" name="Google Shape;184;p11"/>
          <p:cNvSpPr txBox="1"/>
          <p:nvPr>
            <p:ph idx="1" type="body"/>
          </p:nvPr>
        </p:nvSpPr>
        <p:spPr>
          <a:xfrm>
            <a:off x="729450" y="1378000"/>
            <a:ext cx="7688700" cy="337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l" sz="1600"/>
              <a:t>Why not use light for messaging?</a:t>
            </a:r>
            <a:endParaRPr sz="1600"/>
          </a:p>
          <a:p>
            <a:pPr indent="-330200" lvl="0" marL="457200" rtl="0" algn="l">
              <a:lnSpc>
                <a:spcPct val="115000"/>
              </a:lnSpc>
              <a:spcBef>
                <a:spcPts val="1200"/>
              </a:spcBef>
              <a:spcAft>
                <a:spcPts val="0"/>
              </a:spcAft>
              <a:buSzPts val="1600"/>
              <a:buChar char="●"/>
            </a:pPr>
            <a:r>
              <a:rPr b="1" lang="el" sz="1600"/>
              <a:t>How can we convert messages to light?</a:t>
            </a:r>
            <a:br>
              <a:rPr b="1" lang="el" sz="1600"/>
            </a:br>
            <a:r>
              <a:rPr lang="el" sz="1600"/>
              <a:t>Well, we can, but it is expensive in terms of time (and, hence, money) so we have to be really considerate with that</a:t>
            </a:r>
            <a:endParaRPr sz="1600"/>
          </a:p>
          <a:p>
            <a:pPr indent="-330200" lvl="0" marL="457200" rtl="0" algn="l">
              <a:lnSpc>
                <a:spcPct val="115000"/>
              </a:lnSpc>
              <a:spcBef>
                <a:spcPts val="0"/>
              </a:spcBef>
              <a:spcAft>
                <a:spcPts val="0"/>
              </a:spcAft>
              <a:buSzPts val="1600"/>
              <a:buChar char="●"/>
            </a:pPr>
            <a:r>
              <a:rPr b="1" lang="el" sz="1600"/>
              <a:t>It has two states: visible (on) and not visible (off).</a:t>
            </a:r>
            <a:br>
              <a:rPr b="1" lang="el" sz="1600"/>
            </a:br>
            <a:r>
              <a:rPr lang="el" sz="1600"/>
              <a:t>For messaging at high speeds (i.e., 21st century speeds) we need to turn lights on and off really (really) fast. This, again, is hard to accomplish and we have devised several ways of making things faster (e.g., not turn the light entirely off)</a:t>
            </a:r>
            <a:endParaRPr sz="1600"/>
          </a:p>
          <a:p>
            <a:pPr indent="-330200" lvl="0" marL="457200" rtl="0" algn="l">
              <a:lnSpc>
                <a:spcPct val="115000"/>
              </a:lnSpc>
              <a:spcBef>
                <a:spcPts val="0"/>
              </a:spcBef>
              <a:spcAft>
                <a:spcPts val="0"/>
              </a:spcAft>
              <a:buSzPts val="1600"/>
              <a:buChar char="●"/>
            </a:pPr>
            <a:r>
              <a:rPr b="1" lang="el" sz="1600"/>
              <a:t>Security?</a:t>
            </a:r>
            <a:br>
              <a:rPr b="1" lang="el" sz="1600"/>
            </a:br>
            <a:r>
              <a:rPr lang="el" sz="1600"/>
              <a:t>Let us forget about that for the moment…</a:t>
            </a:r>
            <a:endParaRPr sz="1600"/>
          </a:p>
        </p:txBody>
      </p:sp>
      <p:sp>
        <p:nvSpPr>
          <p:cNvPr id="185" name="Google Shape;185;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Problems easy to “go around”</a:t>
            </a:r>
            <a:endParaRPr/>
          </a:p>
        </p:txBody>
      </p:sp>
      <p:sp>
        <p:nvSpPr>
          <p:cNvPr id="191" name="Google Shape;19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192" name="Google Shape;192;p12"/>
          <p:cNvPicPr preferRelativeResize="0"/>
          <p:nvPr/>
        </p:nvPicPr>
        <p:blipFill rotWithShape="1">
          <a:blip r:embed="rId3">
            <a:alphaModFix/>
          </a:blip>
          <a:srcRect b="0" l="0" r="0" t="0"/>
          <a:stretch/>
        </p:blipFill>
        <p:spPr>
          <a:xfrm>
            <a:off x="152400" y="1259525"/>
            <a:ext cx="8839200" cy="2776061"/>
          </a:xfrm>
          <a:prstGeom prst="rect">
            <a:avLst/>
          </a:prstGeom>
          <a:noFill/>
          <a:ln>
            <a:noFill/>
          </a:ln>
        </p:spPr>
      </p:pic>
      <p:sp>
        <p:nvSpPr>
          <p:cNvPr id="193" name="Google Shape;193;p12"/>
          <p:cNvSpPr txBox="1"/>
          <p:nvPr/>
        </p:nvSpPr>
        <p:spPr>
          <a:xfrm>
            <a:off x="729450" y="4187975"/>
            <a:ext cx="7688700" cy="677100"/>
          </a:xfrm>
          <a:prstGeom prst="rect">
            <a:avLst/>
          </a:prstGeom>
          <a:solidFill>
            <a:srgbClr val="FCE5CD"/>
          </a:solidFill>
          <a:ln cap="flat" cmpd="sng" w="19050">
            <a:solidFill>
              <a:schemeClr val="accent3"/>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l" sz="1600" u="none" cap="none" strike="noStrike">
                <a:solidFill>
                  <a:schemeClr val="accent1"/>
                </a:solidFill>
                <a:latin typeface="Lato"/>
                <a:ea typeface="Lato"/>
                <a:cs typeface="Lato"/>
                <a:sym typeface="Lato"/>
              </a:rPr>
              <a:t>More on </a:t>
            </a:r>
            <a:r>
              <a:rPr b="1" i="0" lang="el" sz="1600" u="none" cap="none" strike="noStrike">
                <a:solidFill>
                  <a:schemeClr val="accent3"/>
                </a:solidFill>
                <a:latin typeface="Lato"/>
                <a:ea typeface="Lato"/>
                <a:cs typeface="Lato"/>
                <a:sym typeface="Lato"/>
              </a:rPr>
              <a:t>light pipe design</a:t>
            </a:r>
            <a:r>
              <a:rPr b="0" i="0" lang="el" sz="1600" u="none" cap="none" strike="noStrike">
                <a:solidFill>
                  <a:schemeClr val="accent1"/>
                </a:solidFill>
                <a:latin typeface="Lato"/>
                <a:ea typeface="Lato"/>
                <a:cs typeface="Lato"/>
                <a:sym typeface="Lato"/>
              </a:rPr>
              <a:t>: </a:t>
            </a:r>
            <a:r>
              <a:rPr b="0" i="0" lang="el" sz="1600" u="sng" cap="none" strike="noStrike">
                <a:solidFill>
                  <a:schemeClr val="hlink"/>
                </a:solidFill>
                <a:latin typeface="Lato"/>
                <a:ea typeface="Lato"/>
                <a:cs typeface="Lato"/>
                <a:sym typeface="Lato"/>
                <a:hlinkClick r:id="rId4"/>
              </a:rPr>
              <a:t>https://vcclite.com/light-pipe-design-how-tir-refraction-come-into-play/</a:t>
            </a:r>
            <a:endParaRPr b="0" i="0" sz="1600" u="none" cap="none" strike="noStrike">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The anatomy of an optic fibre</a:t>
            </a:r>
            <a:endParaRPr/>
          </a:p>
        </p:txBody>
      </p:sp>
      <p:sp>
        <p:nvSpPr>
          <p:cNvPr id="199" name="Google Shape;199;p13"/>
          <p:cNvSpPr txBox="1"/>
          <p:nvPr>
            <p:ph idx="1" type="body"/>
          </p:nvPr>
        </p:nvSpPr>
        <p:spPr>
          <a:xfrm>
            <a:off x="729450" y="1378000"/>
            <a:ext cx="7688700" cy="21675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Core:</a:t>
            </a:r>
            <a:r>
              <a:rPr lang="el" sz="1600"/>
              <a:t> Where the light travels.</a:t>
            </a:r>
            <a:endParaRPr sz="1600"/>
          </a:p>
          <a:p>
            <a:pPr indent="-330200" lvl="0" marL="457200" rtl="0" algn="l">
              <a:lnSpc>
                <a:spcPct val="115000"/>
              </a:lnSpc>
              <a:spcBef>
                <a:spcPts val="0"/>
              </a:spcBef>
              <a:spcAft>
                <a:spcPts val="0"/>
              </a:spcAft>
              <a:buSzPts val="1600"/>
              <a:buChar char="●"/>
            </a:pPr>
            <a:r>
              <a:rPr b="1" lang="el" sz="1600"/>
              <a:t>Cladding:</a:t>
            </a:r>
            <a:r>
              <a:rPr lang="el" sz="1600"/>
              <a:t> Surrounds the core to keep light there via “</a:t>
            </a:r>
            <a:r>
              <a:rPr lang="el" sz="1600" u="sng">
                <a:solidFill>
                  <a:schemeClr val="hlink"/>
                </a:solidFill>
                <a:hlinkClick r:id="rId3"/>
              </a:rPr>
              <a:t>total internal reflection</a:t>
            </a:r>
            <a:r>
              <a:rPr lang="el" sz="1600"/>
              <a:t>”.</a:t>
            </a:r>
            <a:endParaRPr sz="1600"/>
          </a:p>
          <a:p>
            <a:pPr indent="-330200" lvl="0" marL="457200" rtl="0" algn="l">
              <a:lnSpc>
                <a:spcPct val="115000"/>
              </a:lnSpc>
              <a:spcBef>
                <a:spcPts val="0"/>
              </a:spcBef>
              <a:spcAft>
                <a:spcPts val="0"/>
              </a:spcAft>
              <a:buSzPts val="1600"/>
              <a:buChar char="●"/>
            </a:pPr>
            <a:r>
              <a:rPr b="1" lang="el" sz="1600"/>
              <a:t>Coating:</a:t>
            </a:r>
            <a:r>
              <a:rPr lang="el" sz="1600"/>
              <a:t> Reinforces its internals, usually plastic.</a:t>
            </a:r>
            <a:endParaRPr sz="1600"/>
          </a:p>
          <a:p>
            <a:pPr indent="-330200" lvl="0" marL="457200" rtl="0" algn="l">
              <a:lnSpc>
                <a:spcPct val="115000"/>
              </a:lnSpc>
              <a:spcBef>
                <a:spcPts val="0"/>
              </a:spcBef>
              <a:spcAft>
                <a:spcPts val="0"/>
              </a:spcAft>
              <a:buSzPts val="1600"/>
              <a:buChar char="●"/>
            </a:pPr>
            <a:r>
              <a:rPr b="1" lang="el" sz="1600"/>
              <a:t>Strengthening fibers:</a:t>
            </a:r>
            <a:r>
              <a:rPr lang="el" sz="1600"/>
              <a:t> “Cushion” that protects the core against tensions.</a:t>
            </a:r>
            <a:endParaRPr sz="1600"/>
          </a:p>
          <a:p>
            <a:pPr indent="-330200" lvl="0" marL="457200" rtl="0" algn="l">
              <a:lnSpc>
                <a:spcPct val="115000"/>
              </a:lnSpc>
              <a:spcBef>
                <a:spcPts val="0"/>
              </a:spcBef>
              <a:spcAft>
                <a:spcPts val="0"/>
              </a:spcAft>
              <a:buSzPts val="1600"/>
              <a:buChar char="●"/>
            </a:pPr>
            <a:r>
              <a:rPr b="1" lang="el" sz="1600"/>
              <a:t>Cable Jacket:</a:t>
            </a:r>
            <a:r>
              <a:rPr lang="el" sz="1600"/>
              <a:t> More protection (from the environment, us etc).</a:t>
            </a:r>
            <a:endParaRPr sz="1600"/>
          </a:p>
        </p:txBody>
      </p:sp>
      <p:sp>
        <p:nvSpPr>
          <p:cNvPr id="200" name="Google Shape;200;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201" name="Google Shape;201;p13"/>
          <p:cNvPicPr preferRelativeResize="0"/>
          <p:nvPr/>
        </p:nvPicPr>
        <p:blipFill rotWithShape="1">
          <a:blip r:embed="rId4">
            <a:alphaModFix/>
          </a:blip>
          <a:srcRect b="0" l="0" r="0" t="0"/>
          <a:stretch/>
        </p:blipFill>
        <p:spPr>
          <a:xfrm>
            <a:off x="2190750" y="3545413"/>
            <a:ext cx="4762500" cy="1343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How many modes ( = colours)?</a:t>
            </a:r>
            <a:endParaRPr/>
          </a:p>
        </p:txBody>
      </p:sp>
      <p:sp>
        <p:nvSpPr>
          <p:cNvPr id="207" name="Google Shape;207;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208" name="Google Shape;208;p14"/>
          <p:cNvPicPr preferRelativeResize="0"/>
          <p:nvPr/>
        </p:nvPicPr>
        <p:blipFill rotWithShape="1">
          <a:blip r:embed="rId3">
            <a:alphaModFix/>
          </a:blip>
          <a:srcRect b="0" l="0" r="0" t="0"/>
          <a:stretch/>
        </p:blipFill>
        <p:spPr>
          <a:xfrm flipH="1">
            <a:off x="7177352" y="1377999"/>
            <a:ext cx="1907648" cy="1907648"/>
          </a:xfrm>
          <a:prstGeom prst="rect">
            <a:avLst/>
          </a:prstGeom>
          <a:noFill/>
          <a:ln>
            <a:noFill/>
          </a:ln>
        </p:spPr>
      </p:pic>
      <p:graphicFrame>
        <p:nvGraphicFramePr>
          <p:cNvPr id="209" name="Google Shape;209;p14"/>
          <p:cNvGraphicFramePr/>
          <p:nvPr/>
        </p:nvGraphicFramePr>
        <p:xfrm>
          <a:off x="952500" y="1378075"/>
          <a:ext cx="3000000" cy="3000000"/>
        </p:xfrm>
        <a:graphic>
          <a:graphicData uri="http://schemas.openxmlformats.org/drawingml/2006/table">
            <a:tbl>
              <a:tblPr>
                <a:noFill/>
                <a:tableStyleId>{78C26365-B236-4A30-B94C-468A1F9A7592}</a:tableStyleId>
              </a:tblPr>
              <a:tblGrid>
                <a:gridCol w="2985525"/>
                <a:gridCol w="2985525"/>
              </a:tblGrid>
              <a:tr h="412975">
                <a:tc>
                  <a:txBody>
                    <a:bodyPr/>
                    <a:lstStyle/>
                    <a:p>
                      <a:pPr indent="0" lvl="0" marL="0" marR="0" rtl="0" algn="l">
                        <a:lnSpc>
                          <a:spcPct val="100000"/>
                        </a:lnSpc>
                        <a:spcBef>
                          <a:spcPts val="0"/>
                        </a:spcBef>
                        <a:spcAft>
                          <a:spcPts val="0"/>
                        </a:spcAft>
                        <a:buClr>
                          <a:srgbClr val="000000"/>
                        </a:buClr>
                        <a:buSzPts val="1600"/>
                        <a:buFont typeface="Arial"/>
                        <a:buNone/>
                      </a:pPr>
                      <a:r>
                        <a:rPr b="1" lang="el" sz="1600" u="none" cap="none" strike="noStrike">
                          <a:solidFill>
                            <a:schemeClr val="accent1"/>
                          </a:solidFill>
                        </a:rPr>
                        <a:t>Monomode</a:t>
                      </a:r>
                      <a:r>
                        <a:rPr lang="el" sz="1600" u="none" cap="none" strike="noStrike">
                          <a:solidFill>
                            <a:schemeClr val="accent1"/>
                          </a:solidFill>
                        </a:rPr>
                        <a:t> fibre</a:t>
                      </a:r>
                      <a:endParaRPr sz="1600" u="none" cap="none" strike="noStrike">
                        <a:solidFill>
                          <a:schemeClr val="accen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b="1" lang="el" sz="1600" u="none" cap="none" strike="noStrike">
                          <a:solidFill>
                            <a:schemeClr val="accent1"/>
                          </a:solidFill>
                        </a:rPr>
                        <a:t>Multimode</a:t>
                      </a:r>
                      <a:r>
                        <a:rPr lang="el" sz="1600" u="none" cap="none" strike="noStrike">
                          <a:solidFill>
                            <a:schemeClr val="accent1"/>
                          </a:solidFill>
                        </a:rPr>
                        <a:t> fibre</a:t>
                      </a:r>
                      <a:endParaRPr sz="1600" u="none" cap="none" strike="noStrike">
                        <a:solidFill>
                          <a:schemeClr val="accent1"/>
                        </a:solidFill>
                      </a:endParaRPr>
                    </a:p>
                  </a:txBody>
                  <a:tcPr marT="91425" marB="91425" marR="91425" marL="91425"/>
                </a:tc>
              </a:tr>
              <a:tr h="412975">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Driven by expensive laser</a:t>
                      </a:r>
                      <a:endParaRPr sz="1600" u="none" cap="none" strike="noStrike">
                        <a:solidFill>
                          <a:schemeClr val="accen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Driven by cheaper lasers</a:t>
                      </a:r>
                      <a:endParaRPr sz="1600" u="none" cap="none" strike="noStrike">
                        <a:solidFill>
                          <a:schemeClr val="accent1"/>
                        </a:solidFill>
                      </a:endParaRPr>
                    </a:p>
                  </a:txBody>
                  <a:tcPr marT="91425" marB="91425" marR="91425" marL="91425"/>
                </a:tc>
              </a:tr>
              <a:tr h="412975">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Pure light (one colour)</a:t>
                      </a:r>
                      <a:endParaRPr sz="1600" u="none" cap="none" strike="noStrike">
                        <a:solidFill>
                          <a:schemeClr val="accen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Many similar colours</a:t>
                      </a:r>
                      <a:endParaRPr sz="1600" u="none" cap="none" strike="noStrike">
                        <a:solidFill>
                          <a:schemeClr val="accent1"/>
                        </a:solidFill>
                      </a:endParaRPr>
                    </a:p>
                  </a:txBody>
                  <a:tcPr marT="91425" marB="91425" marR="91425" marL="91425"/>
                </a:tc>
              </a:tr>
              <a:tr h="412975">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Long distance, high bandwidth</a:t>
                      </a:r>
                      <a:endParaRPr sz="1600" u="none" cap="none" strike="noStrike">
                        <a:solidFill>
                          <a:schemeClr val="accen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Long distance, high bandwidth</a:t>
                      </a:r>
                      <a:endParaRPr sz="1600" u="none" cap="none" strike="noStrike">
                        <a:solidFill>
                          <a:schemeClr val="accent1"/>
                        </a:solidFill>
                      </a:endParaRPr>
                    </a:p>
                  </a:txBody>
                  <a:tcPr marT="91425" marB="91425" marR="91425" marL="91425"/>
                </a:tc>
              </a:tr>
              <a:tr h="412975">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Expensive (to buy and install)</a:t>
                      </a:r>
                      <a:endParaRPr sz="1600" u="none" cap="none" strike="noStrike">
                        <a:solidFill>
                          <a:schemeClr val="accen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Expensive (a bit less)</a:t>
                      </a:r>
                      <a:endParaRPr sz="1600" u="none" cap="none" strike="noStrike">
                        <a:solidFill>
                          <a:schemeClr val="accent1"/>
                        </a:solidFill>
                      </a:endParaRPr>
                    </a:p>
                  </a:txBody>
                  <a:tcPr marT="91425" marB="91425" marR="91425" marL="91425"/>
                </a:tc>
              </a:tr>
              <a:tr h="412975">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Really fragile</a:t>
                      </a:r>
                      <a:endParaRPr sz="1600" u="none" cap="none" strike="noStrike">
                        <a:solidFill>
                          <a:schemeClr val="accen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Fragile (a bit less)</a:t>
                      </a:r>
                      <a:endParaRPr sz="1600" u="none" cap="none" strike="noStrike">
                        <a:solidFill>
                          <a:schemeClr val="accent1"/>
                        </a:solidFill>
                      </a:endParaRPr>
                    </a:p>
                  </a:txBody>
                  <a:tcPr marT="91425" marB="91425" marR="91425" marL="91425"/>
                </a:tc>
              </a:tr>
              <a:tr h="412975">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Dangerous</a:t>
                      </a:r>
                      <a:endParaRPr sz="1600" u="none" cap="none" strike="noStrike">
                        <a:solidFill>
                          <a:schemeClr val="accen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Less dangerous</a:t>
                      </a:r>
                      <a:endParaRPr sz="1600" u="none" cap="none" strike="noStrike">
                        <a:solidFill>
                          <a:schemeClr val="accent1"/>
                        </a:solidFill>
                      </a:endParaRPr>
                    </a:p>
                  </a:txBody>
                  <a:tcPr marT="91425" marB="91425" marR="91425" marL="91425"/>
                </a:tc>
              </a:tr>
              <a:tr h="412975">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Hard to terminate</a:t>
                      </a:r>
                      <a:endParaRPr sz="1600" u="none" cap="none" strike="noStrike">
                        <a:solidFill>
                          <a:schemeClr val="accen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600"/>
                        <a:buFont typeface="Arial"/>
                        <a:buNone/>
                      </a:pPr>
                      <a:r>
                        <a:rPr lang="el" sz="1600" u="none" cap="none" strike="noStrike">
                          <a:solidFill>
                            <a:schemeClr val="accent1"/>
                          </a:solidFill>
                        </a:rPr>
                        <a:t>Not so hard to terminate</a:t>
                      </a:r>
                      <a:endParaRPr sz="1600" u="none" cap="none" strike="noStrike">
                        <a:solidFill>
                          <a:schemeClr val="accent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about the good old copper?</a:t>
            </a:r>
            <a:endParaRPr/>
          </a:p>
        </p:txBody>
      </p:sp>
      <p:sp>
        <p:nvSpPr>
          <p:cNvPr id="215" name="Google Shape;215;p15"/>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Coax cables:</a:t>
            </a:r>
            <a:r>
              <a:rPr lang="el" sz="1600"/>
              <a:t> Really old, barely used, especially not in LAN.</a:t>
            </a:r>
            <a:endParaRPr sz="1600"/>
          </a:p>
          <a:p>
            <a:pPr indent="-330200" lvl="0" marL="457200" rtl="0" algn="l">
              <a:lnSpc>
                <a:spcPct val="115000"/>
              </a:lnSpc>
              <a:spcBef>
                <a:spcPts val="0"/>
              </a:spcBef>
              <a:spcAft>
                <a:spcPts val="0"/>
              </a:spcAft>
              <a:buSzPts val="1600"/>
              <a:buChar char="●"/>
            </a:pPr>
            <a:r>
              <a:rPr b="1" lang="el" sz="1600"/>
              <a:t>Twisted pairs:</a:t>
            </a:r>
            <a:r>
              <a:rPr lang="el" sz="1600"/>
              <a:t> Typical in networks (they come in CATegory numbers)</a:t>
            </a:r>
            <a:endParaRPr sz="1600"/>
          </a:p>
          <a:p>
            <a:pPr indent="-330200" lvl="1" marL="914400" rtl="0" algn="l">
              <a:lnSpc>
                <a:spcPct val="115000"/>
              </a:lnSpc>
              <a:spcBef>
                <a:spcPts val="0"/>
              </a:spcBef>
              <a:spcAft>
                <a:spcPts val="0"/>
              </a:spcAft>
              <a:buSzPts val="1600"/>
              <a:buChar char="○"/>
            </a:pPr>
            <a:r>
              <a:rPr lang="el" sz="1600"/>
              <a:t>Typical structure: 4 pairs of twisted wire, all twisted together.</a:t>
            </a:r>
            <a:endParaRPr sz="1600"/>
          </a:p>
          <a:p>
            <a:pPr indent="-330200" lvl="1" marL="914400" rtl="0" algn="l">
              <a:lnSpc>
                <a:spcPct val="115000"/>
              </a:lnSpc>
              <a:spcBef>
                <a:spcPts val="0"/>
              </a:spcBef>
              <a:spcAft>
                <a:spcPts val="0"/>
              </a:spcAft>
              <a:buSzPts val="1600"/>
              <a:buChar char="○"/>
            </a:pPr>
            <a:r>
              <a:rPr lang="el" sz="1600"/>
              <a:t>Signals are sent through voltage differences between two conductors.</a:t>
            </a:r>
            <a:endParaRPr sz="1600"/>
          </a:p>
          <a:p>
            <a:pPr indent="-330200" lvl="1" marL="914400" rtl="0" algn="l">
              <a:lnSpc>
                <a:spcPct val="115000"/>
              </a:lnSpc>
              <a:spcBef>
                <a:spcPts val="0"/>
              </a:spcBef>
              <a:spcAft>
                <a:spcPts val="0"/>
              </a:spcAft>
              <a:buSzPts val="1600"/>
              <a:buChar char="○"/>
            </a:pPr>
            <a:r>
              <a:rPr lang="el" sz="1600"/>
              <a:t>They can work as antennas (receive and transmit signals).</a:t>
            </a:r>
            <a:endParaRPr sz="1600"/>
          </a:p>
          <a:p>
            <a:pPr indent="0" lvl="0" marL="0" rtl="0" algn="l">
              <a:lnSpc>
                <a:spcPct val="115000"/>
              </a:lnSpc>
              <a:spcBef>
                <a:spcPts val="1200"/>
              </a:spcBef>
              <a:spcAft>
                <a:spcPts val="1200"/>
              </a:spcAft>
              <a:buSzPts val="1300"/>
              <a:buNone/>
            </a:pPr>
            <a:r>
              <a:rPr b="1" lang="el" sz="1600">
                <a:solidFill>
                  <a:schemeClr val="accent3"/>
                </a:solidFill>
              </a:rPr>
              <a:t>But, why twisted?</a:t>
            </a:r>
            <a:endParaRPr b="1" sz="1600">
              <a:solidFill>
                <a:schemeClr val="accent3"/>
              </a:solidFill>
            </a:endParaRPr>
          </a:p>
        </p:txBody>
      </p:sp>
      <p:sp>
        <p:nvSpPr>
          <p:cNvPr id="216" name="Google Shape;216;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Radio waves</a:t>
            </a:r>
            <a:endParaRPr/>
          </a:p>
        </p:txBody>
      </p:sp>
      <p:sp>
        <p:nvSpPr>
          <p:cNvPr id="222" name="Google Shape;222;p16"/>
          <p:cNvSpPr txBox="1"/>
          <p:nvPr>
            <p:ph idx="1" type="body"/>
          </p:nvPr>
        </p:nvSpPr>
        <p:spPr>
          <a:xfrm>
            <a:off x="729450" y="1378000"/>
            <a:ext cx="7688700" cy="33717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l" sz="1600"/>
              <a:t>In typical radios, </a:t>
            </a:r>
            <a:r>
              <a:rPr b="1" lang="el" sz="1600"/>
              <a:t>changing the voltage</a:t>
            </a:r>
            <a:r>
              <a:rPr lang="el" sz="1600"/>
              <a:t> changes the radio station you are tuned into.</a:t>
            </a:r>
            <a:endParaRPr sz="1600"/>
          </a:p>
          <a:p>
            <a:pPr indent="-330200" lvl="0" marL="457200" rtl="0" algn="l">
              <a:lnSpc>
                <a:spcPct val="115000"/>
              </a:lnSpc>
              <a:spcBef>
                <a:spcPts val="0"/>
              </a:spcBef>
              <a:spcAft>
                <a:spcPts val="0"/>
              </a:spcAft>
              <a:buSzPts val="1600"/>
              <a:buChar char="●"/>
            </a:pPr>
            <a:r>
              <a:rPr lang="el" sz="1600"/>
              <a:t>Having two wires close to each other may result to them receiving the same signal at different time (RFI = Radio Frequency Interference and EMI = Electro Magnetic Interference).</a:t>
            </a:r>
            <a:endParaRPr sz="1600"/>
          </a:p>
          <a:p>
            <a:pPr indent="-330200" lvl="0" marL="457200" rtl="0" algn="l">
              <a:lnSpc>
                <a:spcPct val="115000"/>
              </a:lnSpc>
              <a:spcBef>
                <a:spcPts val="0"/>
              </a:spcBef>
              <a:spcAft>
                <a:spcPts val="0"/>
              </a:spcAft>
              <a:buSzPts val="1600"/>
              <a:buChar char="●"/>
            </a:pPr>
            <a:r>
              <a:rPr lang="el" sz="1600"/>
              <a:t>Can you see a </a:t>
            </a:r>
            <a:r>
              <a:rPr b="1" lang="el" sz="1600"/>
              <a:t>problem</a:t>
            </a:r>
            <a:r>
              <a:rPr lang="el" sz="1600"/>
              <a:t> with the above?</a:t>
            </a:r>
            <a:endParaRPr sz="1600"/>
          </a:p>
          <a:p>
            <a:pPr indent="-330200" lvl="1" marL="914400" rtl="0" algn="l">
              <a:lnSpc>
                <a:spcPct val="115000"/>
              </a:lnSpc>
              <a:spcBef>
                <a:spcPts val="0"/>
              </a:spcBef>
              <a:spcAft>
                <a:spcPts val="0"/>
              </a:spcAft>
              <a:buSzPts val="1600"/>
              <a:buChar char="○"/>
            </a:pPr>
            <a:r>
              <a:rPr lang="el" sz="1600"/>
              <a:t>This may result to </a:t>
            </a:r>
            <a:r>
              <a:rPr b="1" lang="el" sz="1600"/>
              <a:t>destroyed / corrupt signals</a:t>
            </a:r>
            <a:r>
              <a:rPr lang="el" sz="1600"/>
              <a:t>.</a:t>
            </a:r>
            <a:endParaRPr sz="1600"/>
          </a:p>
          <a:p>
            <a:pPr indent="-330200" lvl="0" marL="457200" rtl="0" algn="l">
              <a:lnSpc>
                <a:spcPct val="115000"/>
              </a:lnSpc>
              <a:spcBef>
                <a:spcPts val="0"/>
              </a:spcBef>
              <a:spcAft>
                <a:spcPts val="0"/>
              </a:spcAft>
              <a:buSzPts val="1600"/>
              <a:buChar char="●"/>
            </a:pPr>
            <a:r>
              <a:rPr lang="el" sz="1600"/>
              <a:t>How to fix it?</a:t>
            </a:r>
            <a:endParaRPr sz="1600"/>
          </a:p>
          <a:p>
            <a:pPr indent="-330200" lvl="1" marL="914400" rtl="0" algn="l">
              <a:lnSpc>
                <a:spcPct val="115000"/>
              </a:lnSpc>
              <a:spcBef>
                <a:spcPts val="0"/>
              </a:spcBef>
              <a:spcAft>
                <a:spcPts val="0"/>
              </a:spcAft>
              <a:buSzPts val="1600"/>
              <a:buChar char="○"/>
            </a:pPr>
            <a:r>
              <a:rPr lang="el" sz="1600"/>
              <a:t>Twisting them together brings them really close.</a:t>
            </a:r>
            <a:endParaRPr sz="1600"/>
          </a:p>
          <a:p>
            <a:pPr indent="-330200" lvl="1" marL="914400" rtl="0" algn="l">
              <a:lnSpc>
                <a:spcPct val="115000"/>
              </a:lnSpc>
              <a:spcBef>
                <a:spcPts val="0"/>
              </a:spcBef>
              <a:spcAft>
                <a:spcPts val="0"/>
              </a:spcAft>
              <a:buSzPts val="1600"/>
              <a:buChar char="○"/>
            </a:pPr>
            <a:r>
              <a:rPr lang="el" sz="1600"/>
              <a:t>Twisting also brings alternately either wire to the “front”, so they hopefully receive the same signals.</a:t>
            </a:r>
            <a:endParaRPr sz="1600"/>
          </a:p>
        </p:txBody>
      </p:sp>
      <p:sp>
        <p:nvSpPr>
          <p:cNvPr id="223" name="Google Shape;223;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Twist-ception</a:t>
            </a:r>
            <a:endParaRPr/>
          </a:p>
        </p:txBody>
      </p:sp>
      <p:sp>
        <p:nvSpPr>
          <p:cNvPr id="229" name="Google Shape;229;p17"/>
          <p:cNvSpPr txBox="1"/>
          <p:nvPr>
            <p:ph idx="1" type="body"/>
          </p:nvPr>
        </p:nvSpPr>
        <p:spPr>
          <a:xfrm>
            <a:off x="729450" y="1378000"/>
            <a:ext cx="7688700" cy="11217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l" sz="1600"/>
              <a:t>We have twisted pairs twisted together. Why not keep this up?</a:t>
            </a:r>
            <a:endParaRPr sz="1600"/>
          </a:p>
          <a:p>
            <a:pPr indent="-330200" lvl="0" marL="457200" rtl="0" algn="l">
              <a:lnSpc>
                <a:spcPct val="115000"/>
              </a:lnSpc>
              <a:spcBef>
                <a:spcPts val="0"/>
              </a:spcBef>
              <a:spcAft>
                <a:spcPts val="0"/>
              </a:spcAft>
              <a:buSzPts val="1600"/>
              <a:buChar char="●"/>
            </a:pPr>
            <a:r>
              <a:rPr lang="el" sz="1600"/>
              <a:t>We actually do, twisting twisted twisted pairs together to minimise EMI and crosstalk.</a:t>
            </a:r>
            <a:endParaRPr sz="1600"/>
          </a:p>
        </p:txBody>
      </p:sp>
      <p:sp>
        <p:nvSpPr>
          <p:cNvPr id="230" name="Google Shape;230;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
        <p:nvSpPr>
          <p:cNvPr id="231" name="Google Shape;231;p17"/>
          <p:cNvSpPr txBox="1"/>
          <p:nvPr/>
        </p:nvSpPr>
        <p:spPr>
          <a:xfrm>
            <a:off x="890700" y="2663225"/>
            <a:ext cx="7362600" cy="1416000"/>
          </a:xfrm>
          <a:prstGeom prst="rect">
            <a:avLst/>
          </a:prstGeom>
          <a:solidFill>
            <a:srgbClr val="FCE5CD"/>
          </a:solidFill>
          <a:ln cap="flat" cmpd="sng" w="19050">
            <a:solidFill>
              <a:schemeClr val="accent3"/>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l" sz="1600" u="none" cap="none" strike="noStrike">
                <a:solidFill>
                  <a:schemeClr val="accent3"/>
                </a:solidFill>
                <a:latin typeface="Consolas"/>
                <a:ea typeface="Consolas"/>
                <a:cs typeface="Consolas"/>
                <a:sym typeface="Consolas"/>
              </a:rPr>
              <a:t>Crosstalk</a:t>
            </a:r>
            <a:r>
              <a:rPr b="0" i="0" lang="el" sz="1600" u="none" cap="none" strike="noStrike">
                <a:solidFill>
                  <a:schemeClr val="accent1"/>
                </a:solidFill>
                <a:latin typeface="Consolas"/>
                <a:ea typeface="Consolas"/>
                <a:cs typeface="Consolas"/>
                <a:sym typeface="Consolas"/>
              </a:rPr>
              <a:t> is any phenomenon by which </a:t>
            </a:r>
            <a:r>
              <a:rPr b="1" i="0" lang="el" sz="1600" u="none" cap="none" strike="noStrike">
                <a:solidFill>
                  <a:schemeClr val="accent3"/>
                </a:solidFill>
                <a:latin typeface="Consolas"/>
                <a:ea typeface="Consolas"/>
                <a:cs typeface="Consolas"/>
                <a:sym typeface="Consolas"/>
              </a:rPr>
              <a:t>a signal</a:t>
            </a:r>
            <a:r>
              <a:rPr b="0" i="0" lang="el" sz="1600" u="none" cap="none" strike="noStrike">
                <a:solidFill>
                  <a:schemeClr val="accent1"/>
                </a:solidFill>
                <a:latin typeface="Consolas"/>
                <a:ea typeface="Consolas"/>
                <a:cs typeface="Consolas"/>
                <a:sym typeface="Consolas"/>
              </a:rPr>
              <a:t> transmitted on one circuit or channel of a transmission system </a:t>
            </a:r>
            <a:r>
              <a:rPr b="1" i="0" lang="el" sz="1600" u="none" cap="none" strike="noStrike">
                <a:solidFill>
                  <a:schemeClr val="accent3"/>
                </a:solidFill>
                <a:latin typeface="Consolas"/>
                <a:ea typeface="Consolas"/>
                <a:cs typeface="Consolas"/>
                <a:sym typeface="Consolas"/>
              </a:rPr>
              <a:t>creates an undesired effect in another circuit</a:t>
            </a:r>
            <a:r>
              <a:rPr b="0" i="0" lang="el" sz="1600" u="none" cap="none" strike="noStrike">
                <a:solidFill>
                  <a:schemeClr val="accent1"/>
                </a:solidFill>
                <a:latin typeface="Consolas"/>
                <a:ea typeface="Consolas"/>
                <a:cs typeface="Consolas"/>
                <a:sym typeface="Consolas"/>
              </a:rPr>
              <a:t> or channel. Crosstalk is usually caused by undesired capacitive, inductive, or conductive coupling from one circuit or channel to another.</a:t>
            </a:r>
            <a:endParaRPr b="0" i="0" sz="1600" u="none" cap="none" strike="noStrike">
              <a:solidFill>
                <a:schemeClr val="accent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Why not drop wires?</a:t>
            </a:r>
            <a:endParaRPr/>
          </a:p>
        </p:txBody>
      </p:sp>
      <p:sp>
        <p:nvSpPr>
          <p:cNvPr id="237" name="Google Shape;237;p18"/>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l" sz="1600"/>
              <a:t>Wireless connections are implemented by signals travelling through </a:t>
            </a:r>
            <a:r>
              <a:rPr b="1" lang="el" sz="1600"/>
              <a:t>space</a:t>
            </a:r>
            <a:r>
              <a:rPr lang="el" sz="1600"/>
              <a:t>.</a:t>
            </a:r>
            <a:endParaRPr sz="1600"/>
          </a:p>
          <a:p>
            <a:pPr indent="-330200" lvl="0" marL="457200" rtl="0" algn="l">
              <a:lnSpc>
                <a:spcPct val="115000"/>
              </a:lnSpc>
              <a:spcBef>
                <a:spcPts val="0"/>
              </a:spcBef>
              <a:spcAft>
                <a:spcPts val="0"/>
              </a:spcAft>
              <a:buSzPts val="1600"/>
              <a:buChar char="●"/>
            </a:pPr>
            <a:r>
              <a:rPr b="1" lang="el" sz="1600"/>
              <a:t>Not the air!</a:t>
            </a:r>
            <a:r>
              <a:rPr lang="el" sz="1600"/>
              <a:t> EMs can travel through the empty space!</a:t>
            </a:r>
            <a:endParaRPr sz="1600"/>
          </a:p>
          <a:p>
            <a:pPr indent="-330200" lvl="0" marL="457200" rtl="0" algn="l">
              <a:lnSpc>
                <a:spcPct val="115000"/>
              </a:lnSpc>
              <a:spcBef>
                <a:spcPts val="0"/>
              </a:spcBef>
              <a:spcAft>
                <a:spcPts val="0"/>
              </a:spcAft>
              <a:buSzPts val="1600"/>
              <a:buChar char="●"/>
            </a:pPr>
            <a:r>
              <a:rPr lang="el" sz="1600"/>
              <a:t>But, what about </a:t>
            </a:r>
            <a:r>
              <a:rPr b="1" lang="el" sz="1600"/>
              <a:t>security</a:t>
            </a:r>
            <a:r>
              <a:rPr lang="el" sz="1600"/>
              <a:t>?</a:t>
            </a:r>
            <a:endParaRPr sz="1600"/>
          </a:p>
          <a:p>
            <a:pPr indent="-330200" lvl="1" marL="914400" rtl="0" algn="l">
              <a:lnSpc>
                <a:spcPct val="115000"/>
              </a:lnSpc>
              <a:spcBef>
                <a:spcPts val="0"/>
              </a:spcBef>
              <a:spcAft>
                <a:spcPts val="0"/>
              </a:spcAft>
              <a:buSzPts val="1600"/>
              <a:buChar char="○"/>
            </a:pPr>
            <a:r>
              <a:rPr lang="el" sz="1600"/>
              <a:t>Well, let’s leave this for the future…</a:t>
            </a:r>
            <a:endParaRPr sz="1600"/>
          </a:p>
          <a:p>
            <a:pPr indent="-330200" lvl="0" marL="457200" rtl="0" algn="l">
              <a:lnSpc>
                <a:spcPct val="115000"/>
              </a:lnSpc>
              <a:spcBef>
                <a:spcPts val="0"/>
              </a:spcBef>
              <a:spcAft>
                <a:spcPts val="0"/>
              </a:spcAft>
              <a:buSzPts val="1600"/>
              <a:buChar char="●"/>
            </a:pPr>
            <a:r>
              <a:rPr lang="el" sz="1600"/>
              <a:t>Carrier frequencies (i.e., wireless connection EM frequencies):</a:t>
            </a:r>
            <a:endParaRPr sz="1600"/>
          </a:p>
          <a:p>
            <a:pPr indent="-330200" lvl="1" marL="914400" rtl="0" algn="l">
              <a:lnSpc>
                <a:spcPct val="115000"/>
              </a:lnSpc>
              <a:spcBef>
                <a:spcPts val="0"/>
              </a:spcBef>
              <a:spcAft>
                <a:spcPts val="0"/>
              </a:spcAft>
              <a:buSzPts val="1600"/>
              <a:buChar char="○"/>
            </a:pPr>
            <a:r>
              <a:rPr lang="el" sz="1600"/>
              <a:t>2.4 GHz (roughly microwave oven frequency).</a:t>
            </a:r>
            <a:endParaRPr sz="1600"/>
          </a:p>
          <a:p>
            <a:pPr indent="-330200" lvl="1" marL="914400" rtl="0" algn="l">
              <a:lnSpc>
                <a:spcPct val="115000"/>
              </a:lnSpc>
              <a:spcBef>
                <a:spcPts val="0"/>
              </a:spcBef>
              <a:spcAft>
                <a:spcPts val="0"/>
              </a:spcAft>
              <a:buSzPts val="1600"/>
              <a:buChar char="○"/>
            </a:pPr>
            <a:r>
              <a:rPr lang="el" sz="1600"/>
              <a:t>5 GHz (microwaves, but not the oven ones).</a:t>
            </a:r>
            <a:endParaRPr sz="1600"/>
          </a:p>
          <a:p>
            <a:pPr indent="-330200" lvl="1" marL="914400" rtl="0" algn="l">
              <a:lnSpc>
                <a:spcPct val="115000"/>
              </a:lnSpc>
              <a:spcBef>
                <a:spcPts val="0"/>
              </a:spcBef>
              <a:spcAft>
                <a:spcPts val="0"/>
              </a:spcAft>
              <a:buSzPts val="1600"/>
              <a:buChar char="○"/>
            </a:pPr>
            <a:r>
              <a:rPr lang="el" sz="1600"/>
              <a:t>6 GHz (once popular, then forgotten, now popular again).</a:t>
            </a:r>
            <a:endParaRPr sz="1600"/>
          </a:p>
          <a:p>
            <a:pPr indent="-330200" lvl="1" marL="914400" rtl="0" algn="l">
              <a:lnSpc>
                <a:spcPct val="115000"/>
              </a:lnSpc>
              <a:spcBef>
                <a:spcPts val="0"/>
              </a:spcBef>
              <a:spcAft>
                <a:spcPts val="0"/>
              </a:spcAft>
              <a:buSzPts val="1600"/>
              <a:buChar char="○"/>
            </a:pPr>
            <a:r>
              <a:rPr lang="el" sz="1600"/>
              <a:t>Devices did not use to support many carrier frequencies. Now they often do.</a:t>
            </a:r>
            <a:endParaRPr sz="1600"/>
          </a:p>
        </p:txBody>
      </p:sp>
      <p:sp>
        <p:nvSpPr>
          <p:cNvPr id="238" name="Google Shape;238;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Network Infrastructure Devices</a:t>
            </a:r>
            <a:endParaRPr/>
          </a:p>
        </p:txBody>
      </p:sp>
      <p:sp>
        <p:nvSpPr>
          <p:cNvPr id="244" name="Google Shape;244;p19"/>
          <p:cNvSpPr txBox="1"/>
          <p:nvPr>
            <p:ph idx="1" type="body"/>
          </p:nvPr>
        </p:nvSpPr>
        <p:spPr>
          <a:xfrm>
            <a:off x="729450" y="1378000"/>
            <a:ext cx="7688700" cy="2484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Network Access Devices:</a:t>
            </a:r>
            <a:endParaRPr sz="1600"/>
          </a:p>
          <a:p>
            <a:pPr indent="-330200" lvl="1" marL="914400" rtl="0" algn="l">
              <a:lnSpc>
                <a:spcPct val="115000"/>
              </a:lnSpc>
              <a:spcBef>
                <a:spcPts val="0"/>
              </a:spcBef>
              <a:spcAft>
                <a:spcPts val="0"/>
              </a:spcAft>
              <a:buSzPts val="1600"/>
              <a:buChar char="○"/>
            </a:pPr>
            <a:r>
              <a:rPr lang="el" sz="1600"/>
              <a:t>Switches (Layer 2)</a:t>
            </a:r>
            <a:endParaRPr sz="1600"/>
          </a:p>
          <a:p>
            <a:pPr indent="-330200" lvl="1" marL="914400" rtl="0" algn="l">
              <a:lnSpc>
                <a:spcPct val="115000"/>
              </a:lnSpc>
              <a:spcBef>
                <a:spcPts val="0"/>
              </a:spcBef>
              <a:spcAft>
                <a:spcPts val="0"/>
              </a:spcAft>
              <a:buSzPts val="1600"/>
              <a:buChar char="○"/>
            </a:pPr>
            <a:r>
              <a:rPr lang="el" sz="1600"/>
              <a:t>WAP (Layer 2 and Layer 1, when it comes to their wireless part).</a:t>
            </a:r>
            <a:endParaRPr sz="1600"/>
          </a:p>
          <a:p>
            <a:pPr indent="-330200" lvl="0" marL="457200" rtl="0" algn="l">
              <a:lnSpc>
                <a:spcPct val="115000"/>
              </a:lnSpc>
              <a:spcBef>
                <a:spcPts val="0"/>
              </a:spcBef>
              <a:spcAft>
                <a:spcPts val="0"/>
              </a:spcAft>
              <a:buSzPts val="1600"/>
              <a:buChar char="●"/>
            </a:pPr>
            <a:r>
              <a:rPr b="1" lang="el" sz="1600"/>
              <a:t>Internetworking Devices:</a:t>
            </a:r>
            <a:endParaRPr sz="1600"/>
          </a:p>
          <a:p>
            <a:pPr indent="-330200" lvl="1" marL="914400" rtl="0" algn="l">
              <a:lnSpc>
                <a:spcPct val="115000"/>
              </a:lnSpc>
              <a:spcBef>
                <a:spcPts val="0"/>
              </a:spcBef>
              <a:spcAft>
                <a:spcPts val="0"/>
              </a:spcAft>
              <a:buSzPts val="1600"/>
              <a:buChar char="○"/>
            </a:pPr>
            <a:r>
              <a:rPr lang="el" sz="1600"/>
              <a:t>Routers (Layer 3)</a:t>
            </a:r>
            <a:endParaRPr sz="1600"/>
          </a:p>
          <a:p>
            <a:pPr indent="-330200" lvl="1" marL="914400" rtl="0" algn="l">
              <a:lnSpc>
                <a:spcPct val="115000"/>
              </a:lnSpc>
              <a:spcBef>
                <a:spcPts val="0"/>
              </a:spcBef>
              <a:spcAft>
                <a:spcPts val="0"/>
              </a:spcAft>
              <a:buSzPts val="1600"/>
              <a:buChar char="○"/>
            </a:pPr>
            <a:r>
              <a:rPr lang="el" sz="1600"/>
              <a:t>Wireless Routers (Layer 3 but also Layer 1 and Layer 2)</a:t>
            </a:r>
            <a:endParaRPr sz="1600"/>
          </a:p>
          <a:p>
            <a:pPr indent="-330200" lvl="0" marL="457200" rtl="0" algn="l">
              <a:lnSpc>
                <a:spcPct val="115000"/>
              </a:lnSpc>
              <a:spcBef>
                <a:spcPts val="0"/>
              </a:spcBef>
              <a:spcAft>
                <a:spcPts val="0"/>
              </a:spcAft>
              <a:buSzPts val="1600"/>
              <a:buChar char="●"/>
            </a:pPr>
            <a:r>
              <a:rPr b="1" lang="el" sz="1600"/>
              <a:t>Security Devices:</a:t>
            </a:r>
            <a:endParaRPr b="1" sz="1600"/>
          </a:p>
          <a:p>
            <a:pPr indent="-330200" lvl="1" marL="914400" rtl="0" algn="l">
              <a:lnSpc>
                <a:spcPct val="115000"/>
              </a:lnSpc>
              <a:spcBef>
                <a:spcPts val="0"/>
              </a:spcBef>
              <a:spcAft>
                <a:spcPts val="0"/>
              </a:spcAft>
              <a:buSzPts val="1600"/>
              <a:buChar char="○"/>
            </a:pPr>
            <a:r>
              <a:rPr lang="el" sz="1600"/>
              <a:t>Firewalls (Layer 4 but often Layer 3 or even higher layers)</a:t>
            </a:r>
            <a:endParaRPr sz="1600"/>
          </a:p>
        </p:txBody>
      </p:sp>
      <p:sp>
        <p:nvSpPr>
          <p:cNvPr id="245" name="Google Shape;245;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
        <p:nvSpPr>
          <p:cNvPr id="246" name="Google Shape;246;p19"/>
          <p:cNvSpPr txBox="1"/>
          <p:nvPr/>
        </p:nvSpPr>
        <p:spPr>
          <a:xfrm>
            <a:off x="1587900" y="3899275"/>
            <a:ext cx="5971800" cy="923400"/>
          </a:xfrm>
          <a:prstGeom prst="rect">
            <a:avLst/>
          </a:prstGeom>
          <a:solidFill>
            <a:srgbClr val="FCE5CD"/>
          </a:solidFill>
          <a:ln cap="flat" cmpd="sng" w="19050">
            <a:solidFill>
              <a:schemeClr val="accent3"/>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l" sz="1600" u="none" cap="none" strike="noStrike">
                <a:solidFill>
                  <a:schemeClr val="accent1"/>
                </a:solidFill>
                <a:latin typeface="Lato"/>
                <a:ea typeface="Lato"/>
                <a:cs typeface="Lato"/>
                <a:sym typeface="Lato"/>
              </a:rPr>
              <a:t>All these devices perform different functions and, hence, cannot work in place of one another. Thus, </a:t>
            </a:r>
            <a:r>
              <a:rPr b="1" i="0" lang="el" sz="1600" u="none" cap="none" strike="noStrike">
                <a:solidFill>
                  <a:schemeClr val="accent3"/>
                </a:solidFill>
                <a:latin typeface="Lato"/>
                <a:ea typeface="Lato"/>
                <a:cs typeface="Lato"/>
                <a:sym typeface="Lato"/>
              </a:rPr>
              <a:t>they are not interchangeable!</a:t>
            </a:r>
            <a:endParaRPr b="1" i="0" sz="1600" u="none" cap="none" strike="noStrike">
              <a:solidFill>
                <a:schemeClr val="accent3"/>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l"/>
              <a:t>A Quick Revision</a:t>
            </a:r>
            <a:endParaRPr/>
          </a:p>
        </p:txBody>
      </p:sp>
      <p:sp>
        <p:nvSpPr>
          <p:cNvPr id="121" name="Google Shape;121;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WAP vs Wireless Router</a:t>
            </a:r>
            <a:endParaRPr/>
          </a:p>
        </p:txBody>
      </p:sp>
      <p:sp>
        <p:nvSpPr>
          <p:cNvPr id="252" name="Google Shape;252;p20"/>
          <p:cNvSpPr txBox="1"/>
          <p:nvPr>
            <p:ph idx="1" type="body"/>
          </p:nvPr>
        </p:nvSpPr>
        <p:spPr>
          <a:xfrm>
            <a:off x="729450" y="1378000"/>
            <a:ext cx="7688700" cy="134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l" sz="1600"/>
              <a:t>What is the difference between a WAP and a Wireless Router?</a:t>
            </a:r>
            <a:endParaRPr sz="1600"/>
          </a:p>
          <a:p>
            <a:pPr indent="-330200" lvl="0" marL="457200" rtl="0" algn="l">
              <a:lnSpc>
                <a:spcPct val="115000"/>
              </a:lnSpc>
              <a:spcBef>
                <a:spcPts val="1200"/>
              </a:spcBef>
              <a:spcAft>
                <a:spcPts val="0"/>
              </a:spcAft>
              <a:buSzPts val="1600"/>
              <a:buChar char="●"/>
            </a:pPr>
            <a:r>
              <a:rPr lang="el" sz="1600"/>
              <a:t>WAP connects wireless clients to a </a:t>
            </a:r>
            <a:r>
              <a:rPr b="1" lang="el" sz="1600"/>
              <a:t>local network</a:t>
            </a:r>
            <a:r>
              <a:rPr lang="el" sz="1600"/>
              <a:t>.</a:t>
            </a:r>
            <a:endParaRPr sz="1600"/>
          </a:p>
          <a:p>
            <a:pPr indent="-330200" lvl="0" marL="457200" rtl="0" algn="l">
              <a:lnSpc>
                <a:spcPct val="115000"/>
              </a:lnSpc>
              <a:spcBef>
                <a:spcPts val="0"/>
              </a:spcBef>
              <a:spcAft>
                <a:spcPts val="0"/>
              </a:spcAft>
              <a:buSzPts val="1600"/>
              <a:buChar char="●"/>
            </a:pPr>
            <a:r>
              <a:rPr lang="el" sz="1600"/>
              <a:t>Wireless Routers connect wireless clients to </a:t>
            </a:r>
            <a:r>
              <a:rPr b="1" lang="el" sz="1600"/>
              <a:t>another network</a:t>
            </a:r>
            <a:r>
              <a:rPr lang="el" sz="1600"/>
              <a:t>.</a:t>
            </a:r>
            <a:endParaRPr sz="1600"/>
          </a:p>
        </p:txBody>
      </p:sp>
      <p:sp>
        <p:nvSpPr>
          <p:cNvPr id="253" name="Google Shape;253;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
        <p:nvSpPr>
          <p:cNvPr id="254" name="Google Shape;254;p20"/>
          <p:cNvSpPr txBox="1"/>
          <p:nvPr/>
        </p:nvSpPr>
        <p:spPr>
          <a:xfrm>
            <a:off x="1954200" y="2997675"/>
            <a:ext cx="5235600" cy="923400"/>
          </a:xfrm>
          <a:prstGeom prst="rect">
            <a:avLst/>
          </a:prstGeom>
          <a:solidFill>
            <a:srgbClr val="D9EAD3"/>
          </a:solidFill>
          <a:ln cap="flat" cmpd="sng" w="19050">
            <a:solidFill>
              <a:schemeClr val="dk1"/>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l" sz="1600" u="none" cap="none" strike="noStrike">
                <a:solidFill>
                  <a:schemeClr val="accent1"/>
                </a:solidFill>
                <a:latin typeface="Lato"/>
                <a:ea typeface="Lato"/>
                <a:cs typeface="Lato"/>
                <a:sym typeface="Lato"/>
              </a:rPr>
              <a:t>In general, </a:t>
            </a:r>
            <a:r>
              <a:rPr b="1" i="0" lang="el" sz="1600" u="none" cap="none" strike="noStrike">
                <a:solidFill>
                  <a:schemeClr val="dk1"/>
                </a:solidFill>
                <a:latin typeface="Lato"/>
                <a:ea typeface="Lato"/>
                <a:cs typeface="Lato"/>
                <a:sym typeface="Lato"/>
              </a:rPr>
              <a:t>routers of any type make a network visible to other networks</a:t>
            </a:r>
            <a:r>
              <a:rPr b="0" i="0" lang="el" sz="1600" u="none" cap="none" strike="noStrike">
                <a:solidFill>
                  <a:schemeClr val="accent1"/>
                </a:solidFill>
                <a:latin typeface="Lato"/>
                <a:ea typeface="Lato"/>
                <a:cs typeface="Lato"/>
                <a:sym typeface="Lato"/>
              </a:rPr>
              <a:t>, while AP make “the local network” visible to other clients within the same network.</a:t>
            </a:r>
            <a:endParaRPr b="0" i="0" sz="1600" u="none" cap="none" strike="noStrike">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Ports</a:t>
            </a:r>
            <a:endParaRPr/>
          </a:p>
        </p:txBody>
      </p:sp>
      <p:sp>
        <p:nvSpPr>
          <p:cNvPr id="260" name="Google Shape;260;p21"/>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Physical ports:</a:t>
            </a:r>
            <a:r>
              <a:rPr lang="el" sz="1600"/>
              <a:t> The holes on a device where we connect a cable.</a:t>
            </a:r>
            <a:endParaRPr sz="1600"/>
          </a:p>
          <a:p>
            <a:pPr indent="-330200" lvl="0" marL="457200" rtl="0" algn="l">
              <a:lnSpc>
                <a:spcPct val="115000"/>
              </a:lnSpc>
              <a:spcBef>
                <a:spcPts val="0"/>
              </a:spcBef>
              <a:spcAft>
                <a:spcPts val="0"/>
              </a:spcAft>
              <a:buSzPts val="1600"/>
              <a:buChar char="●"/>
            </a:pPr>
            <a:r>
              <a:rPr b="1" lang="el" sz="1600"/>
              <a:t>Logical ports:</a:t>
            </a:r>
            <a:r>
              <a:rPr lang="el" sz="1600"/>
              <a:t> Communication identifiers for several stuff. E.g., WWW is on port 80.</a:t>
            </a:r>
            <a:endParaRPr sz="1600"/>
          </a:p>
          <a:p>
            <a:pPr indent="-330200" lvl="0" marL="457200" rtl="0" algn="l">
              <a:lnSpc>
                <a:spcPct val="115000"/>
              </a:lnSpc>
              <a:spcBef>
                <a:spcPts val="0"/>
              </a:spcBef>
              <a:spcAft>
                <a:spcPts val="0"/>
              </a:spcAft>
              <a:buSzPts val="1600"/>
              <a:buChar char="●"/>
            </a:pPr>
            <a:r>
              <a:rPr lang="el" sz="1600"/>
              <a:t>Typically, ports range from 0 to 65535.</a:t>
            </a:r>
            <a:endParaRPr sz="1600"/>
          </a:p>
          <a:p>
            <a:pPr indent="-330200" lvl="0" marL="457200" rtl="0" algn="l">
              <a:lnSpc>
                <a:spcPct val="115000"/>
              </a:lnSpc>
              <a:spcBef>
                <a:spcPts val="0"/>
              </a:spcBef>
              <a:spcAft>
                <a:spcPts val="0"/>
              </a:spcAft>
              <a:buSzPts val="1600"/>
              <a:buChar char="●"/>
            </a:pPr>
            <a:r>
              <a:rPr lang="el" sz="1600"/>
              <a:t>So, typically, how many ports are there available?</a:t>
            </a:r>
            <a:endParaRPr sz="1600"/>
          </a:p>
          <a:p>
            <a:pPr indent="-330200" lvl="0" marL="457200" rtl="0" algn="l">
              <a:lnSpc>
                <a:spcPct val="115000"/>
              </a:lnSpc>
              <a:spcBef>
                <a:spcPts val="0"/>
              </a:spcBef>
              <a:spcAft>
                <a:spcPts val="0"/>
              </a:spcAft>
              <a:buSzPts val="1600"/>
              <a:buChar char="●"/>
            </a:pPr>
            <a:r>
              <a:rPr b="1" lang="el" sz="1600"/>
              <a:t>65536</a:t>
            </a:r>
            <a:endParaRPr b="1" sz="1600"/>
          </a:p>
          <a:p>
            <a:pPr indent="-330200" lvl="0" marL="457200" rtl="0" algn="l">
              <a:lnSpc>
                <a:spcPct val="115000"/>
              </a:lnSpc>
              <a:spcBef>
                <a:spcPts val="0"/>
              </a:spcBef>
              <a:spcAft>
                <a:spcPts val="0"/>
              </a:spcAft>
              <a:buSzPts val="1600"/>
              <a:buChar char="●"/>
            </a:pPr>
            <a:r>
              <a:rPr lang="el" sz="1600"/>
              <a:t>But, why only that many? Does 65536 ring a bell?</a:t>
            </a:r>
            <a:endParaRPr sz="1600"/>
          </a:p>
          <a:p>
            <a:pPr indent="-330200" lvl="0" marL="457200" rtl="0" algn="l">
              <a:lnSpc>
                <a:spcPct val="115000"/>
              </a:lnSpc>
              <a:spcBef>
                <a:spcPts val="0"/>
              </a:spcBef>
              <a:spcAft>
                <a:spcPts val="0"/>
              </a:spcAft>
              <a:buSzPts val="1600"/>
              <a:buChar char="●"/>
            </a:pPr>
            <a:r>
              <a:rPr lang="el" sz="1600"/>
              <a:t>Take into account that 65536 = 2</a:t>
            </a:r>
            <a:r>
              <a:rPr baseline="30000" lang="el" sz="1600"/>
              <a:t>16</a:t>
            </a:r>
            <a:r>
              <a:rPr lang="el" sz="1600"/>
              <a:t>…</a:t>
            </a:r>
            <a:endParaRPr sz="1600"/>
          </a:p>
          <a:p>
            <a:pPr indent="-330200" lvl="0" marL="457200" rtl="0" algn="l">
              <a:lnSpc>
                <a:spcPct val="115000"/>
              </a:lnSpc>
              <a:spcBef>
                <a:spcPts val="0"/>
              </a:spcBef>
              <a:spcAft>
                <a:spcPts val="0"/>
              </a:spcAft>
              <a:buSzPts val="1600"/>
              <a:buChar char="●"/>
            </a:pPr>
            <a:r>
              <a:rPr lang="el" sz="1600"/>
              <a:t>…and the fact that TCP uses 16 bits to encode port numbers, so…</a:t>
            </a:r>
            <a:endParaRPr sz="1600"/>
          </a:p>
          <a:p>
            <a:pPr indent="-330200" lvl="0" marL="457200" rtl="0" algn="l">
              <a:lnSpc>
                <a:spcPct val="115000"/>
              </a:lnSpc>
              <a:spcBef>
                <a:spcPts val="0"/>
              </a:spcBef>
              <a:spcAft>
                <a:spcPts val="0"/>
              </a:spcAft>
              <a:buSzPts val="1600"/>
              <a:buChar char="●"/>
            </a:pPr>
            <a:r>
              <a:rPr lang="el" sz="1600"/>
              <a:t>…2</a:t>
            </a:r>
            <a:r>
              <a:rPr baseline="30000" lang="el" sz="1600"/>
              <a:t>16</a:t>
            </a:r>
            <a:r>
              <a:rPr lang="el" sz="1600"/>
              <a:t> = 65536 options.</a:t>
            </a:r>
            <a:endParaRPr sz="1600"/>
          </a:p>
        </p:txBody>
      </p:sp>
      <p:sp>
        <p:nvSpPr>
          <p:cNvPr id="261" name="Google Shape;261;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Inter-LAN equipment</a:t>
            </a:r>
            <a:endParaRPr/>
          </a:p>
        </p:txBody>
      </p:sp>
      <p:sp>
        <p:nvSpPr>
          <p:cNvPr id="267" name="Google Shape;267;p22"/>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Routers</a:t>
            </a:r>
            <a:r>
              <a:rPr lang="el" sz="1600"/>
              <a:t> usually have 2-4 physical ports (go home and check your own router).</a:t>
            </a:r>
            <a:endParaRPr sz="1600"/>
          </a:p>
          <a:p>
            <a:pPr indent="-330200" lvl="0" marL="457200" rtl="0" algn="l">
              <a:lnSpc>
                <a:spcPct val="115000"/>
              </a:lnSpc>
              <a:spcBef>
                <a:spcPts val="0"/>
              </a:spcBef>
              <a:spcAft>
                <a:spcPts val="0"/>
              </a:spcAft>
              <a:buSzPts val="1600"/>
              <a:buChar char="●"/>
            </a:pPr>
            <a:r>
              <a:rPr lang="el" sz="1600"/>
              <a:t>Enterprise routers (those used by ISP) tend to have more, but they are way more expensive.</a:t>
            </a:r>
            <a:endParaRPr sz="1600"/>
          </a:p>
          <a:p>
            <a:pPr indent="-330200" lvl="0" marL="457200" rtl="0" algn="l">
              <a:lnSpc>
                <a:spcPct val="115000"/>
              </a:lnSpc>
              <a:spcBef>
                <a:spcPts val="0"/>
              </a:spcBef>
              <a:spcAft>
                <a:spcPts val="0"/>
              </a:spcAft>
              <a:buSzPts val="1600"/>
              <a:buChar char="●"/>
            </a:pPr>
            <a:r>
              <a:rPr lang="el" sz="1600"/>
              <a:t>One of router’s jobs is to translate between different connection protocols:</a:t>
            </a:r>
            <a:endParaRPr sz="1600"/>
          </a:p>
          <a:p>
            <a:pPr indent="-330200" lvl="1" marL="914400" rtl="0" algn="l">
              <a:lnSpc>
                <a:spcPct val="115000"/>
              </a:lnSpc>
              <a:spcBef>
                <a:spcPts val="0"/>
              </a:spcBef>
              <a:spcAft>
                <a:spcPts val="0"/>
              </a:spcAft>
              <a:buSzPts val="1600"/>
              <a:buChar char="○"/>
            </a:pPr>
            <a:r>
              <a:rPr lang="el" sz="1600"/>
              <a:t>ADSL</a:t>
            </a:r>
            <a:endParaRPr sz="1600"/>
          </a:p>
          <a:p>
            <a:pPr indent="-330200" lvl="1" marL="914400" rtl="0" algn="l">
              <a:lnSpc>
                <a:spcPct val="115000"/>
              </a:lnSpc>
              <a:spcBef>
                <a:spcPts val="0"/>
              </a:spcBef>
              <a:spcAft>
                <a:spcPts val="0"/>
              </a:spcAft>
              <a:buSzPts val="1600"/>
              <a:buChar char="○"/>
            </a:pPr>
            <a:r>
              <a:rPr lang="el" sz="1600"/>
              <a:t>Cable broadband</a:t>
            </a:r>
            <a:endParaRPr sz="1600"/>
          </a:p>
          <a:p>
            <a:pPr indent="-330200" lvl="1" marL="914400" rtl="0" algn="l">
              <a:lnSpc>
                <a:spcPct val="115000"/>
              </a:lnSpc>
              <a:spcBef>
                <a:spcPts val="0"/>
              </a:spcBef>
              <a:spcAft>
                <a:spcPts val="0"/>
              </a:spcAft>
              <a:buSzPts val="1600"/>
              <a:buChar char="○"/>
            </a:pPr>
            <a:r>
              <a:rPr lang="el" sz="1600"/>
              <a:t>Ethernet LAN</a:t>
            </a:r>
            <a:endParaRPr sz="1600"/>
          </a:p>
          <a:p>
            <a:pPr indent="-330200" lvl="1" marL="914400" rtl="0" algn="l">
              <a:lnSpc>
                <a:spcPct val="115000"/>
              </a:lnSpc>
              <a:spcBef>
                <a:spcPts val="0"/>
              </a:spcBef>
              <a:spcAft>
                <a:spcPts val="0"/>
              </a:spcAft>
              <a:buSzPts val="1600"/>
              <a:buChar char="○"/>
            </a:pPr>
            <a:r>
              <a:rPr lang="el" sz="1600"/>
              <a:t>Wireless LAN</a:t>
            </a:r>
            <a:endParaRPr sz="1600"/>
          </a:p>
          <a:p>
            <a:pPr indent="-330200" lvl="0" marL="457200" rtl="0" algn="l">
              <a:lnSpc>
                <a:spcPct val="115000"/>
              </a:lnSpc>
              <a:spcBef>
                <a:spcPts val="0"/>
              </a:spcBef>
              <a:spcAft>
                <a:spcPts val="0"/>
              </a:spcAft>
              <a:buSzPts val="1600"/>
              <a:buChar char="●"/>
            </a:pPr>
            <a:r>
              <a:rPr lang="el" sz="1600"/>
              <a:t>Typical Layer 3 switches have ethernet ports (12 - 24).</a:t>
            </a:r>
            <a:endParaRPr sz="1600"/>
          </a:p>
        </p:txBody>
      </p:sp>
      <p:sp>
        <p:nvSpPr>
          <p:cNvPr id="268" name="Google Shape;268;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Networks of different sizes</a:t>
            </a:r>
            <a:endParaRPr/>
          </a:p>
        </p:txBody>
      </p:sp>
      <p:sp>
        <p:nvSpPr>
          <p:cNvPr id="274" name="Google Shape;274;p23"/>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PAN:</a:t>
            </a:r>
            <a:r>
              <a:rPr lang="el" sz="1600"/>
              <a:t> Personal Area Network</a:t>
            </a:r>
            <a:endParaRPr sz="1600"/>
          </a:p>
          <a:p>
            <a:pPr indent="-330200" lvl="0" marL="457200" rtl="0" algn="l">
              <a:lnSpc>
                <a:spcPct val="115000"/>
              </a:lnSpc>
              <a:spcBef>
                <a:spcPts val="0"/>
              </a:spcBef>
              <a:spcAft>
                <a:spcPts val="0"/>
              </a:spcAft>
              <a:buSzPts val="1600"/>
              <a:buChar char="●"/>
            </a:pPr>
            <a:r>
              <a:rPr b="1" lang="el" sz="1600"/>
              <a:t>LAN:</a:t>
            </a:r>
            <a:r>
              <a:rPr lang="el" sz="1600"/>
              <a:t> Local Area Network</a:t>
            </a:r>
            <a:endParaRPr sz="1600"/>
          </a:p>
          <a:p>
            <a:pPr indent="-330200" lvl="0" marL="457200" rtl="0" algn="l">
              <a:lnSpc>
                <a:spcPct val="115000"/>
              </a:lnSpc>
              <a:spcBef>
                <a:spcPts val="0"/>
              </a:spcBef>
              <a:spcAft>
                <a:spcPts val="0"/>
              </a:spcAft>
              <a:buSzPts val="1600"/>
              <a:buChar char="●"/>
            </a:pPr>
            <a:r>
              <a:rPr b="1" lang="el" sz="1600"/>
              <a:t>WLAN:</a:t>
            </a:r>
            <a:r>
              <a:rPr lang="el" sz="1600"/>
              <a:t> Wireless LAN</a:t>
            </a:r>
            <a:endParaRPr sz="1600"/>
          </a:p>
          <a:p>
            <a:pPr indent="-330200" lvl="0" marL="457200" rtl="0" algn="l">
              <a:lnSpc>
                <a:spcPct val="115000"/>
              </a:lnSpc>
              <a:spcBef>
                <a:spcPts val="0"/>
              </a:spcBef>
              <a:spcAft>
                <a:spcPts val="0"/>
              </a:spcAft>
              <a:buSzPts val="1600"/>
              <a:buChar char="●"/>
            </a:pPr>
            <a:r>
              <a:rPr b="1" lang="el" sz="1600"/>
              <a:t>SAN:</a:t>
            </a:r>
            <a:r>
              <a:rPr lang="el" sz="1600"/>
              <a:t> Storage Area Network</a:t>
            </a:r>
            <a:endParaRPr sz="1600"/>
          </a:p>
          <a:p>
            <a:pPr indent="-330200" lvl="0" marL="457200" rtl="0" algn="l">
              <a:lnSpc>
                <a:spcPct val="115000"/>
              </a:lnSpc>
              <a:spcBef>
                <a:spcPts val="0"/>
              </a:spcBef>
              <a:spcAft>
                <a:spcPts val="0"/>
              </a:spcAft>
              <a:buSzPts val="1600"/>
              <a:buChar char="●"/>
            </a:pPr>
            <a:r>
              <a:rPr b="1" lang="el" sz="1600"/>
              <a:t>MAN:</a:t>
            </a:r>
            <a:r>
              <a:rPr lang="el" sz="1600"/>
              <a:t> Metropolitan Area Network</a:t>
            </a:r>
            <a:endParaRPr sz="1600"/>
          </a:p>
          <a:p>
            <a:pPr indent="-330200" lvl="0" marL="457200" rtl="0" algn="l">
              <a:lnSpc>
                <a:spcPct val="115000"/>
              </a:lnSpc>
              <a:spcBef>
                <a:spcPts val="0"/>
              </a:spcBef>
              <a:spcAft>
                <a:spcPts val="0"/>
              </a:spcAft>
              <a:buSzPts val="1600"/>
              <a:buChar char="●"/>
            </a:pPr>
            <a:r>
              <a:rPr b="1" lang="el" sz="1600"/>
              <a:t>WAN:</a:t>
            </a:r>
            <a:r>
              <a:rPr lang="el" sz="1600"/>
              <a:t> Wide Area Network</a:t>
            </a:r>
            <a:endParaRPr sz="1600"/>
          </a:p>
          <a:p>
            <a:pPr indent="-330200" lvl="0" marL="457200" rtl="0" algn="l">
              <a:lnSpc>
                <a:spcPct val="115000"/>
              </a:lnSpc>
              <a:spcBef>
                <a:spcPts val="0"/>
              </a:spcBef>
              <a:spcAft>
                <a:spcPts val="0"/>
              </a:spcAft>
              <a:buSzPts val="1600"/>
              <a:buChar char="●"/>
            </a:pPr>
            <a:r>
              <a:rPr lang="el" sz="1600"/>
              <a:t>Wireless variants of the above…</a:t>
            </a:r>
            <a:endParaRPr sz="1600"/>
          </a:p>
        </p:txBody>
      </p:sp>
      <p:sp>
        <p:nvSpPr>
          <p:cNvPr id="275" name="Google Shape;275;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4"/>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Homework</a:t>
            </a:r>
            <a:endParaRPr/>
          </a:p>
        </p:txBody>
      </p:sp>
      <p:sp>
        <p:nvSpPr>
          <p:cNvPr id="281" name="Google Shape;281;p24"/>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l" sz="1500"/>
              <a:t>Using any resources you wish (course material, books, papers, online resources etc), </a:t>
            </a:r>
            <a:r>
              <a:rPr b="1" lang="el" sz="1500"/>
              <a:t>write a 300-400 words essay</a:t>
            </a:r>
            <a:r>
              <a:rPr lang="el" sz="1500"/>
              <a:t> on about typical connection media encountered in networks. Among others, you might consider elaborating on what we have presented in today’s lecture, i.e.:</a:t>
            </a:r>
            <a:endParaRPr sz="1500"/>
          </a:p>
          <a:p>
            <a:pPr indent="-323850" lvl="0" marL="457200" rtl="0" algn="l">
              <a:lnSpc>
                <a:spcPct val="115000"/>
              </a:lnSpc>
              <a:spcBef>
                <a:spcPts val="1200"/>
              </a:spcBef>
              <a:spcAft>
                <a:spcPts val="0"/>
              </a:spcAft>
              <a:buSzPts val="1500"/>
              <a:buChar char="●"/>
            </a:pPr>
            <a:r>
              <a:rPr lang="el" sz="1500"/>
              <a:t>Fibre</a:t>
            </a:r>
            <a:endParaRPr sz="1500"/>
          </a:p>
          <a:p>
            <a:pPr indent="-323850" lvl="0" marL="457200" rtl="0" algn="l">
              <a:lnSpc>
                <a:spcPct val="115000"/>
              </a:lnSpc>
              <a:spcBef>
                <a:spcPts val="0"/>
              </a:spcBef>
              <a:spcAft>
                <a:spcPts val="0"/>
              </a:spcAft>
              <a:buSzPts val="1500"/>
              <a:buChar char="●"/>
            </a:pPr>
            <a:r>
              <a:rPr lang="el" sz="1500"/>
              <a:t>Copper</a:t>
            </a:r>
            <a:endParaRPr sz="1500"/>
          </a:p>
          <a:p>
            <a:pPr indent="-323850" lvl="0" marL="457200" rtl="0" algn="l">
              <a:lnSpc>
                <a:spcPct val="115000"/>
              </a:lnSpc>
              <a:spcBef>
                <a:spcPts val="0"/>
              </a:spcBef>
              <a:spcAft>
                <a:spcPts val="0"/>
              </a:spcAft>
              <a:buSzPts val="1500"/>
              <a:buChar char="●"/>
            </a:pPr>
            <a:r>
              <a:rPr lang="el" sz="1500"/>
              <a:t>Wireless</a:t>
            </a:r>
            <a:endParaRPr sz="1500"/>
          </a:p>
          <a:p>
            <a:pPr indent="0" lvl="0" marL="0" rtl="0" algn="l">
              <a:lnSpc>
                <a:spcPct val="115000"/>
              </a:lnSpc>
              <a:spcBef>
                <a:spcPts val="1200"/>
              </a:spcBef>
              <a:spcAft>
                <a:spcPts val="1200"/>
              </a:spcAft>
              <a:buSzPts val="1300"/>
              <a:buNone/>
            </a:pPr>
            <a:r>
              <a:rPr lang="el" sz="1500"/>
              <a:t>Submit your essays at: v.markos@mc-class.gr</a:t>
            </a:r>
            <a:endParaRPr sz="1500"/>
          </a:p>
        </p:txBody>
      </p:sp>
      <p:sp>
        <p:nvSpPr>
          <p:cNvPr id="282" name="Google Shape;282;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(Reminder) NetAcad Courses</a:t>
            </a:r>
            <a:endParaRPr/>
          </a:p>
        </p:txBody>
      </p:sp>
      <p:sp>
        <p:nvSpPr>
          <p:cNvPr id="288" name="Google Shape;288;p25"/>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l" sz="1500"/>
              <a:t>In the “Download Packet Tracer” page, above the “Download” section, you can find </a:t>
            </a:r>
            <a:r>
              <a:rPr b="1" lang="el" sz="1500"/>
              <a:t>three interesting courses</a:t>
            </a:r>
            <a:r>
              <a:rPr lang="el" sz="1500"/>
              <a:t> (</a:t>
            </a:r>
            <a:r>
              <a:rPr i="1" lang="el" sz="1500"/>
              <a:t>interesting course:</a:t>
            </a:r>
            <a:r>
              <a:rPr lang="el" sz="1500"/>
              <a:t> </a:t>
            </a:r>
            <a:r>
              <a:rPr i="1" lang="el" sz="1500"/>
              <a:t>a course is characterised as “interesting” to inform someone that they should take it, without telling them to do so directly</a:t>
            </a:r>
            <a:r>
              <a:rPr lang="el" sz="1500"/>
              <a:t>):</a:t>
            </a:r>
            <a:endParaRPr sz="1500"/>
          </a:p>
          <a:p>
            <a:pPr indent="-323850" lvl="0" marL="457200" rtl="0" algn="l">
              <a:lnSpc>
                <a:spcPct val="115000"/>
              </a:lnSpc>
              <a:spcBef>
                <a:spcPts val="1200"/>
              </a:spcBef>
              <a:spcAft>
                <a:spcPts val="0"/>
              </a:spcAft>
              <a:buSzPts val="1500"/>
              <a:buChar char="●"/>
            </a:pPr>
            <a:r>
              <a:rPr lang="el" sz="1500" u="sng">
                <a:solidFill>
                  <a:schemeClr val="hlink"/>
                </a:solidFill>
                <a:hlinkClick r:id="rId3"/>
              </a:rPr>
              <a:t>Getting Started with Cisco Packet Tracer</a:t>
            </a:r>
            <a:endParaRPr sz="1500"/>
          </a:p>
          <a:p>
            <a:pPr indent="-323850" lvl="0" marL="457200" rtl="0" algn="l">
              <a:lnSpc>
                <a:spcPct val="115000"/>
              </a:lnSpc>
              <a:spcBef>
                <a:spcPts val="0"/>
              </a:spcBef>
              <a:spcAft>
                <a:spcPts val="0"/>
              </a:spcAft>
              <a:buSzPts val="1500"/>
              <a:buChar char="●"/>
            </a:pPr>
            <a:r>
              <a:rPr lang="el" sz="1500" u="sng">
                <a:solidFill>
                  <a:schemeClr val="hlink"/>
                </a:solidFill>
                <a:hlinkClick r:id="rId4"/>
              </a:rPr>
              <a:t>Exploring Networking with Cisco Packet Tracer</a:t>
            </a:r>
            <a:endParaRPr sz="1500"/>
          </a:p>
          <a:p>
            <a:pPr indent="-323850" lvl="0" marL="457200" rtl="0" algn="l">
              <a:lnSpc>
                <a:spcPct val="115000"/>
              </a:lnSpc>
              <a:spcBef>
                <a:spcPts val="0"/>
              </a:spcBef>
              <a:spcAft>
                <a:spcPts val="0"/>
              </a:spcAft>
              <a:buSzPts val="1500"/>
              <a:buChar char="●"/>
            </a:pPr>
            <a:r>
              <a:rPr lang="el" sz="1500" u="sng">
                <a:solidFill>
                  <a:schemeClr val="hlink"/>
                </a:solidFill>
                <a:hlinkClick r:id="rId5"/>
              </a:rPr>
              <a:t>Exploring IoT with Cisco Packet Tracer</a:t>
            </a:r>
            <a:endParaRPr sz="1500"/>
          </a:p>
          <a:p>
            <a:pPr indent="0" lvl="0" marL="0" rtl="0" algn="l">
              <a:lnSpc>
                <a:spcPct val="115000"/>
              </a:lnSpc>
              <a:spcBef>
                <a:spcPts val="1200"/>
              </a:spcBef>
              <a:spcAft>
                <a:spcPts val="0"/>
              </a:spcAft>
              <a:buSzPts val="1300"/>
              <a:buNone/>
            </a:pPr>
            <a:r>
              <a:rPr lang="el" sz="1500"/>
              <a:t>Also interesting is the following NetAcad course:</a:t>
            </a:r>
            <a:endParaRPr sz="1500"/>
          </a:p>
          <a:p>
            <a:pPr indent="-323850" lvl="0" marL="457200" rtl="0" algn="l">
              <a:lnSpc>
                <a:spcPct val="115000"/>
              </a:lnSpc>
              <a:spcBef>
                <a:spcPts val="1200"/>
              </a:spcBef>
              <a:spcAft>
                <a:spcPts val="0"/>
              </a:spcAft>
              <a:buSzPts val="1500"/>
              <a:buChar char="●"/>
            </a:pPr>
            <a:r>
              <a:rPr lang="el" sz="1500" u="sng">
                <a:solidFill>
                  <a:schemeClr val="hlink"/>
                </a:solidFill>
                <a:hlinkClick r:id="rId6"/>
              </a:rPr>
              <a:t>Network Technician</a:t>
            </a:r>
            <a:endParaRPr sz="1500"/>
          </a:p>
        </p:txBody>
      </p:sp>
      <p:sp>
        <p:nvSpPr>
          <p:cNvPr id="289" name="Google Shape;289;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today… 1 / n</a:t>
            </a:r>
            <a:endParaRPr/>
          </a:p>
        </p:txBody>
      </p:sp>
      <p:sp>
        <p:nvSpPr>
          <p:cNvPr id="295" name="Google Shape;295;p26"/>
          <p:cNvSpPr txBox="1"/>
          <p:nvPr>
            <p:ph idx="1" type="body"/>
          </p:nvPr>
        </p:nvSpPr>
        <p:spPr>
          <a:xfrm>
            <a:off x="729450" y="1378000"/>
            <a:ext cx="7688700" cy="3275700"/>
          </a:xfrm>
          <a:prstGeom prst="rect">
            <a:avLst/>
          </a:prstGeom>
          <a:noFill/>
          <a:ln>
            <a:noFill/>
          </a:ln>
        </p:spPr>
        <p:txBody>
          <a:bodyPr anchorCtr="0" anchor="t" bIns="91425" lIns="91425" spcFirstLastPara="1" rIns="91425" wrap="square" tIns="91425">
            <a:normAutofit lnSpcReduction="10000"/>
          </a:bodyPr>
          <a:lstStyle/>
          <a:p>
            <a:pPr indent="-330200" lvl="0" marL="457200" rtl="0" algn="l">
              <a:lnSpc>
                <a:spcPct val="115000"/>
              </a:lnSpc>
              <a:spcBef>
                <a:spcPts val="0"/>
              </a:spcBef>
              <a:spcAft>
                <a:spcPts val="0"/>
              </a:spcAft>
              <a:buSzPts val="1600"/>
              <a:buChar char="●"/>
            </a:pPr>
            <a:r>
              <a:rPr b="1" lang="el" sz="1600"/>
              <a:t>What is the speed of light?</a:t>
            </a:r>
            <a:endParaRPr b="1" sz="1600"/>
          </a:p>
          <a:p>
            <a:pPr indent="0" lvl="0" marL="457200" rtl="0" algn="l">
              <a:lnSpc>
                <a:spcPct val="115000"/>
              </a:lnSpc>
              <a:spcBef>
                <a:spcPts val="1200"/>
              </a:spcBef>
              <a:spcAft>
                <a:spcPts val="0"/>
              </a:spcAft>
              <a:buSzPts val="1300"/>
              <a:buNone/>
            </a:pPr>
            <a:r>
              <a:rPr lang="el" sz="1600"/>
              <a:t>300,000 km/s</a:t>
            </a:r>
            <a:endParaRPr sz="1600"/>
          </a:p>
          <a:p>
            <a:pPr indent="-330200" lvl="0" marL="457200" rtl="0" algn="l">
              <a:lnSpc>
                <a:spcPct val="115000"/>
              </a:lnSpc>
              <a:spcBef>
                <a:spcPts val="1200"/>
              </a:spcBef>
              <a:spcAft>
                <a:spcPts val="0"/>
              </a:spcAft>
              <a:buSzPts val="1600"/>
              <a:buChar char="●"/>
            </a:pPr>
            <a:r>
              <a:rPr b="1" lang="el" sz="1600"/>
              <a:t>Name some drawbacks of using light as a means of messaging.</a:t>
            </a:r>
            <a:endParaRPr b="1" sz="1600"/>
          </a:p>
          <a:p>
            <a:pPr indent="0" lvl="0" marL="0" rtl="0" algn="l">
              <a:lnSpc>
                <a:spcPct val="115000"/>
              </a:lnSpc>
              <a:spcBef>
                <a:spcPts val="1200"/>
              </a:spcBef>
              <a:spcAft>
                <a:spcPts val="0"/>
              </a:spcAft>
              <a:buSzPts val="1300"/>
              <a:buNone/>
            </a:pPr>
            <a:r>
              <a:rPr b="1" lang="el" sz="1600"/>
              <a:t>	</a:t>
            </a:r>
            <a:r>
              <a:rPr lang="el" sz="1600"/>
              <a:t>Some drawbacks are:</a:t>
            </a:r>
            <a:endParaRPr sz="1600"/>
          </a:p>
          <a:p>
            <a:pPr indent="-330200" lvl="1" marL="914400" rtl="0" algn="l">
              <a:lnSpc>
                <a:spcPct val="115000"/>
              </a:lnSpc>
              <a:spcBef>
                <a:spcPts val="1200"/>
              </a:spcBef>
              <a:spcAft>
                <a:spcPts val="0"/>
              </a:spcAft>
              <a:buSzPts val="1600"/>
              <a:buChar char="○"/>
            </a:pPr>
            <a:r>
              <a:rPr lang="el" sz="1600"/>
              <a:t>How can we convert messages to light?</a:t>
            </a:r>
            <a:endParaRPr sz="1600"/>
          </a:p>
          <a:p>
            <a:pPr indent="-330200" lvl="1" marL="914400" rtl="0" algn="l">
              <a:lnSpc>
                <a:spcPct val="115000"/>
              </a:lnSpc>
              <a:spcBef>
                <a:spcPts val="0"/>
              </a:spcBef>
              <a:spcAft>
                <a:spcPts val="0"/>
              </a:spcAft>
              <a:buSzPts val="1600"/>
              <a:buChar char="○"/>
            </a:pPr>
            <a:r>
              <a:rPr lang="el" sz="1600"/>
              <a:t>Light beams cannot bend (but for gravitational lenses, but we are not studying theoretical physics at the moment…).</a:t>
            </a:r>
            <a:endParaRPr sz="1600"/>
          </a:p>
          <a:p>
            <a:pPr indent="-330200" lvl="1" marL="914400" rtl="0" algn="l">
              <a:lnSpc>
                <a:spcPct val="115000"/>
              </a:lnSpc>
              <a:spcBef>
                <a:spcPts val="0"/>
              </a:spcBef>
              <a:spcAft>
                <a:spcPts val="0"/>
              </a:spcAft>
              <a:buSzPts val="1600"/>
              <a:buChar char="○"/>
            </a:pPr>
            <a:r>
              <a:rPr lang="el" sz="1600"/>
              <a:t>It has </a:t>
            </a:r>
            <a:r>
              <a:rPr b="1" lang="el" sz="1600"/>
              <a:t>two states</a:t>
            </a:r>
            <a:r>
              <a:rPr lang="el" sz="1600"/>
              <a:t>: visible (on) and not visible (off).</a:t>
            </a:r>
            <a:endParaRPr sz="1600"/>
          </a:p>
          <a:p>
            <a:pPr indent="-330200" lvl="1" marL="914400" rtl="0" algn="l">
              <a:lnSpc>
                <a:spcPct val="115000"/>
              </a:lnSpc>
              <a:spcBef>
                <a:spcPts val="0"/>
              </a:spcBef>
              <a:spcAft>
                <a:spcPts val="0"/>
              </a:spcAft>
              <a:buSzPts val="1600"/>
              <a:buChar char="○"/>
            </a:pPr>
            <a:r>
              <a:rPr lang="el" sz="1600"/>
              <a:t>Security?</a:t>
            </a:r>
            <a:endParaRPr sz="1600"/>
          </a:p>
        </p:txBody>
      </p:sp>
      <p:sp>
        <p:nvSpPr>
          <p:cNvPr id="296" name="Google Shape;296;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today… 2 / n</a:t>
            </a:r>
            <a:endParaRPr/>
          </a:p>
        </p:txBody>
      </p:sp>
      <p:sp>
        <p:nvSpPr>
          <p:cNvPr id="302" name="Google Shape;302;p27"/>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Name the key parts of an optic fibre.</a:t>
            </a:r>
            <a:endParaRPr b="1" sz="1600"/>
          </a:p>
          <a:p>
            <a:pPr indent="0" lvl="0" marL="0" rtl="0" algn="l">
              <a:lnSpc>
                <a:spcPct val="115000"/>
              </a:lnSpc>
              <a:spcBef>
                <a:spcPts val="1200"/>
              </a:spcBef>
              <a:spcAft>
                <a:spcPts val="0"/>
              </a:spcAft>
              <a:buSzPts val="1300"/>
              <a:buNone/>
            </a:pPr>
            <a:r>
              <a:rPr b="1" lang="el" sz="1600"/>
              <a:t>	</a:t>
            </a:r>
            <a:r>
              <a:rPr lang="el" sz="1600"/>
              <a:t>The core parts of an optic fibre are:</a:t>
            </a:r>
            <a:endParaRPr sz="1600"/>
          </a:p>
          <a:p>
            <a:pPr indent="-330200" lvl="1" marL="914400" rtl="0" algn="l">
              <a:lnSpc>
                <a:spcPct val="115000"/>
              </a:lnSpc>
              <a:spcBef>
                <a:spcPts val="1200"/>
              </a:spcBef>
              <a:spcAft>
                <a:spcPts val="0"/>
              </a:spcAft>
              <a:buSzPts val="1600"/>
              <a:buChar char="○"/>
            </a:pPr>
            <a:r>
              <a:rPr b="1" lang="el" sz="1600"/>
              <a:t>Core:</a:t>
            </a:r>
            <a:r>
              <a:rPr lang="el" sz="1600"/>
              <a:t> Where the light travels.</a:t>
            </a:r>
            <a:endParaRPr sz="1600"/>
          </a:p>
          <a:p>
            <a:pPr indent="-330200" lvl="1" marL="914400" rtl="0" algn="l">
              <a:lnSpc>
                <a:spcPct val="115000"/>
              </a:lnSpc>
              <a:spcBef>
                <a:spcPts val="0"/>
              </a:spcBef>
              <a:spcAft>
                <a:spcPts val="0"/>
              </a:spcAft>
              <a:buSzPts val="1600"/>
              <a:buChar char="○"/>
            </a:pPr>
            <a:r>
              <a:rPr b="1" lang="el" sz="1600"/>
              <a:t>Cladding:</a:t>
            </a:r>
            <a:r>
              <a:rPr lang="el" sz="1600"/>
              <a:t> Surrounds the core to keep light there via “</a:t>
            </a:r>
            <a:r>
              <a:rPr lang="el" sz="1600" u="sng">
                <a:solidFill>
                  <a:schemeClr val="accent5"/>
                </a:solidFill>
                <a:hlinkClick r:id="rId3">
                  <a:extLst>
                    <a:ext uri="{A12FA001-AC4F-418D-AE19-62706E023703}">
                      <ahyp:hlinkClr val="tx"/>
                    </a:ext>
                  </a:extLst>
                </a:hlinkClick>
              </a:rPr>
              <a:t>total internal reflection</a:t>
            </a:r>
            <a:r>
              <a:rPr lang="el" sz="1600"/>
              <a:t>”.</a:t>
            </a:r>
            <a:endParaRPr sz="1600"/>
          </a:p>
          <a:p>
            <a:pPr indent="-330200" lvl="1" marL="914400" rtl="0" algn="l">
              <a:lnSpc>
                <a:spcPct val="115000"/>
              </a:lnSpc>
              <a:spcBef>
                <a:spcPts val="0"/>
              </a:spcBef>
              <a:spcAft>
                <a:spcPts val="0"/>
              </a:spcAft>
              <a:buSzPts val="1600"/>
              <a:buChar char="○"/>
            </a:pPr>
            <a:r>
              <a:rPr b="1" lang="el" sz="1600"/>
              <a:t>Coating:</a:t>
            </a:r>
            <a:r>
              <a:rPr lang="el" sz="1600"/>
              <a:t> Reinforces its internals, usually plastic.</a:t>
            </a:r>
            <a:endParaRPr sz="1600"/>
          </a:p>
          <a:p>
            <a:pPr indent="-330200" lvl="1" marL="914400" rtl="0" algn="l">
              <a:lnSpc>
                <a:spcPct val="115000"/>
              </a:lnSpc>
              <a:spcBef>
                <a:spcPts val="0"/>
              </a:spcBef>
              <a:spcAft>
                <a:spcPts val="0"/>
              </a:spcAft>
              <a:buSzPts val="1600"/>
              <a:buChar char="○"/>
            </a:pPr>
            <a:r>
              <a:rPr b="1" lang="el" sz="1600"/>
              <a:t>Strengthening fibers:</a:t>
            </a:r>
            <a:r>
              <a:rPr lang="el" sz="1600"/>
              <a:t> “Cushion” that protects the core against tensions.</a:t>
            </a:r>
            <a:endParaRPr sz="1600"/>
          </a:p>
          <a:p>
            <a:pPr indent="-330200" lvl="1" marL="914400" rtl="0" algn="l">
              <a:lnSpc>
                <a:spcPct val="115000"/>
              </a:lnSpc>
              <a:spcBef>
                <a:spcPts val="0"/>
              </a:spcBef>
              <a:spcAft>
                <a:spcPts val="0"/>
              </a:spcAft>
              <a:buSzPts val="1600"/>
              <a:buChar char="○"/>
            </a:pPr>
            <a:r>
              <a:rPr b="1" lang="el" sz="1600"/>
              <a:t>Cable Jacket:</a:t>
            </a:r>
            <a:r>
              <a:rPr lang="el" sz="1600"/>
              <a:t> More protection (from the environment, us etc).</a:t>
            </a:r>
            <a:endParaRPr sz="1600"/>
          </a:p>
        </p:txBody>
      </p:sp>
      <p:sp>
        <p:nvSpPr>
          <p:cNvPr id="303" name="Google Shape;303;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today… 3 / n</a:t>
            </a:r>
            <a:endParaRPr/>
          </a:p>
        </p:txBody>
      </p:sp>
      <p:sp>
        <p:nvSpPr>
          <p:cNvPr id="309" name="Google Shape;309;p28"/>
          <p:cNvSpPr txBox="1"/>
          <p:nvPr>
            <p:ph idx="1" type="body"/>
          </p:nvPr>
        </p:nvSpPr>
        <p:spPr>
          <a:xfrm>
            <a:off x="729450" y="1378000"/>
            <a:ext cx="7688700" cy="37656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Name some differences and similarities of mono- and multi-mode fibres.</a:t>
            </a:r>
            <a:endParaRPr b="1" sz="1600"/>
          </a:p>
          <a:p>
            <a:pPr indent="0" lvl="0" marL="457200" rtl="0" algn="l">
              <a:lnSpc>
                <a:spcPct val="115000"/>
              </a:lnSpc>
              <a:spcBef>
                <a:spcPts val="1200"/>
              </a:spcBef>
              <a:spcAft>
                <a:spcPts val="0"/>
              </a:spcAft>
              <a:buSzPts val="1300"/>
              <a:buNone/>
            </a:pPr>
            <a:r>
              <a:rPr lang="el" sz="1600"/>
              <a:t>Some similarities are:</a:t>
            </a:r>
            <a:endParaRPr sz="1600"/>
          </a:p>
          <a:p>
            <a:pPr indent="-330200" lvl="0" marL="914400" rtl="0" algn="l">
              <a:lnSpc>
                <a:spcPct val="115000"/>
              </a:lnSpc>
              <a:spcBef>
                <a:spcPts val="1200"/>
              </a:spcBef>
              <a:spcAft>
                <a:spcPts val="0"/>
              </a:spcAft>
              <a:buSzPts val="1600"/>
              <a:buChar char="○"/>
            </a:pPr>
            <a:r>
              <a:rPr lang="el" sz="1600"/>
              <a:t>Both can transmit messages to long distance and a high bandwidth.</a:t>
            </a:r>
            <a:endParaRPr sz="1600"/>
          </a:p>
          <a:p>
            <a:pPr indent="-330200" lvl="0" marL="914400" rtl="0" algn="l">
              <a:lnSpc>
                <a:spcPct val="115000"/>
              </a:lnSpc>
              <a:spcBef>
                <a:spcPts val="0"/>
              </a:spcBef>
              <a:spcAft>
                <a:spcPts val="0"/>
              </a:spcAft>
              <a:buSzPts val="1600"/>
              <a:buChar char="○"/>
            </a:pPr>
            <a:r>
              <a:rPr lang="el" sz="1600"/>
              <a:t>They are fragile.</a:t>
            </a:r>
            <a:endParaRPr sz="1600"/>
          </a:p>
          <a:p>
            <a:pPr indent="-330200" lvl="0" marL="914400" rtl="0" algn="l">
              <a:lnSpc>
                <a:spcPct val="115000"/>
              </a:lnSpc>
              <a:spcBef>
                <a:spcPts val="0"/>
              </a:spcBef>
              <a:spcAft>
                <a:spcPts val="0"/>
              </a:spcAft>
              <a:buSzPts val="1600"/>
              <a:buChar char="○"/>
            </a:pPr>
            <a:r>
              <a:rPr lang="el" sz="1600"/>
              <a:t>They are expensive to buy and install.</a:t>
            </a:r>
            <a:endParaRPr sz="1600"/>
          </a:p>
          <a:p>
            <a:pPr indent="0" lvl="0" marL="0" rtl="0" algn="l">
              <a:lnSpc>
                <a:spcPct val="115000"/>
              </a:lnSpc>
              <a:spcBef>
                <a:spcPts val="1200"/>
              </a:spcBef>
              <a:spcAft>
                <a:spcPts val="0"/>
              </a:spcAft>
              <a:buSzPts val="1300"/>
              <a:buNone/>
            </a:pPr>
            <a:r>
              <a:rPr lang="el" sz="1600"/>
              <a:t>	Some differences are:</a:t>
            </a:r>
            <a:endParaRPr sz="1600"/>
          </a:p>
          <a:p>
            <a:pPr indent="-330200" lvl="0" marL="914400" rtl="0" algn="l">
              <a:lnSpc>
                <a:spcPct val="115000"/>
              </a:lnSpc>
              <a:spcBef>
                <a:spcPts val="1200"/>
              </a:spcBef>
              <a:spcAft>
                <a:spcPts val="0"/>
              </a:spcAft>
              <a:buSzPts val="1600"/>
              <a:buChar char="○"/>
            </a:pPr>
            <a:r>
              <a:rPr lang="el" sz="1600"/>
              <a:t>Monomode fibres comprises of a single mode light, while multimode ones from multiple similar modes.</a:t>
            </a:r>
            <a:endParaRPr sz="1600"/>
          </a:p>
          <a:p>
            <a:pPr indent="-330200" lvl="0" marL="914400" rtl="0" algn="l">
              <a:lnSpc>
                <a:spcPct val="115000"/>
              </a:lnSpc>
              <a:spcBef>
                <a:spcPts val="0"/>
              </a:spcBef>
              <a:spcAft>
                <a:spcPts val="0"/>
              </a:spcAft>
              <a:buSzPts val="1600"/>
              <a:buChar char="○"/>
            </a:pPr>
            <a:r>
              <a:rPr lang="el" sz="1600"/>
              <a:t>Monomode light is driven by expensive lasers compared to multimode.</a:t>
            </a:r>
            <a:endParaRPr sz="1600"/>
          </a:p>
          <a:p>
            <a:pPr indent="-330200" lvl="0" marL="914400" rtl="0" algn="l">
              <a:lnSpc>
                <a:spcPct val="115000"/>
              </a:lnSpc>
              <a:spcBef>
                <a:spcPts val="0"/>
              </a:spcBef>
              <a:spcAft>
                <a:spcPts val="0"/>
              </a:spcAft>
              <a:buSzPts val="1600"/>
              <a:buChar char="○"/>
            </a:pPr>
            <a:r>
              <a:rPr lang="el" sz="1600"/>
              <a:t>Monomode light is hard to terminate while multimode is not.</a:t>
            </a:r>
            <a:endParaRPr sz="1600"/>
          </a:p>
        </p:txBody>
      </p:sp>
      <p:sp>
        <p:nvSpPr>
          <p:cNvPr id="310" name="Google Shape;310;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today… 4 / n</a:t>
            </a:r>
            <a:endParaRPr/>
          </a:p>
        </p:txBody>
      </p:sp>
      <p:sp>
        <p:nvSpPr>
          <p:cNvPr id="316" name="Google Shape;316;p29"/>
          <p:cNvSpPr txBox="1"/>
          <p:nvPr>
            <p:ph idx="1" type="body"/>
          </p:nvPr>
        </p:nvSpPr>
        <p:spPr>
          <a:xfrm>
            <a:off x="729450" y="1378000"/>
            <a:ext cx="7688700" cy="36576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Having two copper cables close together may result to corrupt signals. How can we fix it?</a:t>
            </a:r>
            <a:endParaRPr b="1" sz="1600"/>
          </a:p>
          <a:p>
            <a:pPr indent="0" lvl="0" marL="457200" rtl="0" algn="l">
              <a:lnSpc>
                <a:spcPct val="115000"/>
              </a:lnSpc>
              <a:spcBef>
                <a:spcPts val="1200"/>
              </a:spcBef>
              <a:spcAft>
                <a:spcPts val="0"/>
              </a:spcAft>
              <a:buSzPts val="1300"/>
              <a:buNone/>
            </a:pPr>
            <a:r>
              <a:rPr lang="el" sz="1600"/>
              <a:t>By twisting cables together we manage to minimise RFI and EMI, thus minimising corrupt signals. Moreover, through twisting both cables are alternately coming closer to the signal source, thus further reducing the chance of RFI / EMI.</a:t>
            </a:r>
            <a:endParaRPr sz="1600"/>
          </a:p>
          <a:p>
            <a:pPr indent="-330200" lvl="0" marL="457200" rtl="0" algn="l">
              <a:lnSpc>
                <a:spcPct val="115000"/>
              </a:lnSpc>
              <a:spcBef>
                <a:spcPts val="1200"/>
              </a:spcBef>
              <a:spcAft>
                <a:spcPts val="0"/>
              </a:spcAft>
              <a:buSzPts val="1600"/>
              <a:buChar char="●"/>
            </a:pPr>
            <a:r>
              <a:rPr b="1" lang="el" sz="1600"/>
              <a:t>What is the difference between WAP and Wireless Router?</a:t>
            </a:r>
            <a:endParaRPr b="1" sz="1600"/>
          </a:p>
          <a:p>
            <a:pPr indent="0" lvl="0" marL="457200" rtl="0" algn="l">
              <a:lnSpc>
                <a:spcPct val="100000"/>
              </a:lnSpc>
              <a:spcBef>
                <a:spcPts val="1200"/>
              </a:spcBef>
              <a:spcAft>
                <a:spcPts val="0"/>
              </a:spcAft>
              <a:buSzPts val="1300"/>
              <a:buNone/>
            </a:pPr>
            <a:r>
              <a:rPr lang="el" sz="1600"/>
              <a:t>In general, </a:t>
            </a:r>
            <a:r>
              <a:rPr b="1" lang="el" sz="1600"/>
              <a:t>routers of any type make a network visible to other networks</a:t>
            </a:r>
            <a:r>
              <a:rPr lang="el" sz="1600"/>
              <a:t>, while AP make “the local network” visible to other clients within the same network.</a:t>
            </a:r>
            <a:endParaRPr sz="1600"/>
          </a:p>
          <a:p>
            <a:pPr indent="0" lvl="0" marL="457200" rtl="0" algn="l">
              <a:lnSpc>
                <a:spcPct val="115000"/>
              </a:lnSpc>
              <a:spcBef>
                <a:spcPts val="0"/>
              </a:spcBef>
              <a:spcAft>
                <a:spcPts val="1200"/>
              </a:spcAft>
              <a:buSzPts val="1300"/>
              <a:buNone/>
            </a:pPr>
            <a:r>
              <a:t/>
            </a:r>
            <a:endParaRPr b="1" sz="1600"/>
          </a:p>
        </p:txBody>
      </p:sp>
      <p:sp>
        <p:nvSpPr>
          <p:cNvPr id="317" name="Google Shape;317;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last time… 1 / n</a:t>
            </a:r>
            <a:endParaRPr/>
          </a:p>
        </p:txBody>
      </p:sp>
      <p:sp>
        <p:nvSpPr>
          <p:cNvPr id="127" name="Google Shape;127;p3"/>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Provide definitions for the following terms: Client, Host, Server, and Peer.</a:t>
            </a:r>
            <a:endParaRPr sz="1600"/>
          </a:p>
          <a:p>
            <a:pPr indent="0" lvl="0" marL="457200" rtl="0" algn="l">
              <a:lnSpc>
                <a:spcPct val="115000"/>
              </a:lnSpc>
              <a:spcBef>
                <a:spcPts val="1200"/>
              </a:spcBef>
              <a:spcAft>
                <a:spcPts val="0"/>
              </a:spcAft>
              <a:buSzPts val="1300"/>
              <a:buNone/>
            </a:pPr>
            <a:r>
              <a:rPr lang="el" sz="1600"/>
              <a:t>Client: The one who utilises data / services.</a:t>
            </a:r>
            <a:br>
              <a:rPr lang="el" sz="1600"/>
            </a:br>
            <a:r>
              <a:rPr lang="el" sz="1600"/>
              <a:t>Host: The one that keeps data / information.</a:t>
            </a:r>
            <a:br>
              <a:rPr lang="el" sz="1600"/>
            </a:br>
            <a:r>
              <a:rPr lang="el" sz="1600"/>
              <a:t>Server: The one the provides data / services.</a:t>
            </a:r>
            <a:br>
              <a:rPr lang="el" sz="1600"/>
            </a:br>
            <a:r>
              <a:rPr lang="el" sz="1600"/>
              <a:t>Peer: Someone at the same level to someone else.</a:t>
            </a:r>
            <a:endParaRPr sz="1600"/>
          </a:p>
          <a:p>
            <a:pPr indent="-330200" lvl="0" marL="457200" rtl="0" algn="l">
              <a:lnSpc>
                <a:spcPct val="115000"/>
              </a:lnSpc>
              <a:spcBef>
                <a:spcPts val="1200"/>
              </a:spcBef>
              <a:spcAft>
                <a:spcPts val="0"/>
              </a:spcAft>
              <a:buSzPts val="1600"/>
              <a:buChar char="●"/>
            </a:pPr>
            <a:r>
              <a:rPr b="1" lang="el" sz="1600"/>
              <a:t>Briefly describe how a client-server network works.</a:t>
            </a:r>
            <a:endParaRPr b="1" sz="1600"/>
          </a:p>
          <a:p>
            <a:pPr indent="0" lvl="0" marL="457200" rtl="0" algn="l">
              <a:lnSpc>
                <a:spcPct val="115000"/>
              </a:lnSpc>
              <a:spcBef>
                <a:spcPts val="1200"/>
              </a:spcBef>
              <a:spcAft>
                <a:spcPts val="1200"/>
              </a:spcAft>
              <a:buSzPts val="1300"/>
              <a:buNone/>
            </a:pPr>
            <a:r>
              <a:rPr lang="el" sz="1600"/>
              <a:t>The servers offer services to the clients which, in term, use these services (essentially, the network is split to providers and consumers).</a:t>
            </a:r>
            <a:endParaRPr sz="1600"/>
          </a:p>
        </p:txBody>
      </p:sp>
      <p:sp>
        <p:nvSpPr>
          <p:cNvPr id="128" name="Google Shape;128;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saw today… 5 / n</a:t>
            </a:r>
            <a:endParaRPr/>
          </a:p>
        </p:txBody>
      </p:sp>
      <p:sp>
        <p:nvSpPr>
          <p:cNvPr id="323" name="Google Shape;323;p30"/>
          <p:cNvSpPr txBox="1"/>
          <p:nvPr>
            <p:ph idx="1" type="body"/>
          </p:nvPr>
        </p:nvSpPr>
        <p:spPr>
          <a:xfrm>
            <a:off x="729450" y="1378000"/>
            <a:ext cx="7688700" cy="33720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Name some types of networks.</a:t>
            </a:r>
            <a:endParaRPr b="1" sz="1600"/>
          </a:p>
          <a:p>
            <a:pPr indent="0" lvl="0" marL="457200" rtl="0" algn="l">
              <a:lnSpc>
                <a:spcPct val="115000"/>
              </a:lnSpc>
              <a:spcBef>
                <a:spcPts val="1200"/>
              </a:spcBef>
              <a:spcAft>
                <a:spcPts val="0"/>
              </a:spcAft>
              <a:buSzPts val="1300"/>
              <a:buNone/>
            </a:pPr>
            <a:r>
              <a:rPr lang="el" sz="1600"/>
              <a:t>Some types of networks include:</a:t>
            </a:r>
            <a:endParaRPr sz="1600"/>
          </a:p>
          <a:p>
            <a:pPr indent="-330200" lvl="1" marL="914400" rtl="0" algn="l">
              <a:lnSpc>
                <a:spcPct val="115000"/>
              </a:lnSpc>
              <a:spcBef>
                <a:spcPts val="1200"/>
              </a:spcBef>
              <a:spcAft>
                <a:spcPts val="0"/>
              </a:spcAft>
              <a:buSzPts val="1600"/>
              <a:buChar char="○"/>
            </a:pPr>
            <a:r>
              <a:rPr b="1" lang="el" sz="1600"/>
              <a:t>PAN:</a:t>
            </a:r>
            <a:r>
              <a:rPr lang="el" sz="1600"/>
              <a:t> Personal Area Network</a:t>
            </a:r>
            <a:endParaRPr sz="1600"/>
          </a:p>
          <a:p>
            <a:pPr indent="-330200" lvl="1" marL="914400" rtl="0" algn="l">
              <a:lnSpc>
                <a:spcPct val="115000"/>
              </a:lnSpc>
              <a:spcBef>
                <a:spcPts val="0"/>
              </a:spcBef>
              <a:spcAft>
                <a:spcPts val="0"/>
              </a:spcAft>
              <a:buSzPts val="1600"/>
              <a:buChar char="○"/>
            </a:pPr>
            <a:r>
              <a:rPr b="1" lang="el" sz="1600"/>
              <a:t>LAN:</a:t>
            </a:r>
            <a:r>
              <a:rPr lang="el" sz="1600"/>
              <a:t> Local Area Network</a:t>
            </a:r>
            <a:endParaRPr sz="1600"/>
          </a:p>
          <a:p>
            <a:pPr indent="-330200" lvl="1" marL="914400" rtl="0" algn="l">
              <a:lnSpc>
                <a:spcPct val="115000"/>
              </a:lnSpc>
              <a:spcBef>
                <a:spcPts val="0"/>
              </a:spcBef>
              <a:spcAft>
                <a:spcPts val="0"/>
              </a:spcAft>
              <a:buSzPts val="1600"/>
              <a:buChar char="○"/>
            </a:pPr>
            <a:r>
              <a:rPr b="1" lang="el" sz="1600"/>
              <a:t>WLAN:</a:t>
            </a:r>
            <a:r>
              <a:rPr lang="el" sz="1600"/>
              <a:t> Wireless LAN</a:t>
            </a:r>
            <a:endParaRPr sz="1600"/>
          </a:p>
          <a:p>
            <a:pPr indent="-330200" lvl="1" marL="914400" rtl="0" algn="l">
              <a:lnSpc>
                <a:spcPct val="115000"/>
              </a:lnSpc>
              <a:spcBef>
                <a:spcPts val="0"/>
              </a:spcBef>
              <a:spcAft>
                <a:spcPts val="0"/>
              </a:spcAft>
              <a:buSzPts val="1600"/>
              <a:buChar char="○"/>
            </a:pPr>
            <a:r>
              <a:rPr b="1" lang="el" sz="1600"/>
              <a:t>SAN:</a:t>
            </a:r>
            <a:r>
              <a:rPr lang="el" sz="1600"/>
              <a:t> Storage Area Network</a:t>
            </a:r>
            <a:endParaRPr sz="1600"/>
          </a:p>
          <a:p>
            <a:pPr indent="-330200" lvl="1" marL="914400" rtl="0" algn="l">
              <a:lnSpc>
                <a:spcPct val="115000"/>
              </a:lnSpc>
              <a:spcBef>
                <a:spcPts val="0"/>
              </a:spcBef>
              <a:spcAft>
                <a:spcPts val="0"/>
              </a:spcAft>
              <a:buSzPts val="1600"/>
              <a:buChar char="○"/>
            </a:pPr>
            <a:r>
              <a:rPr b="1" lang="el" sz="1600"/>
              <a:t>MAN:</a:t>
            </a:r>
            <a:r>
              <a:rPr lang="el" sz="1600"/>
              <a:t> Metropolitan Area Network</a:t>
            </a:r>
            <a:endParaRPr sz="1600"/>
          </a:p>
          <a:p>
            <a:pPr indent="-330200" lvl="1" marL="914400" rtl="0" algn="l">
              <a:lnSpc>
                <a:spcPct val="115000"/>
              </a:lnSpc>
              <a:spcBef>
                <a:spcPts val="0"/>
              </a:spcBef>
              <a:spcAft>
                <a:spcPts val="0"/>
              </a:spcAft>
              <a:buSzPts val="1600"/>
              <a:buChar char="○"/>
            </a:pPr>
            <a:r>
              <a:rPr b="1" lang="el" sz="1600"/>
              <a:t>WAN:</a:t>
            </a:r>
            <a:r>
              <a:rPr lang="el" sz="1600"/>
              <a:t> Wide Area Network</a:t>
            </a:r>
            <a:endParaRPr sz="1600"/>
          </a:p>
          <a:p>
            <a:pPr indent="-330200" lvl="1" marL="914400" rtl="0" algn="l">
              <a:lnSpc>
                <a:spcPct val="115000"/>
              </a:lnSpc>
              <a:spcBef>
                <a:spcPts val="0"/>
              </a:spcBef>
              <a:spcAft>
                <a:spcPts val="0"/>
              </a:spcAft>
              <a:buSzPts val="1600"/>
              <a:buChar char="○"/>
            </a:pPr>
            <a:r>
              <a:rPr lang="el" sz="1600"/>
              <a:t>Wireless variants of the above…</a:t>
            </a:r>
            <a:endParaRPr sz="1600"/>
          </a:p>
        </p:txBody>
      </p:sp>
      <p:sp>
        <p:nvSpPr>
          <p:cNvPr id="324" name="Google Shape;324;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l"/>
              <a:t>Fun Time!</a:t>
            </a:r>
            <a:endParaRPr/>
          </a:p>
        </p:txBody>
      </p:sp>
      <p:sp>
        <p:nvSpPr>
          <p:cNvPr id="330" name="Google Shape;330;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Lab 1: TCP/IP and OSI Models</a:t>
            </a:r>
            <a:endParaRPr/>
          </a:p>
        </p:txBody>
      </p:sp>
      <p:sp>
        <p:nvSpPr>
          <p:cNvPr id="336" name="Google Shape;336;p32"/>
          <p:cNvSpPr txBox="1"/>
          <p:nvPr>
            <p:ph idx="1" type="body"/>
          </p:nvPr>
        </p:nvSpPr>
        <p:spPr>
          <a:xfrm>
            <a:off x="729450" y="1378000"/>
            <a:ext cx="7688700" cy="29619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l" sz="1600"/>
              <a:t>In this Lab we (i.e., you) will explore some stuff we will formally discuss next week.</a:t>
            </a:r>
            <a:endParaRPr sz="1600"/>
          </a:p>
          <a:p>
            <a:pPr indent="-330200" lvl="0" marL="457200" rtl="0" algn="l">
              <a:lnSpc>
                <a:spcPct val="115000"/>
              </a:lnSpc>
              <a:spcBef>
                <a:spcPts val="0"/>
              </a:spcBef>
              <a:spcAft>
                <a:spcPts val="0"/>
              </a:spcAft>
              <a:buSzPts val="1600"/>
              <a:buChar char="●"/>
            </a:pPr>
            <a:r>
              <a:rPr lang="el" sz="1600"/>
              <a:t>Open</a:t>
            </a:r>
            <a:r>
              <a:rPr b="1" lang="el" sz="1600"/>
              <a:t> ‘Tutorial_Lab &gt; Week 3 Tutorial - Investigating the TCP-IP and OSI Models in Action.pdf’</a:t>
            </a:r>
            <a:r>
              <a:rPr lang="el" sz="1600"/>
              <a:t> and follow the instructions there.</a:t>
            </a:r>
            <a:endParaRPr sz="1600"/>
          </a:p>
          <a:p>
            <a:pPr indent="-330200" lvl="0" marL="457200" rtl="0" algn="l">
              <a:lnSpc>
                <a:spcPct val="115000"/>
              </a:lnSpc>
              <a:spcBef>
                <a:spcPts val="0"/>
              </a:spcBef>
              <a:spcAft>
                <a:spcPts val="0"/>
              </a:spcAft>
              <a:buSzPts val="1600"/>
              <a:buChar char="●"/>
            </a:pPr>
            <a:r>
              <a:rPr lang="el" sz="1600"/>
              <a:t>If you want a quick reminder on WireShark, follow the tutorial found in: </a:t>
            </a:r>
            <a:r>
              <a:rPr b="1" lang="el" sz="1600"/>
              <a:t>‘Tutorial_Lab &gt; Week 3 Tutorial - Using Wireshark to View Network Traffic - ILM.pdf’.</a:t>
            </a:r>
            <a:endParaRPr sz="1600"/>
          </a:p>
        </p:txBody>
      </p:sp>
      <p:sp>
        <p:nvSpPr>
          <p:cNvPr id="337" name="Google Shape;337;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3"/>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el"/>
              <a:t>Any Questions?</a:t>
            </a:r>
            <a:endParaRPr/>
          </a:p>
        </p:txBody>
      </p:sp>
      <p:sp>
        <p:nvSpPr>
          <p:cNvPr id="343" name="Google Shape;343;p33"/>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l"/>
              <a:t>Don’t forget to fill-in the questionnaire! (look right)</a:t>
            </a:r>
            <a:endParaRPr/>
          </a:p>
        </p:txBody>
      </p:sp>
      <p:sp>
        <p:nvSpPr>
          <p:cNvPr id="344" name="Google Shape;344;p33"/>
          <p:cNvSpPr txBox="1"/>
          <p:nvPr/>
        </p:nvSpPr>
        <p:spPr>
          <a:xfrm>
            <a:off x="4749150" y="3960900"/>
            <a:ext cx="4309800" cy="53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l" sz="1600" u="sng" cap="none" strike="noStrike">
                <a:solidFill>
                  <a:schemeClr val="hlink"/>
                </a:solidFill>
                <a:latin typeface="Consolas"/>
                <a:ea typeface="Consolas"/>
                <a:cs typeface="Consolas"/>
                <a:sym typeface="Consolas"/>
                <a:hlinkClick r:id="rId3"/>
              </a:rPr>
              <a:t>https://forms.gle/6q2tuByroaan8kWH8</a:t>
            </a:r>
            <a:endParaRPr b="1" i="0" sz="1600" u="none" cap="none" strike="noStrike">
              <a:solidFill>
                <a:schemeClr val="accent1"/>
              </a:solidFill>
              <a:latin typeface="Consolas"/>
              <a:ea typeface="Consolas"/>
              <a:cs typeface="Consolas"/>
              <a:sym typeface="Consolas"/>
            </a:endParaRPr>
          </a:p>
        </p:txBody>
      </p:sp>
      <p:sp>
        <p:nvSpPr>
          <p:cNvPr id="345" name="Google Shape;345;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pic>
        <p:nvPicPr>
          <p:cNvPr id="346" name="Google Shape;346;p33">
            <a:hlinkClick r:id="rId4"/>
          </p:cNvPr>
          <p:cNvPicPr preferRelativeResize="0"/>
          <p:nvPr/>
        </p:nvPicPr>
        <p:blipFill rotWithShape="1">
          <a:blip r:embed="rId5">
            <a:alphaModFix/>
          </a:blip>
          <a:srcRect b="0" l="0" r="0" t="0"/>
          <a:stretch/>
        </p:blipFill>
        <p:spPr>
          <a:xfrm>
            <a:off x="5408600" y="1143000"/>
            <a:ext cx="2857500" cy="285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last time… 2 / n</a:t>
            </a:r>
            <a:endParaRPr/>
          </a:p>
        </p:txBody>
      </p:sp>
      <p:sp>
        <p:nvSpPr>
          <p:cNvPr id="134" name="Google Shape;134;p4"/>
          <p:cNvSpPr txBox="1"/>
          <p:nvPr>
            <p:ph idx="1" type="body"/>
          </p:nvPr>
        </p:nvSpPr>
        <p:spPr>
          <a:xfrm>
            <a:off x="729450" y="1378000"/>
            <a:ext cx="7688700" cy="37212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What is a driver?</a:t>
            </a:r>
            <a:endParaRPr b="1" sz="1600"/>
          </a:p>
          <a:p>
            <a:pPr indent="0" lvl="0" marL="457200" rtl="0" algn="l">
              <a:lnSpc>
                <a:spcPct val="115000"/>
              </a:lnSpc>
              <a:spcBef>
                <a:spcPts val="1200"/>
              </a:spcBef>
              <a:spcAft>
                <a:spcPts val="0"/>
              </a:spcAft>
              <a:buSzPts val="1300"/>
              <a:buNone/>
            </a:pPr>
            <a:r>
              <a:rPr lang="el" sz="1600"/>
              <a:t>Software that is installed on each interested device within a network that interfaces with a target device (which corresponds to the driver).</a:t>
            </a:r>
            <a:endParaRPr sz="1600"/>
          </a:p>
          <a:p>
            <a:pPr indent="-330200" lvl="0" marL="457200" rtl="0" algn="l">
              <a:lnSpc>
                <a:spcPct val="115000"/>
              </a:lnSpc>
              <a:spcBef>
                <a:spcPts val="1200"/>
              </a:spcBef>
              <a:spcAft>
                <a:spcPts val="0"/>
              </a:spcAft>
              <a:buSzPts val="1600"/>
              <a:buChar char="●"/>
            </a:pPr>
            <a:r>
              <a:rPr b="1" lang="el" sz="1600"/>
              <a:t>What is a “Push”?</a:t>
            </a:r>
            <a:endParaRPr b="1" sz="1600"/>
          </a:p>
          <a:p>
            <a:pPr indent="0" lvl="0" marL="457200" rtl="0" algn="l">
              <a:lnSpc>
                <a:spcPct val="115000"/>
              </a:lnSpc>
              <a:spcBef>
                <a:spcPts val="1200"/>
              </a:spcBef>
              <a:spcAft>
                <a:spcPts val="0"/>
              </a:spcAft>
              <a:buSzPts val="1300"/>
              <a:buNone/>
            </a:pPr>
            <a:r>
              <a:rPr lang="el" sz="1600"/>
              <a:t>A “push” is the action of sending data directly from the server to a client, using the latter’s unique identifier (e.g., MAC address in a LAN network).</a:t>
            </a:r>
            <a:endParaRPr sz="1600"/>
          </a:p>
          <a:p>
            <a:pPr indent="-330200" lvl="0" marL="457200" rtl="0" algn="l">
              <a:lnSpc>
                <a:spcPct val="115000"/>
              </a:lnSpc>
              <a:spcBef>
                <a:spcPts val="1200"/>
              </a:spcBef>
              <a:spcAft>
                <a:spcPts val="0"/>
              </a:spcAft>
              <a:buSzPts val="1600"/>
              <a:buChar char="●"/>
            </a:pPr>
            <a:r>
              <a:rPr b="1" lang="el" sz="1600"/>
              <a:t>What is a “Pull”?</a:t>
            </a:r>
            <a:endParaRPr sz="1600"/>
          </a:p>
          <a:p>
            <a:pPr indent="0" lvl="0" marL="457200" rtl="0" algn="l">
              <a:lnSpc>
                <a:spcPct val="115000"/>
              </a:lnSpc>
              <a:spcBef>
                <a:spcPts val="1200"/>
              </a:spcBef>
              <a:spcAft>
                <a:spcPts val="1200"/>
              </a:spcAft>
              <a:buSzPts val="1300"/>
              <a:buNone/>
            </a:pPr>
            <a:r>
              <a:rPr lang="el" sz="1600"/>
              <a:t>A “pull” is the action of accessing data from where they are kept by logging into a network.</a:t>
            </a:r>
            <a:endParaRPr sz="1600"/>
          </a:p>
        </p:txBody>
      </p:sp>
      <p:sp>
        <p:nvSpPr>
          <p:cNvPr id="135" name="Google Shape;135;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last time… 3 / n</a:t>
            </a:r>
            <a:endParaRPr/>
          </a:p>
        </p:txBody>
      </p:sp>
      <p:sp>
        <p:nvSpPr>
          <p:cNvPr id="141" name="Google Shape;141;p5"/>
          <p:cNvSpPr txBox="1"/>
          <p:nvPr>
            <p:ph idx="1" type="body"/>
          </p:nvPr>
        </p:nvSpPr>
        <p:spPr>
          <a:xfrm>
            <a:off x="729450" y="1378000"/>
            <a:ext cx="7688700" cy="35121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Is a Wireless Router the same as a WAP?</a:t>
            </a:r>
            <a:endParaRPr b="1" sz="1600"/>
          </a:p>
          <a:p>
            <a:pPr indent="0" lvl="0" marL="457200" rtl="0" algn="l">
              <a:lnSpc>
                <a:spcPct val="115000"/>
              </a:lnSpc>
              <a:spcBef>
                <a:spcPts val="1200"/>
              </a:spcBef>
              <a:spcAft>
                <a:spcPts val="0"/>
              </a:spcAft>
              <a:buSzPts val="1300"/>
              <a:buNone/>
            </a:pPr>
            <a:r>
              <a:rPr lang="el" sz="1600"/>
              <a:t>No, the wireless router creates a WAP, i.e., it enables us to connect to a network wirelessly, but a WAP is nothing more than that (i.e., it cannot perform any sort of routing).</a:t>
            </a:r>
            <a:endParaRPr sz="1600"/>
          </a:p>
          <a:p>
            <a:pPr indent="-330200" lvl="0" marL="457200" rtl="0" algn="l">
              <a:lnSpc>
                <a:spcPct val="115000"/>
              </a:lnSpc>
              <a:spcBef>
                <a:spcPts val="1200"/>
              </a:spcBef>
              <a:spcAft>
                <a:spcPts val="0"/>
              </a:spcAft>
              <a:buSzPts val="1600"/>
              <a:buChar char="●"/>
            </a:pPr>
            <a:r>
              <a:rPr b="1" lang="el" sz="1600"/>
              <a:t>Can a device act both as a client and as a server? If yes, name some use cases of such architectures.</a:t>
            </a:r>
            <a:endParaRPr b="1" sz="1600"/>
          </a:p>
          <a:p>
            <a:pPr indent="0" lvl="0" marL="457200" rtl="0" algn="l">
              <a:lnSpc>
                <a:spcPct val="115000"/>
              </a:lnSpc>
              <a:spcBef>
                <a:spcPts val="1200"/>
              </a:spcBef>
              <a:spcAft>
                <a:spcPts val="1200"/>
              </a:spcAft>
              <a:buSzPts val="1300"/>
              <a:buNone/>
            </a:pPr>
            <a:r>
              <a:rPr lang="el" sz="1600"/>
              <a:t>Indeed, such networks where devices act as both providers and consumers are called Peer-to-Peer (P2P) networks and they are utilised in Blockchain, anonymous browsing, file-sharing etc.</a:t>
            </a:r>
            <a:endParaRPr sz="1600"/>
          </a:p>
        </p:txBody>
      </p:sp>
      <p:sp>
        <p:nvSpPr>
          <p:cNvPr id="142" name="Google Shape;142;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What we last time… 4 / n</a:t>
            </a:r>
            <a:endParaRPr/>
          </a:p>
        </p:txBody>
      </p:sp>
      <p:sp>
        <p:nvSpPr>
          <p:cNvPr id="148" name="Google Shape;148;p6"/>
          <p:cNvSpPr txBox="1"/>
          <p:nvPr>
            <p:ph idx="1" type="body"/>
          </p:nvPr>
        </p:nvSpPr>
        <p:spPr>
          <a:xfrm>
            <a:off x="729450" y="1378000"/>
            <a:ext cx="7688700" cy="36303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b="1" lang="el" sz="1600"/>
              <a:t>Name three examples of networks of different scale.</a:t>
            </a:r>
            <a:endParaRPr b="1" sz="1600"/>
          </a:p>
          <a:p>
            <a:pPr indent="0" lvl="0" marL="457200" rtl="0" algn="l">
              <a:lnSpc>
                <a:spcPct val="115000"/>
              </a:lnSpc>
              <a:spcBef>
                <a:spcPts val="1200"/>
              </a:spcBef>
              <a:spcAft>
                <a:spcPts val="0"/>
              </a:spcAft>
              <a:buSzPts val="1300"/>
              <a:buNone/>
            </a:pPr>
            <a:r>
              <a:rPr lang="el" sz="1600"/>
              <a:t>Home networks &lt; Remote office networks &lt; Corporate networks.</a:t>
            </a:r>
            <a:endParaRPr sz="1600"/>
          </a:p>
          <a:p>
            <a:pPr indent="-330200" lvl="0" marL="457200" rtl="0" algn="l">
              <a:lnSpc>
                <a:spcPct val="115000"/>
              </a:lnSpc>
              <a:spcBef>
                <a:spcPts val="1200"/>
              </a:spcBef>
              <a:spcAft>
                <a:spcPts val="0"/>
              </a:spcAft>
              <a:buSzPts val="1600"/>
              <a:buChar char="●"/>
            </a:pPr>
            <a:r>
              <a:rPr b="1" lang="el" sz="1600"/>
              <a:t>Regardless of network size, what is a common underlying principle for all networks?</a:t>
            </a:r>
            <a:endParaRPr b="1" sz="1600"/>
          </a:p>
          <a:p>
            <a:pPr indent="0" lvl="0" marL="457200" rtl="0" algn="l">
              <a:lnSpc>
                <a:spcPct val="115000"/>
              </a:lnSpc>
              <a:spcBef>
                <a:spcPts val="1200"/>
              </a:spcBef>
              <a:spcAft>
                <a:spcPts val="0"/>
              </a:spcAft>
              <a:buSzPts val="1300"/>
              <a:buNone/>
            </a:pPr>
            <a:r>
              <a:rPr lang="el" sz="1600"/>
              <a:t>All devices within the network must communicate in some way.</a:t>
            </a:r>
            <a:endParaRPr sz="1600"/>
          </a:p>
          <a:p>
            <a:pPr indent="-330200" lvl="0" marL="457200" rtl="0" algn="l">
              <a:lnSpc>
                <a:spcPct val="115000"/>
              </a:lnSpc>
              <a:spcBef>
                <a:spcPts val="1200"/>
              </a:spcBef>
              <a:spcAft>
                <a:spcPts val="0"/>
              </a:spcAft>
              <a:buSzPts val="1600"/>
              <a:buChar char="●"/>
            </a:pPr>
            <a:r>
              <a:rPr b="1" lang="el" sz="1600"/>
              <a:t>What is the recency effect in cognitive psychology?</a:t>
            </a:r>
            <a:endParaRPr b="1" sz="1600"/>
          </a:p>
          <a:p>
            <a:pPr indent="0" lvl="0" marL="457200" rtl="0" algn="l">
              <a:lnSpc>
                <a:spcPct val="115000"/>
              </a:lnSpc>
              <a:spcBef>
                <a:spcPts val="1200"/>
              </a:spcBef>
              <a:spcAft>
                <a:spcPts val="1200"/>
              </a:spcAft>
              <a:buSzPts val="1300"/>
              <a:buNone/>
            </a:pPr>
            <a:r>
              <a:rPr lang="el" sz="1600"/>
              <a:t>When asked to recall items of a list in any order, people tend to remember the last members of the list better than the rest. This is called the </a:t>
            </a:r>
            <a:r>
              <a:rPr i="1" lang="el" sz="1600"/>
              <a:t>recency effect</a:t>
            </a:r>
            <a:r>
              <a:rPr lang="el" sz="1600"/>
              <a:t>. For more: </a:t>
            </a:r>
            <a:r>
              <a:rPr lang="el" sz="1600" u="sng">
                <a:solidFill>
                  <a:schemeClr val="hlink"/>
                </a:solidFill>
                <a:hlinkClick r:id="rId3"/>
              </a:rPr>
              <a:t>https://en.wikipedia.org/wiki/Serial-position_effect</a:t>
            </a:r>
            <a:endParaRPr sz="1600"/>
          </a:p>
        </p:txBody>
      </p:sp>
      <p:sp>
        <p:nvSpPr>
          <p:cNvPr id="149" name="Google Shape;149;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l"/>
              <a:t>Protocols</a:t>
            </a:r>
            <a:endParaRPr/>
          </a:p>
        </p:txBody>
      </p:sp>
      <p:sp>
        <p:nvSpPr>
          <p:cNvPr id="155" name="Google Shape;155;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Fast Things</a:t>
            </a:r>
            <a:endParaRPr/>
          </a:p>
        </p:txBody>
      </p:sp>
      <p:sp>
        <p:nvSpPr>
          <p:cNvPr id="161" name="Google Shape;161;p8"/>
          <p:cNvSpPr txBox="1"/>
          <p:nvPr>
            <p:ph idx="1" type="body"/>
          </p:nvPr>
        </p:nvSpPr>
        <p:spPr>
          <a:xfrm>
            <a:off x="729450" y="1378000"/>
            <a:ext cx="7688700" cy="1503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l" sz="1600"/>
              <a:t>Which of the following is the fastest?</a:t>
            </a:r>
            <a:endParaRPr sz="1600"/>
          </a:p>
          <a:p>
            <a:pPr indent="-330200" lvl="0" marL="457200" rtl="0" algn="l">
              <a:lnSpc>
                <a:spcPct val="115000"/>
              </a:lnSpc>
              <a:spcBef>
                <a:spcPts val="1200"/>
              </a:spcBef>
              <a:spcAft>
                <a:spcPts val="0"/>
              </a:spcAft>
              <a:buSzPts val="1600"/>
              <a:buChar char="●"/>
            </a:pPr>
            <a:r>
              <a:rPr lang="el" sz="1600"/>
              <a:t>You, after the end of the course?</a:t>
            </a:r>
            <a:endParaRPr sz="1600"/>
          </a:p>
          <a:p>
            <a:pPr indent="-330200" lvl="0" marL="457200" rtl="0" algn="l">
              <a:lnSpc>
                <a:spcPct val="115000"/>
              </a:lnSpc>
              <a:spcBef>
                <a:spcPts val="0"/>
              </a:spcBef>
              <a:spcAft>
                <a:spcPts val="0"/>
              </a:spcAft>
              <a:buSzPts val="1600"/>
              <a:buChar char="●"/>
            </a:pPr>
            <a:r>
              <a:rPr lang="el" sz="1600"/>
              <a:t>Me, after the end of the course?</a:t>
            </a:r>
            <a:endParaRPr sz="1600"/>
          </a:p>
          <a:p>
            <a:pPr indent="-330200" lvl="0" marL="457200" rtl="0" algn="l">
              <a:lnSpc>
                <a:spcPct val="115000"/>
              </a:lnSpc>
              <a:spcBef>
                <a:spcPts val="0"/>
              </a:spcBef>
              <a:spcAft>
                <a:spcPts val="0"/>
              </a:spcAft>
              <a:buSzPts val="1600"/>
              <a:buChar char="●"/>
            </a:pPr>
            <a:r>
              <a:rPr lang="el" sz="1600"/>
              <a:t>Light?</a:t>
            </a:r>
            <a:endParaRPr sz="1600"/>
          </a:p>
        </p:txBody>
      </p:sp>
      <p:sp>
        <p:nvSpPr>
          <p:cNvPr id="162" name="Google Shape;162;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
        <p:nvSpPr>
          <p:cNvPr id="163" name="Google Shape;163;p8"/>
          <p:cNvSpPr txBox="1"/>
          <p:nvPr/>
        </p:nvSpPr>
        <p:spPr>
          <a:xfrm>
            <a:off x="1267950" y="3152175"/>
            <a:ext cx="6608100" cy="923400"/>
          </a:xfrm>
          <a:prstGeom prst="rect">
            <a:avLst/>
          </a:prstGeom>
          <a:solidFill>
            <a:srgbClr val="FCE5CD"/>
          </a:solidFill>
          <a:ln cap="flat" cmpd="sng" w="19050">
            <a:solidFill>
              <a:schemeClr val="accent3"/>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l" sz="1600" u="none" cap="none" strike="noStrike">
                <a:solidFill>
                  <a:schemeClr val="accent3"/>
                </a:solidFill>
                <a:latin typeface="Consolas"/>
                <a:ea typeface="Consolas"/>
                <a:cs typeface="Consolas"/>
                <a:sym typeface="Consolas"/>
              </a:rPr>
              <a:t>Light</a:t>
            </a:r>
            <a:r>
              <a:rPr b="0" i="0" lang="el" sz="1600" u="none" cap="none" strike="noStrike">
                <a:solidFill>
                  <a:srgbClr val="000000"/>
                </a:solidFill>
                <a:latin typeface="Consolas"/>
                <a:ea typeface="Consolas"/>
                <a:cs typeface="Consolas"/>
                <a:sym typeface="Consolas"/>
              </a:rPr>
              <a:t>, of course, which travels with roughly </a:t>
            </a:r>
            <a:r>
              <a:rPr b="1" i="0" lang="el" sz="1600" u="none" cap="none" strike="noStrike">
                <a:solidFill>
                  <a:schemeClr val="accent3"/>
                </a:solidFill>
                <a:latin typeface="Consolas"/>
                <a:ea typeface="Consolas"/>
                <a:cs typeface="Consolas"/>
                <a:sym typeface="Consolas"/>
              </a:rPr>
              <a:t>300,000 km/s</a:t>
            </a:r>
            <a:r>
              <a:rPr b="0" i="0" lang="el" sz="1600" u="none" cap="none" strike="noStrike">
                <a:solidFill>
                  <a:srgbClr val="000000"/>
                </a:solidFill>
                <a:latin typeface="Consolas"/>
                <a:ea typeface="Consolas"/>
                <a:cs typeface="Consolas"/>
                <a:sym typeface="Consolas"/>
              </a:rPr>
              <a:t>, i.e., can travel from Athens to Thessaloniki back and forth 300 times in one second.</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729450" y="5719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Messaging</a:t>
            </a:r>
            <a:endParaRPr/>
          </a:p>
        </p:txBody>
      </p:sp>
      <p:sp>
        <p:nvSpPr>
          <p:cNvPr id="169" name="Google Shape;169;p9"/>
          <p:cNvSpPr txBox="1"/>
          <p:nvPr>
            <p:ph idx="1" type="body"/>
          </p:nvPr>
        </p:nvSpPr>
        <p:spPr>
          <a:xfrm>
            <a:off x="729450" y="1378000"/>
            <a:ext cx="7688700" cy="1948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l" sz="1600"/>
              <a:t>Ways of direct communication:</a:t>
            </a:r>
            <a:endParaRPr sz="1600"/>
          </a:p>
          <a:p>
            <a:pPr indent="-330200" lvl="0" marL="457200" rtl="0" algn="l">
              <a:lnSpc>
                <a:spcPct val="115000"/>
              </a:lnSpc>
              <a:spcBef>
                <a:spcPts val="1200"/>
              </a:spcBef>
              <a:spcAft>
                <a:spcPts val="0"/>
              </a:spcAft>
              <a:buSzPts val="1600"/>
              <a:buChar char="●"/>
            </a:pPr>
            <a:r>
              <a:rPr lang="el" sz="1600"/>
              <a:t>Gestures.</a:t>
            </a:r>
            <a:endParaRPr sz="1600"/>
          </a:p>
          <a:p>
            <a:pPr indent="-330200" lvl="0" marL="457200" rtl="0" algn="l">
              <a:lnSpc>
                <a:spcPct val="115000"/>
              </a:lnSpc>
              <a:spcBef>
                <a:spcPts val="0"/>
              </a:spcBef>
              <a:spcAft>
                <a:spcPts val="0"/>
              </a:spcAft>
              <a:buSzPts val="1600"/>
              <a:buChar char="●"/>
            </a:pPr>
            <a:r>
              <a:rPr lang="el" sz="1600"/>
              <a:t>Natural Languages.</a:t>
            </a:r>
            <a:endParaRPr sz="1600"/>
          </a:p>
          <a:p>
            <a:pPr indent="-330200" lvl="0" marL="457200" rtl="0" algn="l">
              <a:lnSpc>
                <a:spcPct val="115000"/>
              </a:lnSpc>
              <a:spcBef>
                <a:spcPts val="0"/>
              </a:spcBef>
              <a:spcAft>
                <a:spcPts val="0"/>
              </a:spcAft>
              <a:buSzPts val="1600"/>
              <a:buChar char="●"/>
            </a:pPr>
            <a:r>
              <a:rPr lang="el" sz="1600"/>
              <a:t>Artificial Languages.</a:t>
            </a:r>
            <a:endParaRPr sz="1600"/>
          </a:p>
          <a:p>
            <a:pPr indent="0" lvl="0" marL="0" rtl="0" algn="l">
              <a:lnSpc>
                <a:spcPct val="115000"/>
              </a:lnSpc>
              <a:spcBef>
                <a:spcPts val="1200"/>
              </a:spcBef>
              <a:spcAft>
                <a:spcPts val="1200"/>
              </a:spcAft>
              <a:buSzPts val="1300"/>
              <a:buNone/>
            </a:pPr>
            <a:r>
              <a:rPr lang="el" sz="1600"/>
              <a:t>Pros and cons of the above?</a:t>
            </a:r>
            <a:endParaRPr sz="1600"/>
          </a:p>
        </p:txBody>
      </p:sp>
      <p:sp>
        <p:nvSpPr>
          <p:cNvPr id="170" name="Google Shape;170;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l"/>
              <a:t>‹#›</a:t>
            </a:fld>
            <a:endParaRPr/>
          </a:p>
        </p:txBody>
      </p:sp>
      <p:sp>
        <p:nvSpPr>
          <p:cNvPr id="171" name="Google Shape;171;p9"/>
          <p:cNvSpPr txBox="1"/>
          <p:nvPr/>
        </p:nvSpPr>
        <p:spPr>
          <a:xfrm>
            <a:off x="1537950" y="3597675"/>
            <a:ext cx="6071700" cy="677100"/>
          </a:xfrm>
          <a:prstGeom prst="rect">
            <a:avLst/>
          </a:prstGeom>
          <a:solidFill>
            <a:srgbClr val="FCE5CD"/>
          </a:solidFill>
          <a:ln cap="flat" cmpd="sng" w="19050">
            <a:solidFill>
              <a:schemeClr val="accent3"/>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l" sz="1600" u="none" cap="none" strike="noStrike">
                <a:solidFill>
                  <a:schemeClr val="accent3"/>
                </a:solidFill>
                <a:latin typeface="Consolas"/>
                <a:ea typeface="Consolas"/>
                <a:cs typeface="Consolas"/>
                <a:sym typeface="Consolas"/>
              </a:rPr>
              <a:t>Major drawback</a:t>
            </a:r>
            <a:r>
              <a:rPr b="0" i="0" lang="el" sz="1600" u="none" cap="none" strike="noStrike">
                <a:solidFill>
                  <a:srgbClr val="000000"/>
                </a:solidFill>
                <a:latin typeface="Consolas"/>
                <a:ea typeface="Consolas"/>
                <a:cs typeface="Consolas"/>
                <a:sym typeface="Consolas"/>
              </a:rPr>
              <a:t>: You have to be </a:t>
            </a:r>
            <a:r>
              <a:rPr b="1" i="0" lang="el" sz="1600" u="none" cap="none" strike="noStrike">
                <a:solidFill>
                  <a:schemeClr val="accent3"/>
                </a:solidFill>
                <a:latin typeface="Consolas"/>
                <a:ea typeface="Consolas"/>
                <a:cs typeface="Consolas"/>
                <a:sym typeface="Consolas"/>
              </a:rPr>
              <a:t>visible / audible</a:t>
            </a:r>
            <a:r>
              <a:rPr b="0" i="0" lang="el" sz="1600" u="none" cap="none" strike="noStrike">
                <a:solidFill>
                  <a:srgbClr val="000000"/>
                </a:solidFill>
                <a:latin typeface="Consolas"/>
                <a:ea typeface="Consolas"/>
                <a:cs typeface="Consolas"/>
                <a:sym typeface="Consolas"/>
              </a:rPr>
              <a:t> for the recipient of the message to receive it.</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