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aleway"/>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60" roundtripDataSignature="AMtx7miAZ2+cIjqm+pwMHVXn8yyVHdmp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6.xml"/><Relationship Id="rId55" Type="http://schemas.openxmlformats.org/officeDocument/2006/relationships/font" Target="fonts/Raleway-boldItalic.fntdata"/><Relationship Id="rId10" Type="http://schemas.openxmlformats.org/officeDocument/2006/relationships/slide" Target="slides/slide5.xml"/><Relationship Id="rId54" Type="http://schemas.openxmlformats.org/officeDocument/2006/relationships/font" Target="fonts/Raleway-italic.fntdata"/><Relationship Id="rId13" Type="http://schemas.openxmlformats.org/officeDocument/2006/relationships/slide" Target="slides/slide8.xml"/><Relationship Id="rId57" Type="http://schemas.openxmlformats.org/officeDocument/2006/relationships/font" Target="fonts/Lato-bold.fntdata"/><Relationship Id="rId12" Type="http://schemas.openxmlformats.org/officeDocument/2006/relationships/slide" Target="slides/slide7.xml"/><Relationship Id="rId56"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font" Target="fonts/Lato-boldItalic.fntdata"/><Relationship Id="rId14" Type="http://schemas.openxmlformats.org/officeDocument/2006/relationships/slide" Target="slides/slide9.xml"/><Relationship Id="rId58"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48"/>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8"/>
          <p:cNvGrpSpPr/>
          <p:nvPr/>
        </p:nvGrpSpPr>
        <p:grpSpPr>
          <a:xfrm>
            <a:off x="830392" y="1191256"/>
            <a:ext cx="745763" cy="45826"/>
            <a:chOff x="4580561" y="2589004"/>
            <a:chExt cx="1064464" cy="25200"/>
          </a:xfrm>
        </p:grpSpPr>
        <p:sp>
          <p:nvSpPr>
            <p:cNvPr id="12" name="Google Shape;12;p4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8"/>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Font typeface="Lato"/>
              <a:buNone/>
              <a:defRPr sz="4200">
                <a:latin typeface="Lato"/>
                <a:ea typeface="Lato"/>
                <a:cs typeface="Lato"/>
                <a:sym typeface="Lato"/>
              </a:defRPr>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48"/>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
        <p:nvSpPr>
          <p:cNvPr id="17" name="Google Shape;17;p48"/>
          <p:cNvSpPr txBox="1"/>
          <p:nvPr/>
        </p:nvSpPr>
        <p:spPr>
          <a:xfrm>
            <a:off x="6590950" y="3866975"/>
            <a:ext cx="1945500" cy="7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 name="Google Shape;18;p48"/>
          <p:cNvSpPr txBox="1"/>
          <p:nvPr>
            <p:ph idx="2" type="subTitle"/>
          </p:nvPr>
        </p:nvSpPr>
        <p:spPr>
          <a:xfrm>
            <a:off x="6057025" y="3821800"/>
            <a:ext cx="2360700" cy="11217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None/>
              <a:defRPr/>
            </a:lvl1pPr>
            <a:lvl2pPr lvl="1" algn="l">
              <a:lnSpc>
                <a:spcPct val="115000"/>
              </a:lnSpc>
              <a:spcBef>
                <a:spcPts val="0"/>
              </a:spcBef>
              <a:spcAft>
                <a:spcPts val="0"/>
              </a:spcAft>
              <a:buSzPts val="1100"/>
              <a:buNone/>
              <a:defRPr/>
            </a:lvl2pPr>
            <a:lvl3pPr lvl="2" algn="l">
              <a:lnSpc>
                <a:spcPct val="115000"/>
              </a:lnSpc>
              <a:spcBef>
                <a:spcPts val="0"/>
              </a:spcBef>
              <a:spcAft>
                <a:spcPts val="0"/>
              </a:spcAft>
              <a:buSzPts val="11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5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57"/>
          <p:cNvGrpSpPr/>
          <p:nvPr/>
        </p:nvGrpSpPr>
        <p:grpSpPr>
          <a:xfrm>
            <a:off x="830392" y="1191256"/>
            <a:ext cx="745763" cy="45826"/>
            <a:chOff x="4580561" y="2589004"/>
            <a:chExt cx="1064464" cy="25200"/>
          </a:xfrm>
        </p:grpSpPr>
        <p:sp>
          <p:nvSpPr>
            <p:cNvPr id="85" name="Google Shape;85;p5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 name="Google Shape;87;p57"/>
          <p:cNvSpPr txBox="1"/>
          <p:nvPr>
            <p:ph type="title"/>
          </p:nvPr>
        </p:nvSpPr>
        <p:spPr>
          <a:xfrm>
            <a:off x="721225" y="523413"/>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88" name="Google Shape;88;p57"/>
          <p:cNvSpPr txBox="1"/>
          <p:nvPr>
            <p:ph idx="1" type="body"/>
          </p:nvPr>
        </p:nvSpPr>
        <p:spPr>
          <a:xfrm>
            <a:off x="721225" y="1452775"/>
            <a:ext cx="3300900" cy="2926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9" name="Google Shape;89;p5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90" name="Shape 90"/>
        <p:cNvGrpSpPr/>
        <p:nvPr/>
      </p:nvGrpSpPr>
      <p:grpSpPr>
        <a:xfrm>
          <a:off x="0" y="0"/>
          <a:ext cx="0" cy="0"/>
          <a:chOff x="0" y="0"/>
          <a:chExt cx="0" cy="0"/>
        </a:xfrm>
      </p:grpSpPr>
      <p:grpSp>
        <p:nvGrpSpPr>
          <p:cNvPr id="91" name="Google Shape;91;p58"/>
          <p:cNvGrpSpPr/>
          <p:nvPr/>
        </p:nvGrpSpPr>
        <p:grpSpPr>
          <a:xfrm>
            <a:off x="830392" y="4169130"/>
            <a:ext cx="745763" cy="45826"/>
            <a:chOff x="4580561" y="2589004"/>
            <a:chExt cx="1064464" cy="25200"/>
          </a:xfrm>
        </p:grpSpPr>
        <p:sp>
          <p:nvSpPr>
            <p:cNvPr id="92" name="Google Shape;92;p5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5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Font typeface="Lato"/>
              <a:buNone/>
              <a:defRPr sz="36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5" name="Google Shape;95;p5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5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98" name="Google Shape;98;p5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9" name="Shape 99"/>
        <p:cNvGrpSpPr/>
        <p:nvPr/>
      </p:nvGrpSpPr>
      <p:grpSpPr>
        <a:xfrm>
          <a:off x="0" y="0"/>
          <a:ext cx="0" cy="0"/>
          <a:chOff x="0" y="0"/>
          <a:chExt cx="0" cy="0"/>
        </a:xfrm>
      </p:grpSpPr>
      <p:grpSp>
        <p:nvGrpSpPr>
          <p:cNvPr id="100" name="Google Shape;100;p60"/>
          <p:cNvGrpSpPr/>
          <p:nvPr/>
        </p:nvGrpSpPr>
        <p:grpSpPr>
          <a:xfrm>
            <a:off x="830392" y="4169130"/>
            <a:ext cx="745763" cy="45826"/>
            <a:chOff x="4580561" y="2589004"/>
            <a:chExt cx="1064464" cy="25200"/>
          </a:xfrm>
        </p:grpSpPr>
        <p:sp>
          <p:nvSpPr>
            <p:cNvPr id="101" name="Google Shape;101;p6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0"/>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Font typeface="Lato"/>
              <a:buNone/>
              <a:defRPr sz="80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4" name="Google Shape;104;p6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105" name="Google Shape;105;p6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6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49"/>
          <p:cNvGrpSpPr/>
          <p:nvPr/>
        </p:nvGrpSpPr>
        <p:grpSpPr>
          <a:xfrm>
            <a:off x="830392" y="1191256"/>
            <a:ext cx="745763" cy="45826"/>
            <a:chOff x="4580561" y="2589004"/>
            <a:chExt cx="1064464" cy="25200"/>
          </a:xfrm>
        </p:grpSpPr>
        <p:sp>
          <p:nvSpPr>
            <p:cNvPr id="21" name="Google Shape;21;p4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4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Font typeface="Lato"/>
              <a:buNone/>
              <a:defRPr sz="36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4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ύριο μέρος - Προσοχή! 1">
  <p:cSld name="TITLE_AND_BODY_1_1_1">
    <p:bg>
      <p:bgPr>
        <a:solidFill>
          <a:schemeClr val="lt2"/>
        </a:solidFill>
      </p:bgPr>
    </p:bg>
    <p:spTree>
      <p:nvGrpSpPr>
        <p:cNvPr id="25" name="Shape 25"/>
        <p:cNvGrpSpPr/>
        <p:nvPr/>
      </p:nvGrpSpPr>
      <p:grpSpPr>
        <a:xfrm>
          <a:off x="0" y="0"/>
          <a:ext cx="0" cy="0"/>
          <a:chOff x="0" y="0"/>
          <a:chExt cx="0" cy="0"/>
        </a:xfrm>
      </p:grpSpPr>
      <p:sp>
        <p:nvSpPr>
          <p:cNvPr id="26" name="Google Shape;26;p50"/>
          <p:cNvSpPr/>
          <p:nvPr/>
        </p:nvSpPr>
        <p:spPr>
          <a:xfrm>
            <a:off x="0" y="0"/>
            <a:ext cx="9144000" cy="487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l" sz="1400" u="none" cap="none" strike="noStrike">
                <a:solidFill>
                  <a:schemeClr val="lt1"/>
                </a:solidFill>
                <a:latin typeface="Arial"/>
                <a:ea typeface="Arial"/>
                <a:cs typeface="Arial"/>
                <a:sym typeface="Arial"/>
              </a:rPr>
              <a:t>Quick Revision</a:t>
            </a:r>
            <a:endParaRPr b="1" i="0" sz="1400" u="none" cap="none" strike="noStrike">
              <a:solidFill>
                <a:schemeClr val="lt1"/>
              </a:solidFill>
              <a:latin typeface="Arial"/>
              <a:ea typeface="Arial"/>
              <a:cs typeface="Arial"/>
              <a:sym typeface="Arial"/>
            </a:endParaRPr>
          </a:p>
        </p:txBody>
      </p:sp>
      <p:grpSp>
        <p:nvGrpSpPr>
          <p:cNvPr id="27" name="Google Shape;27;p50"/>
          <p:cNvGrpSpPr/>
          <p:nvPr/>
        </p:nvGrpSpPr>
        <p:grpSpPr>
          <a:xfrm>
            <a:off x="830392" y="1191256"/>
            <a:ext cx="745763" cy="45826"/>
            <a:chOff x="4580561" y="2589004"/>
            <a:chExt cx="1064464" cy="25200"/>
          </a:xfrm>
        </p:grpSpPr>
        <p:sp>
          <p:nvSpPr>
            <p:cNvPr id="28" name="Google Shape;28;p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50"/>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50"/>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5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5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51"/>
          <p:cNvGrpSpPr/>
          <p:nvPr/>
        </p:nvGrpSpPr>
        <p:grpSpPr>
          <a:xfrm>
            <a:off x="830392" y="1191256"/>
            <a:ext cx="745763" cy="45826"/>
            <a:chOff x="4580561" y="2589004"/>
            <a:chExt cx="1064464" cy="25200"/>
          </a:xfrm>
        </p:grpSpPr>
        <p:sp>
          <p:nvSpPr>
            <p:cNvPr id="36" name="Google Shape;36;p5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51"/>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51"/>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5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ύριο μέρος - Προσοχή!">
  <p:cSld name="TITLE_AND_BODY_1_1">
    <p:bg>
      <p:bgPr>
        <a:solidFill>
          <a:schemeClr val="lt2"/>
        </a:solidFill>
      </p:bgPr>
    </p:bg>
    <p:spTree>
      <p:nvGrpSpPr>
        <p:cNvPr id="41" name="Shape 41"/>
        <p:cNvGrpSpPr/>
        <p:nvPr/>
      </p:nvGrpSpPr>
      <p:grpSpPr>
        <a:xfrm>
          <a:off x="0" y="0"/>
          <a:ext cx="0" cy="0"/>
          <a:chOff x="0" y="0"/>
          <a:chExt cx="0" cy="0"/>
        </a:xfrm>
      </p:grpSpPr>
      <p:sp>
        <p:nvSpPr>
          <p:cNvPr id="42" name="Google Shape;42;p52"/>
          <p:cNvSpPr/>
          <p:nvPr/>
        </p:nvSpPr>
        <p:spPr>
          <a:xfrm>
            <a:off x="0" y="0"/>
            <a:ext cx="9144000" cy="487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l" sz="1400" u="none" cap="none" strike="noStrike">
                <a:solidFill>
                  <a:schemeClr val="lt1"/>
                </a:solidFill>
                <a:latin typeface="Arial"/>
                <a:ea typeface="Arial"/>
                <a:cs typeface="Arial"/>
                <a:sym typeface="Arial"/>
              </a:rPr>
              <a:t>Heads up!</a:t>
            </a:r>
            <a:endParaRPr b="1" i="0" sz="1400" u="none" cap="none" strike="noStrike">
              <a:solidFill>
                <a:schemeClr val="lt1"/>
              </a:solidFill>
              <a:latin typeface="Arial"/>
              <a:ea typeface="Arial"/>
              <a:cs typeface="Arial"/>
              <a:sym typeface="Arial"/>
            </a:endParaRPr>
          </a:p>
        </p:txBody>
      </p:sp>
      <p:grpSp>
        <p:nvGrpSpPr>
          <p:cNvPr id="43" name="Google Shape;43;p52"/>
          <p:cNvGrpSpPr/>
          <p:nvPr/>
        </p:nvGrpSpPr>
        <p:grpSpPr>
          <a:xfrm>
            <a:off x="830392" y="1191256"/>
            <a:ext cx="745763" cy="45826"/>
            <a:chOff x="4580561" y="2589004"/>
            <a:chExt cx="1064464" cy="25200"/>
          </a:xfrm>
        </p:grpSpPr>
        <p:sp>
          <p:nvSpPr>
            <p:cNvPr id="44" name="Google Shape;44;p5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52"/>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7" name="Google Shape;47;p52"/>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5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5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53"/>
          <p:cNvGrpSpPr/>
          <p:nvPr/>
        </p:nvGrpSpPr>
        <p:grpSpPr>
          <a:xfrm>
            <a:off x="830392" y="1191256"/>
            <a:ext cx="745763" cy="45826"/>
            <a:chOff x="4580561" y="2589004"/>
            <a:chExt cx="1064464" cy="25200"/>
          </a:xfrm>
        </p:grpSpPr>
        <p:sp>
          <p:nvSpPr>
            <p:cNvPr id="52" name="Google Shape;52;p5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5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5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6" name="Google Shape;56;p53"/>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7" name="Google Shape;57;p5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ύριο μέρος - Εκτός ύλης">
  <p:cSld name="TITLE_AND_BODY_1">
    <p:bg>
      <p:bgPr>
        <a:solidFill>
          <a:schemeClr val="lt2"/>
        </a:solidFill>
      </p:bgPr>
    </p:bg>
    <p:spTree>
      <p:nvGrpSpPr>
        <p:cNvPr id="58" name="Shape 58"/>
        <p:cNvGrpSpPr/>
        <p:nvPr/>
      </p:nvGrpSpPr>
      <p:grpSpPr>
        <a:xfrm>
          <a:off x="0" y="0"/>
          <a:ext cx="0" cy="0"/>
          <a:chOff x="0" y="0"/>
          <a:chExt cx="0" cy="0"/>
        </a:xfrm>
      </p:grpSpPr>
      <p:sp>
        <p:nvSpPr>
          <p:cNvPr id="59" name="Google Shape;59;p54"/>
          <p:cNvSpPr/>
          <p:nvPr/>
        </p:nvSpPr>
        <p:spPr>
          <a:xfrm>
            <a:off x="0" y="0"/>
            <a:ext cx="9144000" cy="4878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l" sz="1400" u="none" cap="none" strike="noStrike">
                <a:solidFill>
                  <a:schemeClr val="lt1"/>
                </a:solidFill>
                <a:latin typeface="Arial"/>
                <a:ea typeface="Arial"/>
                <a:cs typeface="Arial"/>
                <a:sym typeface="Arial"/>
              </a:rPr>
              <a:t>Not relevant for the assessment of the module!</a:t>
            </a:r>
            <a:endParaRPr b="1" i="0" sz="1400" u="none" cap="none" strike="noStrike">
              <a:solidFill>
                <a:schemeClr val="lt1"/>
              </a:solidFill>
              <a:latin typeface="Arial"/>
              <a:ea typeface="Arial"/>
              <a:cs typeface="Arial"/>
              <a:sym typeface="Arial"/>
            </a:endParaRPr>
          </a:p>
        </p:txBody>
      </p:sp>
      <p:grpSp>
        <p:nvGrpSpPr>
          <p:cNvPr id="60" name="Google Shape;60;p54"/>
          <p:cNvGrpSpPr/>
          <p:nvPr/>
        </p:nvGrpSpPr>
        <p:grpSpPr>
          <a:xfrm>
            <a:off x="830392" y="1191256"/>
            <a:ext cx="745763" cy="45826"/>
            <a:chOff x="4580561" y="2589004"/>
            <a:chExt cx="1064464" cy="25200"/>
          </a:xfrm>
        </p:grpSpPr>
        <p:sp>
          <p:nvSpPr>
            <p:cNvPr id="61" name="Google Shape;61;p5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54"/>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4" name="Google Shape;64;p54"/>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p5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5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55"/>
          <p:cNvGrpSpPr/>
          <p:nvPr/>
        </p:nvGrpSpPr>
        <p:grpSpPr>
          <a:xfrm>
            <a:off x="830392" y="1191256"/>
            <a:ext cx="745763" cy="45826"/>
            <a:chOff x="4580561" y="2589004"/>
            <a:chExt cx="1064464" cy="25200"/>
          </a:xfrm>
        </p:grpSpPr>
        <p:sp>
          <p:nvSpPr>
            <p:cNvPr id="69" name="Google Shape;69;p5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55"/>
          <p:cNvSpPr txBox="1"/>
          <p:nvPr>
            <p:ph type="title"/>
          </p:nvPr>
        </p:nvSpPr>
        <p:spPr>
          <a:xfrm>
            <a:off x="727800" y="571925"/>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72" name="Google Shape;72;p55"/>
          <p:cNvSpPr txBox="1"/>
          <p:nvPr>
            <p:ph idx="1" type="body"/>
          </p:nvPr>
        </p:nvSpPr>
        <p:spPr>
          <a:xfrm>
            <a:off x="729325" y="1474150"/>
            <a:ext cx="3774300" cy="286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3" name="Google Shape;73;p55"/>
          <p:cNvSpPr txBox="1"/>
          <p:nvPr>
            <p:ph idx="2" type="body"/>
          </p:nvPr>
        </p:nvSpPr>
        <p:spPr>
          <a:xfrm>
            <a:off x="4643600" y="1474075"/>
            <a:ext cx="3774300" cy="286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4" name="Google Shape;74;p5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5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 name="Google Shape;77;p56"/>
          <p:cNvGrpSpPr/>
          <p:nvPr/>
        </p:nvGrpSpPr>
        <p:grpSpPr>
          <a:xfrm>
            <a:off x="830392" y="1191256"/>
            <a:ext cx="745763" cy="45826"/>
            <a:chOff x="4580561" y="2589004"/>
            <a:chExt cx="1064464" cy="25200"/>
          </a:xfrm>
        </p:grpSpPr>
        <p:sp>
          <p:nvSpPr>
            <p:cNvPr id="78" name="Google Shape;78;p5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56"/>
          <p:cNvSpPr txBox="1"/>
          <p:nvPr>
            <p:ph type="title"/>
          </p:nvPr>
        </p:nvSpPr>
        <p:spPr>
          <a:xfrm>
            <a:off x="727800" y="571925"/>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81" name="Google Shape;81;p5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int0x33.medium.com/day-51-understanding-the-osi-model-f22d5f3df75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s://www.guru99.com/tcp-ip-model.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hyperlink" Target="https://nicepapergoods.com/blogs/group-hug/how-to-address-an-envelope-in-3-easy-step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en.wikipedia.org/wiki/Lopado%C2%ADtemacho%C2%ADselacho%C2%ADgaleo%C2%ADkranio%C2%ADleipsano%C2%ADdrim%C2%ADhypo%C2%ADtrimmato%C2%ADsilphio%C2%ADkarabo%C2%ADmelito%C2%ADkatakechy%C2%ADmeno%C2%ADkichl%C2%ADepi%C2%ADkossypho%C2%ADphatto%C2%ADperister%C2%ADalektryon%C2%ADopte%C2%ADkephallio%C2%ADkigklo%C2%ADpeleio%C2%ADlagoio%C2%ADsiraio%C2%ADbaphe%C2%ADtragano%C2%ADpterygo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Total_internal_reflectio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https://skillsforall.com/course/getting-started-cisco-packet-tracer" TargetMode="External"/><Relationship Id="rId4" Type="http://schemas.openxmlformats.org/officeDocument/2006/relationships/hyperlink" Target="https://skillsforall.com/course/exploring-networking-cisco-packet-tracer?courseLang=en-US" TargetMode="External"/><Relationship Id="rId5" Type="http://schemas.openxmlformats.org/officeDocument/2006/relationships/hyperlink" Target="https://skillsforall.com/course/exploring-iot-cisco-packet-tracer?courseLang=en-US" TargetMode="External"/><Relationship Id="rId6" Type="http://schemas.openxmlformats.org/officeDocument/2006/relationships/hyperlink" Target="https://skillsforall.com/career-path/network-technician?courseLang=en-U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hyperlink" Target="https://forms.gle/6q2tuByroaan8kWH8" TargetMode="External"/><Relationship Id="rId4" Type="http://schemas.openxmlformats.org/officeDocument/2006/relationships/hyperlink" Target="https://forms.gle/6q2tuByroaan8kWH8" TargetMode="External"/><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l"/>
              <a:t>Fundamentals of Networks and Security</a:t>
            </a:r>
            <a:endParaRPr/>
          </a:p>
        </p:txBody>
      </p:sp>
      <p:sp>
        <p:nvSpPr>
          <p:cNvPr id="113" name="Google Shape;113;p1"/>
          <p:cNvSpPr txBox="1"/>
          <p:nvPr>
            <p:ph idx="1" type="subTitle"/>
          </p:nvPr>
        </p:nvSpPr>
        <p:spPr>
          <a:xfrm>
            <a:off x="729625" y="3172900"/>
            <a:ext cx="7688100" cy="828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l"/>
              <a:t>Vassilis Markos</a:t>
            </a:r>
            <a:endParaRPr/>
          </a:p>
          <a:p>
            <a:pPr indent="0" lvl="0" marL="0" rtl="0" algn="l">
              <a:lnSpc>
                <a:spcPct val="100000"/>
              </a:lnSpc>
              <a:spcBef>
                <a:spcPts val="0"/>
              </a:spcBef>
              <a:spcAft>
                <a:spcPts val="0"/>
              </a:spcAft>
              <a:buSzPts val="1600"/>
              <a:buNone/>
            </a:pPr>
            <a:r>
              <a:rPr lang="el"/>
              <a:t>Mediterranean College</a:t>
            </a:r>
            <a:endParaRPr/>
          </a:p>
        </p:txBody>
      </p:sp>
      <p:sp>
        <p:nvSpPr>
          <p:cNvPr id="114" name="Google Shape;114;p1"/>
          <p:cNvSpPr txBox="1"/>
          <p:nvPr/>
        </p:nvSpPr>
        <p:spPr>
          <a:xfrm>
            <a:off x="6029600" y="4001275"/>
            <a:ext cx="2388000" cy="616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Lato"/>
              <a:ea typeface="Lato"/>
              <a:cs typeface="Lato"/>
              <a:sym typeface="Lato"/>
            </a:endParaRPr>
          </a:p>
        </p:txBody>
      </p:sp>
      <p:sp>
        <p:nvSpPr>
          <p:cNvPr id="115" name="Google Shape;115;p1"/>
          <p:cNvSpPr txBox="1"/>
          <p:nvPr>
            <p:ph idx="2" type="subTitle"/>
          </p:nvPr>
        </p:nvSpPr>
        <p:spPr>
          <a:xfrm>
            <a:off x="6057025" y="3821800"/>
            <a:ext cx="2360700" cy="11217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300"/>
              <a:buNone/>
            </a:pPr>
            <a:r>
              <a:rPr lang="el"/>
              <a:t>Week 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Layers of coffee buying</a:t>
            </a:r>
            <a:endParaRPr/>
          </a:p>
        </p:txBody>
      </p:sp>
      <p:sp>
        <p:nvSpPr>
          <p:cNvPr id="175" name="Google Shape;175;p10"/>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00"/>
              <a:buNone/>
            </a:pPr>
            <a:r>
              <a:rPr lang="el"/>
              <a:t>Dissect the process of asking for coffee at the queue of a coffee shop:</a:t>
            </a:r>
            <a:endParaRPr/>
          </a:p>
          <a:p>
            <a:pPr indent="-330200" lvl="0" marL="457200" rtl="0" algn="l">
              <a:lnSpc>
                <a:spcPct val="115000"/>
              </a:lnSpc>
              <a:spcBef>
                <a:spcPts val="1200"/>
              </a:spcBef>
              <a:spcAft>
                <a:spcPts val="0"/>
              </a:spcAft>
              <a:buSzPts val="1600"/>
              <a:buChar char="●"/>
            </a:pPr>
            <a:r>
              <a:rPr lang="el"/>
              <a:t>“I would like some coffee” ← </a:t>
            </a:r>
            <a:r>
              <a:rPr b="1" lang="el">
                <a:solidFill>
                  <a:schemeClr val="dk1"/>
                </a:solidFill>
              </a:rPr>
              <a:t>Client Request</a:t>
            </a:r>
            <a:endParaRPr b="1">
              <a:solidFill>
                <a:schemeClr val="dk1"/>
              </a:solidFill>
            </a:endParaRPr>
          </a:p>
          <a:p>
            <a:pPr indent="-330200" lvl="0" marL="457200" rtl="0" algn="l">
              <a:lnSpc>
                <a:spcPct val="115000"/>
              </a:lnSpc>
              <a:spcBef>
                <a:spcPts val="0"/>
              </a:spcBef>
              <a:spcAft>
                <a:spcPts val="0"/>
              </a:spcAft>
              <a:buSzPts val="1600"/>
              <a:buChar char="●"/>
            </a:pPr>
            <a:r>
              <a:rPr lang="el"/>
              <a:t>“We have [list of complex coffee types I don’t understand]” ← </a:t>
            </a:r>
            <a:r>
              <a:rPr b="1" lang="el">
                <a:solidFill>
                  <a:schemeClr val="accent3"/>
                </a:solidFill>
              </a:rPr>
              <a:t>Confirmation</a:t>
            </a:r>
            <a:endParaRPr b="1">
              <a:solidFill>
                <a:schemeClr val="accent3"/>
              </a:solidFill>
            </a:endParaRPr>
          </a:p>
          <a:p>
            <a:pPr indent="-330200" lvl="0" marL="457200" rtl="0" algn="l">
              <a:lnSpc>
                <a:spcPct val="115000"/>
              </a:lnSpc>
              <a:spcBef>
                <a:spcPts val="0"/>
              </a:spcBef>
              <a:spcAft>
                <a:spcPts val="0"/>
              </a:spcAft>
              <a:buSzPts val="1600"/>
              <a:buChar char="●"/>
            </a:pPr>
            <a:r>
              <a:rPr lang="el"/>
              <a:t>“Okay, it is 1.50 €” ← </a:t>
            </a:r>
            <a:r>
              <a:rPr b="1" lang="el">
                <a:solidFill>
                  <a:schemeClr val="accent3"/>
                </a:solidFill>
              </a:rPr>
              <a:t>Cost suggestion</a:t>
            </a:r>
            <a:endParaRPr b="1">
              <a:solidFill>
                <a:schemeClr val="accent3"/>
              </a:solidFill>
            </a:endParaRPr>
          </a:p>
          <a:p>
            <a:pPr indent="-330200" lvl="0" marL="457200" rtl="0" algn="l">
              <a:lnSpc>
                <a:spcPct val="115000"/>
              </a:lnSpc>
              <a:spcBef>
                <a:spcPts val="0"/>
              </a:spcBef>
              <a:spcAft>
                <a:spcPts val="0"/>
              </a:spcAft>
              <a:buSzPts val="1600"/>
              <a:buChar char="●"/>
            </a:pPr>
            <a:r>
              <a:rPr lang="el"/>
              <a:t>“Fine” ← </a:t>
            </a:r>
            <a:r>
              <a:rPr b="1" lang="el">
                <a:solidFill>
                  <a:schemeClr val="dk1"/>
                </a:solidFill>
              </a:rPr>
              <a:t>Price Agreement</a:t>
            </a:r>
            <a:endParaRPr b="1">
              <a:solidFill>
                <a:schemeClr val="dk1"/>
              </a:solidFill>
            </a:endParaRPr>
          </a:p>
          <a:p>
            <a:pPr indent="-330200" lvl="0" marL="457200" rtl="0" algn="l">
              <a:lnSpc>
                <a:spcPct val="115000"/>
              </a:lnSpc>
              <a:spcBef>
                <a:spcPts val="0"/>
              </a:spcBef>
              <a:spcAft>
                <a:spcPts val="0"/>
              </a:spcAft>
              <a:buSzPts val="1600"/>
              <a:buChar char="●"/>
            </a:pPr>
            <a:r>
              <a:rPr lang="el"/>
              <a:t>[Makes coffee for us] ← </a:t>
            </a:r>
            <a:r>
              <a:rPr b="1" lang="el">
                <a:solidFill>
                  <a:schemeClr val="accent3"/>
                </a:solidFill>
              </a:rPr>
              <a:t>Service provision</a:t>
            </a:r>
            <a:endParaRPr b="1">
              <a:solidFill>
                <a:schemeClr val="accent3"/>
              </a:solidFill>
            </a:endParaRPr>
          </a:p>
          <a:p>
            <a:pPr indent="-330200" lvl="0" marL="457200" rtl="0" algn="l">
              <a:lnSpc>
                <a:spcPct val="115000"/>
              </a:lnSpc>
              <a:spcBef>
                <a:spcPts val="0"/>
              </a:spcBef>
              <a:spcAft>
                <a:spcPts val="0"/>
              </a:spcAft>
              <a:buSzPts val="1600"/>
              <a:buChar char="●"/>
            </a:pPr>
            <a:r>
              <a:rPr lang="el"/>
              <a:t>“Here you are” ← </a:t>
            </a:r>
            <a:r>
              <a:rPr b="1" lang="el">
                <a:solidFill>
                  <a:schemeClr val="accent3"/>
                </a:solidFill>
              </a:rPr>
              <a:t>Service provision</a:t>
            </a:r>
            <a:endParaRPr/>
          </a:p>
          <a:p>
            <a:pPr indent="-330200" lvl="0" marL="457200" rtl="0" algn="l">
              <a:lnSpc>
                <a:spcPct val="115000"/>
              </a:lnSpc>
              <a:spcBef>
                <a:spcPts val="0"/>
              </a:spcBef>
              <a:spcAft>
                <a:spcPts val="0"/>
              </a:spcAft>
              <a:buSzPts val="1600"/>
              <a:buChar char="●"/>
            </a:pPr>
            <a:r>
              <a:rPr lang="el"/>
              <a:t>[We get our coffee and pay] ← </a:t>
            </a:r>
            <a:r>
              <a:rPr b="1" lang="el">
                <a:solidFill>
                  <a:schemeClr val="dk1"/>
                </a:solidFill>
              </a:rPr>
              <a:t>Accept</a:t>
            </a:r>
            <a:r>
              <a:rPr b="1" lang="el"/>
              <a:t>, </a:t>
            </a:r>
            <a:r>
              <a:rPr b="1" lang="el">
                <a:solidFill>
                  <a:schemeClr val="dk1"/>
                </a:solidFill>
              </a:rPr>
              <a:t>Completion Confirmation</a:t>
            </a:r>
            <a:r>
              <a:rPr b="1" lang="el"/>
              <a:t>, </a:t>
            </a:r>
            <a:r>
              <a:rPr b="1" lang="el">
                <a:solidFill>
                  <a:schemeClr val="accent3"/>
                </a:solidFill>
              </a:rPr>
              <a:t>Acceptance Confirmation</a:t>
            </a:r>
            <a:endParaRPr b="1">
              <a:solidFill>
                <a:schemeClr val="accent3"/>
              </a:solidFill>
            </a:endParaRPr>
          </a:p>
        </p:txBody>
      </p:sp>
      <p:sp>
        <p:nvSpPr>
          <p:cNvPr id="176" name="Google Shape;176;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Open Systems Interconnection (OSI)</a:t>
            </a:r>
            <a:endParaRPr/>
          </a:p>
        </p:txBody>
      </p:sp>
      <p:sp>
        <p:nvSpPr>
          <p:cNvPr id="182" name="Google Shape;182;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183" name="Google Shape;183;p11"/>
          <p:cNvPicPr preferRelativeResize="0"/>
          <p:nvPr/>
        </p:nvPicPr>
        <p:blipFill rotWithShape="1">
          <a:blip r:embed="rId3">
            <a:alphaModFix/>
          </a:blip>
          <a:srcRect b="0" l="0" r="0" t="0"/>
          <a:stretch/>
        </p:blipFill>
        <p:spPr>
          <a:xfrm>
            <a:off x="729450" y="1295875"/>
            <a:ext cx="5205903" cy="3731575"/>
          </a:xfrm>
          <a:prstGeom prst="rect">
            <a:avLst/>
          </a:prstGeom>
          <a:noFill/>
          <a:ln>
            <a:noFill/>
          </a:ln>
        </p:spPr>
      </p:pic>
      <p:sp>
        <p:nvSpPr>
          <p:cNvPr id="184" name="Google Shape;184;p11"/>
          <p:cNvSpPr txBox="1"/>
          <p:nvPr/>
        </p:nvSpPr>
        <p:spPr>
          <a:xfrm>
            <a:off x="6094500" y="3980750"/>
            <a:ext cx="2649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l" sz="1400" u="none" cap="none" strike="noStrike">
                <a:solidFill>
                  <a:schemeClr val="accent1"/>
                </a:solidFill>
                <a:latin typeface="Lato"/>
                <a:ea typeface="Lato"/>
                <a:cs typeface="Lato"/>
                <a:sym typeface="Lato"/>
              </a:rPr>
              <a:t>Borrowed from:</a:t>
            </a:r>
            <a:r>
              <a:rPr b="0" i="0" lang="el" sz="1400" u="none" cap="none" strike="noStrike">
                <a:solidFill>
                  <a:srgbClr val="000000"/>
                </a:solidFill>
                <a:latin typeface="Lato"/>
                <a:ea typeface="Lato"/>
                <a:cs typeface="Lato"/>
                <a:sym typeface="Lato"/>
              </a:rPr>
              <a:t> </a:t>
            </a:r>
            <a:r>
              <a:rPr b="0" i="0" lang="el" sz="1400" u="sng" cap="none" strike="noStrike">
                <a:solidFill>
                  <a:schemeClr val="hlink"/>
                </a:solidFill>
                <a:latin typeface="Lato"/>
                <a:ea typeface="Lato"/>
                <a:cs typeface="Lato"/>
                <a:sym typeface="Lato"/>
                <a:hlinkClick r:id="rId4"/>
              </a:rPr>
              <a:t>https://int0x33.medium.com/day-51-understanding-the-osi-model-f22d5f3df756</a:t>
            </a:r>
            <a:endParaRPr b="0" i="0" sz="1400" u="none" cap="none" strike="noStrike">
              <a:solidFill>
                <a:srgbClr val="000000"/>
              </a:solidFill>
              <a:latin typeface="Lato"/>
              <a:ea typeface="Lato"/>
              <a:cs typeface="Lato"/>
              <a:sym typeface="Lato"/>
            </a:endParaRPr>
          </a:p>
        </p:txBody>
      </p:sp>
      <p:sp>
        <p:nvSpPr>
          <p:cNvPr id="185" name="Google Shape;185;p11"/>
          <p:cNvSpPr txBox="1"/>
          <p:nvPr/>
        </p:nvSpPr>
        <p:spPr>
          <a:xfrm>
            <a:off x="6094500" y="1444850"/>
            <a:ext cx="2808600" cy="25359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accent1"/>
              </a:buClr>
              <a:buSzPts val="1600"/>
              <a:buFont typeface="Lato"/>
              <a:buChar char="●"/>
            </a:pPr>
            <a:r>
              <a:rPr b="0" i="0" lang="el" sz="1600" u="none" cap="none" strike="noStrike">
                <a:solidFill>
                  <a:schemeClr val="accent1"/>
                </a:solidFill>
                <a:latin typeface="Lato"/>
                <a:ea typeface="Lato"/>
                <a:cs typeface="Lato"/>
                <a:sym typeface="Lato"/>
              </a:rPr>
              <a:t>The top 4 layers are the </a:t>
            </a:r>
            <a:r>
              <a:rPr b="1" i="0" lang="el" sz="1600" u="none" cap="none" strike="noStrike">
                <a:solidFill>
                  <a:schemeClr val="accent1"/>
                </a:solidFill>
                <a:latin typeface="Lato"/>
                <a:ea typeface="Lato"/>
                <a:cs typeface="Lato"/>
                <a:sym typeface="Lato"/>
              </a:rPr>
              <a:t>Host Layers.</a:t>
            </a:r>
            <a:endParaRPr b="1"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0" i="0" lang="el" sz="1600" u="none" cap="none" strike="noStrike">
                <a:solidFill>
                  <a:schemeClr val="accent1"/>
                </a:solidFill>
                <a:latin typeface="Lato"/>
                <a:ea typeface="Lato"/>
                <a:cs typeface="Lato"/>
                <a:sym typeface="Lato"/>
              </a:rPr>
              <a:t>The bottom 3 layers are the </a:t>
            </a:r>
            <a:r>
              <a:rPr b="1" i="0" lang="el" sz="1600" u="none" cap="none" strike="noStrike">
                <a:solidFill>
                  <a:schemeClr val="accent1"/>
                </a:solidFill>
                <a:latin typeface="Lato"/>
                <a:ea typeface="Lato"/>
                <a:cs typeface="Lato"/>
                <a:sym typeface="Lato"/>
              </a:rPr>
              <a:t>Media Layers.</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0" i="0" lang="el" sz="1600" u="none" cap="none" strike="noStrike">
                <a:solidFill>
                  <a:schemeClr val="accent1"/>
                </a:solidFill>
                <a:latin typeface="Lato"/>
                <a:ea typeface="Lato"/>
                <a:cs typeface="Lato"/>
                <a:sym typeface="Lato"/>
              </a:rPr>
              <a:t>Sometimes, we split the 2nd layer (Data Link) to two sublayers: LLC and MAC.</a:t>
            </a:r>
            <a:endParaRPr b="0" i="0" sz="1600" u="none" cap="none" strike="noStrike">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TCP/IP 4 Layer Model</a:t>
            </a:r>
            <a:endParaRPr/>
          </a:p>
        </p:txBody>
      </p:sp>
      <p:sp>
        <p:nvSpPr>
          <p:cNvPr id="191" name="Google Shape;19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192" name="Google Shape;192;p12"/>
          <p:cNvPicPr preferRelativeResize="0"/>
          <p:nvPr/>
        </p:nvPicPr>
        <p:blipFill rotWithShape="1">
          <a:blip r:embed="rId3">
            <a:alphaModFix/>
          </a:blip>
          <a:srcRect b="0" l="0" r="0" t="0"/>
          <a:stretch/>
        </p:blipFill>
        <p:spPr>
          <a:xfrm>
            <a:off x="729450" y="1323175"/>
            <a:ext cx="4623190" cy="3731575"/>
          </a:xfrm>
          <a:prstGeom prst="rect">
            <a:avLst/>
          </a:prstGeom>
          <a:noFill/>
          <a:ln>
            <a:noFill/>
          </a:ln>
        </p:spPr>
      </p:pic>
      <p:sp>
        <p:nvSpPr>
          <p:cNvPr id="193" name="Google Shape;193;p12"/>
          <p:cNvSpPr txBox="1"/>
          <p:nvPr/>
        </p:nvSpPr>
        <p:spPr>
          <a:xfrm>
            <a:off x="5170875" y="4439150"/>
            <a:ext cx="3654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l" sz="1400" u="none" cap="none" strike="noStrike">
                <a:solidFill>
                  <a:schemeClr val="accent1"/>
                </a:solidFill>
                <a:latin typeface="Lato"/>
                <a:ea typeface="Lato"/>
                <a:cs typeface="Lato"/>
                <a:sym typeface="Lato"/>
              </a:rPr>
              <a:t>Borrowed from:</a:t>
            </a:r>
            <a:endParaRPr b="0" i="0" sz="14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l" sz="1400" u="sng" cap="none" strike="noStrike">
                <a:solidFill>
                  <a:schemeClr val="hlink"/>
                </a:solidFill>
                <a:latin typeface="Lato"/>
                <a:ea typeface="Lato"/>
                <a:cs typeface="Lato"/>
                <a:sym typeface="Lato"/>
                <a:hlinkClick r:id="rId4"/>
              </a:rPr>
              <a:t>https://www.guru99.com/tcp-ip-model.html</a:t>
            </a:r>
            <a:endParaRPr b="0" i="0" sz="1400" u="none" cap="none" strike="noStrike">
              <a:solidFill>
                <a:srgbClr val="000000"/>
              </a:solidFill>
              <a:latin typeface="Lato"/>
              <a:ea typeface="Lato"/>
              <a:cs typeface="Lato"/>
              <a:sym typeface="Lato"/>
            </a:endParaRPr>
          </a:p>
        </p:txBody>
      </p:sp>
      <p:sp>
        <p:nvSpPr>
          <p:cNvPr id="194" name="Google Shape;194;p12"/>
          <p:cNvSpPr txBox="1"/>
          <p:nvPr/>
        </p:nvSpPr>
        <p:spPr>
          <a:xfrm>
            <a:off x="5352650" y="1473388"/>
            <a:ext cx="3090300" cy="2599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accent1"/>
              </a:buClr>
              <a:buSzPts val="1600"/>
              <a:buFont typeface="Lato"/>
              <a:buChar char="●"/>
            </a:pPr>
            <a:r>
              <a:rPr b="0" i="0" lang="el" sz="1600" u="none" cap="none" strike="noStrike">
                <a:solidFill>
                  <a:schemeClr val="accent1"/>
                </a:solidFill>
                <a:latin typeface="Lato"/>
                <a:ea typeface="Lato"/>
                <a:cs typeface="Lato"/>
                <a:sym typeface="Lato"/>
              </a:rPr>
              <a:t>More compact / abstract view of the same things.</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0" i="0" lang="el" sz="1600" u="none" cap="none" strike="noStrike">
                <a:solidFill>
                  <a:schemeClr val="accent1"/>
                </a:solidFill>
                <a:latin typeface="Lato"/>
                <a:ea typeface="Lato"/>
                <a:cs typeface="Lato"/>
                <a:sym typeface="Lato"/>
              </a:rPr>
              <a:t>Useful when abstraction is needed (e.g., to get a higher level view).</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0" i="0" lang="el" sz="1600" u="none" cap="none" strike="noStrike">
                <a:solidFill>
                  <a:schemeClr val="accent1"/>
                </a:solidFill>
                <a:latin typeface="Lato"/>
                <a:ea typeface="Lato"/>
                <a:cs typeface="Lato"/>
                <a:sym typeface="Lato"/>
              </a:rPr>
              <a:t>Useless when lower level information is needed (e.g., to design a network).</a:t>
            </a:r>
            <a:endParaRPr b="0" i="0" sz="1600" u="none" cap="none" strike="noStrike">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Why use Models?</a:t>
            </a:r>
            <a:endParaRPr/>
          </a:p>
        </p:txBody>
      </p:sp>
      <p:sp>
        <p:nvSpPr>
          <p:cNvPr id="200" name="Google Shape;200;p13"/>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a:t>Global representation of multiple, highly diverse systems.</a:t>
            </a:r>
            <a:endParaRPr/>
          </a:p>
          <a:p>
            <a:pPr indent="-330200" lvl="0" marL="457200" rtl="0" algn="l">
              <a:lnSpc>
                <a:spcPct val="115000"/>
              </a:lnSpc>
              <a:spcBef>
                <a:spcPts val="0"/>
              </a:spcBef>
              <a:spcAft>
                <a:spcPts val="0"/>
              </a:spcAft>
              <a:buSzPts val="1600"/>
              <a:buChar char="●"/>
            </a:pPr>
            <a:r>
              <a:rPr lang="el"/>
              <a:t>Facilitates understanding of networks and similar concepts.</a:t>
            </a:r>
            <a:endParaRPr/>
          </a:p>
          <a:p>
            <a:pPr indent="-330200" lvl="0" marL="457200" rtl="0" algn="l">
              <a:lnSpc>
                <a:spcPct val="115000"/>
              </a:lnSpc>
              <a:spcBef>
                <a:spcPts val="0"/>
              </a:spcBef>
              <a:spcAft>
                <a:spcPts val="0"/>
              </a:spcAft>
              <a:buSzPts val="1600"/>
              <a:buChar char="●"/>
            </a:pPr>
            <a:r>
              <a:rPr lang="el"/>
              <a:t>The </a:t>
            </a:r>
            <a:r>
              <a:rPr b="1" lang="el"/>
              <a:t>core processes are predetermined</a:t>
            </a:r>
            <a:r>
              <a:rPr lang="el"/>
              <a:t>. We don’t have to worry about them (at an abstract level).</a:t>
            </a:r>
            <a:endParaRPr/>
          </a:p>
          <a:p>
            <a:pPr indent="-330200" lvl="0" marL="457200" rtl="0" algn="l">
              <a:lnSpc>
                <a:spcPct val="115000"/>
              </a:lnSpc>
              <a:spcBef>
                <a:spcPts val="0"/>
              </a:spcBef>
              <a:spcAft>
                <a:spcPts val="0"/>
              </a:spcAft>
              <a:buSzPts val="1600"/>
              <a:buChar char="●"/>
            </a:pPr>
            <a:r>
              <a:rPr lang="el"/>
              <a:t>We need to </a:t>
            </a:r>
            <a:r>
              <a:rPr b="1" lang="el"/>
              <a:t>take care of how information flows</a:t>
            </a:r>
            <a:r>
              <a:rPr lang="el"/>
              <a:t> across layers (i.e., how the information flow across processes).</a:t>
            </a:r>
            <a:endParaRPr/>
          </a:p>
        </p:txBody>
      </p:sp>
      <p:sp>
        <p:nvSpPr>
          <p:cNvPr id="201" name="Google Shape;201;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Coffee Encapsulation</a:t>
            </a:r>
            <a:endParaRPr/>
          </a:p>
        </p:txBody>
      </p:sp>
      <p:sp>
        <p:nvSpPr>
          <p:cNvPr id="207" name="Google Shape;207;p14"/>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a:t>Concept:</a:t>
            </a:r>
            <a:r>
              <a:rPr lang="el"/>
              <a:t> Thirst (or need for coffee).</a:t>
            </a:r>
            <a:endParaRPr/>
          </a:p>
          <a:p>
            <a:pPr indent="-330200" lvl="0" marL="457200" rtl="0" algn="l">
              <a:lnSpc>
                <a:spcPct val="115000"/>
              </a:lnSpc>
              <a:spcBef>
                <a:spcPts val="0"/>
              </a:spcBef>
              <a:spcAft>
                <a:spcPts val="0"/>
              </a:spcAft>
              <a:buSzPts val="1600"/>
              <a:buChar char="●"/>
            </a:pPr>
            <a:r>
              <a:rPr lang="el"/>
              <a:t>Data: “I want coffee”</a:t>
            </a:r>
            <a:endParaRPr/>
          </a:p>
          <a:p>
            <a:pPr indent="-330200" lvl="0" marL="457200" rtl="0" algn="l">
              <a:lnSpc>
                <a:spcPct val="115000"/>
              </a:lnSpc>
              <a:spcBef>
                <a:spcPts val="0"/>
              </a:spcBef>
              <a:spcAft>
                <a:spcPts val="0"/>
              </a:spcAft>
              <a:buSzPts val="1600"/>
              <a:buChar char="●"/>
            </a:pPr>
            <a:r>
              <a:rPr lang="el"/>
              <a:t>“Cost will be 3.50 €”</a:t>
            </a:r>
            <a:endParaRPr/>
          </a:p>
          <a:p>
            <a:pPr indent="-330200" lvl="0" marL="457200" rtl="0" algn="l">
              <a:lnSpc>
                <a:spcPct val="115000"/>
              </a:lnSpc>
              <a:spcBef>
                <a:spcPts val="0"/>
              </a:spcBef>
              <a:spcAft>
                <a:spcPts val="0"/>
              </a:spcAft>
              <a:buSzPts val="1600"/>
              <a:buChar char="●"/>
            </a:pPr>
            <a:r>
              <a:rPr lang="el"/>
              <a:t>“I agree to the price”</a:t>
            </a:r>
            <a:endParaRPr/>
          </a:p>
          <a:p>
            <a:pPr indent="-330200" lvl="1" marL="914400" rtl="0" algn="l">
              <a:lnSpc>
                <a:spcPct val="115000"/>
              </a:lnSpc>
              <a:spcBef>
                <a:spcPts val="0"/>
              </a:spcBef>
              <a:spcAft>
                <a:spcPts val="0"/>
              </a:spcAft>
              <a:buSzPts val="1600"/>
              <a:buChar char="○"/>
            </a:pPr>
            <a:r>
              <a:rPr lang="el"/>
              <a:t>Coffee is then prepared</a:t>
            </a:r>
            <a:endParaRPr/>
          </a:p>
          <a:p>
            <a:pPr indent="-330200" lvl="0" marL="457200" rtl="0" algn="l">
              <a:lnSpc>
                <a:spcPct val="115000"/>
              </a:lnSpc>
              <a:spcBef>
                <a:spcPts val="0"/>
              </a:spcBef>
              <a:spcAft>
                <a:spcPts val="0"/>
              </a:spcAft>
              <a:buSzPts val="1600"/>
              <a:buChar char="●"/>
            </a:pPr>
            <a:r>
              <a:rPr lang="el"/>
              <a:t>“Cost will be 3.50 €”</a:t>
            </a:r>
            <a:endParaRPr/>
          </a:p>
          <a:p>
            <a:pPr indent="-330200" lvl="1" marL="914400" rtl="0" algn="l">
              <a:lnSpc>
                <a:spcPct val="115000"/>
              </a:lnSpc>
              <a:spcBef>
                <a:spcPts val="0"/>
              </a:spcBef>
              <a:spcAft>
                <a:spcPts val="0"/>
              </a:spcAft>
              <a:buSzPts val="1600"/>
              <a:buChar char="○"/>
            </a:pPr>
            <a:r>
              <a:rPr lang="el"/>
              <a:t>Payment is then provided</a:t>
            </a:r>
            <a:endParaRPr/>
          </a:p>
          <a:p>
            <a:pPr indent="-330200" lvl="0" marL="457200" rtl="0" algn="l">
              <a:lnSpc>
                <a:spcPct val="115000"/>
              </a:lnSpc>
              <a:spcBef>
                <a:spcPts val="0"/>
              </a:spcBef>
              <a:spcAft>
                <a:spcPts val="0"/>
              </a:spcAft>
              <a:buSzPts val="1600"/>
              <a:buChar char="●"/>
            </a:pPr>
            <a:r>
              <a:rPr lang="el"/>
              <a:t>“I want coffee”</a:t>
            </a:r>
            <a:endParaRPr/>
          </a:p>
          <a:p>
            <a:pPr indent="-330200" lvl="1" marL="914400" rtl="0" algn="l">
              <a:lnSpc>
                <a:spcPct val="115000"/>
              </a:lnSpc>
              <a:spcBef>
                <a:spcPts val="0"/>
              </a:spcBef>
              <a:spcAft>
                <a:spcPts val="0"/>
              </a:spcAft>
              <a:buSzPts val="1600"/>
              <a:buChar char="○"/>
            </a:pPr>
            <a:r>
              <a:rPr lang="el"/>
              <a:t>Coffee is served.</a:t>
            </a:r>
            <a:endParaRPr/>
          </a:p>
          <a:p>
            <a:pPr indent="-330200" lvl="0" marL="457200" rtl="0" algn="l">
              <a:lnSpc>
                <a:spcPct val="115000"/>
              </a:lnSpc>
              <a:spcBef>
                <a:spcPts val="0"/>
              </a:spcBef>
              <a:spcAft>
                <a:spcPts val="0"/>
              </a:spcAft>
              <a:buSzPts val="1600"/>
              <a:buChar char="●"/>
            </a:pPr>
            <a:r>
              <a:rPr lang="el"/>
              <a:t>Concept is satisfied</a:t>
            </a:r>
            <a:endParaRPr/>
          </a:p>
        </p:txBody>
      </p:sp>
      <p:sp>
        <p:nvSpPr>
          <p:cNvPr id="208" name="Google Shape;208;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Coffee Encapsulation</a:t>
            </a:r>
            <a:endParaRPr/>
          </a:p>
        </p:txBody>
      </p:sp>
      <p:sp>
        <p:nvSpPr>
          <p:cNvPr id="214" name="Google Shape;214;p15"/>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a:t>Concept:</a:t>
            </a:r>
            <a:r>
              <a:rPr lang="el"/>
              <a:t> Thirst (or need for coffee).</a:t>
            </a:r>
            <a:endParaRPr/>
          </a:p>
          <a:p>
            <a:pPr indent="-330200" lvl="0" marL="457200" rtl="0" algn="l">
              <a:lnSpc>
                <a:spcPct val="115000"/>
              </a:lnSpc>
              <a:spcBef>
                <a:spcPts val="0"/>
              </a:spcBef>
              <a:spcAft>
                <a:spcPts val="0"/>
              </a:spcAft>
              <a:buSzPts val="1600"/>
              <a:buChar char="●"/>
            </a:pPr>
            <a:r>
              <a:rPr lang="el"/>
              <a:t>Data: “I want coffee” </a:t>
            </a:r>
            <a:r>
              <a:rPr b="1" lang="el">
                <a:solidFill>
                  <a:schemeClr val="dk1"/>
                </a:solidFill>
              </a:rPr>
              <a:t>(Why?)</a:t>
            </a:r>
            <a:endParaRPr b="1">
              <a:solidFill>
                <a:schemeClr val="dk1"/>
              </a:solidFill>
            </a:endParaRPr>
          </a:p>
          <a:p>
            <a:pPr indent="-330200" lvl="0" marL="457200" rtl="0" algn="l">
              <a:lnSpc>
                <a:spcPct val="115000"/>
              </a:lnSpc>
              <a:spcBef>
                <a:spcPts val="0"/>
              </a:spcBef>
              <a:spcAft>
                <a:spcPts val="0"/>
              </a:spcAft>
              <a:buSzPts val="1600"/>
              <a:buChar char="●"/>
            </a:pPr>
            <a:r>
              <a:rPr lang="el"/>
              <a:t>“Cost will be 3.50 €” </a:t>
            </a:r>
            <a:r>
              <a:rPr b="1" lang="el">
                <a:solidFill>
                  <a:schemeClr val="dk1"/>
                </a:solidFill>
              </a:rPr>
              <a:t>(Cost of what?)</a:t>
            </a:r>
            <a:endParaRPr b="1">
              <a:solidFill>
                <a:schemeClr val="dk1"/>
              </a:solidFill>
            </a:endParaRPr>
          </a:p>
          <a:p>
            <a:pPr indent="-330200" lvl="0" marL="457200" rtl="0" algn="l">
              <a:lnSpc>
                <a:spcPct val="115000"/>
              </a:lnSpc>
              <a:spcBef>
                <a:spcPts val="0"/>
              </a:spcBef>
              <a:spcAft>
                <a:spcPts val="0"/>
              </a:spcAft>
              <a:buSzPts val="1600"/>
              <a:buChar char="●"/>
            </a:pPr>
            <a:r>
              <a:rPr lang="el"/>
              <a:t>“I agree to the price” </a:t>
            </a:r>
            <a:r>
              <a:rPr b="1" lang="el">
                <a:solidFill>
                  <a:schemeClr val="dk1"/>
                </a:solidFill>
              </a:rPr>
              <a:t>(To what do I agree?)</a:t>
            </a:r>
            <a:endParaRPr b="1">
              <a:solidFill>
                <a:schemeClr val="dk1"/>
              </a:solidFill>
            </a:endParaRPr>
          </a:p>
          <a:p>
            <a:pPr indent="-330200" lvl="1" marL="914400" rtl="0" algn="l">
              <a:lnSpc>
                <a:spcPct val="115000"/>
              </a:lnSpc>
              <a:spcBef>
                <a:spcPts val="0"/>
              </a:spcBef>
              <a:spcAft>
                <a:spcPts val="0"/>
              </a:spcAft>
              <a:buSzPts val="1600"/>
              <a:buChar char="○"/>
            </a:pPr>
            <a:r>
              <a:rPr lang="el"/>
              <a:t>Coffee is then prepared</a:t>
            </a:r>
            <a:endParaRPr/>
          </a:p>
          <a:p>
            <a:pPr indent="-330200" lvl="0" marL="457200" rtl="0" algn="l">
              <a:lnSpc>
                <a:spcPct val="115000"/>
              </a:lnSpc>
              <a:spcBef>
                <a:spcPts val="0"/>
              </a:spcBef>
              <a:spcAft>
                <a:spcPts val="0"/>
              </a:spcAft>
              <a:buSzPts val="1600"/>
              <a:buChar char="●"/>
            </a:pPr>
            <a:r>
              <a:rPr lang="el"/>
              <a:t>“Cost will be 3.50 €” </a:t>
            </a:r>
            <a:r>
              <a:rPr b="1" lang="el">
                <a:solidFill>
                  <a:schemeClr val="dk1"/>
                </a:solidFill>
              </a:rPr>
              <a:t>(Cost of what?)</a:t>
            </a:r>
            <a:endParaRPr/>
          </a:p>
          <a:p>
            <a:pPr indent="-330200" lvl="1" marL="914400" rtl="0" algn="l">
              <a:lnSpc>
                <a:spcPct val="115000"/>
              </a:lnSpc>
              <a:spcBef>
                <a:spcPts val="0"/>
              </a:spcBef>
              <a:spcAft>
                <a:spcPts val="0"/>
              </a:spcAft>
              <a:buSzPts val="1600"/>
              <a:buChar char="○"/>
            </a:pPr>
            <a:r>
              <a:rPr lang="el"/>
              <a:t>Payment is then provided</a:t>
            </a:r>
            <a:endParaRPr/>
          </a:p>
          <a:p>
            <a:pPr indent="-330200" lvl="0" marL="457200" rtl="0" algn="l">
              <a:lnSpc>
                <a:spcPct val="115000"/>
              </a:lnSpc>
              <a:spcBef>
                <a:spcPts val="0"/>
              </a:spcBef>
              <a:spcAft>
                <a:spcPts val="0"/>
              </a:spcAft>
              <a:buSzPts val="1600"/>
              <a:buChar char="●"/>
            </a:pPr>
            <a:r>
              <a:rPr lang="el"/>
              <a:t>“I want coffee” </a:t>
            </a:r>
            <a:r>
              <a:rPr b="1" lang="el">
                <a:solidFill>
                  <a:schemeClr val="dk1"/>
                </a:solidFill>
              </a:rPr>
              <a:t>(Why?)</a:t>
            </a:r>
            <a:endParaRPr/>
          </a:p>
          <a:p>
            <a:pPr indent="-330200" lvl="1" marL="914400" rtl="0" algn="l">
              <a:lnSpc>
                <a:spcPct val="115000"/>
              </a:lnSpc>
              <a:spcBef>
                <a:spcPts val="0"/>
              </a:spcBef>
              <a:spcAft>
                <a:spcPts val="0"/>
              </a:spcAft>
              <a:buSzPts val="1600"/>
              <a:buChar char="○"/>
            </a:pPr>
            <a:r>
              <a:rPr lang="el"/>
              <a:t>Coffee is served.</a:t>
            </a:r>
            <a:endParaRPr/>
          </a:p>
          <a:p>
            <a:pPr indent="-330200" lvl="0" marL="457200" rtl="0" algn="l">
              <a:lnSpc>
                <a:spcPct val="115000"/>
              </a:lnSpc>
              <a:spcBef>
                <a:spcPts val="0"/>
              </a:spcBef>
              <a:spcAft>
                <a:spcPts val="0"/>
              </a:spcAft>
              <a:buSzPts val="1600"/>
              <a:buChar char="●"/>
            </a:pPr>
            <a:r>
              <a:rPr lang="el"/>
              <a:t>Concept is satisfied</a:t>
            </a:r>
            <a:endParaRPr/>
          </a:p>
        </p:txBody>
      </p:sp>
      <p:sp>
        <p:nvSpPr>
          <p:cNvPr id="215" name="Google Shape;215;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Coffee Encapsulation</a:t>
            </a:r>
            <a:endParaRPr/>
          </a:p>
        </p:txBody>
      </p:sp>
      <p:sp>
        <p:nvSpPr>
          <p:cNvPr id="221" name="Google Shape;221;p16"/>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a:t>Concept:</a:t>
            </a:r>
            <a:r>
              <a:rPr lang="el"/>
              <a:t> Thirst (or need for coffee).</a:t>
            </a:r>
            <a:endParaRPr/>
          </a:p>
          <a:p>
            <a:pPr indent="-330200" lvl="0" marL="457200" rtl="0" algn="l">
              <a:lnSpc>
                <a:spcPct val="115000"/>
              </a:lnSpc>
              <a:spcBef>
                <a:spcPts val="0"/>
              </a:spcBef>
              <a:spcAft>
                <a:spcPts val="0"/>
              </a:spcAft>
              <a:buSzPts val="1600"/>
              <a:buChar char="●"/>
            </a:pPr>
            <a:r>
              <a:rPr lang="el"/>
              <a:t>Data: “I want coffee” </a:t>
            </a:r>
            <a:r>
              <a:rPr b="1" lang="el">
                <a:solidFill>
                  <a:schemeClr val="dk1"/>
                </a:solidFill>
              </a:rPr>
              <a:t>(Why?) </a:t>
            </a:r>
            <a:r>
              <a:rPr b="1" lang="el">
                <a:solidFill>
                  <a:schemeClr val="accent3"/>
                </a:solidFill>
              </a:rPr>
              <a:t>(Thirst)</a:t>
            </a:r>
            <a:endParaRPr b="1">
              <a:solidFill>
                <a:schemeClr val="accent3"/>
              </a:solidFill>
            </a:endParaRPr>
          </a:p>
          <a:p>
            <a:pPr indent="-330200" lvl="0" marL="457200" rtl="0" algn="l">
              <a:lnSpc>
                <a:spcPct val="115000"/>
              </a:lnSpc>
              <a:spcBef>
                <a:spcPts val="0"/>
              </a:spcBef>
              <a:spcAft>
                <a:spcPts val="0"/>
              </a:spcAft>
              <a:buSzPts val="1600"/>
              <a:buChar char="●"/>
            </a:pPr>
            <a:r>
              <a:rPr lang="el"/>
              <a:t>“Cost will be 3.50 €” </a:t>
            </a:r>
            <a:r>
              <a:rPr b="1" lang="el">
                <a:solidFill>
                  <a:schemeClr val="dk1"/>
                </a:solidFill>
              </a:rPr>
              <a:t>(Cost of what?) </a:t>
            </a:r>
            <a:r>
              <a:rPr b="1" lang="el">
                <a:solidFill>
                  <a:schemeClr val="accent3"/>
                </a:solidFill>
              </a:rPr>
              <a:t>(Of the coffee)</a:t>
            </a:r>
            <a:endParaRPr b="1">
              <a:solidFill>
                <a:schemeClr val="accent3"/>
              </a:solidFill>
            </a:endParaRPr>
          </a:p>
          <a:p>
            <a:pPr indent="-330200" lvl="0" marL="457200" rtl="0" algn="l">
              <a:lnSpc>
                <a:spcPct val="115000"/>
              </a:lnSpc>
              <a:spcBef>
                <a:spcPts val="0"/>
              </a:spcBef>
              <a:spcAft>
                <a:spcPts val="0"/>
              </a:spcAft>
              <a:buSzPts val="1600"/>
              <a:buChar char="●"/>
            </a:pPr>
            <a:r>
              <a:rPr lang="el"/>
              <a:t>“I agree to the price” </a:t>
            </a:r>
            <a:r>
              <a:rPr b="1" lang="el">
                <a:solidFill>
                  <a:schemeClr val="dk1"/>
                </a:solidFill>
              </a:rPr>
              <a:t>(To what do I agree?) </a:t>
            </a:r>
            <a:r>
              <a:rPr b="1" lang="el">
                <a:solidFill>
                  <a:schemeClr val="accent3"/>
                </a:solidFill>
              </a:rPr>
              <a:t>(To the cost of 3.50€ (of the coffee))</a:t>
            </a:r>
            <a:endParaRPr b="1">
              <a:solidFill>
                <a:schemeClr val="accent3"/>
              </a:solidFill>
            </a:endParaRPr>
          </a:p>
          <a:p>
            <a:pPr indent="-330200" lvl="1" marL="914400" rtl="0" algn="l">
              <a:lnSpc>
                <a:spcPct val="115000"/>
              </a:lnSpc>
              <a:spcBef>
                <a:spcPts val="0"/>
              </a:spcBef>
              <a:spcAft>
                <a:spcPts val="0"/>
              </a:spcAft>
              <a:buSzPts val="1600"/>
              <a:buChar char="○"/>
            </a:pPr>
            <a:r>
              <a:rPr lang="el"/>
              <a:t>Coffee is then prepared</a:t>
            </a:r>
            <a:endParaRPr/>
          </a:p>
          <a:p>
            <a:pPr indent="-330200" lvl="0" marL="457200" rtl="0" algn="l">
              <a:lnSpc>
                <a:spcPct val="115000"/>
              </a:lnSpc>
              <a:spcBef>
                <a:spcPts val="0"/>
              </a:spcBef>
              <a:spcAft>
                <a:spcPts val="0"/>
              </a:spcAft>
              <a:buSzPts val="1600"/>
              <a:buChar char="●"/>
            </a:pPr>
            <a:r>
              <a:rPr lang="el"/>
              <a:t>“Cost will be 3.50 €” </a:t>
            </a:r>
            <a:r>
              <a:rPr b="1" lang="el">
                <a:solidFill>
                  <a:schemeClr val="dk1"/>
                </a:solidFill>
              </a:rPr>
              <a:t>(Cost of what?) </a:t>
            </a:r>
            <a:r>
              <a:rPr b="1" lang="el">
                <a:solidFill>
                  <a:schemeClr val="accent3"/>
                </a:solidFill>
              </a:rPr>
              <a:t>(Of the coffee)</a:t>
            </a:r>
            <a:endParaRPr>
              <a:solidFill>
                <a:schemeClr val="accent3"/>
              </a:solidFill>
            </a:endParaRPr>
          </a:p>
          <a:p>
            <a:pPr indent="-330200" lvl="1" marL="914400" rtl="0" algn="l">
              <a:lnSpc>
                <a:spcPct val="115000"/>
              </a:lnSpc>
              <a:spcBef>
                <a:spcPts val="0"/>
              </a:spcBef>
              <a:spcAft>
                <a:spcPts val="0"/>
              </a:spcAft>
              <a:buSzPts val="1600"/>
              <a:buChar char="○"/>
            </a:pPr>
            <a:r>
              <a:rPr lang="el"/>
              <a:t>Payment is then provided</a:t>
            </a:r>
            <a:endParaRPr/>
          </a:p>
          <a:p>
            <a:pPr indent="-330200" lvl="0" marL="457200" rtl="0" algn="l">
              <a:lnSpc>
                <a:spcPct val="115000"/>
              </a:lnSpc>
              <a:spcBef>
                <a:spcPts val="0"/>
              </a:spcBef>
              <a:spcAft>
                <a:spcPts val="0"/>
              </a:spcAft>
              <a:buSzPts val="1600"/>
              <a:buChar char="●"/>
            </a:pPr>
            <a:r>
              <a:rPr lang="el"/>
              <a:t>“I want coffee” </a:t>
            </a:r>
            <a:r>
              <a:rPr b="1" lang="el">
                <a:solidFill>
                  <a:schemeClr val="dk1"/>
                </a:solidFill>
              </a:rPr>
              <a:t>(Why?) </a:t>
            </a:r>
            <a:r>
              <a:rPr b="1" lang="el">
                <a:solidFill>
                  <a:schemeClr val="accent3"/>
                </a:solidFill>
              </a:rPr>
              <a:t>(Thirst)</a:t>
            </a:r>
            <a:endParaRPr>
              <a:solidFill>
                <a:schemeClr val="accent3"/>
              </a:solidFill>
            </a:endParaRPr>
          </a:p>
          <a:p>
            <a:pPr indent="-330200" lvl="1" marL="914400" rtl="0" algn="l">
              <a:lnSpc>
                <a:spcPct val="115000"/>
              </a:lnSpc>
              <a:spcBef>
                <a:spcPts val="0"/>
              </a:spcBef>
              <a:spcAft>
                <a:spcPts val="0"/>
              </a:spcAft>
              <a:buSzPts val="1600"/>
              <a:buChar char="○"/>
            </a:pPr>
            <a:r>
              <a:rPr lang="el"/>
              <a:t>Coffee is served.</a:t>
            </a:r>
            <a:endParaRPr/>
          </a:p>
          <a:p>
            <a:pPr indent="-330200" lvl="0" marL="457200" rtl="0" algn="l">
              <a:lnSpc>
                <a:spcPct val="115000"/>
              </a:lnSpc>
              <a:spcBef>
                <a:spcPts val="0"/>
              </a:spcBef>
              <a:spcAft>
                <a:spcPts val="0"/>
              </a:spcAft>
              <a:buSzPts val="1600"/>
              <a:buChar char="●"/>
            </a:pPr>
            <a:r>
              <a:rPr lang="el"/>
              <a:t>Concept is satisfied</a:t>
            </a:r>
            <a:endParaRPr/>
          </a:p>
        </p:txBody>
      </p:sp>
      <p:sp>
        <p:nvSpPr>
          <p:cNvPr id="222" name="Google Shape;222;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7"/>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Encapsulation in Networks</a:t>
            </a:r>
            <a:endParaRPr/>
          </a:p>
        </p:txBody>
      </p:sp>
      <p:sp>
        <p:nvSpPr>
          <p:cNvPr id="228" name="Google Shape;228;p17"/>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a:t>Information is added incrementally, as we move “downwards” through the layers, i.e., from the more abstract to the more lower-level layers. This process is called </a:t>
            </a:r>
            <a:r>
              <a:rPr b="1" lang="el"/>
              <a:t>encapsulation</a:t>
            </a:r>
            <a:r>
              <a:rPr lang="el"/>
              <a:t>.</a:t>
            </a:r>
            <a:endParaRPr/>
          </a:p>
          <a:p>
            <a:pPr indent="-330200" lvl="0" marL="457200" rtl="0" algn="l">
              <a:lnSpc>
                <a:spcPct val="115000"/>
              </a:lnSpc>
              <a:spcBef>
                <a:spcPts val="0"/>
              </a:spcBef>
              <a:spcAft>
                <a:spcPts val="0"/>
              </a:spcAft>
              <a:buSzPts val="1600"/>
              <a:buChar char="●"/>
            </a:pPr>
            <a:r>
              <a:rPr lang="el"/>
              <a:t>Original information is wrapped in enabling information (i.e., “headers”).</a:t>
            </a:r>
            <a:endParaRPr/>
          </a:p>
          <a:p>
            <a:pPr indent="-330200" lvl="0" marL="457200" rtl="0" algn="l">
              <a:lnSpc>
                <a:spcPct val="115000"/>
              </a:lnSpc>
              <a:spcBef>
                <a:spcPts val="0"/>
              </a:spcBef>
              <a:spcAft>
                <a:spcPts val="0"/>
              </a:spcAft>
              <a:buSzPts val="1600"/>
              <a:buChar char="●"/>
            </a:pPr>
            <a:r>
              <a:rPr lang="el"/>
              <a:t>Moving backwards, from lower- to higher-level layers, we make use of and strip off the enabling information, thus efficiently getting back the original data.</a:t>
            </a:r>
            <a:endParaRPr/>
          </a:p>
          <a:p>
            <a:pPr indent="-330200" lvl="0" marL="457200" rtl="0" algn="l">
              <a:lnSpc>
                <a:spcPct val="115000"/>
              </a:lnSpc>
              <a:spcBef>
                <a:spcPts val="0"/>
              </a:spcBef>
              <a:spcAft>
                <a:spcPts val="0"/>
              </a:spcAft>
              <a:buSzPts val="1600"/>
              <a:buChar char="●"/>
            </a:pPr>
            <a:r>
              <a:rPr lang="el"/>
              <a:t>The above process is called </a:t>
            </a:r>
            <a:r>
              <a:rPr b="1" lang="el"/>
              <a:t>decapsulation</a:t>
            </a:r>
            <a:r>
              <a:rPr lang="el"/>
              <a:t>.</a:t>
            </a:r>
            <a:endParaRPr/>
          </a:p>
        </p:txBody>
      </p:sp>
      <p:sp>
        <p:nvSpPr>
          <p:cNvPr id="229" name="Google Shape;229;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Why Encapsulation?</a:t>
            </a:r>
            <a:endParaRPr/>
          </a:p>
        </p:txBody>
      </p:sp>
      <p:sp>
        <p:nvSpPr>
          <p:cNvPr id="235" name="Google Shape;235;p18"/>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a:t>Simpler interactions.</a:t>
            </a:r>
            <a:endParaRPr/>
          </a:p>
          <a:p>
            <a:pPr indent="-330200" lvl="0" marL="457200" rtl="0" algn="l">
              <a:lnSpc>
                <a:spcPct val="115000"/>
              </a:lnSpc>
              <a:spcBef>
                <a:spcPts val="0"/>
              </a:spcBef>
              <a:spcAft>
                <a:spcPts val="0"/>
              </a:spcAft>
              <a:buSzPts val="1600"/>
              <a:buChar char="●"/>
            </a:pPr>
            <a:r>
              <a:rPr lang="el"/>
              <a:t>No need for layers to “understand” each other.</a:t>
            </a:r>
            <a:endParaRPr/>
          </a:p>
          <a:p>
            <a:pPr indent="-330200" lvl="0" marL="457200" rtl="0" algn="l">
              <a:lnSpc>
                <a:spcPct val="115000"/>
              </a:lnSpc>
              <a:spcBef>
                <a:spcPts val="0"/>
              </a:spcBef>
              <a:spcAft>
                <a:spcPts val="0"/>
              </a:spcAft>
              <a:buSzPts val="1600"/>
              <a:buChar char="●"/>
            </a:pPr>
            <a:r>
              <a:rPr lang="el"/>
              <a:t>Each layer only sees data from above layers.</a:t>
            </a:r>
            <a:endParaRPr/>
          </a:p>
          <a:p>
            <a:pPr indent="-330200" lvl="0" marL="457200" rtl="0" algn="l">
              <a:lnSpc>
                <a:spcPct val="115000"/>
              </a:lnSpc>
              <a:spcBef>
                <a:spcPts val="0"/>
              </a:spcBef>
              <a:spcAft>
                <a:spcPts val="0"/>
              </a:spcAft>
              <a:buSzPts val="1600"/>
              <a:buChar char="●"/>
            </a:pPr>
            <a:r>
              <a:rPr lang="el"/>
              <a:t>So, assuming that we know at which layer we are (e.g., layer 3) we need not show the content of a Protocol Data Unit (PDU) from a layer above, since our current layer “sees” data from above.</a:t>
            </a:r>
            <a:endParaRPr/>
          </a:p>
        </p:txBody>
      </p:sp>
      <p:sp>
        <p:nvSpPr>
          <p:cNvPr id="236" name="Google Shape;236;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PDUs</a:t>
            </a:r>
            <a:endParaRPr/>
          </a:p>
        </p:txBody>
      </p:sp>
      <p:sp>
        <p:nvSpPr>
          <p:cNvPr id="242" name="Google Shape;242;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243" name="Google Shape;243;p19"/>
          <p:cNvPicPr preferRelativeResize="0"/>
          <p:nvPr/>
        </p:nvPicPr>
        <p:blipFill rotWithShape="1">
          <a:blip r:embed="rId3">
            <a:alphaModFix/>
          </a:blip>
          <a:srcRect b="0" l="0" r="0" t="0"/>
          <a:stretch/>
        </p:blipFill>
        <p:spPr>
          <a:xfrm>
            <a:off x="729450" y="1341325"/>
            <a:ext cx="4429018" cy="3731575"/>
          </a:xfrm>
          <a:prstGeom prst="rect">
            <a:avLst/>
          </a:prstGeom>
          <a:noFill/>
          <a:ln>
            <a:noFill/>
          </a:ln>
        </p:spPr>
      </p:pic>
      <p:sp>
        <p:nvSpPr>
          <p:cNvPr id="244" name="Google Shape;244;p19"/>
          <p:cNvSpPr txBox="1"/>
          <p:nvPr/>
        </p:nvSpPr>
        <p:spPr>
          <a:xfrm>
            <a:off x="5680900" y="2716313"/>
            <a:ext cx="2855400" cy="981600"/>
          </a:xfrm>
          <a:prstGeom prst="rect">
            <a:avLst/>
          </a:prstGeom>
          <a:solidFill>
            <a:srgbClr val="FCE5CD"/>
          </a:solidFill>
          <a:ln cap="flat" cmpd="sng" w="19050">
            <a:solidFill>
              <a:schemeClr val="accent3"/>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l" sz="1600" u="none" cap="none" strike="noStrike">
                <a:solidFill>
                  <a:schemeClr val="accent1"/>
                </a:solidFill>
                <a:latin typeface="Lato"/>
                <a:ea typeface="Lato"/>
                <a:cs typeface="Lato"/>
                <a:sym typeface="Lato"/>
              </a:rPr>
              <a:t>Each PDU at a certain layer carries information about layers above it.</a:t>
            </a:r>
            <a:endParaRPr b="0" i="0" sz="1600" u="none" cap="none" strike="noStrike">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l"/>
              <a:t>A Quick Revision</a:t>
            </a:r>
            <a:endParaRPr/>
          </a:p>
        </p:txBody>
      </p:sp>
      <p:sp>
        <p:nvSpPr>
          <p:cNvPr id="121" name="Google Shape;121;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An Example: Letters</a:t>
            </a:r>
            <a:endParaRPr/>
          </a:p>
        </p:txBody>
      </p:sp>
      <p:sp>
        <p:nvSpPr>
          <p:cNvPr id="250" name="Google Shape;250;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251" name="Google Shape;251;p20"/>
          <p:cNvPicPr preferRelativeResize="0"/>
          <p:nvPr/>
        </p:nvPicPr>
        <p:blipFill rotWithShape="1">
          <a:blip r:embed="rId3">
            <a:alphaModFix/>
          </a:blip>
          <a:srcRect b="0" l="0" r="0" t="0"/>
          <a:stretch/>
        </p:blipFill>
        <p:spPr>
          <a:xfrm>
            <a:off x="729450" y="1410700"/>
            <a:ext cx="5573950" cy="3244099"/>
          </a:xfrm>
          <a:prstGeom prst="rect">
            <a:avLst/>
          </a:prstGeom>
          <a:noFill/>
          <a:ln>
            <a:noFill/>
          </a:ln>
        </p:spPr>
      </p:pic>
      <p:sp>
        <p:nvSpPr>
          <p:cNvPr id="252" name="Google Shape;252;p20"/>
          <p:cNvSpPr txBox="1"/>
          <p:nvPr/>
        </p:nvSpPr>
        <p:spPr>
          <a:xfrm>
            <a:off x="729450" y="4624150"/>
            <a:ext cx="5494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l" sz="1000" u="none" cap="none" strike="noStrike">
                <a:solidFill>
                  <a:schemeClr val="accent1"/>
                </a:solidFill>
                <a:latin typeface="Lato"/>
                <a:ea typeface="Lato"/>
                <a:cs typeface="Lato"/>
                <a:sym typeface="Lato"/>
              </a:rPr>
              <a:t>Borrowed from:</a:t>
            </a:r>
            <a:r>
              <a:rPr b="0" i="0" lang="el" sz="1000" u="none" cap="none" strike="noStrike">
                <a:solidFill>
                  <a:srgbClr val="000000"/>
                </a:solidFill>
                <a:latin typeface="Lato"/>
                <a:ea typeface="Lato"/>
                <a:cs typeface="Lato"/>
                <a:sym typeface="Lato"/>
              </a:rPr>
              <a:t> </a:t>
            </a:r>
            <a:r>
              <a:rPr b="0" i="0" lang="el" sz="1000" u="sng" cap="none" strike="noStrike">
                <a:solidFill>
                  <a:schemeClr val="hlink"/>
                </a:solidFill>
                <a:latin typeface="Lato"/>
                <a:ea typeface="Lato"/>
                <a:cs typeface="Lato"/>
                <a:sym typeface="Lato"/>
                <a:hlinkClick r:id="rId4"/>
              </a:rPr>
              <a:t>https://nicepapergoods.com/blogs/group-hug/how-to-address-an-envelope-in-3-easy-steps</a:t>
            </a:r>
            <a:endParaRPr b="0" i="0" sz="1000" u="none" cap="none" strike="noStrike">
              <a:solidFill>
                <a:srgbClr val="000000"/>
              </a:solidFill>
              <a:latin typeface="Lato"/>
              <a:ea typeface="Lato"/>
              <a:cs typeface="Lato"/>
              <a:sym typeface="Lato"/>
            </a:endParaRPr>
          </a:p>
        </p:txBody>
      </p:sp>
      <p:sp>
        <p:nvSpPr>
          <p:cNvPr id="253" name="Google Shape;253;p20"/>
          <p:cNvSpPr txBox="1"/>
          <p:nvPr/>
        </p:nvSpPr>
        <p:spPr>
          <a:xfrm>
            <a:off x="6580775" y="1399775"/>
            <a:ext cx="2208600" cy="335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l" sz="1400" u="none" cap="none" strike="noStrike">
                <a:solidFill>
                  <a:schemeClr val="accent1"/>
                </a:solidFill>
                <a:latin typeface="Lato"/>
                <a:ea typeface="Lato"/>
                <a:cs typeface="Lato"/>
                <a:sym typeface="Lato"/>
              </a:rPr>
              <a:t>Envelope:</a:t>
            </a:r>
            <a:r>
              <a:rPr b="0" i="0" lang="el" sz="1400" u="none" cap="none" strike="noStrike">
                <a:solidFill>
                  <a:schemeClr val="accent1"/>
                </a:solidFill>
                <a:latin typeface="Lato"/>
                <a:ea typeface="Lato"/>
                <a:cs typeface="Lato"/>
                <a:sym typeface="Lato"/>
              </a:rPr>
              <a:t> Contains the message (Payload).</a:t>
            </a:r>
            <a:endParaRPr b="0" i="0" sz="14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l" sz="1400" u="none" cap="none" strike="noStrike">
                <a:solidFill>
                  <a:schemeClr val="accent1"/>
                </a:solidFill>
                <a:latin typeface="Lato"/>
                <a:ea typeface="Lato"/>
                <a:cs typeface="Lato"/>
                <a:sym typeface="Lato"/>
              </a:rPr>
              <a:t>On the Envelope:</a:t>
            </a:r>
            <a:endParaRPr b="0" i="0" sz="1400" u="none" cap="none" strike="noStrike">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accent1"/>
              </a:buClr>
              <a:buSzPts val="1400"/>
              <a:buFont typeface="Lato"/>
              <a:buChar char="●"/>
            </a:pPr>
            <a:r>
              <a:rPr b="0" i="0" lang="el" sz="1400" u="none" cap="none" strike="noStrike">
                <a:solidFill>
                  <a:schemeClr val="accent1"/>
                </a:solidFill>
                <a:latin typeface="Lato"/>
                <a:ea typeface="Lato"/>
                <a:cs typeface="Lato"/>
                <a:sym typeface="Lato"/>
              </a:rPr>
              <a:t>Target destination (logical)</a:t>
            </a:r>
            <a:endParaRPr b="0" i="0" sz="1400" u="none" cap="none" strike="noStrike">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accent1"/>
              </a:buClr>
              <a:buSzPts val="1400"/>
              <a:buFont typeface="Lato"/>
              <a:buChar char="●"/>
            </a:pPr>
            <a:r>
              <a:rPr b="0" i="0" lang="el" sz="1400" u="none" cap="none" strike="noStrike">
                <a:solidFill>
                  <a:schemeClr val="accent1"/>
                </a:solidFill>
                <a:latin typeface="Lato"/>
                <a:ea typeface="Lato"/>
                <a:cs typeface="Lato"/>
                <a:sym typeface="Lato"/>
              </a:rPr>
              <a:t>Source location (logical)</a:t>
            </a:r>
            <a:endParaRPr b="0" i="0" sz="14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1" i="0" lang="el" sz="1400" u="none" cap="none" strike="noStrike">
                <a:solidFill>
                  <a:schemeClr val="accent1"/>
                </a:solidFill>
                <a:latin typeface="Lato"/>
                <a:ea typeface="Lato"/>
                <a:cs typeface="Lato"/>
                <a:sym typeface="Lato"/>
              </a:rPr>
              <a:t>Also on the Envelope:</a:t>
            </a:r>
            <a:endParaRPr b="0" i="0" sz="1400" u="none" cap="none" strike="noStrike">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accent1"/>
              </a:buClr>
              <a:buSzPts val="1400"/>
              <a:buFont typeface="Lato"/>
              <a:buChar char="●"/>
            </a:pPr>
            <a:r>
              <a:rPr b="0" i="0" lang="el" sz="1400" u="none" cap="none" strike="noStrike">
                <a:solidFill>
                  <a:schemeClr val="accent1"/>
                </a:solidFill>
                <a:latin typeface="Lato"/>
                <a:ea typeface="Lato"/>
                <a:cs typeface="Lato"/>
                <a:sym typeface="Lato"/>
              </a:rPr>
              <a:t>Physical destination</a:t>
            </a:r>
            <a:endParaRPr b="0" i="0" sz="1400" u="none" cap="none" strike="noStrike">
              <a:solidFill>
                <a:schemeClr val="accent1"/>
              </a:solidFill>
              <a:latin typeface="Lato"/>
              <a:ea typeface="Lato"/>
              <a:cs typeface="Lato"/>
              <a:sym typeface="Lato"/>
            </a:endParaRPr>
          </a:p>
          <a:p>
            <a:pPr indent="-317500" lvl="0" marL="457200" marR="0" rtl="0" algn="l">
              <a:lnSpc>
                <a:spcPct val="100000"/>
              </a:lnSpc>
              <a:spcBef>
                <a:spcPts val="0"/>
              </a:spcBef>
              <a:spcAft>
                <a:spcPts val="0"/>
              </a:spcAft>
              <a:buClr>
                <a:schemeClr val="accent1"/>
              </a:buClr>
              <a:buSzPts val="1400"/>
              <a:buFont typeface="Lato"/>
              <a:buChar char="●"/>
            </a:pPr>
            <a:r>
              <a:rPr b="0" i="0" lang="el" sz="1400" u="none" cap="none" strike="noStrike">
                <a:solidFill>
                  <a:schemeClr val="accent1"/>
                </a:solidFill>
                <a:latin typeface="Lato"/>
                <a:ea typeface="Lato"/>
                <a:cs typeface="Lato"/>
                <a:sym typeface="Lato"/>
              </a:rPr>
              <a:t>Physical source</a:t>
            </a:r>
            <a:endParaRPr b="0" i="0" sz="1400" u="none" cap="none" strike="noStrike">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1"/>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Letters and the OSI Model</a:t>
            </a:r>
            <a:endParaRPr/>
          </a:p>
        </p:txBody>
      </p:sp>
      <p:sp>
        <p:nvSpPr>
          <p:cNvPr id="259" name="Google Shape;259;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260" name="Google Shape;260;p21"/>
          <p:cNvPicPr preferRelativeResize="0"/>
          <p:nvPr/>
        </p:nvPicPr>
        <p:blipFill rotWithShape="1">
          <a:blip r:embed="rId3">
            <a:alphaModFix/>
          </a:blip>
          <a:srcRect b="0" l="0" r="0" t="0"/>
          <a:stretch/>
        </p:blipFill>
        <p:spPr>
          <a:xfrm>
            <a:off x="729450" y="1295875"/>
            <a:ext cx="5205903" cy="3731575"/>
          </a:xfrm>
          <a:prstGeom prst="rect">
            <a:avLst/>
          </a:prstGeom>
          <a:noFill/>
          <a:ln>
            <a:noFill/>
          </a:ln>
        </p:spPr>
      </p:pic>
      <p:sp>
        <p:nvSpPr>
          <p:cNvPr id="261" name="Google Shape;261;p21"/>
          <p:cNvSpPr txBox="1"/>
          <p:nvPr/>
        </p:nvSpPr>
        <p:spPr>
          <a:xfrm>
            <a:off x="6062675" y="1299800"/>
            <a:ext cx="2726700" cy="373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l" sz="1600" u="none" cap="none" strike="noStrike">
                <a:solidFill>
                  <a:schemeClr val="accent1"/>
                </a:solidFill>
                <a:latin typeface="Lato"/>
                <a:ea typeface="Lato"/>
                <a:cs typeface="Lato"/>
                <a:sym typeface="Lato"/>
              </a:rPr>
              <a:t>Letters:</a:t>
            </a:r>
            <a:endParaRPr b="1"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1" i="0" lang="el" sz="1600" u="none" cap="none" strike="noStrike">
                <a:solidFill>
                  <a:schemeClr val="accent1"/>
                </a:solidFill>
                <a:latin typeface="Lato"/>
                <a:ea typeface="Lato"/>
                <a:cs typeface="Lato"/>
                <a:sym typeface="Lato"/>
              </a:rPr>
              <a:t>Layer 7:</a:t>
            </a:r>
            <a:r>
              <a:rPr b="0" i="0" lang="el" sz="1600" u="none" cap="none" strike="noStrike">
                <a:solidFill>
                  <a:schemeClr val="accent1"/>
                </a:solidFill>
                <a:latin typeface="Lato"/>
                <a:ea typeface="Lato"/>
                <a:cs typeface="Lato"/>
                <a:sym typeface="Lato"/>
              </a:rPr>
              <a:t> The concept.</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1" i="0" lang="el" sz="1600" u="none" cap="none" strike="noStrike">
                <a:solidFill>
                  <a:schemeClr val="accent1"/>
                </a:solidFill>
                <a:latin typeface="Lato"/>
                <a:ea typeface="Lato"/>
                <a:cs typeface="Lato"/>
                <a:sym typeface="Lato"/>
              </a:rPr>
              <a:t>Layer 6:</a:t>
            </a:r>
            <a:r>
              <a:rPr b="0" i="0" lang="el" sz="1600" u="none" cap="none" strike="noStrike">
                <a:solidFill>
                  <a:schemeClr val="accent1"/>
                </a:solidFill>
                <a:latin typeface="Lato"/>
                <a:ea typeface="Lato"/>
                <a:cs typeface="Lato"/>
                <a:sym typeface="Lato"/>
              </a:rPr>
              <a:t> The layout</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1" i="0" lang="el" sz="1600" u="none" cap="none" strike="noStrike">
                <a:solidFill>
                  <a:schemeClr val="accent1"/>
                </a:solidFill>
                <a:latin typeface="Lato"/>
                <a:ea typeface="Lato"/>
                <a:cs typeface="Lato"/>
                <a:sym typeface="Lato"/>
              </a:rPr>
              <a:t>Layer 5:</a:t>
            </a:r>
            <a:r>
              <a:rPr b="0" i="0" lang="el" sz="1600" u="none" cap="none" strike="noStrike">
                <a:solidFill>
                  <a:schemeClr val="accent1"/>
                </a:solidFill>
                <a:latin typeface="Lato"/>
                <a:ea typeface="Lato"/>
                <a:cs typeface="Lato"/>
                <a:sym typeface="Lato"/>
              </a:rPr>
              <a:t> The conversation</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1" i="0" lang="el" sz="1600" u="none" cap="none" strike="noStrike">
                <a:solidFill>
                  <a:schemeClr val="accent1"/>
                </a:solidFill>
                <a:latin typeface="Lato"/>
                <a:ea typeface="Lato"/>
                <a:cs typeface="Lato"/>
                <a:sym typeface="Lato"/>
              </a:rPr>
              <a:t>Layer 4:</a:t>
            </a:r>
            <a:r>
              <a:rPr b="0" i="0" lang="el" sz="1600" u="none" cap="none" strike="noStrike">
                <a:solidFill>
                  <a:schemeClr val="accent1"/>
                </a:solidFill>
                <a:latin typeface="Lato"/>
                <a:ea typeface="Lato"/>
                <a:cs typeface="Lato"/>
                <a:sym typeface="Lato"/>
              </a:rPr>
              <a:t> How to deliver?</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1" i="0" lang="el" sz="1600" u="none" cap="none" strike="noStrike">
                <a:solidFill>
                  <a:schemeClr val="accent1"/>
                </a:solidFill>
                <a:latin typeface="Lato"/>
                <a:ea typeface="Lato"/>
                <a:cs typeface="Lato"/>
                <a:sym typeface="Lato"/>
              </a:rPr>
              <a:t>Layer 3:</a:t>
            </a:r>
            <a:r>
              <a:rPr b="0" i="0" lang="el" sz="1600" u="none" cap="none" strike="noStrike">
                <a:solidFill>
                  <a:schemeClr val="accent1"/>
                </a:solidFill>
                <a:latin typeface="Lato"/>
                <a:ea typeface="Lato"/>
                <a:cs typeface="Lato"/>
                <a:sym typeface="Lato"/>
              </a:rPr>
              <a:t> Envelope addresses.</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1" i="0" lang="el" sz="1600" u="none" cap="none" strike="noStrike">
                <a:solidFill>
                  <a:schemeClr val="accent1"/>
                </a:solidFill>
                <a:latin typeface="Lato"/>
                <a:ea typeface="Lato"/>
                <a:cs typeface="Lato"/>
                <a:sym typeface="Lato"/>
              </a:rPr>
              <a:t>Layer 2:</a:t>
            </a:r>
            <a:r>
              <a:rPr b="0" i="0" lang="el" sz="1600" u="none" cap="none" strike="noStrike">
                <a:solidFill>
                  <a:schemeClr val="accent1"/>
                </a:solidFill>
                <a:latin typeface="Lato"/>
                <a:ea typeface="Lato"/>
                <a:cs typeface="Lato"/>
                <a:sym typeface="Lato"/>
              </a:rPr>
              <a:t> Target destination / recipient.</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1" i="0" lang="el" sz="1600" u="none" cap="none" strike="noStrike">
                <a:solidFill>
                  <a:schemeClr val="accent1"/>
                </a:solidFill>
                <a:latin typeface="Lato"/>
                <a:ea typeface="Lato"/>
                <a:cs typeface="Lato"/>
                <a:sym typeface="Lato"/>
              </a:rPr>
              <a:t>Layer 1:</a:t>
            </a:r>
            <a:r>
              <a:rPr b="0" i="0" lang="el" sz="1600" u="none" cap="none" strike="noStrike">
                <a:solidFill>
                  <a:schemeClr val="accent1"/>
                </a:solidFill>
                <a:latin typeface="Lato"/>
                <a:ea typeface="Lato"/>
                <a:cs typeface="Lato"/>
                <a:sym typeface="Lato"/>
              </a:rPr>
              <a:t> Mailbox, collect, post office.</a:t>
            </a:r>
            <a:endParaRPr b="0" i="0" sz="1600" u="none" cap="none" strike="noStrike">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TCP/IP Protocol Suite</a:t>
            </a:r>
            <a:endParaRPr/>
          </a:p>
        </p:txBody>
      </p:sp>
      <p:sp>
        <p:nvSpPr>
          <p:cNvPr id="267" name="Google Shape;267;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268" name="Google Shape;268;p22"/>
          <p:cNvPicPr preferRelativeResize="0"/>
          <p:nvPr/>
        </p:nvPicPr>
        <p:blipFill rotWithShape="1">
          <a:blip r:embed="rId3">
            <a:alphaModFix/>
          </a:blip>
          <a:srcRect b="0" l="0" r="0" t="0"/>
          <a:stretch/>
        </p:blipFill>
        <p:spPr>
          <a:xfrm>
            <a:off x="741363" y="1295875"/>
            <a:ext cx="7661287" cy="3731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l"/>
              <a:t>Addressing</a:t>
            </a:r>
            <a:endParaRPr/>
          </a:p>
        </p:txBody>
      </p:sp>
      <p:sp>
        <p:nvSpPr>
          <p:cNvPr id="274" name="Google Shape;274;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(Reminder) Ports</a:t>
            </a:r>
            <a:endParaRPr/>
          </a:p>
        </p:txBody>
      </p:sp>
      <p:sp>
        <p:nvSpPr>
          <p:cNvPr id="280" name="Google Shape;280;p24"/>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Physical ports:</a:t>
            </a:r>
            <a:r>
              <a:rPr lang="el" sz="1600"/>
              <a:t> The holes on a device where we connect a cable.</a:t>
            </a:r>
            <a:endParaRPr sz="1600"/>
          </a:p>
          <a:p>
            <a:pPr indent="-330200" lvl="0" marL="457200" rtl="0" algn="l">
              <a:lnSpc>
                <a:spcPct val="115000"/>
              </a:lnSpc>
              <a:spcBef>
                <a:spcPts val="0"/>
              </a:spcBef>
              <a:spcAft>
                <a:spcPts val="0"/>
              </a:spcAft>
              <a:buSzPts val="1600"/>
              <a:buChar char="●"/>
            </a:pPr>
            <a:r>
              <a:rPr b="1" lang="el" sz="1600"/>
              <a:t>Logical ports:</a:t>
            </a:r>
            <a:r>
              <a:rPr lang="el" sz="1600"/>
              <a:t> Communication identifiers for several stuff. E.g., WWW is on port 80. </a:t>
            </a:r>
            <a:r>
              <a:rPr b="1" lang="el" sz="1600">
                <a:solidFill>
                  <a:schemeClr val="accent3"/>
                </a:solidFill>
              </a:rPr>
              <a:t>All application layer p</a:t>
            </a:r>
            <a:r>
              <a:rPr b="1" lang="el">
                <a:solidFill>
                  <a:schemeClr val="accent3"/>
                </a:solidFill>
              </a:rPr>
              <a:t>rocesses have port numbers!</a:t>
            </a:r>
            <a:endParaRPr b="1" sz="1600">
              <a:solidFill>
                <a:schemeClr val="accent3"/>
              </a:solidFill>
            </a:endParaRPr>
          </a:p>
          <a:p>
            <a:pPr indent="-330200" lvl="0" marL="457200" rtl="0" algn="l">
              <a:lnSpc>
                <a:spcPct val="115000"/>
              </a:lnSpc>
              <a:spcBef>
                <a:spcPts val="0"/>
              </a:spcBef>
              <a:spcAft>
                <a:spcPts val="0"/>
              </a:spcAft>
              <a:buSzPts val="1600"/>
              <a:buChar char="●"/>
            </a:pPr>
            <a:r>
              <a:rPr lang="el" sz="1600"/>
              <a:t>Typically, ports range from 0 to 65535.</a:t>
            </a:r>
            <a:endParaRPr sz="1600"/>
          </a:p>
          <a:p>
            <a:pPr indent="-330200" lvl="0" marL="457200" rtl="0" algn="l">
              <a:lnSpc>
                <a:spcPct val="115000"/>
              </a:lnSpc>
              <a:spcBef>
                <a:spcPts val="0"/>
              </a:spcBef>
              <a:spcAft>
                <a:spcPts val="0"/>
              </a:spcAft>
              <a:buSzPts val="1600"/>
              <a:buChar char="●"/>
            </a:pPr>
            <a:r>
              <a:rPr lang="el" sz="1600"/>
              <a:t>So, typically, how many ports are there available?</a:t>
            </a:r>
            <a:endParaRPr sz="1600"/>
          </a:p>
          <a:p>
            <a:pPr indent="-330200" lvl="0" marL="457200" rtl="0" algn="l">
              <a:lnSpc>
                <a:spcPct val="115000"/>
              </a:lnSpc>
              <a:spcBef>
                <a:spcPts val="0"/>
              </a:spcBef>
              <a:spcAft>
                <a:spcPts val="0"/>
              </a:spcAft>
              <a:buSzPts val="1600"/>
              <a:buChar char="●"/>
            </a:pPr>
            <a:r>
              <a:rPr b="1" lang="el" sz="1600"/>
              <a:t>65536</a:t>
            </a:r>
            <a:endParaRPr b="1" sz="1600"/>
          </a:p>
          <a:p>
            <a:pPr indent="-330200" lvl="0" marL="457200" rtl="0" algn="l">
              <a:lnSpc>
                <a:spcPct val="115000"/>
              </a:lnSpc>
              <a:spcBef>
                <a:spcPts val="0"/>
              </a:spcBef>
              <a:spcAft>
                <a:spcPts val="0"/>
              </a:spcAft>
              <a:buSzPts val="1600"/>
              <a:buChar char="●"/>
            </a:pPr>
            <a:r>
              <a:rPr lang="el" sz="1600"/>
              <a:t>But, why only that many? Does 65536 ring a bell?</a:t>
            </a:r>
            <a:endParaRPr sz="1600"/>
          </a:p>
          <a:p>
            <a:pPr indent="-330200" lvl="0" marL="457200" rtl="0" algn="l">
              <a:lnSpc>
                <a:spcPct val="115000"/>
              </a:lnSpc>
              <a:spcBef>
                <a:spcPts val="0"/>
              </a:spcBef>
              <a:spcAft>
                <a:spcPts val="0"/>
              </a:spcAft>
              <a:buSzPts val="1600"/>
              <a:buChar char="●"/>
            </a:pPr>
            <a:r>
              <a:rPr lang="el" sz="1600"/>
              <a:t>Take into account that 65536 = 2</a:t>
            </a:r>
            <a:r>
              <a:rPr baseline="30000" lang="el" sz="1600"/>
              <a:t>16</a:t>
            </a:r>
            <a:r>
              <a:rPr lang="el" sz="1600"/>
              <a:t>…</a:t>
            </a:r>
            <a:endParaRPr sz="1600"/>
          </a:p>
          <a:p>
            <a:pPr indent="-330200" lvl="0" marL="457200" rtl="0" algn="l">
              <a:lnSpc>
                <a:spcPct val="115000"/>
              </a:lnSpc>
              <a:spcBef>
                <a:spcPts val="0"/>
              </a:spcBef>
              <a:spcAft>
                <a:spcPts val="0"/>
              </a:spcAft>
              <a:buSzPts val="1600"/>
              <a:buChar char="●"/>
            </a:pPr>
            <a:r>
              <a:rPr lang="el" sz="1600"/>
              <a:t>…and the fact that TCP uses 16 bits to encode port numbers, so…</a:t>
            </a:r>
            <a:endParaRPr sz="1600"/>
          </a:p>
          <a:p>
            <a:pPr indent="-330200" lvl="0" marL="457200" rtl="0" algn="l">
              <a:lnSpc>
                <a:spcPct val="115000"/>
              </a:lnSpc>
              <a:spcBef>
                <a:spcPts val="0"/>
              </a:spcBef>
              <a:spcAft>
                <a:spcPts val="0"/>
              </a:spcAft>
              <a:buSzPts val="1600"/>
              <a:buChar char="●"/>
            </a:pPr>
            <a:r>
              <a:rPr lang="el" sz="1600"/>
              <a:t>…2</a:t>
            </a:r>
            <a:r>
              <a:rPr baseline="30000" lang="el" sz="1600"/>
              <a:t>16</a:t>
            </a:r>
            <a:r>
              <a:rPr lang="el" sz="1600"/>
              <a:t> = 65536 options.</a:t>
            </a:r>
            <a:endParaRPr sz="1600"/>
          </a:p>
        </p:txBody>
      </p:sp>
      <p:sp>
        <p:nvSpPr>
          <p:cNvPr id="281" name="Google Shape;281;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Ports: An Example</a:t>
            </a:r>
            <a:endParaRPr/>
          </a:p>
        </p:txBody>
      </p:sp>
      <p:sp>
        <p:nvSpPr>
          <p:cNvPr id="287" name="Google Shape;287;p25"/>
          <p:cNvSpPr txBox="1"/>
          <p:nvPr>
            <p:ph idx="1" type="body"/>
          </p:nvPr>
        </p:nvSpPr>
        <p:spPr>
          <a:xfrm>
            <a:off x="729450" y="1378000"/>
            <a:ext cx="7688700" cy="3684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a:t>We make an </a:t>
            </a:r>
            <a:r>
              <a:rPr lang="el">
                <a:latin typeface="Consolas"/>
                <a:ea typeface="Consolas"/>
                <a:cs typeface="Consolas"/>
                <a:sym typeface="Consolas"/>
              </a:rPr>
              <a:t>http://</a:t>
            </a:r>
            <a:r>
              <a:rPr lang="el"/>
              <a:t> requests using port “80” (so, you shouldn’t mess with this port!)</a:t>
            </a:r>
            <a:endParaRPr/>
          </a:p>
          <a:p>
            <a:pPr indent="-330200" lvl="1" marL="914400" rtl="0" algn="l">
              <a:lnSpc>
                <a:spcPct val="115000"/>
              </a:lnSpc>
              <a:spcBef>
                <a:spcPts val="0"/>
              </a:spcBef>
              <a:spcAft>
                <a:spcPts val="0"/>
              </a:spcAft>
              <a:buSzPts val="1600"/>
              <a:buChar char="○"/>
            </a:pPr>
            <a:r>
              <a:rPr lang="el"/>
              <a:t>For instance, we open a web-page, say YouTube.</a:t>
            </a:r>
            <a:endParaRPr/>
          </a:p>
          <a:p>
            <a:pPr indent="-330200" lvl="0" marL="457200" rtl="0" algn="l">
              <a:lnSpc>
                <a:spcPct val="115000"/>
              </a:lnSpc>
              <a:spcBef>
                <a:spcPts val="0"/>
              </a:spcBef>
              <a:spcAft>
                <a:spcPts val="0"/>
              </a:spcAft>
              <a:buSzPts val="1600"/>
              <a:buChar char="●"/>
            </a:pPr>
            <a:r>
              <a:rPr lang="el"/>
              <a:t>YouTube server’s (receiving device) ensures that it has this port open - i.e., an application is running on that port.</a:t>
            </a:r>
            <a:endParaRPr/>
          </a:p>
          <a:p>
            <a:pPr indent="-330200" lvl="0" marL="457200" rtl="0" algn="l">
              <a:lnSpc>
                <a:spcPct val="115000"/>
              </a:lnSpc>
              <a:spcBef>
                <a:spcPts val="0"/>
              </a:spcBef>
              <a:spcAft>
                <a:spcPts val="0"/>
              </a:spcAft>
              <a:buSzPts val="1600"/>
              <a:buChar char="●"/>
            </a:pPr>
            <a:r>
              <a:rPr lang="el"/>
              <a:t>If there is a match, then the port number, 80, is removed from received information, and the rest is passed to the application (decapsulation).</a:t>
            </a:r>
            <a:endParaRPr/>
          </a:p>
          <a:p>
            <a:pPr indent="-330200" lvl="0" marL="457200" rtl="0" algn="l">
              <a:lnSpc>
                <a:spcPct val="115000"/>
              </a:lnSpc>
              <a:spcBef>
                <a:spcPts val="0"/>
              </a:spcBef>
              <a:spcAft>
                <a:spcPts val="0"/>
              </a:spcAft>
              <a:buSzPts val="1600"/>
              <a:buChar char="●"/>
            </a:pPr>
            <a:r>
              <a:rPr lang="el"/>
              <a:t>Why do we disregard port number?</a:t>
            </a:r>
            <a:endParaRPr/>
          </a:p>
          <a:p>
            <a:pPr indent="-330200" lvl="1" marL="914400" rtl="0" algn="l">
              <a:lnSpc>
                <a:spcPct val="115000"/>
              </a:lnSpc>
              <a:spcBef>
                <a:spcPts val="0"/>
              </a:spcBef>
              <a:spcAft>
                <a:spcPts val="0"/>
              </a:spcAft>
              <a:buSzPts val="1600"/>
              <a:buChar char="○"/>
            </a:pPr>
            <a:r>
              <a:rPr lang="el"/>
              <a:t>Because it is not relevant for the application, just for the server (lower level information).</a:t>
            </a:r>
            <a:endParaRPr/>
          </a:p>
          <a:p>
            <a:pPr indent="-330200" lvl="0" marL="457200" rtl="0" algn="l">
              <a:lnSpc>
                <a:spcPct val="115000"/>
              </a:lnSpc>
              <a:spcBef>
                <a:spcPts val="0"/>
              </a:spcBef>
              <a:spcAft>
                <a:spcPts val="0"/>
              </a:spcAft>
              <a:buSzPts val="1600"/>
              <a:buChar char="●"/>
            </a:pPr>
            <a:r>
              <a:rPr lang="el"/>
              <a:t>This is an example of </a:t>
            </a:r>
            <a:r>
              <a:rPr b="1" lang="el"/>
              <a:t>Port Addressing.</a:t>
            </a:r>
            <a:endParaRPr b="1"/>
          </a:p>
        </p:txBody>
      </p:sp>
      <p:sp>
        <p:nvSpPr>
          <p:cNvPr id="288" name="Google Shape;288;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Port Addressing</a:t>
            </a:r>
            <a:endParaRPr/>
          </a:p>
        </p:txBody>
      </p:sp>
      <p:sp>
        <p:nvSpPr>
          <p:cNvPr id="294" name="Google Shape;294;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295" name="Google Shape;295;p26"/>
          <p:cNvPicPr preferRelativeResize="0"/>
          <p:nvPr/>
        </p:nvPicPr>
        <p:blipFill rotWithShape="1">
          <a:blip r:embed="rId3">
            <a:alphaModFix/>
          </a:blip>
          <a:srcRect b="0" l="0" r="0" t="0"/>
          <a:stretch/>
        </p:blipFill>
        <p:spPr>
          <a:xfrm>
            <a:off x="2020463" y="1241350"/>
            <a:ext cx="5103067" cy="37315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7"/>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IP Addressing</a:t>
            </a:r>
            <a:endParaRPr/>
          </a:p>
        </p:txBody>
      </p:sp>
      <p:sp>
        <p:nvSpPr>
          <p:cNvPr id="301" name="Google Shape;301;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302" name="Google Shape;302;p27"/>
          <p:cNvPicPr preferRelativeResize="0"/>
          <p:nvPr/>
        </p:nvPicPr>
        <p:blipFill rotWithShape="1">
          <a:blip r:embed="rId3">
            <a:alphaModFix/>
          </a:blip>
          <a:srcRect b="0" l="0" r="0" t="0"/>
          <a:stretch/>
        </p:blipFill>
        <p:spPr>
          <a:xfrm>
            <a:off x="2152863" y="1241350"/>
            <a:ext cx="4838279" cy="3731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IP Addressing</a:t>
            </a:r>
            <a:endParaRPr/>
          </a:p>
        </p:txBody>
      </p:sp>
      <p:sp>
        <p:nvSpPr>
          <p:cNvPr id="308" name="Google Shape;308;p28"/>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a:t>Once the target device (Device-63) in our example, we no longer need that information.</a:t>
            </a:r>
            <a:endParaRPr/>
          </a:p>
          <a:p>
            <a:pPr indent="-330200" lvl="0" marL="457200" rtl="0" algn="l">
              <a:lnSpc>
                <a:spcPct val="115000"/>
              </a:lnSpc>
              <a:spcBef>
                <a:spcPts val="0"/>
              </a:spcBef>
              <a:spcAft>
                <a:spcPts val="0"/>
              </a:spcAft>
              <a:buSzPts val="1600"/>
              <a:buChar char="●"/>
            </a:pPr>
            <a:r>
              <a:rPr lang="el"/>
              <a:t>But, why?</a:t>
            </a:r>
            <a:endParaRPr/>
          </a:p>
          <a:p>
            <a:pPr indent="-330200" lvl="1" marL="914400" rtl="0" algn="l">
              <a:lnSpc>
                <a:spcPct val="115000"/>
              </a:lnSpc>
              <a:spcBef>
                <a:spcPts val="0"/>
              </a:spcBef>
              <a:spcAft>
                <a:spcPts val="0"/>
              </a:spcAft>
              <a:buSzPts val="1600"/>
              <a:buChar char="○"/>
            </a:pPr>
            <a:r>
              <a:rPr lang="el"/>
              <a:t>Because we know that the correct device has received the data.</a:t>
            </a:r>
            <a:endParaRPr/>
          </a:p>
          <a:p>
            <a:pPr indent="-330200" lvl="0" marL="457200" rtl="0" algn="l">
              <a:lnSpc>
                <a:spcPct val="115000"/>
              </a:lnSpc>
              <a:spcBef>
                <a:spcPts val="0"/>
              </a:spcBef>
              <a:spcAft>
                <a:spcPts val="0"/>
              </a:spcAft>
              <a:buSzPts val="1600"/>
              <a:buChar char="●"/>
            </a:pPr>
            <a:r>
              <a:rPr lang="el"/>
              <a:t>How is the process of stripping off the address of the target device in this example?</a:t>
            </a:r>
            <a:endParaRPr/>
          </a:p>
          <a:p>
            <a:pPr indent="-330200" lvl="1" marL="914400" rtl="0" algn="l">
              <a:lnSpc>
                <a:spcPct val="115000"/>
              </a:lnSpc>
              <a:spcBef>
                <a:spcPts val="0"/>
              </a:spcBef>
              <a:spcAft>
                <a:spcPts val="0"/>
              </a:spcAft>
              <a:buSzPts val="1600"/>
              <a:buChar char="○"/>
            </a:pPr>
            <a:r>
              <a:rPr b="1" lang="el"/>
              <a:t>Decapsulation.</a:t>
            </a:r>
            <a:endParaRPr/>
          </a:p>
          <a:p>
            <a:pPr indent="-330200" lvl="0" marL="457200" rtl="0" algn="l">
              <a:lnSpc>
                <a:spcPct val="115000"/>
              </a:lnSpc>
              <a:spcBef>
                <a:spcPts val="0"/>
              </a:spcBef>
              <a:spcAft>
                <a:spcPts val="0"/>
              </a:spcAft>
              <a:buSzPts val="1600"/>
              <a:buChar char="●"/>
            </a:pPr>
            <a:r>
              <a:rPr lang="el"/>
              <a:t>What to do with the rest of the packet?</a:t>
            </a:r>
            <a:endParaRPr/>
          </a:p>
          <a:p>
            <a:pPr indent="-330200" lvl="1" marL="914400" rtl="0" algn="l">
              <a:lnSpc>
                <a:spcPct val="115000"/>
              </a:lnSpc>
              <a:spcBef>
                <a:spcPts val="0"/>
              </a:spcBef>
              <a:spcAft>
                <a:spcPts val="0"/>
              </a:spcAft>
              <a:buSzPts val="1600"/>
              <a:buChar char="○"/>
            </a:pPr>
            <a:r>
              <a:rPr lang="el"/>
              <a:t>See two slides above!</a:t>
            </a:r>
            <a:endParaRPr/>
          </a:p>
        </p:txBody>
      </p:sp>
      <p:sp>
        <p:nvSpPr>
          <p:cNvPr id="309" name="Google Shape;309;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IP Addressing</a:t>
            </a:r>
            <a:endParaRPr/>
          </a:p>
        </p:txBody>
      </p:sp>
      <p:sp>
        <p:nvSpPr>
          <p:cNvPr id="315" name="Google Shape;315;p29"/>
          <p:cNvSpPr txBox="1"/>
          <p:nvPr>
            <p:ph idx="1" type="body"/>
          </p:nvPr>
        </p:nvSpPr>
        <p:spPr>
          <a:xfrm>
            <a:off x="729450" y="1378000"/>
            <a:ext cx="7688700" cy="35121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a:t>IP addressing ensures that data are being sent to the correct device.</a:t>
            </a:r>
            <a:endParaRPr/>
          </a:p>
          <a:p>
            <a:pPr indent="-330200" lvl="0" marL="457200" rtl="0" algn="l">
              <a:lnSpc>
                <a:spcPct val="115000"/>
              </a:lnSpc>
              <a:spcBef>
                <a:spcPts val="0"/>
              </a:spcBef>
              <a:spcAft>
                <a:spcPts val="0"/>
              </a:spcAft>
              <a:buSzPts val="1600"/>
              <a:buChar char="●"/>
            </a:pPr>
            <a:r>
              <a:rPr lang="el"/>
              <a:t>IP addresses are </a:t>
            </a:r>
            <a:r>
              <a:rPr b="1" lang="el"/>
              <a:t>logical</a:t>
            </a:r>
            <a:r>
              <a:rPr lang="el"/>
              <a:t>: They determine the network the target device lives in.</a:t>
            </a:r>
            <a:endParaRPr/>
          </a:p>
          <a:p>
            <a:pPr indent="-330200" lvl="0" marL="457200" rtl="0" algn="l">
              <a:lnSpc>
                <a:spcPct val="115000"/>
              </a:lnSpc>
              <a:spcBef>
                <a:spcPts val="0"/>
              </a:spcBef>
              <a:spcAft>
                <a:spcPts val="0"/>
              </a:spcAft>
              <a:buSzPts val="1600"/>
              <a:buChar char="●"/>
            </a:pPr>
            <a:r>
              <a:rPr lang="el"/>
              <a:t>IP addresses, since they are logical, can change depending on the network you are using at each time.</a:t>
            </a:r>
            <a:endParaRPr/>
          </a:p>
          <a:p>
            <a:pPr indent="-330200" lvl="0" marL="457200" rtl="0" algn="l">
              <a:lnSpc>
                <a:spcPct val="115000"/>
              </a:lnSpc>
              <a:spcBef>
                <a:spcPts val="0"/>
              </a:spcBef>
              <a:spcAft>
                <a:spcPts val="0"/>
              </a:spcAft>
              <a:buSzPts val="1600"/>
              <a:buChar char="●"/>
            </a:pPr>
            <a:r>
              <a:rPr lang="el"/>
              <a:t>Network devices also have a logical descriptor to identify that they belong to their network: the </a:t>
            </a:r>
            <a:r>
              <a:rPr b="1" lang="el"/>
              <a:t>Host</a:t>
            </a:r>
            <a:r>
              <a:rPr lang="el"/>
              <a:t> part of the IP address.</a:t>
            </a:r>
            <a:endParaRPr/>
          </a:p>
          <a:p>
            <a:pPr indent="-330200" lvl="0" marL="457200" rtl="0" algn="l">
              <a:lnSpc>
                <a:spcPct val="115000"/>
              </a:lnSpc>
              <a:spcBef>
                <a:spcPts val="0"/>
              </a:spcBef>
              <a:spcAft>
                <a:spcPts val="0"/>
              </a:spcAft>
              <a:buSzPts val="1600"/>
              <a:buChar char="●"/>
            </a:pPr>
            <a:r>
              <a:rPr lang="el"/>
              <a:t>Delivery options:</a:t>
            </a:r>
            <a:endParaRPr/>
          </a:p>
          <a:p>
            <a:pPr indent="-330200" lvl="1" marL="914400" rtl="0" algn="l">
              <a:lnSpc>
                <a:spcPct val="115000"/>
              </a:lnSpc>
              <a:spcBef>
                <a:spcPts val="0"/>
              </a:spcBef>
              <a:spcAft>
                <a:spcPts val="0"/>
              </a:spcAft>
              <a:buSzPts val="1600"/>
              <a:buChar char="○"/>
            </a:pPr>
            <a:r>
              <a:rPr lang="el"/>
              <a:t>Broadcast: Send the message to everyone, in the hope that there are suitable recipients.</a:t>
            </a:r>
            <a:endParaRPr/>
          </a:p>
          <a:p>
            <a:pPr indent="-330200" lvl="1" marL="914400" rtl="0" algn="l">
              <a:lnSpc>
                <a:spcPct val="115000"/>
              </a:lnSpc>
              <a:spcBef>
                <a:spcPts val="0"/>
              </a:spcBef>
              <a:spcAft>
                <a:spcPts val="0"/>
              </a:spcAft>
              <a:buSzPts val="1600"/>
              <a:buChar char="○"/>
            </a:pPr>
            <a:r>
              <a:rPr lang="el"/>
              <a:t>Unicast: Send the message to the one correct device that knows.</a:t>
            </a:r>
            <a:endParaRPr/>
          </a:p>
          <a:p>
            <a:pPr indent="-330200" lvl="1" marL="914400" rtl="0" algn="l">
              <a:lnSpc>
                <a:spcPct val="115000"/>
              </a:lnSpc>
              <a:spcBef>
                <a:spcPts val="0"/>
              </a:spcBef>
              <a:spcAft>
                <a:spcPts val="0"/>
              </a:spcAft>
              <a:buSzPts val="1600"/>
              <a:buChar char="○"/>
            </a:pPr>
            <a:r>
              <a:rPr lang="el"/>
              <a:t>Multicast: Like unicast, but for many devices (but not all).</a:t>
            </a:r>
            <a:endParaRPr/>
          </a:p>
        </p:txBody>
      </p:sp>
      <p:sp>
        <p:nvSpPr>
          <p:cNvPr id="316" name="Google Shape;31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last time… 1 / n</a:t>
            </a:r>
            <a:endParaRPr/>
          </a:p>
        </p:txBody>
      </p:sp>
      <p:sp>
        <p:nvSpPr>
          <p:cNvPr id="127" name="Google Shape;127;p3"/>
          <p:cNvSpPr txBox="1"/>
          <p:nvPr>
            <p:ph idx="1" type="body"/>
          </p:nvPr>
        </p:nvSpPr>
        <p:spPr>
          <a:xfrm>
            <a:off x="729450" y="1378000"/>
            <a:ext cx="7688700" cy="3275700"/>
          </a:xfrm>
          <a:prstGeom prst="rect">
            <a:avLst/>
          </a:prstGeom>
          <a:noFill/>
          <a:ln>
            <a:noFill/>
          </a:ln>
        </p:spPr>
        <p:txBody>
          <a:bodyPr anchorCtr="0" anchor="t" bIns="91425" lIns="91425" spcFirstLastPara="1" rIns="91425" wrap="square" tIns="91425">
            <a:normAutofit lnSpcReduction="10000"/>
          </a:bodyPr>
          <a:lstStyle/>
          <a:p>
            <a:pPr indent="-330200" lvl="0" marL="457200" rtl="0" algn="l">
              <a:lnSpc>
                <a:spcPct val="115000"/>
              </a:lnSpc>
              <a:spcBef>
                <a:spcPts val="0"/>
              </a:spcBef>
              <a:spcAft>
                <a:spcPts val="0"/>
              </a:spcAft>
              <a:buSzPts val="1600"/>
              <a:buChar char="●"/>
            </a:pPr>
            <a:r>
              <a:rPr b="1" lang="el" sz="1600"/>
              <a:t>What is the speed of light?</a:t>
            </a:r>
            <a:endParaRPr b="1" sz="1600"/>
          </a:p>
          <a:p>
            <a:pPr indent="0" lvl="0" marL="457200" rtl="0" algn="l">
              <a:lnSpc>
                <a:spcPct val="115000"/>
              </a:lnSpc>
              <a:spcBef>
                <a:spcPts val="1200"/>
              </a:spcBef>
              <a:spcAft>
                <a:spcPts val="0"/>
              </a:spcAft>
              <a:buSzPts val="1600"/>
              <a:buNone/>
            </a:pPr>
            <a:r>
              <a:rPr lang="el" sz="1600"/>
              <a:t>300,000 km/s</a:t>
            </a:r>
            <a:endParaRPr sz="1600"/>
          </a:p>
          <a:p>
            <a:pPr indent="-330200" lvl="0" marL="457200" rtl="0" algn="l">
              <a:lnSpc>
                <a:spcPct val="115000"/>
              </a:lnSpc>
              <a:spcBef>
                <a:spcPts val="1200"/>
              </a:spcBef>
              <a:spcAft>
                <a:spcPts val="0"/>
              </a:spcAft>
              <a:buSzPts val="1600"/>
              <a:buChar char="●"/>
            </a:pPr>
            <a:r>
              <a:rPr b="1" lang="el" sz="1600"/>
              <a:t>Name some drawbacks of using light as a means of messaging.</a:t>
            </a:r>
            <a:endParaRPr b="1" sz="1600"/>
          </a:p>
          <a:p>
            <a:pPr indent="0" lvl="0" marL="0" rtl="0" algn="l">
              <a:lnSpc>
                <a:spcPct val="115000"/>
              </a:lnSpc>
              <a:spcBef>
                <a:spcPts val="1200"/>
              </a:spcBef>
              <a:spcAft>
                <a:spcPts val="0"/>
              </a:spcAft>
              <a:buSzPts val="1600"/>
              <a:buNone/>
            </a:pPr>
            <a:r>
              <a:rPr b="1" lang="el" sz="1600"/>
              <a:t>	</a:t>
            </a:r>
            <a:r>
              <a:rPr lang="el" sz="1600"/>
              <a:t>Some drawbacks are:</a:t>
            </a:r>
            <a:endParaRPr sz="1600"/>
          </a:p>
          <a:p>
            <a:pPr indent="-330200" lvl="1" marL="914400" rtl="0" algn="l">
              <a:lnSpc>
                <a:spcPct val="115000"/>
              </a:lnSpc>
              <a:spcBef>
                <a:spcPts val="1200"/>
              </a:spcBef>
              <a:spcAft>
                <a:spcPts val="0"/>
              </a:spcAft>
              <a:buSzPts val="1600"/>
              <a:buChar char="○"/>
            </a:pPr>
            <a:r>
              <a:rPr lang="el" sz="1600"/>
              <a:t>How can we convert messages to light?</a:t>
            </a:r>
            <a:endParaRPr sz="1600"/>
          </a:p>
          <a:p>
            <a:pPr indent="-330200" lvl="1" marL="914400" rtl="0" algn="l">
              <a:lnSpc>
                <a:spcPct val="115000"/>
              </a:lnSpc>
              <a:spcBef>
                <a:spcPts val="0"/>
              </a:spcBef>
              <a:spcAft>
                <a:spcPts val="0"/>
              </a:spcAft>
              <a:buSzPts val="1600"/>
              <a:buChar char="○"/>
            </a:pPr>
            <a:r>
              <a:rPr lang="el" sz="1600"/>
              <a:t>Light beams cannot bend (but for gravitational lenses, but we are not studying theoretical physics at the moment…).</a:t>
            </a:r>
            <a:endParaRPr sz="1600"/>
          </a:p>
          <a:p>
            <a:pPr indent="-330200" lvl="1" marL="914400" rtl="0" algn="l">
              <a:lnSpc>
                <a:spcPct val="115000"/>
              </a:lnSpc>
              <a:spcBef>
                <a:spcPts val="0"/>
              </a:spcBef>
              <a:spcAft>
                <a:spcPts val="0"/>
              </a:spcAft>
              <a:buSzPts val="1600"/>
              <a:buChar char="○"/>
            </a:pPr>
            <a:r>
              <a:rPr lang="el" sz="1600"/>
              <a:t>It has </a:t>
            </a:r>
            <a:r>
              <a:rPr b="1" lang="el" sz="1600"/>
              <a:t>two states</a:t>
            </a:r>
            <a:r>
              <a:rPr lang="el" sz="1600"/>
              <a:t>: visible (on) and not visible (off).</a:t>
            </a:r>
            <a:endParaRPr sz="1600"/>
          </a:p>
          <a:p>
            <a:pPr indent="-330200" lvl="1" marL="914400" rtl="0" algn="l">
              <a:lnSpc>
                <a:spcPct val="115000"/>
              </a:lnSpc>
              <a:spcBef>
                <a:spcPts val="0"/>
              </a:spcBef>
              <a:spcAft>
                <a:spcPts val="0"/>
              </a:spcAft>
              <a:buSzPts val="1600"/>
              <a:buChar char="○"/>
            </a:pPr>
            <a:r>
              <a:rPr lang="el" sz="1600"/>
              <a:t>Security?</a:t>
            </a:r>
            <a:endParaRPr sz="1600"/>
          </a:p>
        </p:txBody>
      </p:sp>
      <p:sp>
        <p:nvSpPr>
          <p:cNvPr id="128" name="Google Shape;128;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Ethernet Addressing</a:t>
            </a:r>
            <a:endParaRPr/>
          </a:p>
        </p:txBody>
      </p:sp>
      <p:sp>
        <p:nvSpPr>
          <p:cNvPr id="322" name="Google Shape;322;p30"/>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a:t>IP Packets</a:t>
            </a:r>
            <a:r>
              <a:rPr lang="el"/>
              <a:t> contain information useful to identify networks.</a:t>
            </a:r>
            <a:endParaRPr/>
          </a:p>
          <a:p>
            <a:pPr indent="-330200" lvl="0" marL="457200" rtl="0" algn="l">
              <a:lnSpc>
                <a:spcPct val="115000"/>
              </a:lnSpc>
              <a:spcBef>
                <a:spcPts val="0"/>
              </a:spcBef>
              <a:spcAft>
                <a:spcPts val="0"/>
              </a:spcAft>
              <a:buSzPts val="1600"/>
              <a:buChar char="●"/>
            </a:pPr>
            <a:r>
              <a:rPr lang="el"/>
              <a:t>But, how to identify devices in that network?</a:t>
            </a:r>
            <a:endParaRPr/>
          </a:p>
          <a:p>
            <a:pPr indent="-330200" lvl="0" marL="457200" rtl="0" algn="l">
              <a:lnSpc>
                <a:spcPct val="115000"/>
              </a:lnSpc>
              <a:spcBef>
                <a:spcPts val="0"/>
              </a:spcBef>
              <a:spcAft>
                <a:spcPts val="0"/>
              </a:spcAft>
              <a:buSzPts val="1600"/>
              <a:buChar char="●"/>
            </a:pPr>
            <a:r>
              <a:rPr lang="el"/>
              <a:t>You need </a:t>
            </a:r>
            <a:r>
              <a:rPr b="1" lang="el"/>
              <a:t>MAC addresses</a:t>
            </a:r>
            <a:r>
              <a:rPr lang="el"/>
              <a:t>!</a:t>
            </a:r>
            <a:endParaRPr/>
          </a:p>
          <a:p>
            <a:pPr indent="-330200" lvl="0" marL="457200" rtl="0" algn="l">
              <a:lnSpc>
                <a:spcPct val="115000"/>
              </a:lnSpc>
              <a:spcBef>
                <a:spcPts val="0"/>
              </a:spcBef>
              <a:spcAft>
                <a:spcPts val="0"/>
              </a:spcAft>
              <a:buSzPts val="1600"/>
              <a:buChar char="●"/>
            </a:pPr>
            <a:r>
              <a:rPr lang="el"/>
              <a:t>So, you need a new “Ethernet Packet” that helps you identify devices in the network.</a:t>
            </a:r>
            <a:endParaRPr/>
          </a:p>
          <a:p>
            <a:pPr indent="-330200" lvl="0" marL="457200" rtl="0" algn="l">
              <a:lnSpc>
                <a:spcPct val="115000"/>
              </a:lnSpc>
              <a:spcBef>
                <a:spcPts val="0"/>
              </a:spcBef>
              <a:spcAft>
                <a:spcPts val="0"/>
              </a:spcAft>
              <a:buSzPts val="1600"/>
              <a:buChar char="●"/>
            </a:pPr>
            <a:r>
              <a:rPr lang="el"/>
              <a:t>These are called </a:t>
            </a:r>
            <a:r>
              <a:rPr b="1" lang="el"/>
              <a:t>Frames</a:t>
            </a:r>
            <a:r>
              <a:rPr lang="el"/>
              <a:t>:</a:t>
            </a:r>
            <a:endParaRPr/>
          </a:p>
          <a:p>
            <a:pPr indent="0" lvl="0" marL="0" rtl="0" algn="ctr">
              <a:lnSpc>
                <a:spcPct val="115000"/>
              </a:lnSpc>
              <a:spcBef>
                <a:spcPts val="1200"/>
              </a:spcBef>
              <a:spcAft>
                <a:spcPts val="1200"/>
              </a:spcAft>
              <a:buSzPts val="1600"/>
              <a:buNone/>
            </a:pPr>
            <a:r>
              <a:rPr b="1" lang="el">
                <a:solidFill>
                  <a:schemeClr val="accent2"/>
                </a:solidFill>
              </a:rPr>
              <a:t>Frame</a:t>
            </a:r>
            <a:r>
              <a:rPr lang="el"/>
              <a:t> = </a:t>
            </a:r>
            <a:r>
              <a:rPr b="1" lang="el">
                <a:solidFill>
                  <a:schemeClr val="dk1"/>
                </a:solidFill>
              </a:rPr>
              <a:t>Packet</a:t>
            </a:r>
            <a:r>
              <a:rPr lang="el"/>
              <a:t> + </a:t>
            </a:r>
            <a:r>
              <a:rPr b="1" lang="el">
                <a:solidFill>
                  <a:schemeClr val="accent3"/>
                </a:solidFill>
              </a:rPr>
              <a:t>MAC Address</a:t>
            </a:r>
            <a:r>
              <a:rPr lang="el"/>
              <a:t>.</a:t>
            </a:r>
            <a:endParaRPr/>
          </a:p>
        </p:txBody>
      </p:sp>
      <p:sp>
        <p:nvSpPr>
          <p:cNvPr id="323" name="Google Shape;323;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(Reminder) Hubs</a:t>
            </a:r>
            <a:endParaRPr/>
          </a:p>
          <a:p>
            <a:pPr indent="0" lvl="0" marL="0" rtl="0" algn="l">
              <a:lnSpc>
                <a:spcPct val="100000"/>
              </a:lnSpc>
              <a:spcBef>
                <a:spcPts val="0"/>
              </a:spcBef>
              <a:spcAft>
                <a:spcPts val="0"/>
              </a:spcAft>
              <a:buSzPct val="111111"/>
              <a:buNone/>
            </a:pPr>
            <a:r>
              <a:t/>
            </a:r>
            <a:endParaRPr/>
          </a:p>
        </p:txBody>
      </p:sp>
      <p:sp>
        <p:nvSpPr>
          <p:cNvPr id="329" name="Google Shape;329;p31"/>
          <p:cNvSpPr txBox="1"/>
          <p:nvPr>
            <p:ph idx="1" type="body"/>
          </p:nvPr>
        </p:nvSpPr>
        <p:spPr>
          <a:xfrm>
            <a:off x="729450" y="1474150"/>
            <a:ext cx="7688700" cy="916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l" sz="1500"/>
              <a:t>Unique name -&gt; (Media Access Control) </a:t>
            </a:r>
            <a:r>
              <a:rPr b="1" lang="el" sz="1500"/>
              <a:t>MAC Address</a:t>
            </a:r>
            <a:r>
              <a:rPr lang="el" sz="1500"/>
              <a:t>: 12-character alphanumeric code, unique for each device in a network, e.g., 00-A1-D2-C4-55-4A.</a:t>
            </a:r>
            <a:endParaRPr sz="1500"/>
          </a:p>
          <a:p>
            <a:pPr indent="-323850" lvl="0" marL="457200" rtl="0" algn="l">
              <a:lnSpc>
                <a:spcPct val="115000"/>
              </a:lnSpc>
              <a:spcBef>
                <a:spcPts val="0"/>
              </a:spcBef>
              <a:spcAft>
                <a:spcPts val="0"/>
              </a:spcAft>
              <a:buSzPts val="1500"/>
              <a:buChar char="●"/>
            </a:pPr>
            <a:r>
              <a:rPr lang="el" sz="1500"/>
              <a:t>A simply “clever” middleware could be as follows:</a:t>
            </a:r>
            <a:endParaRPr sz="1500"/>
          </a:p>
        </p:txBody>
      </p:sp>
      <p:grpSp>
        <p:nvGrpSpPr>
          <p:cNvPr id="330" name="Google Shape;330;p31"/>
          <p:cNvGrpSpPr/>
          <p:nvPr/>
        </p:nvGrpSpPr>
        <p:grpSpPr>
          <a:xfrm>
            <a:off x="111425" y="2603188"/>
            <a:ext cx="2538925" cy="2317737"/>
            <a:chOff x="111425" y="2603188"/>
            <a:chExt cx="2538925" cy="2317737"/>
          </a:xfrm>
        </p:grpSpPr>
        <p:sp>
          <p:nvSpPr>
            <p:cNvPr id="331" name="Google Shape;331;p31"/>
            <p:cNvSpPr/>
            <p:nvPr/>
          </p:nvSpPr>
          <p:spPr>
            <a:xfrm>
              <a:off x="389525" y="3654400"/>
              <a:ext cx="172800" cy="17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2" name="Google Shape;332;p31"/>
            <p:cNvSpPr/>
            <p:nvPr/>
          </p:nvSpPr>
          <p:spPr>
            <a:xfrm>
              <a:off x="1433538" y="2603188"/>
              <a:ext cx="172800" cy="172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3" name="Google Shape;333;p31"/>
            <p:cNvSpPr/>
            <p:nvPr/>
          </p:nvSpPr>
          <p:spPr>
            <a:xfrm>
              <a:off x="2477550" y="3654400"/>
              <a:ext cx="172800" cy="172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34" name="Google Shape;334;p31"/>
            <p:cNvSpPr/>
            <p:nvPr/>
          </p:nvSpPr>
          <p:spPr>
            <a:xfrm>
              <a:off x="1433538" y="4649875"/>
              <a:ext cx="172800" cy="172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cxnSp>
          <p:nvCxnSpPr>
            <p:cNvPr id="335" name="Google Shape;335;p31"/>
            <p:cNvCxnSpPr>
              <a:stCxn id="331" idx="6"/>
              <a:endCxn id="333" idx="2"/>
            </p:cNvCxnSpPr>
            <p:nvPr/>
          </p:nvCxnSpPr>
          <p:spPr>
            <a:xfrm>
              <a:off x="562325" y="3740800"/>
              <a:ext cx="1915200" cy="0"/>
            </a:xfrm>
            <a:prstGeom prst="straightConnector1">
              <a:avLst/>
            </a:prstGeom>
            <a:noFill/>
            <a:ln cap="flat" cmpd="sng" w="19050">
              <a:solidFill>
                <a:schemeClr val="dk1"/>
              </a:solidFill>
              <a:prstDash val="solid"/>
              <a:round/>
              <a:headEnd len="sm" w="sm" type="none"/>
              <a:tailEnd len="sm" w="sm" type="none"/>
            </a:ln>
          </p:spPr>
        </p:cxnSp>
        <p:cxnSp>
          <p:nvCxnSpPr>
            <p:cNvPr id="336" name="Google Shape;336;p31"/>
            <p:cNvCxnSpPr>
              <a:stCxn id="332" idx="4"/>
              <a:endCxn id="334" idx="0"/>
            </p:cNvCxnSpPr>
            <p:nvPr/>
          </p:nvCxnSpPr>
          <p:spPr>
            <a:xfrm>
              <a:off x="1519938" y="2775988"/>
              <a:ext cx="0" cy="1873800"/>
            </a:xfrm>
            <a:prstGeom prst="straightConnector1">
              <a:avLst/>
            </a:prstGeom>
            <a:noFill/>
            <a:ln cap="flat" cmpd="sng" w="19050">
              <a:solidFill>
                <a:schemeClr val="dk1"/>
              </a:solidFill>
              <a:prstDash val="solid"/>
              <a:round/>
              <a:headEnd len="sm" w="sm" type="none"/>
              <a:tailEnd len="sm" w="sm" type="none"/>
            </a:ln>
          </p:spPr>
        </p:cxnSp>
        <p:sp>
          <p:nvSpPr>
            <p:cNvPr id="337" name="Google Shape;337;p31"/>
            <p:cNvSpPr/>
            <p:nvPr/>
          </p:nvSpPr>
          <p:spPr>
            <a:xfrm>
              <a:off x="1266888" y="3518638"/>
              <a:ext cx="506088" cy="3885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l" sz="1400" u="none" cap="none" strike="noStrike">
                  <a:solidFill>
                    <a:srgbClr val="000000"/>
                  </a:solidFill>
                  <a:latin typeface="Lato"/>
                  <a:ea typeface="Lato"/>
                  <a:cs typeface="Lato"/>
                  <a:sym typeface="Lato"/>
                </a:rPr>
                <a:t>C</a:t>
              </a:r>
              <a:endParaRPr b="0" i="0" sz="1400" u="none" cap="none" strike="noStrike">
                <a:solidFill>
                  <a:srgbClr val="000000"/>
                </a:solidFill>
                <a:latin typeface="Lato"/>
                <a:ea typeface="Lato"/>
                <a:cs typeface="Lato"/>
                <a:sym typeface="Lato"/>
              </a:endParaRPr>
            </a:p>
          </p:txBody>
        </p:sp>
        <p:cxnSp>
          <p:nvCxnSpPr>
            <p:cNvPr id="338" name="Google Shape;338;p31"/>
            <p:cNvCxnSpPr/>
            <p:nvPr/>
          </p:nvCxnSpPr>
          <p:spPr>
            <a:xfrm flipH="1" rot="10800000">
              <a:off x="686163" y="3654400"/>
              <a:ext cx="456900" cy="900"/>
            </a:xfrm>
            <a:prstGeom prst="straightConnector1">
              <a:avLst/>
            </a:prstGeom>
            <a:noFill/>
            <a:ln cap="flat" cmpd="sng" w="19050">
              <a:solidFill>
                <a:schemeClr val="accent3"/>
              </a:solidFill>
              <a:prstDash val="solid"/>
              <a:round/>
              <a:headEnd len="sm" w="sm" type="none"/>
              <a:tailEnd len="med" w="med" type="triangle"/>
            </a:ln>
          </p:spPr>
        </p:cxnSp>
        <p:cxnSp>
          <p:nvCxnSpPr>
            <p:cNvPr id="339" name="Google Shape;339;p31"/>
            <p:cNvCxnSpPr/>
            <p:nvPr/>
          </p:nvCxnSpPr>
          <p:spPr>
            <a:xfrm flipH="1" rot="10800000">
              <a:off x="1896800" y="3654400"/>
              <a:ext cx="456900" cy="900"/>
            </a:xfrm>
            <a:prstGeom prst="straightConnector1">
              <a:avLst/>
            </a:prstGeom>
            <a:noFill/>
            <a:ln cap="flat" cmpd="sng" w="19050">
              <a:solidFill>
                <a:schemeClr val="accent3"/>
              </a:solidFill>
              <a:prstDash val="solid"/>
              <a:round/>
              <a:headEnd len="sm" w="sm" type="none"/>
              <a:tailEnd len="med" w="med" type="triangle"/>
            </a:ln>
          </p:spPr>
        </p:cxnSp>
        <p:cxnSp>
          <p:nvCxnSpPr>
            <p:cNvPr id="340" name="Google Shape;340;p31"/>
            <p:cNvCxnSpPr/>
            <p:nvPr/>
          </p:nvCxnSpPr>
          <p:spPr>
            <a:xfrm flipH="1" rot="-5400000">
              <a:off x="1378350" y="4333813"/>
              <a:ext cx="456900" cy="900"/>
            </a:xfrm>
            <a:prstGeom prst="straightConnector1">
              <a:avLst/>
            </a:prstGeom>
            <a:noFill/>
            <a:ln cap="flat" cmpd="sng" w="19050">
              <a:solidFill>
                <a:schemeClr val="accent3"/>
              </a:solidFill>
              <a:prstDash val="solid"/>
              <a:round/>
              <a:headEnd len="sm" w="sm" type="none"/>
              <a:tailEnd len="med" w="med" type="triangle"/>
            </a:ln>
          </p:spPr>
        </p:cxnSp>
        <p:cxnSp>
          <p:nvCxnSpPr>
            <p:cNvPr id="341" name="Google Shape;341;p31"/>
            <p:cNvCxnSpPr/>
            <p:nvPr/>
          </p:nvCxnSpPr>
          <p:spPr>
            <a:xfrm flipH="1" rot="5400000">
              <a:off x="1378350" y="3146863"/>
              <a:ext cx="456900" cy="900"/>
            </a:xfrm>
            <a:prstGeom prst="straightConnector1">
              <a:avLst/>
            </a:prstGeom>
            <a:noFill/>
            <a:ln cap="flat" cmpd="sng" w="19050">
              <a:solidFill>
                <a:schemeClr val="accent3"/>
              </a:solidFill>
              <a:prstDash val="solid"/>
              <a:round/>
              <a:headEnd len="sm" w="sm" type="none"/>
              <a:tailEnd len="med" w="med" type="triangle"/>
            </a:ln>
          </p:spPr>
        </p:cxnSp>
        <p:sp>
          <p:nvSpPr>
            <p:cNvPr id="342" name="Google Shape;342;p31"/>
            <p:cNvSpPr txBox="1"/>
            <p:nvPr/>
          </p:nvSpPr>
          <p:spPr>
            <a:xfrm>
              <a:off x="111425" y="3286000"/>
              <a:ext cx="729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l" sz="1200" u="none" cap="none" strike="noStrike">
                  <a:solidFill>
                    <a:schemeClr val="accent3"/>
                  </a:solidFill>
                  <a:latin typeface="Lato"/>
                  <a:ea typeface="Lato"/>
                  <a:cs typeface="Lato"/>
                  <a:sym typeface="Lato"/>
                </a:rPr>
                <a:t>source</a:t>
              </a:r>
              <a:endParaRPr b="0" i="0" sz="1200" u="none" cap="none" strike="noStrike">
                <a:solidFill>
                  <a:schemeClr val="accent3"/>
                </a:solidFill>
                <a:latin typeface="Lato"/>
                <a:ea typeface="Lato"/>
                <a:cs typeface="Lato"/>
                <a:sym typeface="Lato"/>
              </a:endParaRPr>
            </a:p>
          </p:txBody>
        </p:sp>
        <p:sp>
          <p:nvSpPr>
            <p:cNvPr id="343" name="Google Shape;343;p31"/>
            <p:cNvSpPr txBox="1"/>
            <p:nvPr/>
          </p:nvSpPr>
          <p:spPr>
            <a:xfrm>
              <a:off x="852050" y="4551625"/>
              <a:ext cx="729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l" sz="1200" u="none" cap="none" strike="noStrike">
                  <a:solidFill>
                    <a:schemeClr val="accent2"/>
                  </a:solidFill>
                  <a:latin typeface="Lato"/>
                  <a:ea typeface="Lato"/>
                  <a:cs typeface="Lato"/>
                  <a:sym typeface="Lato"/>
                </a:rPr>
                <a:t>target</a:t>
              </a:r>
              <a:endParaRPr b="0" i="0" sz="1200" u="none" cap="none" strike="noStrike">
                <a:solidFill>
                  <a:schemeClr val="accent2"/>
                </a:solidFill>
                <a:latin typeface="Lato"/>
                <a:ea typeface="Lato"/>
                <a:cs typeface="Lato"/>
                <a:sym typeface="Lato"/>
              </a:endParaRPr>
            </a:p>
          </p:txBody>
        </p:sp>
      </p:grpSp>
      <p:sp>
        <p:nvSpPr>
          <p:cNvPr id="344" name="Google Shape;344;p31"/>
          <p:cNvSpPr txBox="1"/>
          <p:nvPr/>
        </p:nvSpPr>
        <p:spPr>
          <a:xfrm>
            <a:off x="4004400" y="2585350"/>
            <a:ext cx="5160900" cy="2008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accent1"/>
              </a:buClr>
              <a:buSzPts val="1500"/>
              <a:buFont typeface="Lato"/>
              <a:buChar char="●"/>
            </a:pPr>
            <a:r>
              <a:rPr b="0" i="0" lang="el" sz="1500" u="none" cap="none" strike="noStrike">
                <a:solidFill>
                  <a:schemeClr val="accent1"/>
                </a:solidFill>
                <a:latin typeface="Lato"/>
                <a:ea typeface="Lato"/>
                <a:cs typeface="Lato"/>
                <a:sym typeface="Lato"/>
              </a:rPr>
              <a:t>Simply “clever” middleware -&gt; </a:t>
            </a:r>
            <a:r>
              <a:rPr b="1" i="0" lang="el" sz="1500" u="none" cap="none" strike="noStrike">
                <a:solidFill>
                  <a:schemeClr val="accent1"/>
                </a:solidFill>
                <a:latin typeface="Lato"/>
                <a:ea typeface="Lato"/>
                <a:cs typeface="Lato"/>
                <a:sym typeface="Lato"/>
              </a:rPr>
              <a:t>Hub</a:t>
            </a:r>
            <a:r>
              <a:rPr b="0" i="0" lang="el" sz="1500" u="none" cap="none" strike="noStrike">
                <a:solidFill>
                  <a:schemeClr val="accent1"/>
                </a:solidFill>
                <a:latin typeface="Lato"/>
                <a:ea typeface="Lato"/>
                <a:cs typeface="Lato"/>
                <a:sym typeface="Lato"/>
              </a:rPr>
              <a:t>.</a:t>
            </a:r>
            <a:endParaRPr b="0" i="0" sz="1500" u="none" cap="none" strike="noStrike">
              <a:solidFill>
                <a:schemeClr val="accent1"/>
              </a:solidFill>
              <a:latin typeface="Lato"/>
              <a:ea typeface="Lato"/>
              <a:cs typeface="Lato"/>
              <a:sym typeface="Lato"/>
            </a:endParaRPr>
          </a:p>
          <a:p>
            <a:pPr indent="-323850" lvl="0" marL="457200" marR="0" rtl="0" algn="l">
              <a:lnSpc>
                <a:spcPct val="115000"/>
              </a:lnSpc>
              <a:spcBef>
                <a:spcPts val="0"/>
              </a:spcBef>
              <a:spcAft>
                <a:spcPts val="0"/>
              </a:spcAft>
              <a:buClr>
                <a:schemeClr val="accent1"/>
              </a:buClr>
              <a:buSzPts val="1500"/>
              <a:buFont typeface="Lato"/>
              <a:buChar char="●"/>
            </a:pPr>
            <a:r>
              <a:rPr b="0" i="0" lang="el" sz="1500" u="none" cap="none" strike="noStrike">
                <a:solidFill>
                  <a:schemeClr val="accent1"/>
                </a:solidFill>
                <a:latin typeface="Lato"/>
                <a:ea typeface="Lato"/>
                <a:cs typeface="Lato"/>
                <a:sym typeface="Lato"/>
              </a:rPr>
              <a:t>Information flows towards all directions (the hub is oblivious to which is the target port / device).</a:t>
            </a:r>
            <a:endParaRPr b="0" i="0" sz="1500" u="none" cap="none" strike="noStrike">
              <a:solidFill>
                <a:schemeClr val="accent1"/>
              </a:solidFill>
              <a:latin typeface="Lato"/>
              <a:ea typeface="Lato"/>
              <a:cs typeface="Lato"/>
              <a:sym typeface="Lato"/>
            </a:endParaRPr>
          </a:p>
          <a:p>
            <a:pPr indent="-323850" lvl="0" marL="457200" marR="0" rtl="0" algn="l">
              <a:lnSpc>
                <a:spcPct val="115000"/>
              </a:lnSpc>
              <a:spcBef>
                <a:spcPts val="0"/>
              </a:spcBef>
              <a:spcAft>
                <a:spcPts val="0"/>
              </a:spcAft>
              <a:buClr>
                <a:schemeClr val="accent1"/>
              </a:buClr>
              <a:buSzPts val="1500"/>
              <a:buFont typeface="Lato"/>
              <a:buChar char="●"/>
            </a:pPr>
            <a:r>
              <a:rPr b="0" i="0" lang="el" sz="1500" u="none" cap="none" strike="noStrike">
                <a:solidFill>
                  <a:schemeClr val="accent1"/>
                </a:solidFill>
                <a:latin typeface="Lato"/>
                <a:ea typeface="Lato"/>
                <a:cs typeface="Lato"/>
                <a:sym typeface="Lato"/>
              </a:rPr>
              <a:t>Can you see the problem here?</a:t>
            </a:r>
            <a:endParaRPr b="0" i="0" sz="1500" u="none" cap="none" strike="noStrike">
              <a:solidFill>
                <a:schemeClr val="accent1"/>
              </a:solidFill>
              <a:latin typeface="Lato"/>
              <a:ea typeface="Lato"/>
              <a:cs typeface="Lato"/>
              <a:sym typeface="Lato"/>
            </a:endParaRPr>
          </a:p>
          <a:p>
            <a:pPr indent="-323850" lvl="0" marL="457200" marR="0" rtl="0" algn="l">
              <a:lnSpc>
                <a:spcPct val="115000"/>
              </a:lnSpc>
              <a:spcBef>
                <a:spcPts val="0"/>
              </a:spcBef>
              <a:spcAft>
                <a:spcPts val="0"/>
              </a:spcAft>
              <a:buClr>
                <a:schemeClr val="accent1"/>
              </a:buClr>
              <a:buSzPts val="1500"/>
              <a:buFont typeface="Lato"/>
              <a:buChar char="●"/>
            </a:pPr>
            <a:r>
              <a:rPr b="0" i="0" lang="el" sz="1500" u="none" cap="none" strike="noStrike">
                <a:solidFill>
                  <a:schemeClr val="accent1"/>
                </a:solidFill>
                <a:latin typeface="Lato"/>
                <a:ea typeface="Lato"/>
                <a:cs typeface="Lato"/>
                <a:sym typeface="Lato"/>
              </a:rPr>
              <a:t>Too many </a:t>
            </a:r>
            <a:r>
              <a:rPr b="1" i="0" lang="el" sz="1500" u="none" cap="none" strike="noStrike">
                <a:solidFill>
                  <a:schemeClr val="accent1"/>
                </a:solidFill>
                <a:latin typeface="Lato"/>
                <a:ea typeface="Lato"/>
                <a:cs typeface="Lato"/>
                <a:sym typeface="Lato"/>
              </a:rPr>
              <a:t>collisions</a:t>
            </a:r>
            <a:r>
              <a:rPr b="0" i="0" lang="el" sz="1500" u="none" cap="none" strike="noStrike">
                <a:solidFill>
                  <a:schemeClr val="accent1"/>
                </a:solidFill>
                <a:latin typeface="Lato"/>
                <a:ea typeface="Lato"/>
                <a:cs typeface="Lato"/>
                <a:sym typeface="Lato"/>
              </a:rPr>
              <a:t> (we shall cover this extensively throughout the course).</a:t>
            </a:r>
            <a:endParaRPr b="0" i="0" sz="1500" u="none" cap="none" strike="noStrike">
              <a:solidFill>
                <a:schemeClr val="accent1"/>
              </a:solidFill>
              <a:latin typeface="Lato"/>
              <a:ea typeface="Lato"/>
              <a:cs typeface="Lato"/>
              <a:sym typeface="Lato"/>
            </a:endParaRPr>
          </a:p>
          <a:p>
            <a:pPr indent="-323850" lvl="0" marL="457200" marR="0" rtl="0" algn="l">
              <a:lnSpc>
                <a:spcPct val="115000"/>
              </a:lnSpc>
              <a:spcBef>
                <a:spcPts val="0"/>
              </a:spcBef>
              <a:spcAft>
                <a:spcPts val="0"/>
              </a:spcAft>
              <a:buClr>
                <a:schemeClr val="accent1"/>
              </a:buClr>
              <a:buSzPts val="1500"/>
              <a:buFont typeface="Lato"/>
              <a:buChar char="●"/>
            </a:pPr>
            <a:r>
              <a:rPr b="0" i="0" lang="el" sz="1500" u="none" cap="none" strike="noStrike">
                <a:solidFill>
                  <a:schemeClr val="accent1"/>
                </a:solidFill>
                <a:latin typeface="Lato"/>
                <a:ea typeface="Lato"/>
                <a:cs typeface="Lato"/>
                <a:sym typeface="Lato"/>
              </a:rPr>
              <a:t>Hubs are not used anymore (really problematic).</a:t>
            </a:r>
            <a:endParaRPr b="0" i="0" sz="1500" u="none" cap="none" strike="noStrike">
              <a:solidFill>
                <a:schemeClr val="accent1"/>
              </a:solidFill>
              <a:latin typeface="Lato"/>
              <a:ea typeface="Lato"/>
              <a:cs typeface="Lato"/>
              <a:sym typeface="Lato"/>
            </a:endParaRPr>
          </a:p>
        </p:txBody>
      </p:sp>
      <p:sp>
        <p:nvSpPr>
          <p:cNvPr id="345" name="Google Shape;345;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2"/>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(Reminder) Layer 2 Switches</a:t>
            </a:r>
            <a:endParaRPr/>
          </a:p>
        </p:txBody>
      </p:sp>
      <p:sp>
        <p:nvSpPr>
          <p:cNvPr id="351" name="Google Shape;351;p32"/>
          <p:cNvSpPr txBox="1"/>
          <p:nvPr>
            <p:ph idx="1" type="body"/>
          </p:nvPr>
        </p:nvSpPr>
        <p:spPr>
          <a:xfrm>
            <a:off x="729450" y="1474150"/>
            <a:ext cx="7688700" cy="10119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l" sz="1500"/>
              <a:t>But, why not take advantage of local connectivity?</a:t>
            </a:r>
            <a:endParaRPr sz="1500"/>
          </a:p>
          <a:p>
            <a:pPr indent="-323850" lvl="0" marL="457200" rtl="0" algn="l">
              <a:lnSpc>
                <a:spcPct val="115000"/>
              </a:lnSpc>
              <a:spcBef>
                <a:spcPts val="0"/>
              </a:spcBef>
              <a:spcAft>
                <a:spcPts val="0"/>
              </a:spcAft>
              <a:buSzPts val="1500"/>
              <a:buChar char="●"/>
            </a:pPr>
            <a:r>
              <a:rPr lang="el" sz="1500"/>
              <a:t>A “really clever” middleware could take advantage of the local </a:t>
            </a:r>
            <a:r>
              <a:rPr b="1" lang="el" sz="1500"/>
              <a:t>physical connections</a:t>
            </a:r>
            <a:r>
              <a:rPr lang="el" sz="1500"/>
              <a:t> to direct information properly:</a:t>
            </a:r>
            <a:endParaRPr sz="1500"/>
          </a:p>
        </p:txBody>
      </p:sp>
      <p:grpSp>
        <p:nvGrpSpPr>
          <p:cNvPr id="352" name="Google Shape;352;p32"/>
          <p:cNvGrpSpPr/>
          <p:nvPr/>
        </p:nvGrpSpPr>
        <p:grpSpPr>
          <a:xfrm>
            <a:off x="111425" y="2486025"/>
            <a:ext cx="3984425" cy="2434900"/>
            <a:chOff x="111425" y="2486025"/>
            <a:chExt cx="3984425" cy="2434900"/>
          </a:xfrm>
        </p:grpSpPr>
        <p:sp>
          <p:nvSpPr>
            <p:cNvPr id="353" name="Google Shape;353;p32"/>
            <p:cNvSpPr/>
            <p:nvPr/>
          </p:nvSpPr>
          <p:spPr>
            <a:xfrm>
              <a:off x="389525" y="3654400"/>
              <a:ext cx="172800" cy="17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4" name="Google Shape;354;p32"/>
            <p:cNvSpPr/>
            <p:nvPr/>
          </p:nvSpPr>
          <p:spPr>
            <a:xfrm>
              <a:off x="1433538" y="2603188"/>
              <a:ext cx="172800" cy="172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5" name="Google Shape;355;p32"/>
            <p:cNvSpPr/>
            <p:nvPr/>
          </p:nvSpPr>
          <p:spPr>
            <a:xfrm>
              <a:off x="2477550" y="3654400"/>
              <a:ext cx="172800" cy="1728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356" name="Google Shape;356;p32"/>
            <p:cNvSpPr/>
            <p:nvPr/>
          </p:nvSpPr>
          <p:spPr>
            <a:xfrm>
              <a:off x="1433538" y="4649875"/>
              <a:ext cx="172800" cy="172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cxnSp>
          <p:nvCxnSpPr>
            <p:cNvPr id="357" name="Google Shape;357;p32"/>
            <p:cNvCxnSpPr>
              <a:stCxn id="353" idx="6"/>
              <a:endCxn id="355" idx="2"/>
            </p:cNvCxnSpPr>
            <p:nvPr/>
          </p:nvCxnSpPr>
          <p:spPr>
            <a:xfrm>
              <a:off x="562325" y="3740800"/>
              <a:ext cx="1915200" cy="0"/>
            </a:xfrm>
            <a:prstGeom prst="straightConnector1">
              <a:avLst/>
            </a:prstGeom>
            <a:noFill/>
            <a:ln cap="flat" cmpd="sng" w="19050">
              <a:solidFill>
                <a:schemeClr val="dk1"/>
              </a:solidFill>
              <a:prstDash val="solid"/>
              <a:round/>
              <a:headEnd len="sm" w="sm" type="none"/>
              <a:tailEnd len="sm" w="sm" type="none"/>
            </a:ln>
          </p:spPr>
        </p:cxnSp>
        <p:cxnSp>
          <p:nvCxnSpPr>
            <p:cNvPr id="358" name="Google Shape;358;p32"/>
            <p:cNvCxnSpPr>
              <a:stCxn id="354" idx="4"/>
              <a:endCxn id="356" idx="0"/>
            </p:cNvCxnSpPr>
            <p:nvPr/>
          </p:nvCxnSpPr>
          <p:spPr>
            <a:xfrm>
              <a:off x="1519938" y="2775988"/>
              <a:ext cx="0" cy="1873800"/>
            </a:xfrm>
            <a:prstGeom prst="straightConnector1">
              <a:avLst/>
            </a:prstGeom>
            <a:noFill/>
            <a:ln cap="flat" cmpd="sng" w="19050">
              <a:solidFill>
                <a:schemeClr val="dk1"/>
              </a:solidFill>
              <a:prstDash val="solid"/>
              <a:round/>
              <a:headEnd len="sm" w="sm" type="none"/>
              <a:tailEnd len="sm" w="sm" type="none"/>
            </a:ln>
          </p:spPr>
        </p:cxnSp>
        <p:sp>
          <p:nvSpPr>
            <p:cNvPr id="359" name="Google Shape;359;p32"/>
            <p:cNvSpPr/>
            <p:nvPr/>
          </p:nvSpPr>
          <p:spPr>
            <a:xfrm>
              <a:off x="1266888" y="3518638"/>
              <a:ext cx="506088" cy="3885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l" sz="1400" u="none" cap="none" strike="noStrike">
                  <a:solidFill>
                    <a:srgbClr val="000000"/>
                  </a:solidFill>
                  <a:latin typeface="Lato"/>
                  <a:ea typeface="Lato"/>
                  <a:cs typeface="Lato"/>
                  <a:sym typeface="Lato"/>
                </a:rPr>
                <a:t>C</a:t>
              </a:r>
              <a:endParaRPr b="0" i="0" sz="1400" u="none" cap="none" strike="noStrike">
                <a:solidFill>
                  <a:srgbClr val="000000"/>
                </a:solidFill>
                <a:latin typeface="Lato"/>
                <a:ea typeface="Lato"/>
                <a:cs typeface="Lato"/>
                <a:sym typeface="Lato"/>
              </a:endParaRPr>
            </a:p>
          </p:txBody>
        </p:sp>
        <p:cxnSp>
          <p:nvCxnSpPr>
            <p:cNvPr id="360" name="Google Shape;360;p32"/>
            <p:cNvCxnSpPr/>
            <p:nvPr/>
          </p:nvCxnSpPr>
          <p:spPr>
            <a:xfrm flipH="1" rot="10800000">
              <a:off x="686163" y="3654400"/>
              <a:ext cx="456900" cy="900"/>
            </a:xfrm>
            <a:prstGeom prst="straightConnector1">
              <a:avLst/>
            </a:prstGeom>
            <a:noFill/>
            <a:ln cap="flat" cmpd="sng" w="19050">
              <a:solidFill>
                <a:schemeClr val="accent3"/>
              </a:solidFill>
              <a:prstDash val="solid"/>
              <a:round/>
              <a:headEnd len="sm" w="sm" type="none"/>
              <a:tailEnd len="med" w="med" type="triangle"/>
            </a:ln>
          </p:spPr>
        </p:cxnSp>
        <p:cxnSp>
          <p:nvCxnSpPr>
            <p:cNvPr id="361" name="Google Shape;361;p32"/>
            <p:cNvCxnSpPr/>
            <p:nvPr/>
          </p:nvCxnSpPr>
          <p:spPr>
            <a:xfrm flipH="1" rot="-5400000">
              <a:off x="1378350" y="4333813"/>
              <a:ext cx="456900" cy="900"/>
            </a:xfrm>
            <a:prstGeom prst="straightConnector1">
              <a:avLst/>
            </a:prstGeom>
            <a:noFill/>
            <a:ln cap="flat" cmpd="sng" w="19050">
              <a:solidFill>
                <a:schemeClr val="accent3"/>
              </a:solidFill>
              <a:prstDash val="solid"/>
              <a:round/>
              <a:headEnd len="sm" w="sm" type="none"/>
              <a:tailEnd len="med" w="med" type="triangle"/>
            </a:ln>
          </p:spPr>
        </p:cxnSp>
        <p:sp>
          <p:nvSpPr>
            <p:cNvPr id="362" name="Google Shape;362;p32"/>
            <p:cNvSpPr txBox="1"/>
            <p:nvPr/>
          </p:nvSpPr>
          <p:spPr>
            <a:xfrm>
              <a:off x="111425" y="3286000"/>
              <a:ext cx="729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l" sz="1200" u="none" cap="none" strike="noStrike">
                  <a:solidFill>
                    <a:schemeClr val="accent3"/>
                  </a:solidFill>
                  <a:latin typeface="Lato"/>
                  <a:ea typeface="Lato"/>
                  <a:cs typeface="Lato"/>
                  <a:sym typeface="Lato"/>
                </a:rPr>
                <a:t>source</a:t>
              </a:r>
              <a:endParaRPr b="0" i="0" sz="1200" u="none" cap="none" strike="noStrike">
                <a:solidFill>
                  <a:schemeClr val="accent3"/>
                </a:solidFill>
                <a:latin typeface="Lato"/>
                <a:ea typeface="Lato"/>
                <a:cs typeface="Lato"/>
                <a:sym typeface="Lato"/>
              </a:endParaRPr>
            </a:p>
          </p:txBody>
        </p:sp>
        <p:sp>
          <p:nvSpPr>
            <p:cNvPr id="363" name="Google Shape;363;p32"/>
            <p:cNvSpPr txBox="1"/>
            <p:nvPr/>
          </p:nvSpPr>
          <p:spPr>
            <a:xfrm>
              <a:off x="852050" y="4551625"/>
              <a:ext cx="729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l" sz="1200" u="none" cap="none" strike="noStrike">
                  <a:solidFill>
                    <a:schemeClr val="accent2"/>
                  </a:solidFill>
                  <a:latin typeface="Lato"/>
                  <a:ea typeface="Lato"/>
                  <a:cs typeface="Lato"/>
                  <a:sym typeface="Lato"/>
                </a:rPr>
                <a:t>target</a:t>
              </a:r>
              <a:endParaRPr b="0" i="0" sz="1200" u="none" cap="none" strike="noStrike">
                <a:solidFill>
                  <a:schemeClr val="accent2"/>
                </a:solidFill>
                <a:latin typeface="Lato"/>
                <a:ea typeface="Lato"/>
                <a:cs typeface="Lato"/>
                <a:sym typeface="Lato"/>
              </a:endParaRPr>
            </a:p>
          </p:txBody>
        </p:sp>
        <p:sp>
          <p:nvSpPr>
            <p:cNvPr id="364" name="Google Shape;364;p32"/>
            <p:cNvSpPr/>
            <p:nvPr/>
          </p:nvSpPr>
          <p:spPr>
            <a:xfrm>
              <a:off x="1944850" y="2486025"/>
              <a:ext cx="2151000" cy="1082700"/>
            </a:xfrm>
            <a:prstGeom prst="wedgeEllipseCallout">
              <a:avLst>
                <a:gd fmla="val -55395" name="adj1"/>
                <a:gd fmla="val 4941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l" sz="950" u="none" cap="none" strike="noStrike">
                  <a:solidFill>
                    <a:srgbClr val="000000"/>
                  </a:solidFill>
                  <a:latin typeface="Consolas"/>
                  <a:ea typeface="Consolas"/>
                  <a:cs typeface="Consolas"/>
                  <a:sym typeface="Consolas"/>
                </a:rPr>
                <a:t>00-BC-11-22-A4-17:↑</a:t>
              </a:r>
              <a:br>
                <a:rPr b="0" i="0" lang="el" sz="950" u="none" cap="none" strike="noStrike">
                  <a:solidFill>
                    <a:srgbClr val="000000"/>
                  </a:solidFill>
                  <a:latin typeface="Consolas"/>
                  <a:ea typeface="Consolas"/>
                  <a:cs typeface="Consolas"/>
                  <a:sym typeface="Consolas"/>
                </a:rPr>
              </a:br>
              <a:r>
                <a:rPr b="0" i="0" lang="el" sz="950" u="none" cap="none" strike="noStrike">
                  <a:solidFill>
                    <a:srgbClr val="000000"/>
                  </a:solidFill>
                  <a:latin typeface="Consolas"/>
                  <a:ea typeface="Consolas"/>
                  <a:cs typeface="Consolas"/>
                  <a:sym typeface="Consolas"/>
                </a:rPr>
                <a:t>00-AA-BC-1F-DE-33:←</a:t>
              </a:r>
              <a:br>
                <a:rPr b="0" i="0" lang="el" sz="950" u="none" cap="none" strike="noStrike">
                  <a:solidFill>
                    <a:srgbClr val="000000"/>
                  </a:solidFill>
                  <a:latin typeface="Consolas"/>
                  <a:ea typeface="Consolas"/>
                  <a:cs typeface="Consolas"/>
                  <a:sym typeface="Consolas"/>
                </a:rPr>
              </a:br>
              <a:r>
                <a:rPr b="0" i="0" lang="el" sz="950" u="none" cap="none" strike="noStrike">
                  <a:solidFill>
                    <a:srgbClr val="000000"/>
                  </a:solidFill>
                  <a:latin typeface="Consolas"/>
                  <a:ea typeface="Consolas"/>
                  <a:cs typeface="Consolas"/>
                  <a:sym typeface="Consolas"/>
                </a:rPr>
                <a:t>00-DD-DD-C6-64-4B:→</a:t>
              </a:r>
              <a:br>
                <a:rPr b="0" i="0" lang="el" sz="950" u="none" cap="none" strike="noStrike">
                  <a:solidFill>
                    <a:srgbClr val="000000"/>
                  </a:solidFill>
                  <a:latin typeface="Consolas"/>
                  <a:ea typeface="Consolas"/>
                  <a:cs typeface="Consolas"/>
                  <a:sym typeface="Consolas"/>
                </a:rPr>
              </a:br>
              <a:r>
                <a:rPr b="0" i="0" lang="el" sz="950" u="none" cap="none" strike="noStrike">
                  <a:solidFill>
                    <a:srgbClr val="000000"/>
                  </a:solidFill>
                  <a:latin typeface="Consolas"/>
                  <a:ea typeface="Consolas"/>
                  <a:cs typeface="Consolas"/>
                  <a:sym typeface="Consolas"/>
                </a:rPr>
                <a:t>00-32-21-98-BB-CA:↓</a:t>
              </a:r>
              <a:endParaRPr b="0" i="0" sz="950" u="none" cap="none" strike="noStrike">
                <a:solidFill>
                  <a:srgbClr val="000000"/>
                </a:solidFill>
                <a:latin typeface="Consolas"/>
                <a:ea typeface="Consolas"/>
                <a:cs typeface="Consolas"/>
                <a:sym typeface="Consolas"/>
              </a:endParaRPr>
            </a:p>
          </p:txBody>
        </p:sp>
      </p:grpSp>
      <p:sp>
        <p:nvSpPr>
          <p:cNvPr id="365" name="Google Shape;365;p32"/>
          <p:cNvSpPr txBox="1"/>
          <p:nvPr/>
        </p:nvSpPr>
        <p:spPr>
          <a:xfrm>
            <a:off x="4505325" y="2609850"/>
            <a:ext cx="4657800" cy="2008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accent1"/>
              </a:buClr>
              <a:buSzPts val="1500"/>
              <a:buFont typeface="Lato"/>
              <a:buChar char="●"/>
            </a:pPr>
            <a:r>
              <a:rPr b="0" i="0" lang="el" sz="1500" u="none" cap="none" strike="noStrike">
                <a:solidFill>
                  <a:schemeClr val="accent1"/>
                </a:solidFill>
                <a:latin typeface="Lato"/>
                <a:ea typeface="Lato"/>
                <a:cs typeface="Lato"/>
                <a:sym typeface="Lato"/>
              </a:rPr>
              <a:t>“Really clever” middleware -&gt; </a:t>
            </a:r>
            <a:r>
              <a:rPr b="1" i="0" lang="el" sz="1500" u="none" cap="none" strike="noStrike">
                <a:solidFill>
                  <a:schemeClr val="accent1"/>
                </a:solidFill>
                <a:latin typeface="Lato"/>
                <a:ea typeface="Lato"/>
                <a:cs typeface="Lato"/>
                <a:sym typeface="Lato"/>
              </a:rPr>
              <a:t>Layer 2 switch</a:t>
            </a:r>
            <a:r>
              <a:rPr b="0" i="0" lang="el" sz="1500" u="none" cap="none" strike="noStrike">
                <a:solidFill>
                  <a:schemeClr val="accent1"/>
                </a:solidFill>
                <a:latin typeface="Lato"/>
                <a:ea typeface="Lato"/>
                <a:cs typeface="Lato"/>
                <a:sym typeface="Lato"/>
              </a:rPr>
              <a:t>.</a:t>
            </a:r>
            <a:endParaRPr b="0" i="0" sz="1500" u="none" cap="none" strike="noStrike">
              <a:solidFill>
                <a:schemeClr val="accent1"/>
              </a:solidFill>
              <a:latin typeface="Lato"/>
              <a:ea typeface="Lato"/>
              <a:cs typeface="Lato"/>
              <a:sym typeface="Lato"/>
            </a:endParaRPr>
          </a:p>
          <a:p>
            <a:pPr indent="-323850" lvl="0" marL="457200" marR="0" rtl="0" algn="l">
              <a:lnSpc>
                <a:spcPct val="115000"/>
              </a:lnSpc>
              <a:spcBef>
                <a:spcPts val="0"/>
              </a:spcBef>
              <a:spcAft>
                <a:spcPts val="0"/>
              </a:spcAft>
              <a:buClr>
                <a:schemeClr val="accent1"/>
              </a:buClr>
              <a:buSzPts val="1500"/>
              <a:buFont typeface="Lato"/>
              <a:buChar char="●"/>
            </a:pPr>
            <a:r>
              <a:rPr b="0" i="0" lang="el" sz="1500" u="none" cap="none" strike="noStrike">
                <a:solidFill>
                  <a:schemeClr val="accent1"/>
                </a:solidFill>
                <a:latin typeface="Lato"/>
                <a:ea typeface="Lato"/>
                <a:cs typeface="Lato"/>
                <a:sym typeface="Lato"/>
              </a:rPr>
              <a:t>Keep track of which devices (i.e., MAC addresses) are connected to which ports of C.</a:t>
            </a:r>
            <a:endParaRPr b="0" i="0" sz="1500" u="none" cap="none" strike="noStrike">
              <a:solidFill>
                <a:schemeClr val="accent1"/>
              </a:solidFill>
              <a:latin typeface="Lato"/>
              <a:ea typeface="Lato"/>
              <a:cs typeface="Lato"/>
              <a:sym typeface="Lato"/>
            </a:endParaRPr>
          </a:p>
          <a:p>
            <a:pPr indent="-323850" lvl="0" marL="457200" marR="0" rtl="0" algn="l">
              <a:lnSpc>
                <a:spcPct val="115000"/>
              </a:lnSpc>
              <a:spcBef>
                <a:spcPts val="0"/>
              </a:spcBef>
              <a:spcAft>
                <a:spcPts val="0"/>
              </a:spcAft>
              <a:buClr>
                <a:schemeClr val="accent1"/>
              </a:buClr>
              <a:buSzPts val="1500"/>
              <a:buFont typeface="Lato"/>
              <a:buChar char="●"/>
            </a:pPr>
            <a:r>
              <a:rPr b="0" i="0" lang="el" sz="1500" u="none" cap="none" strike="noStrike">
                <a:solidFill>
                  <a:schemeClr val="accent1"/>
                </a:solidFill>
                <a:latin typeface="Lato"/>
                <a:ea typeface="Lato"/>
                <a:cs typeface="Lato"/>
                <a:sym typeface="Lato"/>
              </a:rPr>
              <a:t>Essentially, memory is what makes a Layer 2 switch “really clever”.</a:t>
            </a:r>
            <a:endParaRPr b="0" i="0" sz="1500" u="none" cap="none" strike="noStrike">
              <a:solidFill>
                <a:schemeClr val="accent1"/>
              </a:solidFill>
              <a:latin typeface="Lato"/>
              <a:ea typeface="Lato"/>
              <a:cs typeface="Lato"/>
              <a:sym typeface="Lato"/>
            </a:endParaRPr>
          </a:p>
          <a:p>
            <a:pPr indent="-323850" lvl="0" marL="457200" marR="0" rtl="0" algn="l">
              <a:lnSpc>
                <a:spcPct val="115000"/>
              </a:lnSpc>
              <a:spcBef>
                <a:spcPts val="0"/>
              </a:spcBef>
              <a:spcAft>
                <a:spcPts val="0"/>
              </a:spcAft>
              <a:buClr>
                <a:schemeClr val="accent1"/>
              </a:buClr>
              <a:buSzPts val="1500"/>
              <a:buFont typeface="Lato"/>
              <a:buChar char="●"/>
            </a:pPr>
            <a:r>
              <a:rPr b="0" i="0" lang="el" sz="1500" u="none" cap="none" strike="noStrike">
                <a:solidFill>
                  <a:schemeClr val="accent1"/>
                </a:solidFill>
                <a:latin typeface="Lato"/>
                <a:ea typeface="Lato"/>
                <a:cs typeface="Lato"/>
                <a:sym typeface="Lato"/>
              </a:rPr>
              <a:t>But, what is Layer 2?</a:t>
            </a:r>
            <a:endParaRPr b="0" i="0" sz="1500" u="none" cap="none" strike="noStrike">
              <a:solidFill>
                <a:schemeClr val="accent1"/>
              </a:solidFill>
              <a:latin typeface="Lato"/>
              <a:ea typeface="Lato"/>
              <a:cs typeface="Lato"/>
              <a:sym typeface="Lato"/>
            </a:endParaRPr>
          </a:p>
          <a:p>
            <a:pPr indent="-323850" lvl="0" marL="457200" marR="0" rtl="0" algn="l">
              <a:lnSpc>
                <a:spcPct val="115000"/>
              </a:lnSpc>
              <a:spcBef>
                <a:spcPts val="0"/>
              </a:spcBef>
              <a:spcAft>
                <a:spcPts val="0"/>
              </a:spcAft>
              <a:buClr>
                <a:schemeClr val="accent1"/>
              </a:buClr>
              <a:buSzPts val="1500"/>
              <a:buFont typeface="Lato"/>
              <a:buChar char="●"/>
            </a:pPr>
            <a:r>
              <a:rPr b="0" i="0" lang="el" sz="1500" u="none" cap="none" strike="noStrike">
                <a:solidFill>
                  <a:schemeClr val="accent1"/>
                </a:solidFill>
                <a:latin typeface="Lato"/>
                <a:ea typeface="Lato"/>
                <a:cs typeface="Lato"/>
                <a:sym typeface="Lato"/>
              </a:rPr>
              <a:t>Stay tuned…</a:t>
            </a:r>
            <a:endParaRPr b="0" i="0" sz="1500" u="none" cap="none" strike="noStrike">
              <a:solidFill>
                <a:schemeClr val="accent1"/>
              </a:solidFill>
              <a:latin typeface="Lato"/>
              <a:ea typeface="Lato"/>
              <a:cs typeface="Lato"/>
              <a:sym typeface="Lato"/>
            </a:endParaRPr>
          </a:p>
        </p:txBody>
      </p:sp>
      <p:sp>
        <p:nvSpPr>
          <p:cNvPr id="366" name="Google Shape;366;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Peculiar Messaging</a:t>
            </a:r>
            <a:endParaRPr/>
          </a:p>
        </p:txBody>
      </p:sp>
      <p:sp>
        <p:nvSpPr>
          <p:cNvPr id="372" name="Google Shape;372;p33"/>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a:t>What if your doctor wants to share with you the following message?</a:t>
            </a:r>
            <a:endParaRPr/>
          </a:p>
          <a:p>
            <a:pPr indent="0" lvl="0" marL="0" rtl="0" algn="ctr">
              <a:lnSpc>
                <a:spcPct val="115000"/>
              </a:lnSpc>
              <a:spcBef>
                <a:spcPts val="1200"/>
              </a:spcBef>
              <a:spcAft>
                <a:spcPts val="0"/>
              </a:spcAft>
              <a:buSzPts val="1600"/>
              <a:buNone/>
            </a:pPr>
            <a:r>
              <a:rPr i="1" lang="el"/>
              <a:t>My Dear, you suffer from </a:t>
            </a:r>
            <a:r>
              <a:rPr b="1" i="1" lang="el"/>
              <a:t>Pneumonoultramicroscopicsilicovolcanoconiosis</a:t>
            </a:r>
            <a:r>
              <a:rPr i="1" lang="el"/>
              <a:t>.</a:t>
            </a:r>
            <a:endParaRPr/>
          </a:p>
          <a:p>
            <a:pPr indent="-330200" lvl="0" marL="457200" rtl="0" algn="l">
              <a:lnSpc>
                <a:spcPct val="115000"/>
              </a:lnSpc>
              <a:spcBef>
                <a:spcPts val="1200"/>
              </a:spcBef>
              <a:spcAft>
                <a:spcPts val="0"/>
              </a:spcAft>
              <a:buSzPts val="1600"/>
              <a:buChar char="●"/>
            </a:pPr>
            <a:r>
              <a:rPr lang="el"/>
              <a:t>Even worse, what if you work as an actor and your director wants to share with you your new line, which reads:</a:t>
            </a:r>
            <a:endParaRPr/>
          </a:p>
          <a:p>
            <a:pPr indent="0" lvl="0" marL="0" rtl="0" algn="ctr">
              <a:lnSpc>
                <a:spcPct val="115000"/>
              </a:lnSpc>
              <a:spcBef>
                <a:spcPts val="1200"/>
              </a:spcBef>
              <a:spcAft>
                <a:spcPts val="1200"/>
              </a:spcAft>
              <a:buSzPts val="1600"/>
              <a:buNone/>
            </a:pPr>
            <a:r>
              <a:rPr i="1" lang="el"/>
              <a:t>Yesterday I ate an ancient Greek delicacy:</a:t>
            </a:r>
            <a:r>
              <a:rPr lang="el"/>
              <a:t> </a:t>
            </a:r>
            <a:r>
              <a:rPr b="1" i="1" lang="el"/>
              <a:t>λοπαδο­τεμαχο­σελαχο­γαλεο­κρανιο­λειψανο­δριμ­υπο­τριμματο­σιλφιο­καραβο­μελιτο­κατακεχυ­μενο­κιχλ­επι­κοσσυφο­φαττο­περιστερ­αλεκτρυον­οπτο­κεφαλλιο­κιγκλο­πελειο­λαγῳο­σιραιο­βαφη­τραγανο­πτερύγων </a:t>
            </a:r>
            <a:r>
              <a:rPr lang="el"/>
              <a:t>[</a:t>
            </a:r>
            <a:r>
              <a:rPr lang="el" u="sng">
                <a:solidFill>
                  <a:schemeClr val="hlink"/>
                </a:solidFill>
                <a:hlinkClick r:id="rId3"/>
              </a:rPr>
              <a:t>more</a:t>
            </a:r>
            <a:r>
              <a:rPr lang="el"/>
              <a:t>]</a:t>
            </a:r>
            <a:endParaRPr/>
          </a:p>
        </p:txBody>
      </p:sp>
      <p:sp>
        <p:nvSpPr>
          <p:cNvPr id="373" name="Google Shape;373;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4"/>
          <p:cNvSpPr txBox="1"/>
          <p:nvPr>
            <p:ph type="title"/>
          </p:nvPr>
        </p:nvSpPr>
        <p:spPr>
          <a:xfrm>
            <a:off x="727650" y="5810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Message Size</a:t>
            </a:r>
            <a:endParaRPr/>
          </a:p>
        </p:txBody>
      </p:sp>
      <p:sp>
        <p:nvSpPr>
          <p:cNvPr id="379" name="Google Shape;379;p34"/>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a:t>Message size can be a problem, thus we define maximum and minimum message sizes (a practice known as </a:t>
            </a:r>
            <a:r>
              <a:rPr b="1" lang="el"/>
              <a:t>segmenting</a:t>
            </a:r>
            <a:r>
              <a:rPr lang="el"/>
              <a:t>)</a:t>
            </a:r>
            <a:endParaRPr/>
          </a:p>
          <a:p>
            <a:pPr indent="-330200" lvl="0" marL="457200" rtl="0" algn="l">
              <a:lnSpc>
                <a:spcPct val="115000"/>
              </a:lnSpc>
              <a:spcBef>
                <a:spcPts val="0"/>
              </a:spcBef>
              <a:spcAft>
                <a:spcPts val="0"/>
              </a:spcAft>
              <a:buSzPts val="1600"/>
              <a:buChar char="●"/>
            </a:pPr>
            <a:r>
              <a:rPr lang="el"/>
              <a:t>Why are long messages a problem?</a:t>
            </a:r>
            <a:endParaRPr/>
          </a:p>
          <a:p>
            <a:pPr indent="-330200" lvl="1" marL="914400" rtl="0" algn="l">
              <a:lnSpc>
                <a:spcPct val="115000"/>
              </a:lnSpc>
              <a:spcBef>
                <a:spcPts val="0"/>
              </a:spcBef>
              <a:spcAft>
                <a:spcPts val="0"/>
              </a:spcAft>
              <a:buSzPts val="1600"/>
              <a:buChar char="○"/>
            </a:pPr>
            <a:r>
              <a:rPr lang="el"/>
              <a:t>Because they are slow to transfer, parse etc.</a:t>
            </a:r>
            <a:endParaRPr/>
          </a:p>
          <a:p>
            <a:pPr indent="-330200" lvl="1" marL="914400" rtl="0" algn="l">
              <a:lnSpc>
                <a:spcPct val="115000"/>
              </a:lnSpc>
              <a:spcBef>
                <a:spcPts val="0"/>
              </a:spcBef>
              <a:spcAft>
                <a:spcPts val="0"/>
              </a:spcAft>
              <a:buSzPts val="1600"/>
              <a:buChar char="○"/>
            </a:pPr>
            <a:r>
              <a:rPr lang="el"/>
              <a:t>They limit user access.</a:t>
            </a:r>
            <a:endParaRPr/>
          </a:p>
          <a:p>
            <a:pPr indent="-330200" lvl="0" marL="457200" rtl="0" algn="l">
              <a:lnSpc>
                <a:spcPct val="115000"/>
              </a:lnSpc>
              <a:spcBef>
                <a:spcPts val="0"/>
              </a:spcBef>
              <a:spcAft>
                <a:spcPts val="0"/>
              </a:spcAft>
              <a:buSzPts val="1600"/>
              <a:buChar char="●"/>
            </a:pPr>
            <a:r>
              <a:rPr lang="el"/>
              <a:t>But, why we need a minimum message size?</a:t>
            </a:r>
            <a:endParaRPr/>
          </a:p>
          <a:p>
            <a:pPr indent="-330200" lvl="1" marL="914400" rtl="0" algn="l">
              <a:lnSpc>
                <a:spcPct val="115000"/>
              </a:lnSpc>
              <a:spcBef>
                <a:spcPts val="0"/>
              </a:spcBef>
              <a:spcAft>
                <a:spcPts val="0"/>
              </a:spcAft>
              <a:buSzPts val="1600"/>
              <a:buChar char="○"/>
            </a:pPr>
            <a:r>
              <a:rPr lang="el"/>
              <a:t>Because arbitrarily short messages would mean </a:t>
            </a:r>
            <a:r>
              <a:rPr b="1" lang="el"/>
              <a:t>too many packets</a:t>
            </a:r>
            <a:r>
              <a:rPr lang="el"/>
              <a:t>, which would mean a really </a:t>
            </a:r>
            <a:r>
              <a:rPr b="1" lang="el"/>
              <a:t>busy network</a:t>
            </a:r>
            <a:r>
              <a:rPr lang="el"/>
              <a:t>.</a:t>
            </a:r>
            <a:endParaRPr/>
          </a:p>
          <a:p>
            <a:pPr indent="-330200" lvl="0" marL="457200" rtl="0" algn="l">
              <a:lnSpc>
                <a:spcPct val="115000"/>
              </a:lnSpc>
              <a:spcBef>
                <a:spcPts val="0"/>
              </a:spcBef>
              <a:spcAft>
                <a:spcPts val="0"/>
              </a:spcAft>
              <a:buSzPts val="1600"/>
              <a:buChar char="●"/>
            </a:pPr>
            <a:r>
              <a:rPr lang="el"/>
              <a:t>At which layer does segmentation happen?</a:t>
            </a:r>
            <a:endParaRPr/>
          </a:p>
        </p:txBody>
      </p:sp>
      <p:sp>
        <p:nvSpPr>
          <p:cNvPr id="380" name="Google Shape;380;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5"/>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Message Segmentation</a:t>
            </a:r>
            <a:endParaRPr/>
          </a:p>
        </p:txBody>
      </p:sp>
      <p:sp>
        <p:nvSpPr>
          <p:cNvPr id="386" name="Google Shape;386;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387" name="Google Shape;387;p35"/>
          <p:cNvPicPr preferRelativeResize="0"/>
          <p:nvPr/>
        </p:nvPicPr>
        <p:blipFill rotWithShape="1">
          <a:blip r:embed="rId3">
            <a:alphaModFix/>
          </a:blip>
          <a:srcRect b="0" l="0" r="0" t="0"/>
          <a:stretch/>
        </p:blipFill>
        <p:spPr>
          <a:xfrm>
            <a:off x="729450" y="1295875"/>
            <a:ext cx="5205903" cy="3731575"/>
          </a:xfrm>
          <a:prstGeom prst="rect">
            <a:avLst/>
          </a:prstGeom>
          <a:noFill/>
          <a:ln>
            <a:noFill/>
          </a:ln>
        </p:spPr>
      </p:pic>
      <p:cxnSp>
        <p:nvCxnSpPr>
          <p:cNvPr id="388" name="Google Shape;388;p35"/>
          <p:cNvCxnSpPr/>
          <p:nvPr/>
        </p:nvCxnSpPr>
        <p:spPr>
          <a:xfrm flipH="1">
            <a:off x="6117300" y="3367675"/>
            <a:ext cx="1308900" cy="9000"/>
          </a:xfrm>
          <a:prstGeom prst="straightConnector1">
            <a:avLst/>
          </a:prstGeom>
          <a:noFill/>
          <a:ln cap="flat" cmpd="sng" w="38100">
            <a:solidFill>
              <a:schemeClr val="accent3"/>
            </a:solidFill>
            <a:prstDash val="dash"/>
            <a:round/>
            <a:headEnd len="sm" w="sm" type="none"/>
            <a:tailEnd len="med" w="med" type="stealth"/>
          </a:ln>
        </p:spPr>
      </p:cxnSp>
      <p:sp>
        <p:nvSpPr>
          <p:cNvPr id="389" name="Google Shape;389;p35"/>
          <p:cNvSpPr/>
          <p:nvPr/>
        </p:nvSpPr>
        <p:spPr>
          <a:xfrm>
            <a:off x="827150" y="3126775"/>
            <a:ext cx="4990200" cy="490800"/>
          </a:xfrm>
          <a:prstGeom prst="roundRect">
            <a:avLst>
              <a:gd fmla="val 16667" name="adj"/>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6"/>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Message Segmentation</a:t>
            </a:r>
            <a:endParaRPr/>
          </a:p>
        </p:txBody>
      </p:sp>
      <p:sp>
        <p:nvSpPr>
          <p:cNvPr id="395" name="Google Shape;395;p36"/>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a:t>Long messages are split into segments.</a:t>
            </a:r>
            <a:endParaRPr/>
          </a:p>
          <a:p>
            <a:pPr indent="-330200" lvl="0" marL="457200" rtl="0" algn="l">
              <a:lnSpc>
                <a:spcPct val="115000"/>
              </a:lnSpc>
              <a:spcBef>
                <a:spcPts val="0"/>
              </a:spcBef>
              <a:spcAft>
                <a:spcPts val="0"/>
              </a:spcAft>
              <a:buSzPts val="1600"/>
              <a:buChar char="●"/>
            </a:pPr>
            <a:r>
              <a:rPr lang="el"/>
              <a:t>Segments are encapsulated in a packet - i.e., address information is added.</a:t>
            </a:r>
            <a:endParaRPr/>
          </a:p>
          <a:p>
            <a:pPr indent="-330200" lvl="0" marL="457200" rtl="0" algn="l">
              <a:lnSpc>
                <a:spcPct val="115000"/>
              </a:lnSpc>
              <a:spcBef>
                <a:spcPts val="0"/>
              </a:spcBef>
              <a:spcAft>
                <a:spcPts val="0"/>
              </a:spcAft>
              <a:buSzPts val="1600"/>
              <a:buChar char="●"/>
            </a:pPr>
            <a:r>
              <a:rPr lang="el"/>
              <a:t>The receiver decapsulates the packets corresponding to a single long message and reassembles the original message.</a:t>
            </a:r>
            <a:endParaRPr/>
          </a:p>
          <a:p>
            <a:pPr indent="-330200" lvl="0" marL="457200" rtl="0" algn="l">
              <a:lnSpc>
                <a:spcPct val="115000"/>
              </a:lnSpc>
              <a:spcBef>
                <a:spcPts val="0"/>
              </a:spcBef>
              <a:spcAft>
                <a:spcPts val="0"/>
              </a:spcAft>
              <a:buSzPts val="1600"/>
              <a:buChar char="●"/>
            </a:pPr>
            <a:r>
              <a:rPr lang="el"/>
              <a:t>Pros:</a:t>
            </a:r>
            <a:endParaRPr/>
          </a:p>
          <a:p>
            <a:pPr indent="-330200" lvl="1" marL="914400" rtl="0" algn="l">
              <a:lnSpc>
                <a:spcPct val="115000"/>
              </a:lnSpc>
              <a:spcBef>
                <a:spcPts val="0"/>
              </a:spcBef>
              <a:spcAft>
                <a:spcPts val="0"/>
              </a:spcAft>
              <a:buSzPts val="1600"/>
              <a:buChar char="○"/>
            </a:pPr>
            <a:r>
              <a:rPr lang="el"/>
              <a:t>Different conversations can be interleaved (i.e., you can perplex multiple conversations simultaneously).</a:t>
            </a:r>
            <a:endParaRPr/>
          </a:p>
          <a:p>
            <a:pPr indent="-330200" lvl="1" marL="914400" rtl="0" algn="l">
              <a:lnSpc>
                <a:spcPct val="115000"/>
              </a:lnSpc>
              <a:spcBef>
                <a:spcPts val="0"/>
              </a:spcBef>
              <a:spcAft>
                <a:spcPts val="0"/>
              </a:spcAft>
              <a:buSzPts val="1600"/>
              <a:buChar char="○"/>
            </a:pPr>
            <a:r>
              <a:rPr lang="el"/>
              <a:t>More reliable networks.</a:t>
            </a:r>
            <a:endParaRPr/>
          </a:p>
          <a:p>
            <a:pPr indent="-330200" lvl="0" marL="457200" rtl="0" algn="l">
              <a:lnSpc>
                <a:spcPct val="115000"/>
              </a:lnSpc>
              <a:spcBef>
                <a:spcPts val="0"/>
              </a:spcBef>
              <a:spcAft>
                <a:spcPts val="0"/>
              </a:spcAft>
              <a:buSzPts val="1600"/>
              <a:buChar char="●"/>
            </a:pPr>
            <a:r>
              <a:rPr lang="el"/>
              <a:t>Con:</a:t>
            </a:r>
            <a:endParaRPr/>
          </a:p>
          <a:p>
            <a:pPr indent="-330200" lvl="1" marL="914400" rtl="0" algn="l">
              <a:lnSpc>
                <a:spcPct val="115000"/>
              </a:lnSpc>
              <a:spcBef>
                <a:spcPts val="0"/>
              </a:spcBef>
              <a:spcAft>
                <a:spcPts val="0"/>
              </a:spcAft>
              <a:buSzPts val="1600"/>
              <a:buChar char="○"/>
            </a:pPr>
            <a:r>
              <a:rPr lang="el"/>
              <a:t>Complexity</a:t>
            </a:r>
            <a:endParaRPr/>
          </a:p>
        </p:txBody>
      </p:sp>
      <p:sp>
        <p:nvSpPr>
          <p:cNvPr id="396" name="Google Shape;396;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7"/>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1 / n</a:t>
            </a:r>
            <a:endParaRPr/>
          </a:p>
        </p:txBody>
      </p:sp>
      <p:sp>
        <p:nvSpPr>
          <p:cNvPr id="402" name="Google Shape;402;p37"/>
          <p:cNvSpPr txBox="1"/>
          <p:nvPr>
            <p:ph idx="1" type="body"/>
          </p:nvPr>
        </p:nvSpPr>
        <p:spPr>
          <a:xfrm>
            <a:off x="729450" y="1378000"/>
            <a:ext cx="7688700" cy="3372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a:t>Which are the layers of the OSI model?</a:t>
            </a:r>
            <a:endParaRPr b="1"/>
          </a:p>
          <a:p>
            <a:pPr indent="0" lvl="0" marL="0" rtl="0" algn="l">
              <a:lnSpc>
                <a:spcPct val="115000"/>
              </a:lnSpc>
              <a:spcBef>
                <a:spcPts val="1200"/>
              </a:spcBef>
              <a:spcAft>
                <a:spcPts val="0"/>
              </a:spcAft>
              <a:buSzPts val="1600"/>
              <a:buNone/>
            </a:pPr>
            <a:r>
              <a:rPr lang="el"/>
              <a:t>	The OSI model comprises of 7 layers:</a:t>
            </a:r>
            <a:endParaRPr/>
          </a:p>
          <a:p>
            <a:pPr indent="-330200" lvl="0" marL="914400" rtl="0" algn="l">
              <a:lnSpc>
                <a:spcPct val="115000"/>
              </a:lnSpc>
              <a:spcBef>
                <a:spcPts val="1200"/>
              </a:spcBef>
              <a:spcAft>
                <a:spcPts val="0"/>
              </a:spcAft>
              <a:buSzPts val="1600"/>
              <a:buChar char="○"/>
            </a:pPr>
            <a:r>
              <a:rPr lang="el"/>
              <a:t>Physical</a:t>
            </a:r>
            <a:endParaRPr/>
          </a:p>
          <a:p>
            <a:pPr indent="-330200" lvl="0" marL="914400" rtl="0" algn="l">
              <a:lnSpc>
                <a:spcPct val="115000"/>
              </a:lnSpc>
              <a:spcBef>
                <a:spcPts val="0"/>
              </a:spcBef>
              <a:spcAft>
                <a:spcPts val="0"/>
              </a:spcAft>
              <a:buSzPts val="1600"/>
              <a:buChar char="○"/>
            </a:pPr>
            <a:r>
              <a:rPr lang="el"/>
              <a:t>Data Link</a:t>
            </a:r>
            <a:endParaRPr/>
          </a:p>
          <a:p>
            <a:pPr indent="-330200" lvl="0" marL="914400" rtl="0" algn="l">
              <a:lnSpc>
                <a:spcPct val="115000"/>
              </a:lnSpc>
              <a:spcBef>
                <a:spcPts val="0"/>
              </a:spcBef>
              <a:spcAft>
                <a:spcPts val="0"/>
              </a:spcAft>
              <a:buSzPts val="1600"/>
              <a:buChar char="○"/>
            </a:pPr>
            <a:r>
              <a:rPr lang="el"/>
              <a:t>Network</a:t>
            </a:r>
            <a:endParaRPr/>
          </a:p>
          <a:p>
            <a:pPr indent="-330200" lvl="0" marL="914400" rtl="0" algn="l">
              <a:lnSpc>
                <a:spcPct val="115000"/>
              </a:lnSpc>
              <a:spcBef>
                <a:spcPts val="0"/>
              </a:spcBef>
              <a:spcAft>
                <a:spcPts val="0"/>
              </a:spcAft>
              <a:buSzPts val="1600"/>
              <a:buChar char="○"/>
            </a:pPr>
            <a:r>
              <a:rPr lang="el"/>
              <a:t>Transport</a:t>
            </a:r>
            <a:endParaRPr/>
          </a:p>
          <a:p>
            <a:pPr indent="-330200" lvl="0" marL="914400" rtl="0" algn="l">
              <a:lnSpc>
                <a:spcPct val="115000"/>
              </a:lnSpc>
              <a:spcBef>
                <a:spcPts val="0"/>
              </a:spcBef>
              <a:spcAft>
                <a:spcPts val="0"/>
              </a:spcAft>
              <a:buSzPts val="1600"/>
              <a:buChar char="○"/>
            </a:pPr>
            <a:r>
              <a:rPr lang="el"/>
              <a:t>Session</a:t>
            </a:r>
            <a:endParaRPr/>
          </a:p>
          <a:p>
            <a:pPr indent="-330200" lvl="0" marL="914400" rtl="0" algn="l">
              <a:lnSpc>
                <a:spcPct val="115000"/>
              </a:lnSpc>
              <a:spcBef>
                <a:spcPts val="0"/>
              </a:spcBef>
              <a:spcAft>
                <a:spcPts val="0"/>
              </a:spcAft>
              <a:buSzPts val="1600"/>
              <a:buChar char="○"/>
            </a:pPr>
            <a:r>
              <a:rPr lang="el"/>
              <a:t>Presentation</a:t>
            </a:r>
            <a:endParaRPr/>
          </a:p>
          <a:p>
            <a:pPr indent="-330200" lvl="0" marL="914400" rtl="0" algn="l">
              <a:lnSpc>
                <a:spcPct val="115000"/>
              </a:lnSpc>
              <a:spcBef>
                <a:spcPts val="0"/>
              </a:spcBef>
              <a:spcAft>
                <a:spcPts val="0"/>
              </a:spcAft>
              <a:buSzPts val="1600"/>
              <a:buChar char="○"/>
            </a:pPr>
            <a:r>
              <a:rPr lang="el"/>
              <a:t>Application</a:t>
            </a:r>
            <a:endParaRPr/>
          </a:p>
        </p:txBody>
      </p:sp>
      <p:sp>
        <p:nvSpPr>
          <p:cNvPr id="403" name="Google Shape;403;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2 / n</a:t>
            </a:r>
            <a:endParaRPr/>
          </a:p>
        </p:txBody>
      </p:sp>
      <p:sp>
        <p:nvSpPr>
          <p:cNvPr id="409" name="Google Shape;409;p38"/>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a:t>Which are the TCP/IP Conceptual layers and what is their correspondence with the OSI ones?</a:t>
            </a:r>
            <a:endParaRPr b="1"/>
          </a:p>
          <a:p>
            <a:pPr indent="0" lvl="0" marL="0" rtl="0" algn="l">
              <a:lnSpc>
                <a:spcPct val="115000"/>
              </a:lnSpc>
              <a:spcBef>
                <a:spcPts val="1200"/>
              </a:spcBef>
              <a:spcAft>
                <a:spcPts val="0"/>
              </a:spcAft>
              <a:buSzPts val="1600"/>
              <a:buNone/>
            </a:pPr>
            <a:r>
              <a:rPr lang="el"/>
              <a:t>	There are four layers:</a:t>
            </a:r>
            <a:endParaRPr/>
          </a:p>
          <a:p>
            <a:pPr indent="-330200" lvl="0" marL="914400" rtl="0" algn="l">
              <a:lnSpc>
                <a:spcPct val="115000"/>
              </a:lnSpc>
              <a:spcBef>
                <a:spcPts val="1200"/>
              </a:spcBef>
              <a:spcAft>
                <a:spcPts val="0"/>
              </a:spcAft>
              <a:buSzPts val="1600"/>
              <a:buChar char="○"/>
            </a:pPr>
            <a:r>
              <a:rPr lang="el"/>
              <a:t>Network Interface</a:t>
            </a:r>
            <a:endParaRPr/>
          </a:p>
          <a:p>
            <a:pPr indent="-330200" lvl="0" marL="914400" rtl="0" algn="l">
              <a:lnSpc>
                <a:spcPct val="115000"/>
              </a:lnSpc>
              <a:spcBef>
                <a:spcPts val="0"/>
              </a:spcBef>
              <a:spcAft>
                <a:spcPts val="0"/>
              </a:spcAft>
              <a:buSzPts val="1600"/>
              <a:buChar char="○"/>
            </a:pPr>
            <a:r>
              <a:rPr lang="el"/>
              <a:t>Network</a:t>
            </a:r>
            <a:endParaRPr/>
          </a:p>
          <a:p>
            <a:pPr indent="-330200" lvl="0" marL="914400" rtl="0" algn="l">
              <a:lnSpc>
                <a:spcPct val="115000"/>
              </a:lnSpc>
              <a:spcBef>
                <a:spcPts val="0"/>
              </a:spcBef>
              <a:spcAft>
                <a:spcPts val="0"/>
              </a:spcAft>
              <a:buSzPts val="1600"/>
              <a:buChar char="○"/>
            </a:pPr>
            <a:r>
              <a:rPr lang="el"/>
              <a:t>Transport</a:t>
            </a:r>
            <a:endParaRPr/>
          </a:p>
          <a:p>
            <a:pPr indent="-330200" lvl="0" marL="914400" rtl="0" algn="l">
              <a:lnSpc>
                <a:spcPct val="115000"/>
              </a:lnSpc>
              <a:spcBef>
                <a:spcPts val="0"/>
              </a:spcBef>
              <a:spcAft>
                <a:spcPts val="0"/>
              </a:spcAft>
              <a:buSzPts val="1600"/>
              <a:buChar char="○"/>
            </a:pPr>
            <a:r>
              <a:rPr lang="el"/>
              <a:t>Application</a:t>
            </a:r>
            <a:endParaRPr/>
          </a:p>
        </p:txBody>
      </p:sp>
      <p:sp>
        <p:nvSpPr>
          <p:cNvPr id="410" name="Google Shape;410;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411" name="Google Shape;411;p38"/>
          <p:cNvPicPr preferRelativeResize="0"/>
          <p:nvPr/>
        </p:nvPicPr>
        <p:blipFill rotWithShape="1">
          <a:blip r:embed="rId3">
            <a:alphaModFix/>
          </a:blip>
          <a:srcRect b="0" l="0" r="0" t="0"/>
          <a:stretch/>
        </p:blipFill>
        <p:spPr>
          <a:xfrm>
            <a:off x="4748525" y="2092850"/>
            <a:ext cx="3669619" cy="296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3 / n</a:t>
            </a:r>
            <a:endParaRPr/>
          </a:p>
        </p:txBody>
      </p:sp>
      <p:sp>
        <p:nvSpPr>
          <p:cNvPr id="417" name="Google Shape;417;p39"/>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a:t>What are some benefits of using models to describe networks architecture?</a:t>
            </a:r>
            <a:endParaRPr b="1"/>
          </a:p>
          <a:p>
            <a:pPr indent="0" lvl="0" marL="457200" rtl="0" algn="l">
              <a:lnSpc>
                <a:spcPct val="115000"/>
              </a:lnSpc>
              <a:spcBef>
                <a:spcPts val="1200"/>
              </a:spcBef>
              <a:spcAft>
                <a:spcPts val="0"/>
              </a:spcAft>
              <a:buSzPts val="1600"/>
              <a:buNone/>
            </a:pPr>
            <a:r>
              <a:rPr lang="el"/>
              <a:t>Some benefits include:</a:t>
            </a:r>
            <a:endParaRPr/>
          </a:p>
          <a:p>
            <a:pPr indent="-330200" lvl="0" marL="914400" rtl="0" algn="l">
              <a:lnSpc>
                <a:spcPct val="115000"/>
              </a:lnSpc>
              <a:spcBef>
                <a:spcPts val="1200"/>
              </a:spcBef>
              <a:spcAft>
                <a:spcPts val="0"/>
              </a:spcAft>
              <a:buSzPts val="1600"/>
              <a:buChar char="○"/>
            </a:pPr>
            <a:r>
              <a:rPr lang="el"/>
              <a:t>Global representation of multiple, highly diverse systems.</a:t>
            </a:r>
            <a:endParaRPr/>
          </a:p>
          <a:p>
            <a:pPr indent="-330200" lvl="0" marL="914400" rtl="0" algn="l">
              <a:lnSpc>
                <a:spcPct val="115000"/>
              </a:lnSpc>
              <a:spcBef>
                <a:spcPts val="0"/>
              </a:spcBef>
              <a:spcAft>
                <a:spcPts val="0"/>
              </a:spcAft>
              <a:buSzPts val="1600"/>
              <a:buChar char="○"/>
            </a:pPr>
            <a:r>
              <a:rPr lang="el"/>
              <a:t>Facilitates understanding of networks and similar concepts.</a:t>
            </a:r>
            <a:endParaRPr/>
          </a:p>
          <a:p>
            <a:pPr indent="-330200" lvl="0" marL="914400" rtl="0" algn="l">
              <a:lnSpc>
                <a:spcPct val="115000"/>
              </a:lnSpc>
              <a:spcBef>
                <a:spcPts val="0"/>
              </a:spcBef>
              <a:spcAft>
                <a:spcPts val="0"/>
              </a:spcAft>
              <a:buSzPts val="1600"/>
              <a:buChar char="○"/>
            </a:pPr>
            <a:r>
              <a:rPr lang="el"/>
              <a:t>The </a:t>
            </a:r>
            <a:r>
              <a:rPr b="1" lang="el"/>
              <a:t>core processes are predetermined</a:t>
            </a:r>
            <a:r>
              <a:rPr lang="el"/>
              <a:t>. We don’t have to worry about them (at an abstract level).</a:t>
            </a:r>
            <a:endParaRPr/>
          </a:p>
          <a:p>
            <a:pPr indent="-330200" lvl="0" marL="914400" rtl="0" algn="l">
              <a:lnSpc>
                <a:spcPct val="115000"/>
              </a:lnSpc>
              <a:spcBef>
                <a:spcPts val="0"/>
              </a:spcBef>
              <a:spcAft>
                <a:spcPts val="0"/>
              </a:spcAft>
              <a:buSzPts val="1600"/>
              <a:buChar char="○"/>
            </a:pPr>
            <a:r>
              <a:rPr lang="el"/>
              <a:t>We need to </a:t>
            </a:r>
            <a:r>
              <a:rPr b="1" lang="el"/>
              <a:t>take care of how information flows</a:t>
            </a:r>
            <a:r>
              <a:rPr lang="el"/>
              <a:t> across layers (i.e., how the information flow across processes).</a:t>
            </a:r>
            <a:endParaRPr/>
          </a:p>
        </p:txBody>
      </p:sp>
      <p:sp>
        <p:nvSpPr>
          <p:cNvPr id="418" name="Google Shape;418;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last time… 2 / n</a:t>
            </a:r>
            <a:endParaRPr/>
          </a:p>
        </p:txBody>
      </p:sp>
      <p:sp>
        <p:nvSpPr>
          <p:cNvPr id="134" name="Google Shape;134;p4"/>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Name the key parts of an optic fibre.</a:t>
            </a:r>
            <a:endParaRPr b="1" sz="1600"/>
          </a:p>
          <a:p>
            <a:pPr indent="0" lvl="0" marL="0" rtl="0" algn="l">
              <a:lnSpc>
                <a:spcPct val="115000"/>
              </a:lnSpc>
              <a:spcBef>
                <a:spcPts val="1200"/>
              </a:spcBef>
              <a:spcAft>
                <a:spcPts val="0"/>
              </a:spcAft>
              <a:buSzPts val="1600"/>
              <a:buNone/>
            </a:pPr>
            <a:r>
              <a:rPr b="1" lang="el" sz="1600"/>
              <a:t>	</a:t>
            </a:r>
            <a:r>
              <a:rPr lang="el" sz="1600"/>
              <a:t>The core parts of an optic fibre are:</a:t>
            </a:r>
            <a:endParaRPr sz="1600"/>
          </a:p>
          <a:p>
            <a:pPr indent="-330200" lvl="1" marL="914400" rtl="0" algn="l">
              <a:lnSpc>
                <a:spcPct val="115000"/>
              </a:lnSpc>
              <a:spcBef>
                <a:spcPts val="1200"/>
              </a:spcBef>
              <a:spcAft>
                <a:spcPts val="0"/>
              </a:spcAft>
              <a:buSzPts val="1600"/>
              <a:buChar char="○"/>
            </a:pPr>
            <a:r>
              <a:rPr b="1" lang="el" sz="1600"/>
              <a:t>Core:</a:t>
            </a:r>
            <a:r>
              <a:rPr lang="el" sz="1600"/>
              <a:t> Where the light travels.</a:t>
            </a:r>
            <a:endParaRPr sz="1600"/>
          </a:p>
          <a:p>
            <a:pPr indent="-330200" lvl="1" marL="914400" rtl="0" algn="l">
              <a:lnSpc>
                <a:spcPct val="115000"/>
              </a:lnSpc>
              <a:spcBef>
                <a:spcPts val="0"/>
              </a:spcBef>
              <a:spcAft>
                <a:spcPts val="0"/>
              </a:spcAft>
              <a:buSzPts val="1600"/>
              <a:buChar char="○"/>
            </a:pPr>
            <a:r>
              <a:rPr b="1" lang="el" sz="1600"/>
              <a:t>Cladding:</a:t>
            </a:r>
            <a:r>
              <a:rPr lang="el" sz="1600"/>
              <a:t> Surrounds the core to keep light there via “</a:t>
            </a:r>
            <a:r>
              <a:rPr lang="el" sz="1600" u="sng">
                <a:solidFill>
                  <a:schemeClr val="accent5"/>
                </a:solidFill>
                <a:hlinkClick r:id="rId3">
                  <a:extLst>
                    <a:ext uri="{A12FA001-AC4F-418D-AE19-62706E023703}">
                      <ahyp:hlinkClr val="tx"/>
                    </a:ext>
                  </a:extLst>
                </a:hlinkClick>
              </a:rPr>
              <a:t>total internal reflection</a:t>
            </a:r>
            <a:r>
              <a:rPr lang="el" sz="1600"/>
              <a:t>”.</a:t>
            </a:r>
            <a:endParaRPr sz="1600"/>
          </a:p>
          <a:p>
            <a:pPr indent="-330200" lvl="1" marL="914400" rtl="0" algn="l">
              <a:lnSpc>
                <a:spcPct val="115000"/>
              </a:lnSpc>
              <a:spcBef>
                <a:spcPts val="0"/>
              </a:spcBef>
              <a:spcAft>
                <a:spcPts val="0"/>
              </a:spcAft>
              <a:buSzPts val="1600"/>
              <a:buChar char="○"/>
            </a:pPr>
            <a:r>
              <a:rPr b="1" lang="el" sz="1600"/>
              <a:t>Coating:</a:t>
            </a:r>
            <a:r>
              <a:rPr lang="el" sz="1600"/>
              <a:t> Reinforces its internals, usually plastic.</a:t>
            </a:r>
            <a:endParaRPr sz="1600"/>
          </a:p>
          <a:p>
            <a:pPr indent="-330200" lvl="1" marL="914400" rtl="0" algn="l">
              <a:lnSpc>
                <a:spcPct val="115000"/>
              </a:lnSpc>
              <a:spcBef>
                <a:spcPts val="0"/>
              </a:spcBef>
              <a:spcAft>
                <a:spcPts val="0"/>
              </a:spcAft>
              <a:buSzPts val="1600"/>
              <a:buChar char="○"/>
            </a:pPr>
            <a:r>
              <a:rPr b="1" lang="el" sz="1600"/>
              <a:t>Strengthening fibers:</a:t>
            </a:r>
            <a:r>
              <a:rPr lang="el" sz="1600"/>
              <a:t> “Cushion” that protects the core against tensions.</a:t>
            </a:r>
            <a:endParaRPr sz="1600"/>
          </a:p>
          <a:p>
            <a:pPr indent="-330200" lvl="1" marL="914400" rtl="0" algn="l">
              <a:lnSpc>
                <a:spcPct val="115000"/>
              </a:lnSpc>
              <a:spcBef>
                <a:spcPts val="0"/>
              </a:spcBef>
              <a:spcAft>
                <a:spcPts val="0"/>
              </a:spcAft>
              <a:buSzPts val="1600"/>
              <a:buChar char="○"/>
            </a:pPr>
            <a:r>
              <a:rPr b="1" lang="el" sz="1600"/>
              <a:t>Cable Jacket:</a:t>
            </a:r>
            <a:r>
              <a:rPr lang="el" sz="1600"/>
              <a:t> More protection (from the environment, us etc).</a:t>
            </a:r>
            <a:endParaRPr sz="1600"/>
          </a:p>
        </p:txBody>
      </p:sp>
      <p:sp>
        <p:nvSpPr>
          <p:cNvPr id="135" name="Google Shape;135;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0"/>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4 / n</a:t>
            </a:r>
            <a:endParaRPr/>
          </a:p>
        </p:txBody>
      </p:sp>
      <p:sp>
        <p:nvSpPr>
          <p:cNvPr id="424" name="Google Shape;424;p40"/>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a:t>What is encapsulation?</a:t>
            </a:r>
            <a:endParaRPr b="1"/>
          </a:p>
          <a:p>
            <a:pPr indent="0" lvl="0" marL="457200" rtl="0" algn="l">
              <a:lnSpc>
                <a:spcPct val="115000"/>
              </a:lnSpc>
              <a:spcBef>
                <a:spcPts val="1200"/>
              </a:spcBef>
              <a:spcAft>
                <a:spcPts val="0"/>
              </a:spcAft>
              <a:buSzPts val="1600"/>
              <a:buNone/>
            </a:pPr>
            <a:r>
              <a:rPr lang="el"/>
              <a:t>Encapsulation is the process of adding information incrementally, as we move “downwards” through the layers, i.e., from the more abstract to the more lower-level layers.</a:t>
            </a:r>
            <a:endParaRPr/>
          </a:p>
          <a:p>
            <a:pPr indent="-330200" lvl="0" marL="457200" rtl="0" algn="l">
              <a:lnSpc>
                <a:spcPct val="115000"/>
              </a:lnSpc>
              <a:spcBef>
                <a:spcPts val="1200"/>
              </a:spcBef>
              <a:spcAft>
                <a:spcPts val="0"/>
              </a:spcAft>
              <a:buSzPts val="1600"/>
              <a:buChar char="●"/>
            </a:pPr>
            <a:r>
              <a:rPr b="1" lang="el"/>
              <a:t>What is decapsulation?</a:t>
            </a:r>
            <a:endParaRPr/>
          </a:p>
          <a:p>
            <a:pPr indent="0" lvl="0" marL="457200" rtl="0" algn="l">
              <a:lnSpc>
                <a:spcPct val="115000"/>
              </a:lnSpc>
              <a:spcBef>
                <a:spcPts val="1200"/>
              </a:spcBef>
              <a:spcAft>
                <a:spcPts val="1200"/>
              </a:spcAft>
              <a:buSzPts val="1600"/>
              <a:buNone/>
            </a:pPr>
            <a:r>
              <a:rPr lang="el"/>
              <a:t>The opposite of encapsulation, i.e., moving backwards, from lower- to higher-level layers, we make use of and strip off the enabling information, thus efficiently getting back the original data.</a:t>
            </a:r>
            <a:endParaRPr/>
          </a:p>
        </p:txBody>
      </p:sp>
      <p:sp>
        <p:nvSpPr>
          <p:cNvPr id="425" name="Google Shape;425;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1"/>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5 / n</a:t>
            </a:r>
            <a:endParaRPr/>
          </a:p>
        </p:txBody>
      </p:sp>
      <p:sp>
        <p:nvSpPr>
          <p:cNvPr id="431" name="Google Shape;431;p41"/>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a:t>Port, IP, MAC: What does each of these help us identify?</a:t>
            </a:r>
            <a:endParaRPr b="1"/>
          </a:p>
          <a:p>
            <a:pPr indent="0" lvl="0" marL="457200" rtl="0" algn="l">
              <a:lnSpc>
                <a:spcPct val="115000"/>
              </a:lnSpc>
              <a:spcBef>
                <a:spcPts val="1200"/>
              </a:spcBef>
              <a:spcAft>
                <a:spcPts val="0"/>
              </a:spcAft>
              <a:buSzPts val="1600"/>
              <a:buNone/>
            </a:pPr>
            <a:r>
              <a:rPr lang="el"/>
              <a:t>Ports help us identify the exact location from where on a network device a process is made available.</a:t>
            </a:r>
            <a:endParaRPr/>
          </a:p>
          <a:p>
            <a:pPr indent="0" lvl="0" marL="457200" rtl="0" algn="l">
              <a:lnSpc>
                <a:spcPct val="115000"/>
              </a:lnSpc>
              <a:spcBef>
                <a:spcPts val="1200"/>
              </a:spcBef>
              <a:spcAft>
                <a:spcPts val="0"/>
              </a:spcAft>
              <a:buSzPts val="1600"/>
              <a:buNone/>
            </a:pPr>
            <a:r>
              <a:rPr lang="el"/>
              <a:t>IP address helps us identify a network.</a:t>
            </a:r>
            <a:endParaRPr/>
          </a:p>
          <a:p>
            <a:pPr indent="0" lvl="0" marL="457200" rtl="0" algn="l">
              <a:lnSpc>
                <a:spcPct val="115000"/>
              </a:lnSpc>
              <a:spcBef>
                <a:spcPts val="1200"/>
              </a:spcBef>
              <a:spcAft>
                <a:spcPts val="0"/>
              </a:spcAft>
              <a:buSzPts val="1600"/>
              <a:buNone/>
            </a:pPr>
            <a:r>
              <a:rPr lang="el"/>
              <a:t>MAC address helps us identify a certain network device.</a:t>
            </a:r>
            <a:endParaRPr/>
          </a:p>
          <a:p>
            <a:pPr indent="-330200" lvl="0" marL="457200" rtl="0" algn="l">
              <a:lnSpc>
                <a:spcPct val="115000"/>
              </a:lnSpc>
              <a:spcBef>
                <a:spcPts val="1200"/>
              </a:spcBef>
              <a:spcAft>
                <a:spcPts val="0"/>
              </a:spcAft>
              <a:buSzPts val="1600"/>
              <a:buChar char="●"/>
            </a:pPr>
            <a:r>
              <a:rPr b="1" lang="el"/>
              <a:t>Right or Wrong? A packet contains more information than a frame.</a:t>
            </a:r>
            <a:endParaRPr/>
          </a:p>
          <a:p>
            <a:pPr indent="0" lvl="0" marL="457200" rtl="0" algn="l">
              <a:lnSpc>
                <a:spcPct val="115000"/>
              </a:lnSpc>
              <a:spcBef>
                <a:spcPts val="1200"/>
              </a:spcBef>
              <a:spcAft>
                <a:spcPts val="1200"/>
              </a:spcAft>
              <a:buSzPts val="1600"/>
              <a:buNone/>
            </a:pPr>
            <a:r>
              <a:rPr lang="el"/>
              <a:t>Wrong. Frames = Packets + MAC address.</a:t>
            </a:r>
            <a:endParaRPr/>
          </a:p>
        </p:txBody>
      </p:sp>
      <p:sp>
        <p:nvSpPr>
          <p:cNvPr id="432" name="Google Shape;432;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2"/>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6 / n</a:t>
            </a:r>
            <a:endParaRPr/>
          </a:p>
        </p:txBody>
      </p:sp>
      <p:sp>
        <p:nvSpPr>
          <p:cNvPr id="438" name="Google Shape;438;p42"/>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a:t>Right or Wrong? Packets refer to lower layer than frames.</a:t>
            </a:r>
            <a:endParaRPr b="1"/>
          </a:p>
          <a:p>
            <a:pPr indent="0" lvl="0" marL="457200" rtl="0" algn="l">
              <a:lnSpc>
                <a:spcPct val="115000"/>
              </a:lnSpc>
              <a:spcBef>
                <a:spcPts val="1200"/>
              </a:spcBef>
              <a:spcAft>
                <a:spcPts val="0"/>
              </a:spcAft>
              <a:buSzPts val="1600"/>
              <a:buNone/>
            </a:pPr>
            <a:r>
              <a:rPr lang="el"/>
              <a:t>Wrong. Frames, refer to layer 2 but packets to layer 3 - remember, frames are encapsulated packets, so we move down the layer stack!</a:t>
            </a:r>
            <a:endParaRPr/>
          </a:p>
          <a:p>
            <a:pPr indent="-330200" lvl="0" marL="457200" rtl="0" algn="l">
              <a:lnSpc>
                <a:spcPct val="115000"/>
              </a:lnSpc>
              <a:spcBef>
                <a:spcPts val="1200"/>
              </a:spcBef>
              <a:spcAft>
                <a:spcPts val="0"/>
              </a:spcAft>
              <a:buSzPts val="1600"/>
              <a:buChar char="●"/>
            </a:pPr>
            <a:r>
              <a:rPr b="1" lang="el"/>
              <a:t>At which layer of the OSI model do message segments live in?</a:t>
            </a:r>
            <a:endParaRPr b="1"/>
          </a:p>
          <a:p>
            <a:pPr indent="0" lvl="0" marL="0" rtl="0" algn="l">
              <a:lnSpc>
                <a:spcPct val="115000"/>
              </a:lnSpc>
              <a:spcBef>
                <a:spcPts val="1200"/>
              </a:spcBef>
              <a:spcAft>
                <a:spcPts val="1200"/>
              </a:spcAft>
              <a:buSzPts val="1600"/>
              <a:buNone/>
            </a:pPr>
            <a:r>
              <a:rPr lang="el"/>
              <a:t>	At the transport layer (layer 4).</a:t>
            </a:r>
            <a:endParaRPr/>
          </a:p>
        </p:txBody>
      </p:sp>
      <p:sp>
        <p:nvSpPr>
          <p:cNvPr id="439" name="Google Shape;439;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7 / n</a:t>
            </a:r>
            <a:endParaRPr/>
          </a:p>
        </p:txBody>
      </p:sp>
      <p:sp>
        <p:nvSpPr>
          <p:cNvPr id="445" name="Google Shape;445;p43"/>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lnSpcReduction="20000"/>
          </a:bodyPr>
          <a:lstStyle/>
          <a:p>
            <a:pPr indent="-330200" lvl="0" marL="457200" rtl="0" algn="l">
              <a:lnSpc>
                <a:spcPct val="115000"/>
              </a:lnSpc>
              <a:spcBef>
                <a:spcPts val="0"/>
              </a:spcBef>
              <a:spcAft>
                <a:spcPts val="0"/>
              </a:spcAft>
              <a:buSzPts val="1600"/>
              <a:buChar char="●"/>
            </a:pPr>
            <a:r>
              <a:rPr b="1" lang="el"/>
              <a:t>Name some pros and cons of message segmentation.</a:t>
            </a:r>
            <a:endParaRPr b="1"/>
          </a:p>
          <a:p>
            <a:pPr indent="0" lvl="0" marL="0" rtl="0" algn="l">
              <a:lnSpc>
                <a:spcPct val="115000"/>
              </a:lnSpc>
              <a:spcBef>
                <a:spcPts val="1200"/>
              </a:spcBef>
              <a:spcAft>
                <a:spcPts val="0"/>
              </a:spcAft>
              <a:buSzPts val="1600"/>
              <a:buNone/>
            </a:pPr>
            <a:r>
              <a:rPr lang="el"/>
              <a:t>	Pros:</a:t>
            </a:r>
            <a:endParaRPr/>
          </a:p>
          <a:p>
            <a:pPr indent="-330200" lvl="1" marL="914400" rtl="0" algn="l">
              <a:lnSpc>
                <a:spcPct val="115000"/>
              </a:lnSpc>
              <a:spcBef>
                <a:spcPts val="1200"/>
              </a:spcBef>
              <a:spcAft>
                <a:spcPts val="0"/>
              </a:spcAft>
              <a:buSzPts val="1600"/>
              <a:buChar char="○"/>
            </a:pPr>
            <a:r>
              <a:rPr lang="el"/>
              <a:t>Different conversations can be interleaved (i.e., you can perplex multiple conversations simultaneously).</a:t>
            </a:r>
            <a:endParaRPr/>
          </a:p>
          <a:p>
            <a:pPr indent="-330200" lvl="1" marL="914400" rtl="0" algn="l">
              <a:lnSpc>
                <a:spcPct val="115000"/>
              </a:lnSpc>
              <a:spcBef>
                <a:spcPts val="0"/>
              </a:spcBef>
              <a:spcAft>
                <a:spcPts val="0"/>
              </a:spcAft>
              <a:buSzPts val="1600"/>
              <a:buChar char="○"/>
            </a:pPr>
            <a:r>
              <a:rPr lang="el"/>
              <a:t>More reliable networks.</a:t>
            </a:r>
            <a:endParaRPr/>
          </a:p>
          <a:p>
            <a:pPr indent="0" lvl="0" marL="457200" rtl="0" algn="l">
              <a:lnSpc>
                <a:spcPct val="115000"/>
              </a:lnSpc>
              <a:spcBef>
                <a:spcPts val="1200"/>
              </a:spcBef>
              <a:spcAft>
                <a:spcPts val="0"/>
              </a:spcAft>
              <a:buSzPts val="1600"/>
              <a:buNone/>
            </a:pPr>
            <a:r>
              <a:rPr lang="el"/>
              <a:t>Con:</a:t>
            </a:r>
            <a:endParaRPr/>
          </a:p>
          <a:p>
            <a:pPr indent="-330200" lvl="1" marL="914400" rtl="0" algn="l">
              <a:lnSpc>
                <a:spcPct val="115000"/>
              </a:lnSpc>
              <a:spcBef>
                <a:spcPts val="1200"/>
              </a:spcBef>
              <a:spcAft>
                <a:spcPts val="0"/>
              </a:spcAft>
              <a:buSzPts val="1600"/>
              <a:buChar char="○"/>
            </a:pPr>
            <a:r>
              <a:rPr lang="el"/>
              <a:t>Complexity</a:t>
            </a:r>
            <a:endParaRPr/>
          </a:p>
          <a:p>
            <a:pPr indent="0" lvl="0" marL="0" rtl="0" algn="l">
              <a:lnSpc>
                <a:spcPct val="115000"/>
              </a:lnSpc>
              <a:spcBef>
                <a:spcPts val="1200"/>
              </a:spcBef>
              <a:spcAft>
                <a:spcPts val="1200"/>
              </a:spcAft>
              <a:buSzPts val="1600"/>
              <a:buNone/>
            </a:pPr>
            <a:r>
              <a:t/>
            </a:r>
            <a:endParaRPr/>
          </a:p>
        </p:txBody>
      </p:sp>
      <p:sp>
        <p:nvSpPr>
          <p:cNvPr id="446" name="Google Shape;446;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4"/>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Homework</a:t>
            </a:r>
            <a:endParaRPr/>
          </a:p>
        </p:txBody>
      </p:sp>
      <p:sp>
        <p:nvSpPr>
          <p:cNvPr id="452" name="Google Shape;452;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
        <p:nvSpPr>
          <p:cNvPr id="453" name="Google Shape;453;p44"/>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00"/>
              <a:buNone/>
            </a:pPr>
            <a:r>
              <a:rPr lang="el"/>
              <a:t>Based on today’s lecture and online (or other) resources, write a 300-400 word essay about the structure of the OSI model. Indicatively, you could cover the following among others:</a:t>
            </a:r>
            <a:endParaRPr/>
          </a:p>
          <a:p>
            <a:pPr indent="-330200" lvl="0" marL="457200" rtl="0" algn="l">
              <a:lnSpc>
                <a:spcPct val="115000"/>
              </a:lnSpc>
              <a:spcBef>
                <a:spcPts val="1200"/>
              </a:spcBef>
              <a:spcAft>
                <a:spcPts val="0"/>
              </a:spcAft>
              <a:buSzPts val="1600"/>
              <a:buChar char="●"/>
            </a:pPr>
            <a:r>
              <a:rPr lang="el"/>
              <a:t>When it was devised and by whom?</a:t>
            </a:r>
            <a:endParaRPr/>
          </a:p>
          <a:p>
            <a:pPr indent="-330200" lvl="0" marL="457200" rtl="0" algn="l">
              <a:lnSpc>
                <a:spcPct val="115000"/>
              </a:lnSpc>
              <a:spcBef>
                <a:spcPts val="0"/>
              </a:spcBef>
              <a:spcAft>
                <a:spcPts val="0"/>
              </a:spcAft>
              <a:buSzPts val="1600"/>
              <a:buChar char="●"/>
            </a:pPr>
            <a:r>
              <a:rPr lang="el"/>
              <a:t>Which are its merits?</a:t>
            </a:r>
            <a:endParaRPr/>
          </a:p>
          <a:p>
            <a:pPr indent="-330200" lvl="0" marL="457200" rtl="0" algn="l">
              <a:lnSpc>
                <a:spcPct val="115000"/>
              </a:lnSpc>
              <a:spcBef>
                <a:spcPts val="0"/>
              </a:spcBef>
              <a:spcAft>
                <a:spcPts val="0"/>
              </a:spcAft>
              <a:buSzPts val="1600"/>
              <a:buChar char="●"/>
            </a:pPr>
            <a:r>
              <a:rPr lang="el"/>
              <a:t>Which are its key components?</a:t>
            </a:r>
            <a:endParaRPr/>
          </a:p>
          <a:p>
            <a:pPr indent="-330200" lvl="0" marL="457200" rtl="0" algn="l">
              <a:lnSpc>
                <a:spcPct val="115000"/>
              </a:lnSpc>
              <a:spcBef>
                <a:spcPts val="0"/>
              </a:spcBef>
              <a:spcAft>
                <a:spcPts val="0"/>
              </a:spcAft>
              <a:buSzPts val="1600"/>
              <a:buChar char="●"/>
            </a:pPr>
            <a:r>
              <a:rPr lang="el"/>
              <a:t>Why it is / isn’t useful.</a:t>
            </a:r>
            <a:endParaRPr/>
          </a:p>
          <a:p>
            <a:pPr indent="0" lvl="0" marL="0" rtl="0" algn="l">
              <a:lnSpc>
                <a:spcPct val="115000"/>
              </a:lnSpc>
              <a:spcBef>
                <a:spcPts val="1200"/>
              </a:spcBef>
              <a:spcAft>
                <a:spcPts val="1200"/>
              </a:spcAft>
              <a:buSzPts val="1600"/>
              <a:buNone/>
            </a:pPr>
            <a:r>
              <a:rPr lang="el"/>
              <a:t>Share your responses through: </a:t>
            </a:r>
            <a:r>
              <a:rPr lang="el">
                <a:latin typeface="Consolas"/>
                <a:ea typeface="Consolas"/>
                <a:cs typeface="Consolas"/>
                <a:sym typeface="Consolas"/>
              </a:rPr>
              <a:t>v.markos@mc-class.gr</a:t>
            </a:r>
            <a:endParaRPr>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5"/>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(Reminder) NetAcad Courses</a:t>
            </a:r>
            <a:endParaRPr/>
          </a:p>
        </p:txBody>
      </p:sp>
      <p:sp>
        <p:nvSpPr>
          <p:cNvPr id="459" name="Google Shape;459;p45"/>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00"/>
              <a:buNone/>
            </a:pPr>
            <a:r>
              <a:rPr lang="el" sz="1500"/>
              <a:t>In the “Download Packet Tracer” page, above the “Download” section, you can find </a:t>
            </a:r>
            <a:r>
              <a:rPr b="1" lang="el" sz="1500"/>
              <a:t>three interesting courses</a:t>
            </a:r>
            <a:r>
              <a:rPr lang="el" sz="1500"/>
              <a:t> (</a:t>
            </a:r>
            <a:r>
              <a:rPr i="1" lang="el" sz="1500"/>
              <a:t>interesting course:</a:t>
            </a:r>
            <a:r>
              <a:rPr lang="el" sz="1500"/>
              <a:t> </a:t>
            </a:r>
            <a:r>
              <a:rPr i="1" lang="el" sz="1500"/>
              <a:t>a course is characterised as “interesting” to inform someone that they should take it, without telling them to do so directly</a:t>
            </a:r>
            <a:r>
              <a:rPr lang="el" sz="1500"/>
              <a:t>):</a:t>
            </a:r>
            <a:endParaRPr sz="1500"/>
          </a:p>
          <a:p>
            <a:pPr indent="-323850" lvl="0" marL="457200" rtl="0" algn="l">
              <a:lnSpc>
                <a:spcPct val="115000"/>
              </a:lnSpc>
              <a:spcBef>
                <a:spcPts val="1200"/>
              </a:spcBef>
              <a:spcAft>
                <a:spcPts val="0"/>
              </a:spcAft>
              <a:buSzPts val="1500"/>
              <a:buChar char="●"/>
            </a:pPr>
            <a:r>
              <a:rPr lang="el" sz="1500" u="sng">
                <a:solidFill>
                  <a:schemeClr val="hlink"/>
                </a:solidFill>
                <a:hlinkClick r:id="rId3"/>
              </a:rPr>
              <a:t>Getting Started with Cisco Packet Tracer</a:t>
            </a:r>
            <a:endParaRPr sz="1500"/>
          </a:p>
          <a:p>
            <a:pPr indent="-323850" lvl="0" marL="457200" rtl="0" algn="l">
              <a:lnSpc>
                <a:spcPct val="115000"/>
              </a:lnSpc>
              <a:spcBef>
                <a:spcPts val="0"/>
              </a:spcBef>
              <a:spcAft>
                <a:spcPts val="0"/>
              </a:spcAft>
              <a:buSzPts val="1500"/>
              <a:buChar char="●"/>
            </a:pPr>
            <a:r>
              <a:rPr lang="el" sz="1500" u="sng">
                <a:solidFill>
                  <a:schemeClr val="hlink"/>
                </a:solidFill>
                <a:hlinkClick r:id="rId4"/>
              </a:rPr>
              <a:t>Exploring Networking with Cisco Packet Tracer</a:t>
            </a:r>
            <a:endParaRPr sz="1500"/>
          </a:p>
          <a:p>
            <a:pPr indent="-323850" lvl="0" marL="457200" rtl="0" algn="l">
              <a:lnSpc>
                <a:spcPct val="115000"/>
              </a:lnSpc>
              <a:spcBef>
                <a:spcPts val="0"/>
              </a:spcBef>
              <a:spcAft>
                <a:spcPts val="0"/>
              </a:spcAft>
              <a:buSzPts val="1500"/>
              <a:buChar char="●"/>
            </a:pPr>
            <a:r>
              <a:rPr lang="el" sz="1500" u="sng">
                <a:solidFill>
                  <a:schemeClr val="hlink"/>
                </a:solidFill>
                <a:hlinkClick r:id="rId5"/>
              </a:rPr>
              <a:t>Exploring IoT with Cisco Packet Tracer</a:t>
            </a:r>
            <a:endParaRPr sz="1500"/>
          </a:p>
          <a:p>
            <a:pPr indent="0" lvl="0" marL="0" rtl="0" algn="l">
              <a:lnSpc>
                <a:spcPct val="115000"/>
              </a:lnSpc>
              <a:spcBef>
                <a:spcPts val="1200"/>
              </a:spcBef>
              <a:spcAft>
                <a:spcPts val="0"/>
              </a:spcAft>
              <a:buSzPts val="1600"/>
              <a:buNone/>
            </a:pPr>
            <a:r>
              <a:rPr lang="el" sz="1500"/>
              <a:t>Also interesting is the following NetAcad course:</a:t>
            </a:r>
            <a:endParaRPr sz="1500"/>
          </a:p>
          <a:p>
            <a:pPr indent="-323850" lvl="0" marL="457200" rtl="0" algn="l">
              <a:lnSpc>
                <a:spcPct val="115000"/>
              </a:lnSpc>
              <a:spcBef>
                <a:spcPts val="1200"/>
              </a:spcBef>
              <a:spcAft>
                <a:spcPts val="0"/>
              </a:spcAft>
              <a:buSzPts val="1500"/>
              <a:buChar char="●"/>
            </a:pPr>
            <a:r>
              <a:rPr lang="el" sz="1500" u="sng">
                <a:solidFill>
                  <a:schemeClr val="hlink"/>
                </a:solidFill>
                <a:hlinkClick r:id="rId6"/>
              </a:rPr>
              <a:t>Network Technician</a:t>
            </a:r>
            <a:endParaRPr sz="1500"/>
          </a:p>
        </p:txBody>
      </p:sp>
      <p:sp>
        <p:nvSpPr>
          <p:cNvPr id="460" name="Google Shape;460;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l"/>
              <a:t>Any Questions?</a:t>
            </a:r>
            <a:endParaRPr/>
          </a:p>
        </p:txBody>
      </p:sp>
      <p:sp>
        <p:nvSpPr>
          <p:cNvPr id="466" name="Google Shape;466;p4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l"/>
              <a:t>Don’t forget to fill-in the questionnaire! (look right)</a:t>
            </a:r>
            <a:endParaRPr/>
          </a:p>
        </p:txBody>
      </p:sp>
      <p:sp>
        <p:nvSpPr>
          <p:cNvPr id="467" name="Google Shape;467;p46"/>
          <p:cNvSpPr txBox="1"/>
          <p:nvPr/>
        </p:nvSpPr>
        <p:spPr>
          <a:xfrm>
            <a:off x="4749150" y="3960900"/>
            <a:ext cx="4309800" cy="53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l" sz="1600" u="sng" cap="none" strike="noStrike">
                <a:solidFill>
                  <a:schemeClr val="hlink"/>
                </a:solidFill>
                <a:latin typeface="Consolas"/>
                <a:ea typeface="Consolas"/>
                <a:cs typeface="Consolas"/>
                <a:sym typeface="Consolas"/>
                <a:hlinkClick r:id="rId3"/>
              </a:rPr>
              <a:t>https://forms.gle/6q2tuByroaan8kWH8</a:t>
            </a:r>
            <a:endParaRPr b="1" i="0" sz="1600" u="none" cap="none" strike="noStrike">
              <a:solidFill>
                <a:schemeClr val="accent1"/>
              </a:solidFill>
              <a:latin typeface="Consolas"/>
              <a:ea typeface="Consolas"/>
              <a:cs typeface="Consolas"/>
              <a:sym typeface="Consolas"/>
            </a:endParaRPr>
          </a:p>
        </p:txBody>
      </p:sp>
      <p:sp>
        <p:nvSpPr>
          <p:cNvPr id="468" name="Google Shape;468;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469" name="Google Shape;469;p46">
            <a:hlinkClick r:id="rId4"/>
          </p:cNvPr>
          <p:cNvPicPr preferRelativeResize="0"/>
          <p:nvPr/>
        </p:nvPicPr>
        <p:blipFill rotWithShape="1">
          <a:blip r:embed="rId5">
            <a:alphaModFix/>
          </a:blip>
          <a:srcRect b="0" l="0" r="0" t="0"/>
          <a:stretch/>
        </p:blipFill>
        <p:spPr>
          <a:xfrm>
            <a:off x="5408600" y="1143000"/>
            <a:ext cx="28575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last time…3 / n</a:t>
            </a:r>
            <a:endParaRPr/>
          </a:p>
        </p:txBody>
      </p:sp>
      <p:sp>
        <p:nvSpPr>
          <p:cNvPr id="141" name="Google Shape;141;p5"/>
          <p:cNvSpPr txBox="1"/>
          <p:nvPr>
            <p:ph idx="1" type="body"/>
          </p:nvPr>
        </p:nvSpPr>
        <p:spPr>
          <a:xfrm>
            <a:off x="729450" y="1378000"/>
            <a:ext cx="7688700" cy="37656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Name some differences and similarities of mono- and multi-mode fibres.</a:t>
            </a:r>
            <a:endParaRPr b="1" sz="1600"/>
          </a:p>
          <a:p>
            <a:pPr indent="0" lvl="0" marL="457200" rtl="0" algn="l">
              <a:lnSpc>
                <a:spcPct val="115000"/>
              </a:lnSpc>
              <a:spcBef>
                <a:spcPts val="1200"/>
              </a:spcBef>
              <a:spcAft>
                <a:spcPts val="0"/>
              </a:spcAft>
              <a:buSzPts val="1600"/>
              <a:buNone/>
            </a:pPr>
            <a:r>
              <a:rPr lang="el" sz="1600"/>
              <a:t>Some similarities are:</a:t>
            </a:r>
            <a:endParaRPr sz="1600"/>
          </a:p>
          <a:p>
            <a:pPr indent="-330200" lvl="0" marL="914400" rtl="0" algn="l">
              <a:lnSpc>
                <a:spcPct val="115000"/>
              </a:lnSpc>
              <a:spcBef>
                <a:spcPts val="1200"/>
              </a:spcBef>
              <a:spcAft>
                <a:spcPts val="0"/>
              </a:spcAft>
              <a:buSzPts val="1600"/>
              <a:buChar char="○"/>
            </a:pPr>
            <a:r>
              <a:rPr lang="el" sz="1600"/>
              <a:t>Both can transmit messages to long distance and a high bandwidth.</a:t>
            </a:r>
            <a:endParaRPr sz="1600"/>
          </a:p>
          <a:p>
            <a:pPr indent="-330200" lvl="0" marL="914400" rtl="0" algn="l">
              <a:lnSpc>
                <a:spcPct val="115000"/>
              </a:lnSpc>
              <a:spcBef>
                <a:spcPts val="0"/>
              </a:spcBef>
              <a:spcAft>
                <a:spcPts val="0"/>
              </a:spcAft>
              <a:buSzPts val="1600"/>
              <a:buChar char="○"/>
            </a:pPr>
            <a:r>
              <a:rPr lang="el" sz="1600"/>
              <a:t>They are fragile.</a:t>
            </a:r>
            <a:endParaRPr sz="1600"/>
          </a:p>
          <a:p>
            <a:pPr indent="-330200" lvl="0" marL="914400" rtl="0" algn="l">
              <a:lnSpc>
                <a:spcPct val="115000"/>
              </a:lnSpc>
              <a:spcBef>
                <a:spcPts val="0"/>
              </a:spcBef>
              <a:spcAft>
                <a:spcPts val="0"/>
              </a:spcAft>
              <a:buSzPts val="1600"/>
              <a:buChar char="○"/>
            </a:pPr>
            <a:r>
              <a:rPr lang="el" sz="1600"/>
              <a:t>They are expensive to buy and install.</a:t>
            </a:r>
            <a:endParaRPr sz="1600"/>
          </a:p>
          <a:p>
            <a:pPr indent="0" lvl="0" marL="0" rtl="0" algn="l">
              <a:lnSpc>
                <a:spcPct val="115000"/>
              </a:lnSpc>
              <a:spcBef>
                <a:spcPts val="1200"/>
              </a:spcBef>
              <a:spcAft>
                <a:spcPts val="0"/>
              </a:spcAft>
              <a:buSzPts val="1600"/>
              <a:buNone/>
            </a:pPr>
            <a:r>
              <a:rPr lang="el" sz="1600"/>
              <a:t>	Some differences are:</a:t>
            </a:r>
            <a:endParaRPr sz="1600"/>
          </a:p>
          <a:p>
            <a:pPr indent="-330200" lvl="0" marL="914400" rtl="0" algn="l">
              <a:lnSpc>
                <a:spcPct val="115000"/>
              </a:lnSpc>
              <a:spcBef>
                <a:spcPts val="1200"/>
              </a:spcBef>
              <a:spcAft>
                <a:spcPts val="0"/>
              </a:spcAft>
              <a:buSzPts val="1600"/>
              <a:buChar char="○"/>
            </a:pPr>
            <a:r>
              <a:rPr lang="el" sz="1600"/>
              <a:t>Monomode fibres comprises of a single mode light, while multimode ones from multiple similar modes.</a:t>
            </a:r>
            <a:endParaRPr sz="1600"/>
          </a:p>
          <a:p>
            <a:pPr indent="-330200" lvl="0" marL="914400" rtl="0" algn="l">
              <a:lnSpc>
                <a:spcPct val="115000"/>
              </a:lnSpc>
              <a:spcBef>
                <a:spcPts val="0"/>
              </a:spcBef>
              <a:spcAft>
                <a:spcPts val="0"/>
              </a:spcAft>
              <a:buSzPts val="1600"/>
              <a:buChar char="○"/>
            </a:pPr>
            <a:r>
              <a:rPr lang="el" sz="1600"/>
              <a:t>Monomode light is driven by expensive lasers compared to multimode.</a:t>
            </a:r>
            <a:endParaRPr sz="1600"/>
          </a:p>
          <a:p>
            <a:pPr indent="-330200" lvl="0" marL="914400" rtl="0" algn="l">
              <a:lnSpc>
                <a:spcPct val="115000"/>
              </a:lnSpc>
              <a:spcBef>
                <a:spcPts val="0"/>
              </a:spcBef>
              <a:spcAft>
                <a:spcPts val="0"/>
              </a:spcAft>
              <a:buSzPts val="1600"/>
              <a:buChar char="○"/>
            </a:pPr>
            <a:r>
              <a:rPr lang="el" sz="1600"/>
              <a:t>Monomode light is hard to terminate while multimode is not.</a:t>
            </a:r>
            <a:endParaRPr sz="1600"/>
          </a:p>
        </p:txBody>
      </p:sp>
      <p:sp>
        <p:nvSpPr>
          <p:cNvPr id="142" name="Google Shape;142;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last time… 4 / n</a:t>
            </a:r>
            <a:endParaRPr/>
          </a:p>
        </p:txBody>
      </p:sp>
      <p:sp>
        <p:nvSpPr>
          <p:cNvPr id="148" name="Google Shape;148;p6"/>
          <p:cNvSpPr txBox="1"/>
          <p:nvPr>
            <p:ph idx="1" type="body"/>
          </p:nvPr>
        </p:nvSpPr>
        <p:spPr>
          <a:xfrm>
            <a:off x="729450" y="1378000"/>
            <a:ext cx="7688700" cy="36576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Having two copper cables close together may result to corrupt signals. How can we fix it?</a:t>
            </a:r>
            <a:endParaRPr b="1" sz="1600"/>
          </a:p>
          <a:p>
            <a:pPr indent="0" lvl="0" marL="457200" rtl="0" algn="l">
              <a:lnSpc>
                <a:spcPct val="115000"/>
              </a:lnSpc>
              <a:spcBef>
                <a:spcPts val="1200"/>
              </a:spcBef>
              <a:spcAft>
                <a:spcPts val="0"/>
              </a:spcAft>
              <a:buSzPts val="1600"/>
              <a:buNone/>
            </a:pPr>
            <a:r>
              <a:rPr lang="el" sz="1600"/>
              <a:t>By twisting cables together we manage to minimise RFI and EMI, thus minimising corrupt signals. Moreover, through twisting both cables are alternately coming closer to the signal source, thus further reducing the chance of RFI / EMI.</a:t>
            </a:r>
            <a:endParaRPr sz="1600"/>
          </a:p>
          <a:p>
            <a:pPr indent="-330200" lvl="0" marL="457200" rtl="0" algn="l">
              <a:lnSpc>
                <a:spcPct val="115000"/>
              </a:lnSpc>
              <a:spcBef>
                <a:spcPts val="1200"/>
              </a:spcBef>
              <a:spcAft>
                <a:spcPts val="0"/>
              </a:spcAft>
              <a:buSzPts val="1600"/>
              <a:buChar char="●"/>
            </a:pPr>
            <a:r>
              <a:rPr b="1" lang="el" sz="1600"/>
              <a:t>What is the difference between WAP and Wireless Router?</a:t>
            </a:r>
            <a:endParaRPr b="1" sz="1600"/>
          </a:p>
          <a:p>
            <a:pPr indent="0" lvl="0" marL="457200" rtl="0" algn="l">
              <a:lnSpc>
                <a:spcPct val="100000"/>
              </a:lnSpc>
              <a:spcBef>
                <a:spcPts val="1200"/>
              </a:spcBef>
              <a:spcAft>
                <a:spcPts val="0"/>
              </a:spcAft>
              <a:buSzPts val="1600"/>
              <a:buNone/>
            </a:pPr>
            <a:r>
              <a:rPr lang="el" sz="1600"/>
              <a:t>In general, </a:t>
            </a:r>
            <a:r>
              <a:rPr b="1" lang="el" sz="1600"/>
              <a:t>routers of any type make a network visible to other networks</a:t>
            </a:r>
            <a:r>
              <a:rPr lang="el" sz="1600"/>
              <a:t>, while AP make “the local network” visible to other clients within the same network.</a:t>
            </a:r>
            <a:endParaRPr sz="1600"/>
          </a:p>
          <a:p>
            <a:pPr indent="0" lvl="0" marL="457200" rtl="0" algn="l">
              <a:lnSpc>
                <a:spcPct val="115000"/>
              </a:lnSpc>
              <a:spcBef>
                <a:spcPts val="0"/>
              </a:spcBef>
              <a:spcAft>
                <a:spcPts val="1200"/>
              </a:spcAft>
              <a:buSzPts val="1600"/>
              <a:buNone/>
            </a:pPr>
            <a:r>
              <a:t/>
            </a:r>
            <a:endParaRPr b="1" sz="1600"/>
          </a:p>
        </p:txBody>
      </p:sp>
      <p:sp>
        <p:nvSpPr>
          <p:cNvPr id="149" name="Google Shape;149;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last time… 5 / n</a:t>
            </a:r>
            <a:endParaRPr/>
          </a:p>
        </p:txBody>
      </p:sp>
      <p:sp>
        <p:nvSpPr>
          <p:cNvPr id="155" name="Google Shape;155;p7"/>
          <p:cNvSpPr txBox="1"/>
          <p:nvPr>
            <p:ph idx="1" type="body"/>
          </p:nvPr>
        </p:nvSpPr>
        <p:spPr>
          <a:xfrm>
            <a:off x="729450" y="1378000"/>
            <a:ext cx="7688700" cy="3372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Name some types of networks.</a:t>
            </a:r>
            <a:endParaRPr b="1" sz="1600"/>
          </a:p>
          <a:p>
            <a:pPr indent="0" lvl="0" marL="457200" rtl="0" algn="l">
              <a:lnSpc>
                <a:spcPct val="115000"/>
              </a:lnSpc>
              <a:spcBef>
                <a:spcPts val="1200"/>
              </a:spcBef>
              <a:spcAft>
                <a:spcPts val="0"/>
              </a:spcAft>
              <a:buSzPts val="1600"/>
              <a:buNone/>
            </a:pPr>
            <a:r>
              <a:rPr lang="el" sz="1600"/>
              <a:t>Some types of networks include:</a:t>
            </a:r>
            <a:endParaRPr sz="1600"/>
          </a:p>
          <a:p>
            <a:pPr indent="-330200" lvl="1" marL="914400" rtl="0" algn="l">
              <a:lnSpc>
                <a:spcPct val="115000"/>
              </a:lnSpc>
              <a:spcBef>
                <a:spcPts val="1200"/>
              </a:spcBef>
              <a:spcAft>
                <a:spcPts val="0"/>
              </a:spcAft>
              <a:buSzPts val="1600"/>
              <a:buChar char="○"/>
            </a:pPr>
            <a:r>
              <a:rPr b="1" lang="el" sz="1600"/>
              <a:t>PAN:</a:t>
            </a:r>
            <a:r>
              <a:rPr lang="el" sz="1600"/>
              <a:t> Personal Area Network</a:t>
            </a:r>
            <a:endParaRPr sz="1600"/>
          </a:p>
          <a:p>
            <a:pPr indent="-330200" lvl="1" marL="914400" rtl="0" algn="l">
              <a:lnSpc>
                <a:spcPct val="115000"/>
              </a:lnSpc>
              <a:spcBef>
                <a:spcPts val="0"/>
              </a:spcBef>
              <a:spcAft>
                <a:spcPts val="0"/>
              </a:spcAft>
              <a:buSzPts val="1600"/>
              <a:buChar char="○"/>
            </a:pPr>
            <a:r>
              <a:rPr b="1" lang="el" sz="1600"/>
              <a:t>LAN:</a:t>
            </a:r>
            <a:r>
              <a:rPr lang="el" sz="1600"/>
              <a:t> Local Area Network</a:t>
            </a:r>
            <a:endParaRPr sz="1600"/>
          </a:p>
          <a:p>
            <a:pPr indent="-330200" lvl="1" marL="914400" rtl="0" algn="l">
              <a:lnSpc>
                <a:spcPct val="115000"/>
              </a:lnSpc>
              <a:spcBef>
                <a:spcPts val="0"/>
              </a:spcBef>
              <a:spcAft>
                <a:spcPts val="0"/>
              </a:spcAft>
              <a:buSzPts val="1600"/>
              <a:buChar char="○"/>
            </a:pPr>
            <a:r>
              <a:rPr b="1" lang="el" sz="1600"/>
              <a:t>WLAN:</a:t>
            </a:r>
            <a:r>
              <a:rPr lang="el" sz="1600"/>
              <a:t> Wireless LAN</a:t>
            </a:r>
            <a:endParaRPr sz="1600"/>
          </a:p>
          <a:p>
            <a:pPr indent="-330200" lvl="1" marL="914400" rtl="0" algn="l">
              <a:lnSpc>
                <a:spcPct val="115000"/>
              </a:lnSpc>
              <a:spcBef>
                <a:spcPts val="0"/>
              </a:spcBef>
              <a:spcAft>
                <a:spcPts val="0"/>
              </a:spcAft>
              <a:buSzPts val="1600"/>
              <a:buChar char="○"/>
            </a:pPr>
            <a:r>
              <a:rPr b="1" lang="el" sz="1600"/>
              <a:t>SAN:</a:t>
            </a:r>
            <a:r>
              <a:rPr lang="el" sz="1600"/>
              <a:t> Storage Area Network</a:t>
            </a:r>
            <a:endParaRPr sz="1600"/>
          </a:p>
          <a:p>
            <a:pPr indent="-330200" lvl="1" marL="914400" rtl="0" algn="l">
              <a:lnSpc>
                <a:spcPct val="115000"/>
              </a:lnSpc>
              <a:spcBef>
                <a:spcPts val="0"/>
              </a:spcBef>
              <a:spcAft>
                <a:spcPts val="0"/>
              </a:spcAft>
              <a:buSzPts val="1600"/>
              <a:buChar char="○"/>
            </a:pPr>
            <a:r>
              <a:rPr b="1" lang="el" sz="1600"/>
              <a:t>MAN:</a:t>
            </a:r>
            <a:r>
              <a:rPr lang="el" sz="1600"/>
              <a:t> Metropolitan Area Network</a:t>
            </a:r>
            <a:endParaRPr sz="1600"/>
          </a:p>
          <a:p>
            <a:pPr indent="-330200" lvl="1" marL="914400" rtl="0" algn="l">
              <a:lnSpc>
                <a:spcPct val="115000"/>
              </a:lnSpc>
              <a:spcBef>
                <a:spcPts val="0"/>
              </a:spcBef>
              <a:spcAft>
                <a:spcPts val="0"/>
              </a:spcAft>
              <a:buSzPts val="1600"/>
              <a:buChar char="○"/>
            </a:pPr>
            <a:r>
              <a:rPr b="1" lang="el" sz="1600"/>
              <a:t>WAN:</a:t>
            </a:r>
            <a:r>
              <a:rPr lang="el" sz="1600"/>
              <a:t> Wide Area Network</a:t>
            </a:r>
            <a:endParaRPr sz="1600"/>
          </a:p>
          <a:p>
            <a:pPr indent="-330200" lvl="1" marL="914400" rtl="0" algn="l">
              <a:lnSpc>
                <a:spcPct val="115000"/>
              </a:lnSpc>
              <a:spcBef>
                <a:spcPts val="0"/>
              </a:spcBef>
              <a:spcAft>
                <a:spcPts val="0"/>
              </a:spcAft>
              <a:buSzPts val="1600"/>
              <a:buChar char="○"/>
            </a:pPr>
            <a:r>
              <a:rPr lang="el" sz="1600"/>
              <a:t>Wireless variants of the above…</a:t>
            </a:r>
            <a:endParaRPr sz="1600"/>
          </a:p>
        </p:txBody>
      </p:sp>
      <p:sp>
        <p:nvSpPr>
          <p:cNvPr id="156" name="Google Shape;156;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l"/>
              <a:t>Layers</a:t>
            </a:r>
            <a:endParaRPr/>
          </a:p>
        </p:txBody>
      </p:sp>
      <p:sp>
        <p:nvSpPr>
          <p:cNvPr id="162" name="Google Shape;162;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Would you like some coffee?</a:t>
            </a:r>
            <a:endParaRPr/>
          </a:p>
        </p:txBody>
      </p:sp>
      <p:sp>
        <p:nvSpPr>
          <p:cNvPr id="168" name="Google Shape;168;p9"/>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00"/>
              <a:buNone/>
            </a:pPr>
            <a:r>
              <a:rPr lang="el"/>
              <a:t>Dissect the process of asking for coffee at the queue of a coffee shop:</a:t>
            </a:r>
            <a:endParaRPr/>
          </a:p>
          <a:p>
            <a:pPr indent="-330200" lvl="0" marL="457200" rtl="0" algn="l">
              <a:lnSpc>
                <a:spcPct val="115000"/>
              </a:lnSpc>
              <a:spcBef>
                <a:spcPts val="1200"/>
              </a:spcBef>
              <a:spcAft>
                <a:spcPts val="0"/>
              </a:spcAft>
              <a:buSzPts val="1600"/>
              <a:buChar char="●"/>
            </a:pPr>
            <a:r>
              <a:rPr lang="el"/>
              <a:t>“I would like some coffee”</a:t>
            </a:r>
            <a:endParaRPr/>
          </a:p>
          <a:p>
            <a:pPr indent="-330200" lvl="0" marL="457200" rtl="0" algn="l">
              <a:lnSpc>
                <a:spcPct val="115000"/>
              </a:lnSpc>
              <a:spcBef>
                <a:spcPts val="0"/>
              </a:spcBef>
              <a:spcAft>
                <a:spcPts val="0"/>
              </a:spcAft>
              <a:buSzPts val="1600"/>
              <a:buChar char="●"/>
            </a:pPr>
            <a:r>
              <a:rPr lang="el"/>
              <a:t>“We have [list of complex coffee types I don’t understand]”</a:t>
            </a:r>
            <a:endParaRPr/>
          </a:p>
          <a:p>
            <a:pPr indent="-330200" lvl="0" marL="457200" rtl="0" algn="l">
              <a:lnSpc>
                <a:spcPct val="115000"/>
              </a:lnSpc>
              <a:spcBef>
                <a:spcPts val="0"/>
              </a:spcBef>
              <a:spcAft>
                <a:spcPts val="0"/>
              </a:spcAft>
              <a:buSzPts val="1600"/>
              <a:buChar char="●"/>
            </a:pPr>
            <a:r>
              <a:rPr lang="el"/>
              <a:t>“Okay, it is 1.50 €”</a:t>
            </a:r>
            <a:endParaRPr/>
          </a:p>
          <a:p>
            <a:pPr indent="-330200" lvl="0" marL="457200" rtl="0" algn="l">
              <a:lnSpc>
                <a:spcPct val="115000"/>
              </a:lnSpc>
              <a:spcBef>
                <a:spcPts val="0"/>
              </a:spcBef>
              <a:spcAft>
                <a:spcPts val="0"/>
              </a:spcAft>
              <a:buSzPts val="1600"/>
              <a:buChar char="●"/>
            </a:pPr>
            <a:r>
              <a:rPr lang="el"/>
              <a:t>“Fine”</a:t>
            </a:r>
            <a:endParaRPr/>
          </a:p>
          <a:p>
            <a:pPr indent="-330200" lvl="0" marL="457200" rtl="0" algn="l">
              <a:lnSpc>
                <a:spcPct val="115000"/>
              </a:lnSpc>
              <a:spcBef>
                <a:spcPts val="0"/>
              </a:spcBef>
              <a:spcAft>
                <a:spcPts val="0"/>
              </a:spcAft>
              <a:buSzPts val="1600"/>
              <a:buChar char="●"/>
            </a:pPr>
            <a:r>
              <a:rPr lang="el"/>
              <a:t>[Makes coffee for us]</a:t>
            </a:r>
            <a:endParaRPr/>
          </a:p>
          <a:p>
            <a:pPr indent="-330200" lvl="0" marL="457200" rtl="0" algn="l">
              <a:lnSpc>
                <a:spcPct val="115000"/>
              </a:lnSpc>
              <a:spcBef>
                <a:spcPts val="0"/>
              </a:spcBef>
              <a:spcAft>
                <a:spcPts val="0"/>
              </a:spcAft>
              <a:buSzPts val="1600"/>
              <a:buChar char="●"/>
            </a:pPr>
            <a:r>
              <a:rPr lang="el"/>
              <a:t>“Here you are”</a:t>
            </a:r>
            <a:endParaRPr/>
          </a:p>
          <a:p>
            <a:pPr indent="-330200" lvl="0" marL="457200" rtl="0" algn="l">
              <a:lnSpc>
                <a:spcPct val="115000"/>
              </a:lnSpc>
              <a:spcBef>
                <a:spcPts val="0"/>
              </a:spcBef>
              <a:spcAft>
                <a:spcPts val="0"/>
              </a:spcAft>
              <a:buSzPts val="1600"/>
              <a:buChar char="●"/>
            </a:pPr>
            <a:r>
              <a:rPr lang="el"/>
              <a:t>[We get our coffee and pay]</a:t>
            </a:r>
            <a:endParaRPr/>
          </a:p>
        </p:txBody>
      </p:sp>
      <p:sp>
        <p:nvSpPr>
          <p:cNvPr id="169" name="Google Shape;1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