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1" roundtripDataSignature="AMtx7miQ7m28IdGv8ZX8qLeE6q/aATtN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29"/>
          <p:cNvSpPr txBox="1"/>
          <p:nvPr>
            <p:ph idx="1" type="subTitle"/>
          </p:nvPr>
        </p:nvSpPr>
        <p:spPr>
          <a:xfrm>
            <a:off x="729625" y="3172900"/>
            <a:ext cx="768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8" name="Google Shape;18;p29"/>
          <p:cNvSpPr txBox="1"/>
          <p:nvPr/>
        </p:nvSpPr>
        <p:spPr>
          <a:xfrm>
            <a:off x="6590950" y="3866975"/>
            <a:ext cx="194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19;p29"/>
          <p:cNvSpPr txBox="1"/>
          <p:nvPr>
            <p:ph idx="2" type="subTitle"/>
          </p:nvPr>
        </p:nvSpPr>
        <p:spPr>
          <a:xfrm>
            <a:off x="6057025" y="3821800"/>
            <a:ext cx="23607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50">
          <p15:clr>
            <a:srgbClr val="E46962"/>
          </p15:clr>
        </p15:guide>
        <p15:guide id="2" pos="5302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38"/>
          <p:cNvSpPr txBox="1"/>
          <p:nvPr>
            <p:ph type="title"/>
          </p:nvPr>
        </p:nvSpPr>
        <p:spPr>
          <a:xfrm>
            <a:off x="721225" y="523413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38"/>
          <p:cNvSpPr txBox="1"/>
          <p:nvPr>
            <p:ph idx="1" type="body"/>
          </p:nvPr>
        </p:nvSpPr>
        <p:spPr>
          <a:xfrm>
            <a:off x="721225" y="1452775"/>
            <a:ext cx="33009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93" name="Google Shape;93;p3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6" name="Google Shape;96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3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2" name="Google Shape;102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4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5" name="Google Shape;105;p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4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ato"/>
              <a:buNone/>
              <a:defRPr sz="8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4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3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0" name="Google Shape;40;p3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- Εκτός ύλης">
  <p:cSld name="TITLE_AND_BODY_1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 relevant for the assessment of the module!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9" name="Google Shape;49;p33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- Προσοχή!">
  <p:cSld name="TITLE_AND_BODY_1_1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Heads up!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7" name="Google Shape;57;p34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- Προσοχή! 1">
  <p:cSld name="TITLE_AND_BODY_1_1_1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 Revision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2" name="Google Shape;62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3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5" name="Google Shape;65;p35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36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3" name="Google Shape;73;p36"/>
          <p:cNvSpPr txBox="1"/>
          <p:nvPr>
            <p:ph idx="1" type="body"/>
          </p:nvPr>
        </p:nvSpPr>
        <p:spPr>
          <a:xfrm>
            <a:off x="729325" y="1474150"/>
            <a:ext cx="37743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2" type="body"/>
          </p:nvPr>
        </p:nvSpPr>
        <p:spPr>
          <a:xfrm>
            <a:off x="4643600" y="1474075"/>
            <a:ext cx="37743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76" name="Google Shape;76;p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3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37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84" name="Google Shape;84;p3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9" name="Google Shape;9;p28"/>
          <p:cNvSpPr txBox="1"/>
          <p:nvPr>
            <p:ph idx="2" type="title"/>
          </p:nvPr>
        </p:nvSpPr>
        <p:spPr>
          <a:xfrm>
            <a:off x="157325" y="41050"/>
            <a:ext cx="892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regex101.com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s64.com/bash/sort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cyberciti.biz/faq/bash-scripting-using-awk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forms.gle/aj7pYsK1ksufD6xYA" TargetMode="External"/><Relationship Id="rId4" Type="http://schemas.openxmlformats.org/officeDocument/2006/relationships/hyperlink" Target="https://forms.gle/aj7pYsK1ksufD6xYA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l"/>
              <a:t>Operating Systems</a:t>
            </a:r>
            <a:br>
              <a:rPr lang="el"/>
            </a:br>
            <a:r>
              <a:rPr b="0" lang="el" sz="1600">
                <a:solidFill>
                  <a:schemeClr val="accent1"/>
                </a:solidFill>
              </a:rPr>
              <a:t>Bash: A Crash Course (Or: “Cash: A Bash Course”)</a:t>
            </a:r>
            <a:endParaRPr b="0" sz="1600">
              <a:solidFill>
                <a:schemeClr val="accent1"/>
              </a:solidFill>
            </a:endParaRPr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729625" y="3172900"/>
            <a:ext cx="768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Vassilis Markos,</a:t>
            </a:r>
            <a:br>
              <a:rPr lang="el"/>
            </a:br>
            <a:r>
              <a:rPr lang="el"/>
              <a:t>Mediterranean College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6029600" y="4001275"/>
            <a:ext cx="23880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"/>
          <p:cNvSpPr txBox="1"/>
          <p:nvPr>
            <p:ph idx="2" type="subTitle"/>
          </p:nvPr>
        </p:nvSpPr>
        <p:spPr>
          <a:xfrm>
            <a:off x="6057025" y="3821800"/>
            <a:ext cx="23607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l"/>
              <a:t>Week 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Even More Loops</a:t>
            </a:r>
            <a:endParaRPr/>
          </a:p>
        </p:txBody>
      </p:sp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729450" y="1378000"/>
            <a:ext cx="7688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If we want to create a backup version of all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.imp</a:t>
            </a:r>
            <a:r>
              <a:rPr lang="el"/>
              <a:t> (made up file extension) we can write something like the following: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Create some .imp files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l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l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l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l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1..5}</a:t>
            </a:r>
            <a:r>
              <a:rPr lang="el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l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2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touch</a:t>
            </a:r>
            <a:r>
              <a:rPr lang="el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"file_0</a:t>
            </a:r>
            <a:r>
              <a:rPr lang="el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el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.imp"</a:t>
            </a:r>
            <a:endParaRPr sz="12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2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2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2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Back them up</a:t>
            </a:r>
            <a:endParaRPr sz="12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prefix</a:t>
            </a:r>
            <a:r>
              <a:rPr lang="el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"backup_"</a:t>
            </a:r>
            <a:endParaRPr sz="12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l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l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l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*.imp</a:t>
            </a:r>
            <a:r>
              <a:rPr lang="el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l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2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el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l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$file</a:t>
            </a:r>
            <a:r>
              <a:rPr lang="el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l" sz="12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"${</a:t>
            </a:r>
            <a:r>
              <a:rPr lang="el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prefix</a:t>
            </a:r>
            <a:r>
              <a:rPr lang="el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l" sz="12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$file</a:t>
            </a:r>
            <a:r>
              <a:rPr lang="el" sz="12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2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2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2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81" name="Google Shape;18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while Loops</a:t>
            </a:r>
            <a:endParaRPr/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A simple while loop: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 sz="13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l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3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lang="el" sz="13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-lt </a:t>
            </a:r>
            <a:r>
              <a:rPr lang="el" sz="13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]; </a:t>
            </a:r>
            <a:r>
              <a:rPr lang="el" sz="13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3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3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endParaRPr sz="13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((</a:t>
            </a:r>
            <a:r>
              <a:rPr lang="el" sz="13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++))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3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3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/>
              <a:t>What will this print?</a:t>
            </a:r>
            <a:endParaRPr/>
          </a:p>
        </p:txBody>
      </p:sp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l"/>
              <a:t> Loops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3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3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l" sz="13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3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[[ </a:t>
            </a:r>
            <a:r>
              <a:rPr lang="el" sz="13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$line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l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"quit"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]]; </a:t>
            </a:r>
            <a:r>
              <a:rPr lang="el" sz="13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3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l" sz="13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sz="13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3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3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3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"You entered: </a:t>
            </a:r>
            <a:r>
              <a:rPr lang="el" sz="13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$line</a:t>
            </a:r>
            <a:r>
              <a:rPr lang="el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3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9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The general syntax is similar to for loops, just substituting for with while.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In order to break from a loop, as you might expect, you can safely use break, as in other languages.</a:t>
            </a:r>
            <a:endParaRPr/>
          </a:p>
        </p:txBody>
      </p:sp>
      <p:sp>
        <p:nvSpPr>
          <p:cNvPr id="195" name="Google Shape;195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Filters</a:t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The almighty grep filter: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grep  searches  for  PATTERNS  in  each  FILE.  PATTERNS is one or more patterns separated by newline characters, and  grep  prints  each  line that  matches a pattern.  Typically PATTERNS should be quoted when grep is used in a shell command.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i="1" lang="el"/>
              <a:t>(Borrowed from man grep)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/>
              <a:t>Essentially, grep filters files to look for certain content, modulo parametrisation.</a:t>
            </a:r>
            <a:endParaRPr/>
          </a:p>
        </p:txBody>
      </p:sp>
      <p:sp>
        <p:nvSpPr>
          <p:cNvPr id="202" name="Google Shape;202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A Simple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grep</a:t>
            </a:r>
            <a:r>
              <a:rPr lang="el"/>
              <a:t> Use Case</a:t>
            </a:r>
            <a:endParaRPr/>
          </a:p>
        </p:txBody>
      </p:sp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729450" y="1378000"/>
            <a:ext cx="7688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What will this print in the following file?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grep "Error" error_log.txt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/>
              <a:t>File:</a:t>
            </a:r>
            <a:br>
              <a:rPr lang="el"/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Error -- Not really important.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Error -- Not really important.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Warning -- Neglect this.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Error -- Really important.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Error -- Somewhat important.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Error -- Amazingly important.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Warning -- Well, not so important.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Error -- Well, important.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Error -- Not really important.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A Simple Filter</a:t>
            </a:r>
            <a:endParaRPr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This will print something like that: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Error -- Not really important.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Error -- Not really important.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Error -- Really important.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Error -- Somewhat important.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Error -- Amazingly important.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Error -- Well, important.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Error -- Not really important.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What If…</a:t>
            </a:r>
            <a:endParaRPr/>
          </a:p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729450" y="1378000"/>
            <a:ext cx="7688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…we want to count how many lines in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error_log.txt</a:t>
            </a:r>
            <a:r>
              <a:rPr lang="el"/>
              <a:t> start with “Error”?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Well,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wc -l</a:t>
            </a:r>
            <a:r>
              <a:rPr lang="el"/>
              <a:t> could do this in case we had the contents of the file stored in some variable.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But, we actually do not!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What we need to do is: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First grep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error_log.tx</a:t>
            </a:r>
            <a:r>
              <a:rPr lang="el"/>
              <a:t>t for any lines starting with “Error”.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Then feed the output of this directly to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wc -l</a:t>
            </a:r>
            <a:r>
              <a:rPr lang="el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But, how?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might be tempted to use &gt; or &gt;&gt;, but this won’t work…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However, there is the pipe operator, exactly for such cases: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grep "Error" error_log.txt | wc -l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Pipes</a:t>
            </a:r>
            <a:endParaRPr/>
          </a:p>
        </p:txBody>
      </p:sp>
      <p:sp>
        <p:nvSpPr>
          <p:cNvPr id="229" name="Google Shape;229;p17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The general syntax is: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command1 | command2 | … | commandN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can pipe as many commands as you want to.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The output of the leftmost command is fed to its closest right neighbour.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Then the process is repeated until all commands in the pipe have been executed.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Thus, you can avoid actually keeping things in variables, since you can just pipe their outputs to other command(s) that might need them.</a:t>
            </a:r>
            <a:endParaRPr/>
          </a:p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Some More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grep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What if we want all lines of error_log.txt that do not contain “Error”?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grep -v "Error" error_log.txt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/>
              <a:t>This should print something like: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Warning -- Neglect this.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Warning -- Well, not so important.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grep Patterns And Regular Expressions</a:t>
            </a:r>
            <a:endParaRPr/>
          </a:p>
        </p:txBody>
      </p:sp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729450" y="1378000"/>
            <a:ext cx="7688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Anchors force matching a character at the beginning / end of the line: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^PASSWD will match lines starting with PASSWD.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GONE$ will match lines ending with GONE.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Sets of characters can be matched using [,] as in: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grep [hH]ello /test.txt</a:t>
            </a:r>
            <a:r>
              <a:rPr lang="el"/>
              <a:t> which will match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l"/>
              <a:t> and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l"/>
              <a:t>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grep [Bb][Yy][Ee] /test.txt</a:t>
            </a:r>
            <a:r>
              <a:rPr lang="el"/>
              <a:t> which will match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l"/>
              <a:t>,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l"/>
              <a:t>,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bYE</a:t>
            </a:r>
            <a:r>
              <a:rPr lang="el"/>
              <a:t> etc.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Ranges of characters can match any character in a range: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grep [a-zA-z][0-9] /test.txt</a:t>
            </a:r>
            <a:r>
              <a:rPr lang="el"/>
              <a:t> matches lines containing stuff like e8, G9, etc.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grep [^a-z] /test.txt</a:t>
            </a:r>
            <a:r>
              <a:rPr lang="el"/>
              <a:t> matches lines containing any character other than a-z.</a:t>
            </a:r>
            <a:endParaRPr/>
          </a:p>
        </p:txBody>
      </p:sp>
      <p:sp>
        <p:nvSpPr>
          <p:cNvPr id="244" name="Google Shape;24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/>
              <a:t>Shebang, If, Loops, et al.</a:t>
            </a:r>
            <a:endParaRPr/>
          </a:p>
        </p:txBody>
      </p:sp>
      <p:sp>
        <p:nvSpPr>
          <p:cNvPr id="125" name="Google Shape;125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grep</a:t>
            </a:r>
            <a:r>
              <a:rPr lang="el"/>
              <a:t> Regular Expression Shorthands</a:t>
            </a:r>
            <a:endParaRPr/>
          </a:p>
        </p:txBody>
      </p:sp>
      <p:sp>
        <p:nvSpPr>
          <p:cNvPr id="250" name="Google Shape;250;p20"/>
          <p:cNvSpPr txBox="1"/>
          <p:nvPr>
            <p:ph idx="1" type="body"/>
          </p:nvPr>
        </p:nvSpPr>
        <p:spPr>
          <a:xfrm>
            <a:off x="729450" y="1378000"/>
            <a:ext cx="7688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grep offers some nice shorthands for frequently used groups of characters: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[:alnum:] → alphanumeric characters.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[:alpha:] → alphabetic characters.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[:blank:] → blank characters (space, Tab).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[:digit:] → digits.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[:lower:] → lowercase letters.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[:upper:] → uppercase letters.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[:space:] → any space character (space, Tab, newline, form feed, carriage return, vertical tab).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/>
              <a:t>If you want to test a regex, you might use: </a:t>
            </a:r>
            <a:r>
              <a:rPr lang="el" u="sng">
                <a:solidFill>
                  <a:schemeClr val="hlink"/>
                </a:solidFill>
                <a:hlinkClick r:id="rId3"/>
              </a:rPr>
              <a:t>https://regex101.com/</a:t>
            </a:r>
            <a:endParaRPr/>
          </a:p>
        </p:txBody>
      </p:sp>
      <p:sp>
        <p:nvSpPr>
          <p:cNvPr id="251" name="Google Shape;25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Bash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sort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21"/>
          <p:cNvSpPr txBox="1"/>
          <p:nvPr>
            <p:ph idx="1" type="body"/>
          </p:nvPr>
        </p:nvSpPr>
        <p:spPr>
          <a:xfrm>
            <a:off x="729450" y="1378000"/>
            <a:ext cx="76887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Write the following command, using foo.txt, found in today’s source directory: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sort foo.txt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What did it print?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In general, sort sorts the lines of a file lexicographically, treating everything as characters and starting from the first column it detects.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What will the following print?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sort -n -k 2 foo.txt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sort -n -k 3 foo.txt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Bash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sort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22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Using sort, we can sort by column by specifying through the -k parameter the number of the column we want to sort (1–indexed).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We can also determine whether we want to sort things as text (default), or as numbers (-n), as Months (-M), ignoring case (-f), and in many more ways.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can find more here: </a:t>
            </a:r>
            <a:r>
              <a:rPr lang="el" u="sng">
                <a:solidFill>
                  <a:schemeClr val="hlink"/>
                </a:solidFill>
                <a:hlinkClick r:id="rId3"/>
              </a:rPr>
              <a:t>https://ss64.com/bash/sort.html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Or, offline, on any bash distro: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man grep</a:t>
            </a:r>
            <a:r>
              <a:rPr lang="el"/>
              <a:t>.</a:t>
            </a:r>
            <a:endParaRPr/>
          </a:p>
        </p:txBody>
      </p:sp>
      <p:sp>
        <p:nvSpPr>
          <p:cNvPr id="265" name="Google Shape;26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Other Bash Filters And Utilities</a:t>
            </a:r>
            <a:endParaRPr/>
          </a:p>
        </p:txBody>
      </p:sp>
      <p:sp>
        <p:nvSpPr>
          <p:cNvPr id="271" name="Google Shape;271;p23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sed</a:t>
            </a:r>
            <a:r>
              <a:rPr lang="el"/>
              <a:t> → stream editor, used to edit text streams, e.g., the input stream, or any file, actually.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Useful when it comes to several string operations, e.g., substituting.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man page: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man sed</a:t>
            </a:r>
            <a:r>
              <a:rPr lang="el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awk → simple and advanced shell text editing, mostly useful for handling text data: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man page: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man awk</a:t>
            </a:r>
            <a:r>
              <a:rPr lang="el"/>
              <a:t>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Nice tutorial: </a:t>
            </a:r>
            <a:r>
              <a:rPr lang="el" u="sng">
                <a:solidFill>
                  <a:schemeClr val="hlink"/>
                </a:solidFill>
                <a:hlinkClick r:id="rId3"/>
              </a:rPr>
              <a:t>https://www.cyberciti.biz/faq/bash-scripting-using-awk/</a:t>
            </a:r>
            <a:endParaRPr/>
          </a:p>
        </p:txBody>
      </p:sp>
      <p:sp>
        <p:nvSpPr>
          <p:cNvPr id="272" name="Google Shape;27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/>
              <a:t>Fun Time!</a:t>
            </a:r>
            <a:endParaRPr/>
          </a:p>
        </p:txBody>
      </p:sp>
      <p:sp>
        <p:nvSpPr>
          <p:cNvPr id="278" name="Google Shape;27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In-class Exercise #001</a:t>
            </a:r>
            <a:endParaRPr/>
          </a:p>
        </p:txBody>
      </p:sp>
      <p:sp>
        <p:nvSpPr>
          <p:cNvPr id="284" name="Google Shape;284;p25"/>
          <p:cNvSpPr txBox="1"/>
          <p:nvPr>
            <p:ph idx="1" type="body"/>
          </p:nvPr>
        </p:nvSpPr>
        <p:spPr>
          <a:xfrm>
            <a:off x="729450" y="1378000"/>
            <a:ext cx="7688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Based on what we have said so far, create a bash script that: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Looks for all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.special</a:t>
            </a:r>
            <a:r>
              <a:rPr lang="el"/>
              <a:t> files in a directory (this is just a made-up file extension for this exercise).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Computes the number of lines in each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.special</a:t>
            </a:r>
            <a:r>
              <a:rPr lang="el"/>
              <a:t> file.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Computes the average number of words per line for each file.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Stores those information in a “special_counts.txt” file in the following format, sorted alphabetically by filename, with average words per line truncated at two decimals: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filename_01.special   5    5.98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filenm_02.special    15   12.08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f.special            15    2.87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In-class Exercise #002</a:t>
            </a:r>
            <a:endParaRPr/>
          </a:p>
        </p:txBody>
      </p:sp>
      <p:sp>
        <p:nvSpPr>
          <p:cNvPr id="291" name="Google Shape;291;p26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In labs/error.log you can find a sample error log file, containing messages of 3 types: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I → informational messages;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 → warnings;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E → Errors, with severity ranging from 1 (low) to 100 (extreme)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/>
              <a:t>Each message starts with its type code (I/W/E), in case of errors also followed by its severity, and then all messages have an integer timestamp.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/>
              <a:t>Your task is to write a Bash script that properly sorts all those logs based on their timestamp.</a:t>
            </a:r>
            <a:endParaRPr/>
          </a:p>
        </p:txBody>
      </p:sp>
      <p:sp>
        <p:nvSpPr>
          <p:cNvPr id="292" name="Google Shape;29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l"/>
              <a:t>Any Questions?</a:t>
            </a:r>
            <a:endParaRPr/>
          </a:p>
        </p:txBody>
      </p:sp>
      <p:sp>
        <p:nvSpPr>
          <p:cNvPr id="298" name="Google Shape;298;p2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Don’t forget to fill-in the questionnaire (check right)</a:t>
            </a:r>
            <a:endParaRPr/>
          </a:p>
        </p:txBody>
      </p:sp>
      <p:sp>
        <p:nvSpPr>
          <p:cNvPr id="299" name="Google Shape;299;p27"/>
          <p:cNvSpPr txBox="1"/>
          <p:nvPr>
            <p:ph idx="2" type="body"/>
          </p:nvPr>
        </p:nvSpPr>
        <p:spPr>
          <a:xfrm>
            <a:off x="4672750" y="4080150"/>
            <a:ext cx="4382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l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https://forms.gle/aj7pYsK1ksufD6xYA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0" name="Google Shape;300;p2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5050" y="10630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The Shebang Line</a:t>
            </a:r>
            <a:endParaRPr/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Typically, we add a special line named </a:t>
            </a:r>
            <a:r>
              <a:rPr b="1" lang="el"/>
              <a:t>shebang</a:t>
            </a:r>
            <a:r>
              <a:rPr lang="el"/>
              <a:t> line as the first line of a bash script: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The shebang line is used to inform about the location of bash we want to run this script with.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Typically, it is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#!/usr/bin/env bash</a:t>
            </a:r>
            <a:r>
              <a:rPr lang="el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However, it might also be: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solas"/>
              <a:buChar char="○"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#!/usr/local/bin/bash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We might well forget to include the shebang line with no actual impact when running our script.</a:t>
            </a:r>
            <a:endParaRPr/>
          </a:p>
        </p:txBody>
      </p:sp>
      <p:sp>
        <p:nvSpPr>
          <p:cNvPr id="132" name="Google Shape;13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Checking For Conditions</a:t>
            </a:r>
            <a:endParaRPr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General if-elif-else syntax: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l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 condition ]; </a:t>
            </a:r>
            <a:r>
              <a:rPr lang="el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commands</a:t>
            </a:r>
            <a:endParaRPr sz="105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l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 condition ]; </a:t>
            </a:r>
            <a:r>
              <a:rPr lang="el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commands</a:t>
            </a:r>
            <a:endParaRPr sz="105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commands</a:t>
            </a:r>
            <a:endParaRPr sz="105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l"/>
              <a:t>Observe the square brackets in the conditions in the if and elif statements.</a:t>
            </a:r>
            <a:endParaRPr/>
          </a:p>
        </p:txBody>
      </p:sp>
      <p:sp>
        <p:nvSpPr>
          <p:cNvPr id="139" name="Google Shape;139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Checking If A File Is There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A simple Bash script that checks whether a file exists (in the directory the script lives in by default):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l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 -f test_file.txt ]; </a:t>
            </a:r>
            <a:r>
              <a:rPr lang="el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l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"File exists"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l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"File does not exist"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Brackets, Double Brackets, Moustaches?</a:t>
            </a:r>
            <a:endParaRPr/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729450" y="1378000"/>
            <a:ext cx="76887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In Bash, [], [[]], (), (()), and {} are used in a couple of ways, e.g.: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[ is a shell builtin for enclosing expressions to be evaluated.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[[ is used to allow additional functionality in expressions, e.g., &amp;&amp; instead of -a for and.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Also, they tend to be faster than [.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{ is used for many purposes: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to allow parameter expansion (soon to be explored);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create lists of strings, e.g., b{a,u,ru}sh yields (bash, bush, brush);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(much more…).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( is used to declare arrays.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(( is used to declared arithmetic operations.</a:t>
            </a:r>
            <a:endParaRPr/>
          </a:p>
        </p:txBody>
      </p:sp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Simple For Loop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729450" y="1378000"/>
            <a:ext cx="76887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5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l" sz="15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5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l" sz="15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5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l" sz="15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lang="el" sz="15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1..10}</a:t>
            </a:r>
            <a:r>
              <a:rPr lang="el" sz="15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l" sz="15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1550"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5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l" sz="15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l" sz="15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5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"Number: </a:t>
            </a:r>
            <a:r>
              <a:rPr lang="el" sz="15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el" sz="15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5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5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550"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In bash you can iterate over “lists” of values.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To do so, just write the first and last values of the list, separated by two dots.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To include step, just add a third parameter as follows: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for i in {start..end..step}; do … done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The above is a Bash 4 feature, so in older distributions this might not be available.</a:t>
            </a:r>
            <a:endParaRPr/>
          </a:p>
        </p:txBody>
      </p:sp>
      <p:sp>
        <p:nvSpPr>
          <p:cNvPr id="160" name="Google Shape;160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Sequences</a:t>
            </a:r>
            <a:endParaRPr/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Another way to generate custom loops is through seq (legacy command):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 sz="15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l" sz="15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5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l" sz="15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5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l" sz="15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5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l" sz="15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el" sz="15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5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l" sz="15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5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l" sz="15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5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l" sz="15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l" sz="15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l" sz="15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1550"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5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l" sz="155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l" sz="15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l" sz="155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lang="el" sz="155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5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550">
                <a:solidFill>
                  <a:srgbClr val="AF00D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550">
              <a:solidFill>
                <a:srgbClr val="AF00D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This actually is a really bad idea, because you are creating a list (the seq command).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can actually just use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seq 0 2 10</a:t>
            </a:r>
            <a:r>
              <a:rPr lang="el"/>
              <a:t> if you want to print a sequence starting from 0 to 10 with step 2.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Also,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seq</a:t>
            </a:r>
            <a:r>
              <a:rPr lang="el"/>
              <a:t> accepts floating point numbers (in case you wondered).</a:t>
            </a:r>
            <a:endParaRPr/>
          </a:p>
        </p:txBody>
      </p:sp>
      <p:sp>
        <p:nvSpPr>
          <p:cNvPr id="167" name="Google Shape;167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More Loops</a:t>
            </a:r>
            <a:endParaRPr/>
          </a:p>
        </p:txBody>
      </p:sp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A simple loop that counts lines in .txt files within our currently working directory: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 sz="13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3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3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*.txt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l" sz="13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5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3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"Processing file: </a:t>
            </a:r>
            <a:r>
              <a:rPr lang="el" sz="13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$file</a:t>
            </a:r>
            <a:r>
              <a:rPr lang="el" sz="13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l" sz="13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wc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-l</a:t>
            </a:r>
            <a:r>
              <a:rPr lang="el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" sz="13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$file</a:t>
            </a:r>
            <a:endParaRPr sz="13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 sz="13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9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We loop through all .txt files in the directory.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We print an informative message about which file we are processing.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We then use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wc</a:t>
            </a:r>
            <a:r>
              <a:rPr lang="el"/>
              <a:t> to count lines, passing the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-l</a:t>
            </a:r>
            <a:r>
              <a:rPr lang="el"/>
              <a:t> parameter.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Create a directory with some text files to see this working!</a:t>
            </a:r>
            <a:endParaRPr/>
          </a:p>
        </p:txBody>
      </p:sp>
      <p:sp>
        <p:nvSpPr>
          <p:cNvPr id="174" name="Google Shape;17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