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aleway"/>
      <p:regular r:id="rId38"/>
      <p:bold r:id="rId39"/>
      <p:italic r:id="rId40"/>
      <p:boldItalic r:id="rId41"/>
    </p:embeddedFont>
    <p:embeddedFont>
      <p:font typeface="Lat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6" roundtripDataSignature="AMtx7mg5aLnLs1decZP5QPHkv1PNK4a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italic.fntdata"/><Relationship Id="rId20" Type="http://schemas.openxmlformats.org/officeDocument/2006/relationships/slide" Target="slides/slide15.xml"/><Relationship Id="rId42" Type="http://schemas.openxmlformats.org/officeDocument/2006/relationships/font" Target="fonts/Lato-regular.fntdata"/><Relationship Id="rId41" Type="http://schemas.openxmlformats.org/officeDocument/2006/relationships/font" Target="fonts/Raleway-boldItalic.fntdata"/><Relationship Id="rId22" Type="http://schemas.openxmlformats.org/officeDocument/2006/relationships/slide" Target="slides/slide17.xml"/><Relationship Id="rId44" Type="http://schemas.openxmlformats.org/officeDocument/2006/relationships/font" Target="fonts/Lato-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bold.fntdata"/><Relationship Id="rId16" Type="http://schemas.openxmlformats.org/officeDocument/2006/relationships/slide" Target="slides/slide11.xml"/><Relationship Id="rId38" Type="http://schemas.openxmlformats.org/officeDocument/2006/relationships/font" Target="fonts/Raleway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3" name="Google Shape;13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" name="Google Shape;15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4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8" name="Google Shape;18;p34"/>
          <p:cNvSpPr txBox="1"/>
          <p:nvPr/>
        </p:nvSpPr>
        <p:spPr>
          <a:xfrm>
            <a:off x="6590950" y="3866975"/>
            <a:ext cx="19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" name="Google Shape;19;p34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50">
          <p15:clr>
            <a:srgbClr val="E46962"/>
          </p15:clr>
        </p15:guide>
        <p15:guide id="2" pos="530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43"/>
          <p:cNvSpPr txBox="1"/>
          <p:nvPr>
            <p:ph type="title"/>
          </p:nvPr>
        </p:nvSpPr>
        <p:spPr>
          <a:xfrm>
            <a:off x="721225" y="523413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43"/>
          <p:cNvSpPr txBox="1"/>
          <p:nvPr>
            <p:ph idx="1" type="body"/>
          </p:nvPr>
        </p:nvSpPr>
        <p:spPr>
          <a:xfrm>
            <a:off x="721225" y="1452775"/>
            <a:ext cx="33009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3" name="Google Shape;93;p4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4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6" name="Google Shape;96;p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4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2" name="Google Shape;102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4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5" name="Google Shape;105;p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46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"/>
              <a:buNone/>
              <a:defRPr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46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3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3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1" name="Google Shape;41;p3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Εκτός ύλης">
  <p:cSld name="TITLE_AND_BODY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relevant for the assessment of the module!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6" name="Google Shape;46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3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">
  <p:cSld name="TITLE_AND_BODY_1_1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Heads up!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 1">
  <p:cSld name="TITLE_AND_BODY_1_1_1">
    <p:bg>
      <p:bgPr>
        <a:solidFill>
          <a:schemeClr val="lt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Revision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2" name="Google Shape;62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4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4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0" name="Google Shape;70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41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41"/>
          <p:cNvSpPr txBox="1"/>
          <p:nvPr>
            <p:ph idx="1" type="body"/>
          </p:nvPr>
        </p:nvSpPr>
        <p:spPr>
          <a:xfrm>
            <a:off x="729325" y="1474150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2" type="body"/>
          </p:nvPr>
        </p:nvSpPr>
        <p:spPr>
          <a:xfrm>
            <a:off x="4643600" y="1474075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76" name="Google Shape;76;p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2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84" name="Google Shape;84;p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9" name="Google Shape;9;p33"/>
          <p:cNvSpPr txBox="1"/>
          <p:nvPr>
            <p:ph idx="2" type="title"/>
          </p:nvPr>
        </p:nvSpPr>
        <p:spPr>
          <a:xfrm>
            <a:off x="157325" y="41050"/>
            <a:ext cx="892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CCCCCC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forms.gle/aj7pYsK1ksufD6xYA" TargetMode="External"/><Relationship Id="rId4" Type="http://schemas.openxmlformats.org/officeDocument/2006/relationships/hyperlink" Target="https://forms.gle/aj7pYsK1ksufD6xYA" TargetMode="External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l"/>
              <a:t>Systems Programming</a:t>
            </a:r>
            <a:br>
              <a:rPr lang="el"/>
            </a:br>
            <a:r>
              <a:rPr b="0" lang="el" sz="1600">
                <a:solidFill>
                  <a:schemeClr val="accent1"/>
                </a:solidFill>
              </a:rPr>
              <a:t>Bash: A Crash Course</a:t>
            </a:r>
            <a:endParaRPr b="0" sz="1600">
              <a:solidFill>
                <a:schemeClr val="accent1"/>
              </a:solidFill>
            </a:endParaRPr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729625" y="3172900"/>
            <a:ext cx="768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Vassilis Markos,</a:t>
            </a:r>
            <a:br>
              <a:rPr lang="el"/>
            </a:br>
            <a:r>
              <a:rPr lang="el"/>
              <a:t>Mediterranean College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6029600" y="4001275"/>
            <a:ext cx="2388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/>
              <a:t>Week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And, Finally…</a:t>
            </a:r>
            <a:endParaRPr/>
          </a:p>
        </p:txBody>
      </p: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delete a user? (Can you guess?)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userdel test_user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Again, you will probably need to sudo this, so…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userdel test_user.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verify this user is gone you can, for instance, re–open the /etc/passwd file.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No entry for test_user should be there</a:t>
            </a:r>
            <a:endParaRPr/>
          </a:p>
        </p:txBody>
      </p:sp>
      <p:sp>
        <p:nvSpPr>
          <p:cNvPr id="181" name="Google Shape;181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 User Groups?</a:t>
            </a:r>
            <a:endParaRPr/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729450" y="1378000"/>
            <a:ext cx="76887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Before that, what are user groups?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Groups of users with common privileges.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Why use them?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Enhanced Security: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By grouping users based on their roles and responsibilities, you can implement granular access controls.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 assign specific permissions to groups, limiting access to sensitive resources only to authorized users.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Simplified User Management: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Instead of managing permissions for individual users, you can manage them at the group level.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When a user's role changes, you can simply add or remove them from groups to update their permissions.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 User Groups?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Efficient Resource Allocation: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User groups can be used to allocate resources, such as disk space or memory, to specific groups of users.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helps in managing resource usage and preventing unauthorized access.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Improved Collaboration: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User groups can be used to facilitate collaboration among users with similar interests or roles.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 create groups for specific projects or teams, allowing members to share files and communicate effectively</a:t>
            </a:r>
            <a:endParaRPr/>
          </a:p>
        </p:txBody>
      </p:sp>
      <p:sp>
        <p:nvSpPr>
          <p:cNvPr id="195" name="Google Shape;195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Best User Groups Practices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Create meaningful group names:</a:t>
            </a:r>
            <a:r>
              <a:rPr lang="el"/>
              <a:t> Use names that clearly indicate the purpose of the group.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Assign appropriate permissions:</a:t>
            </a:r>
            <a:r>
              <a:rPr lang="el"/>
              <a:t> Grant groups only the necessary permissions to perform their tasks.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Regularly review group memberships:</a:t>
            </a:r>
            <a:r>
              <a:rPr lang="el"/>
              <a:t> Ensure that users are assigned to the correct groups.  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Use a hierarchical group structure:</a:t>
            </a:r>
            <a:r>
              <a:rPr lang="el"/>
              <a:t> Organize groups into a hierarchy to manage complex permission schemes.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Automate group management:</a:t>
            </a:r>
            <a:r>
              <a:rPr lang="el"/>
              <a:t> Use scripts or tools to automate tasks like adding and removing users from groups.</a:t>
            </a:r>
            <a:endParaRPr/>
          </a:p>
        </p:txBody>
      </p:sp>
      <p:sp>
        <p:nvSpPr>
          <p:cNvPr id="202" name="Google Shape;20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Group Types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There are two group types a user can become member of: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Primary or login groups:</a:t>
            </a:r>
            <a:r>
              <a:rPr lang="el"/>
              <a:t> This is the group assigned to files created by each user, typically their name being their primary group designation. Each user belongs to exactly one primary group (“their own” group).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Secondary or supplementary groups:</a:t>
            </a:r>
            <a:r>
              <a:rPr lang="el"/>
              <a:t> This group grants privileges to specific users. Each user may belong to zero or more secondary groups.</a:t>
            </a:r>
            <a:endParaRPr/>
          </a:p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Bash + Groups</a:t>
            </a:r>
            <a:endParaRPr/>
          </a:p>
        </p:txBody>
      </p:sp>
      <p:sp>
        <p:nvSpPr>
          <p:cNvPr id="215" name="Google Shape;215;p1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create a new group?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groupadd temp_group.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Again, you might need to sudo this (depending on which group you belong to).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Where are all group info kept?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/etc/groups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Open this: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cat /etc/groups</a:t>
            </a:r>
            <a:r>
              <a:rPr lang="el"/>
              <a:t> (or </a:t>
            </a:r>
            <a:r>
              <a:rPr lang="el">
                <a:latin typeface="Consolas"/>
                <a:ea typeface="Consolas"/>
                <a:cs typeface="Consolas"/>
                <a:sym typeface="Consolas"/>
              </a:rPr>
              <a:t>less /etc groups</a:t>
            </a:r>
            <a:r>
              <a:rPr lang="el"/>
              <a:t>).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What can you see in there?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What are all those groups?</a:t>
            </a:r>
            <a:endParaRPr/>
          </a:p>
        </p:txBody>
      </p:sp>
      <p:sp>
        <p:nvSpPr>
          <p:cNvPr id="216" name="Google Shape;21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/etc/groups Demystified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729450" y="1378000"/>
            <a:ext cx="76887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In /etc/groups: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Each line is a group entry.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For instance: temp_group:x:1001: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line contains several pieces of information separated by colons: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group name: the name of the group.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password: the group password (encrypted, of course). If this is empty, no password is required.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GID: the numeric group id.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user list: a comma separated list of usernames that are members of this group (none, in our case).</a:t>
            </a:r>
            <a:endParaRPr/>
          </a:p>
        </p:txBody>
      </p: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Users + Groups In Bash</a:t>
            </a:r>
            <a:endParaRPr/>
          </a:p>
        </p:txBody>
      </p:sp>
      <p:sp>
        <p:nvSpPr>
          <p:cNvPr id="229" name="Google Shape;229;p17"/>
          <p:cNvSpPr txBox="1"/>
          <p:nvPr>
            <p:ph idx="1" type="body"/>
          </p:nvPr>
        </p:nvSpPr>
        <p:spPr>
          <a:xfrm>
            <a:off x="729450" y="1378000"/>
            <a:ext cx="7688700" cy="3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add a user into a group?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usermod -G &lt;groupname&gt; &lt;username&gt;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Now, create two dummy users: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useradd user1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useradd user2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Then add them to our temp_group: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usermod -G temp_group user1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usermod -G temp_group user2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Verify they are there by opening /etc/groups: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cat /etc/groups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should see something like: temp_group:x:1001:user1,user2</a:t>
            </a:r>
            <a:endParaRPr/>
          </a:p>
        </p:txBody>
      </p:sp>
      <p:sp>
        <p:nvSpPr>
          <p:cNvPr id="230" name="Google Shape;23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Some Final Touches</a:t>
            </a:r>
            <a:endParaRPr/>
          </a:p>
        </p:txBody>
      </p:sp>
      <p:sp>
        <p:nvSpPr>
          <p:cNvPr id="236" name="Google Shape;236;p1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set a group password?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gpasswd &lt;groupname&gt;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Again, you probably have to sudo this.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For instance: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gpasswd temp_group → This prompts you to enter a password, as with passwd for single users.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delete a user from a group?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gpasswd -d &lt;username&gt; &lt;groupname&gt;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delete a group?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groupdel &lt;groupname&gt;</a:t>
            </a:r>
            <a:endParaRPr/>
          </a:p>
        </p:txBody>
      </p:sp>
      <p:sp>
        <p:nvSpPr>
          <p:cNvPr id="237" name="Google Shape;23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File Permissions</a:t>
            </a:r>
            <a:endParaRPr/>
          </a:p>
        </p:txBody>
      </p:sp>
      <p:sp>
        <p:nvSpPr>
          <p:cNvPr id="243" name="Google Shape;243;p19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Open up a terminal and hit the following: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cat /etc/sudoers → Provides information about who are sudoers at the movement.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But you probably get to see something like: cat: /etc/sudoers: Permission denied.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In general, files on the system are not equally accessible by all users: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Read (r):</a:t>
            </a:r>
            <a:r>
              <a:rPr lang="el"/>
              <a:t> allows reading a file.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Write (w):</a:t>
            </a:r>
            <a:r>
              <a:rPr lang="el"/>
              <a:t> allows writing into the file.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Execute (x):</a:t>
            </a:r>
            <a:r>
              <a:rPr lang="el"/>
              <a:t> allows running the file as a program.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Ownership: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Owner:</a:t>
            </a:r>
            <a:r>
              <a:rPr lang="el"/>
              <a:t> The user who created the file.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Group:</a:t>
            </a:r>
            <a:r>
              <a:rPr lang="el"/>
              <a:t> The group associated with the file.</a:t>
            </a:r>
            <a:endParaRPr/>
          </a:p>
        </p:txBody>
      </p:sp>
      <p:sp>
        <p:nvSpPr>
          <p:cNvPr id="244" name="Google Shape;24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Users, Groups, Access</a:t>
            </a:r>
            <a:endParaRPr/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Default File Permissions</a:t>
            </a:r>
            <a:endParaRPr/>
          </a:p>
        </p:txBody>
      </p:sp>
      <p:sp>
        <p:nvSpPr>
          <p:cNvPr id="250" name="Google Shape;250;p2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The default file permissions for a freshly generated (regular) file are: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l">
                <a:latin typeface="Consolas"/>
                <a:ea typeface="Consolas"/>
                <a:cs typeface="Consolas"/>
                <a:sym typeface="Consolas"/>
              </a:rPr>
              <a:t>rw-</a:t>
            </a:r>
            <a:r>
              <a:rPr lang="el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r--</a:t>
            </a:r>
            <a:r>
              <a:rPr lang="el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r--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This means: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Read and Write permissions for the </a:t>
            </a:r>
            <a:r>
              <a:rPr b="1" lang="el"/>
              <a:t>owner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Read only permissions for the </a:t>
            </a:r>
            <a:r>
              <a:rPr lang="el">
                <a:solidFill>
                  <a:schemeClr val="accent3"/>
                </a:solidFill>
              </a:rPr>
              <a:t>group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Read only permissions for </a:t>
            </a:r>
            <a:r>
              <a:rPr lang="el">
                <a:solidFill>
                  <a:schemeClr val="dk1"/>
                </a:solidFill>
              </a:rPr>
              <a:t>others</a:t>
            </a:r>
            <a:r>
              <a:rPr lang="el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first dash (left) stands for “regular file”. There are also some other code values, e.g., “d” stands for “directory”.</a:t>
            </a:r>
            <a:endParaRPr/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Masking</a:t>
            </a:r>
            <a:endParaRPr/>
          </a:p>
        </p:txBody>
      </p:sp>
      <p:sp>
        <p:nvSpPr>
          <p:cNvPr id="257" name="Google Shape;257;p2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many valid “rwx”--like triplets can you generate?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Since we have two choices for each of the three positions (privilege granted or not), we have: 2^3 = 8 different valid combinations: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So, we can enumerate all by using numbers 0,1,2…,7: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You can think of this as a bitstring comprising of three bits: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For instance, </a:t>
            </a:r>
            <a:r>
              <a:rPr b="1" lang="el"/>
              <a:t>1</a:t>
            </a:r>
            <a:r>
              <a:rPr lang="el">
                <a:solidFill>
                  <a:schemeClr val="accent3"/>
                </a:solidFill>
              </a:rPr>
              <a:t>0</a:t>
            </a:r>
            <a:r>
              <a:rPr lang="el">
                <a:solidFill>
                  <a:schemeClr val="dk1"/>
                </a:solidFill>
              </a:rPr>
              <a:t>1</a:t>
            </a:r>
            <a:r>
              <a:rPr lang="el"/>
              <a:t> stands for: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l"/>
              <a:t>Read</a:t>
            </a:r>
            <a:r>
              <a:rPr lang="el"/>
              <a:t>, </a:t>
            </a:r>
            <a:r>
              <a:rPr lang="el">
                <a:solidFill>
                  <a:schemeClr val="accent3"/>
                </a:solidFill>
              </a:rPr>
              <a:t>Not write</a:t>
            </a:r>
            <a:r>
              <a:rPr lang="el"/>
              <a:t>, </a:t>
            </a:r>
            <a:r>
              <a:rPr lang="el">
                <a:solidFill>
                  <a:schemeClr val="dk1"/>
                </a:solidFill>
              </a:rPr>
              <a:t>Execute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is the value of 101 in decimal?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4 + 0 + 1 = 5. So, 5 == 101 == r-x == Read and Execute only rights</a:t>
            </a:r>
            <a:endParaRPr/>
          </a:p>
        </p:txBody>
      </p:sp>
      <p:sp>
        <p:nvSpPr>
          <p:cNvPr id="258" name="Google Shape;25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File Permissions Numerical Values</a:t>
            </a:r>
            <a:endParaRPr/>
          </a:p>
        </p:txBody>
      </p:sp>
      <p:sp>
        <p:nvSpPr>
          <p:cNvPr id="264" name="Google Shape;264;p2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0 = 000 = ---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1 = 001 = --x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2 = 010 = -w-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3 = 011 = -wx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4 = 100 = r--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5 = 101 = r-x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6 = 110 = rw-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7 = 111 = rwx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Tip: r = 4, w = 2, x = 1 and then you add them all.</a:t>
            </a:r>
            <a:endParaRPr/>
          </a:p>
        </p:txBody>
      </p:sp>
      <p:sp>
        <p:nvSpPr>
          <p:cNvPr id="265" name="Google Shape;265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Permissions In a Nutshell</a:t>
            </a:r>
            <a:endParaRPr/>
          </a:p>
        </p:txBody>
      </p:sp>
      <p:sp>
        <p:nvSpPr>
          <p:cNvPr id="271" name="Google Shape;271;p23"/>
          <p:cNvSpPr txBox="1"/>
          <p:nvPr>
            <p:ph idx="1" type="body"/>
          </p:nvPr>
        </p:nvSpPr>
        <p:spPr>
          <a:xfrm>
            <a:off x="729450" y="1378000"/>
            <a:ext cx="76887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So, a lengthy file permissions string like: -rw-r--r-- can be simply written as: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rw- → 6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r-- → 4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r-- → 4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All together: 644.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So, in the shorter three decimal number notation: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first digit refers to owner permissions.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second digit refers to group permissions.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 last digit refers to others’ permissions.</a:t>
            </a:r>
            <a:endParaRPr/>
          </a:p>
        </p:txBody>
      </p:sp>
      <p:sp>
        <p:nvSpPr>
          <p:cNvPr id="272" name="Google Shape;2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ugo(a) + rwx</a:t>
            </a:r>
            <a:endParaRPr/>
          </a:p>
        </p:txBody>
      </p:sp>
      <p:sp>
        <p:nvSpPr>
          <p:cNvPr id="278" name="Google Shape;278;p2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There is also another (more cryptic / or not) way to determine permissions: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 → user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g → group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 → other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r,w,x, as above (read, write, execute).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So, for instance, to make a file rwx for the owner and their group and read only for others, write something like: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chmod ug+rwx,o+r file.sh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Fun Time!</a:t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#001</a:t>
            </a:r>
            <a:endParaRPr/>
          </a:p>
        </p:txBody>
      </p:sp>
      <p:sp>
        <p:nvSpPr>
          <p:cNvPr id="291" name="Google Shape;291;p26"/>
          <p:cNvSpPr txBox="1"/>
          <p:nvPr>
            <p:ph idx="1" type="body"/>
          </p:nvPr>
        </p:nvSpPr>
        <p:spPr>
          <a:xfrm>
            <a:off x="729450" y="1378000"/>
            <a:ext cx="7688700" cy="35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This is a self-study exercise, where you have to explore the OS on your own and make some comments: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begin with, open /etc/login.defs (e.g., using vi(m), nano, gedit, whatever…)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Then try to answer the following questions (e.g., in a document):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What is this file about? What are its contents?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Where is information about passwords, login, etc kept?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Where is information about password expiration kept?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What is the purpose of CREATE_HOME?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What is the purpose of PASS_MAX_DAYS, PASS_MIN_DAYS and USER_DEL_CMD?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can use the manual (man) to verify your responses.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#002</a:t>
            </a:r>
            <a:endParaRPr/>
          </a:p>
        </p:txBody>
      </p:sp>
      <p:sp>
        <p:nvSpPr>
          <p:cNvPr id="298" name="Google Shape;298;p2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Create a simple Bash script that creates a new user. You script should address the following: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Asking for username.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Asking for the user’s full name.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Creating the user with a default password.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Then asking the user to create a password of their own.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You can use freely any resources you find useful (including, of course) today’s slides.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#003</a:t>
            </a:r>
            <a:endParaRPr/>
          </a:p>
        </p:txBody>
      </p:sp>
      <p:sp>
        <p:nvSpPr>
          <p:cNvPr id="305" name="Google Shape;305;p2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Create a Bash script that automates adding a user into a group. Your script should, among others, address the following: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 the user for their username (or any username, actually, no need to verify this).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 the user for the group name to which the provided user should be added.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Add the requested user to that group or, throw an appropriate error message otherwise.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Again, use any resources you see fit for this purpose.</a:t>
            </a:r>
            <a:endParaRPr/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#004</a:t>
            </a:r>
            <a:endParaRPr/>
          </a:p>
        </p:txBody>
      </p:sp>
      <p:sp>
        <p:nvSpPr>
          <p:cNvPr id="312" name="Google Shape;312;p2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Write a Bash script that changes a user–provided files permissions. Your script should address the following: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 the user for the desired filename (or path, you choose how to handle this part).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Ask the user to enter the desired permissions (e.g., in numerical and / or symbolic form).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Performs the required permissions modification or throws an appropriate error message otherwise.</a:t>
            </a:r>
            <a:endParaRPr/>
          </a:p>
        </p:txBody>
      </p:sp>
      <p:sp>
        <p:nvSpPr>
          <p:cNvPr id="313" name="Google Shape;31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Users</a:t>
            </a:r>
            <a:endParaRPr/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729450" y="1378000"/>
            <a:ext cx="7688700" cy="3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is a </a:t>
            </a:r>
            <a:r>
              <a:rPr b="1" lang="el"/>
              <a:t>user?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 user is a unique entity that can interact with the system in at least one way.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are users identified?	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Using a username and a (possibly empty) password.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types of users are there?	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Root users, i.e., users which have all kinds of privileges for system administration.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Standard users, i.e., users that have limited privileges, typically sufficient for everyday tasks, e.g., reading, writing and execution rights on their own files but not on other’s.</a:t>
            </a:r>
            <a:endParaRPr/>
          </a:p>
        </p:txBody>
      </p:sp>
      <p:sp>
        <p:nvSpPr>
          <p:cNvPr id="132" name="Google Shape;13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#005</a:t>
            </a:r>
            <a:endParaRPr/>
          </a:p>
        </p:txBody>
      </p:sp>
      <p:sp>
        <p:nvSpPr>
          <p:cNvPr id="319" name="Google Shape;319;p3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Write a Bash script that reads user info from a CSV file and then creates the corresponding users. The desired CSV format should be as in the following sample CSV file: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username,fullname,group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user1,User One,users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user2,User Two,admins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user3,User Three,staff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Your script should gracefully handle any relevant errors.</a:t>
            </a:r>
            <a:endParaRPr/>
          </a:p>
        </p:txBody>
      </p:sp>
      <p:sp>
        <p:nvSpPr>
          <p:cNvPr id="320" name="Google Shape;32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In-class Exercise #006</a:t>
            </a:r>
            <a:endParaRPr/>
          </a:p>
        </p:txBody>
      </p:sp>
      <p:sp>
        <p:nvSpPr>
          <p:cNvPr id="326" name="Google Shape;326;p3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Run the following command: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apt-get –help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Read through the text and reach the end of it.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What does “This APT has Super Cow Powers” mean?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Write a short essay explaining the history, usage and meaning of super cows and their powers on Linux.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is not a joke, you have to write this thing, indeed!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If you find yourselves in trouble: apt-get moo</a:t>
            </a:r>
            <a:endParaRPr/>
          </a:p>
        </p:txBody>
      </p:sp>
      <p:sp>
        <p:nvSpPr>
          <p:cNvPr id="327" name="Google Shape;32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/>
              <a:t>Any Questions?</a:t>
            </a:r>
            <a:endParaRPr/>
          </a:p>
        </p:txBody>
      </p:sp>
      <p:sp>
        <p:nvSpPr>
          <p:cNvPr id="333" name="Google Shape;333;p3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Don’t forget to fill-in the questionnaire (check right)</a:t>
            </a:r>
            <a:endParaRPr/>
          </a:p>
        </p:txBody>
      </p:sp>
      <p:sp>
        <p:nvSpPr>
          <p:cNvPr id="334" name="Google Shape;334;p32"/>
          <p:cNvSpPr txBox="1"/>
          <p:nvPr>
            <p:ph idx="2" type="body"/>
          </p:nvPr>
        </p:nvSpPr>
        <p:spPr>
          <a:xfrm>
            <a:off x="4672750" y="4080150"/>
            <a:ext cx="43821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https://forms.gle/aj7pYsK1ksufD6xYA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35" name="Google Shape;335;p3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35050" y="10630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Users?</a:t>
            </a:r>
            <a:endParaRPr/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729450" y="1378000"/>
            <a:ext cx="7688700" cy="3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Whys are systems using users?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Security:</a:t>
            </a:r>
            <a:r>
              <a:rPr lang="el"/>
              <a:t> Most of the times we do not want any person on a machine to perform any possible task.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For instance, </a:t>
            </a:r>
            <a:r>
              <a:rPr b="1" lang="el">
                <a:latin typeface="Consolas"/>
                <a:ea typeface="Consolas"/>
                <a:cs typeface="Consolas"/>
                <a:sym typeface="Consolas"/>
              </a:rPr>
              <a:t>rm -fr ./*</a:t>
            </a:r>
            <a:r>
              <a:rPr lang="el"/>
              <a:t> does not remove the French language pack from your machine…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Actually, you must be now accustomed enough to Bash scripting to know what this spell does…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Moreover, it is not only malicious usage that can destroy our system (or parts of it). Accidents can happen, too (e.g., as above)!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So, having separate users with different powers prevents / restricts any potential damage.</a:t>
            </a:r>
            <a:endParaRPr/>
          </a:p>
        </p:txBody>
      </p:sp>
      <p:sp>
        <p:nvSpPr>
          <p:cNvPr id="139" name="Google Shape;139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Why Users?</a:t>
            </a:r>
            <a:endParaRPr/>
          </a:p>
        </p:txBody>
      </p:sp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Resource Allocation:</a:t>
            </a:r>
            <a:r>
              <a:rPr lang="el"/>
              <a:t> Having multiple users facilitates efficient resource allocation.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Access Control:</a:t>
            </a:r>
            <a:r>
              <a:rPr lang="el"/>
              <a:t> Different users can access (and modify) different parts of the system: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Security (e.g., as above).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Privacy.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Efficient management.</a:t>
            </a:r>
            <a:endParaRPr/>
          </a:p>
        </p:txBody>
      </p:sp>
      <p:sp>
        <p:nvSpPr>
          <p:cNvPr id="146" name="Google Shape;14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Bash + Users</a:t>
            </a:r>
            <a:endParaRPr/>
          </a:p>
        </p:txBody>
      </p:sp>
      <p:sp>
        <p:nvSpPr>
          <p:cNvPr id="152" name="Google Shape;152;p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Open up a terminal and run: useradd test_user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should normally print something like: “bash: useradd: command not found”.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/>
              <a:t>This is a lie!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useradd is a valid Bash command, it is you, as a typical user, that are not allowed to access it (hence, not found for you).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How to resolve this?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useradd test_user.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just created a new user!</a:t>
            </a:r>
            <a:endParaRPr/>
          </a:p>
        </p:txBody>
      </p:sp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Modifying User Info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729450" y="1378000"/>
            <a:ext cx="76887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A user would be nice to have a password set: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To do so, try to run: passwd test_user.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should print: “passwd: You may not view or modify password information for test_user.”.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So, as before: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passwd test_user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This will now prompt you to enter a new password, which you should retype to reduce the chance of typos: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>
                <a:latin typeface="Consolas"/>
                <a:ea typeface="Consolas"/>
                <a:cs typeface="Consolas"/>
                <a:sym typeface="Consolas"/>
              </a:rPr>
              <a:t>New password: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Retype new password:</a:t>
            </a:r>
            <a:br>
              <a:rPr lang="el">
                <a:latin typeface="Consolas"/>
                <a:ea typeface="Consolas"/>
                <a:cs typeface="Consolas"/>
                <a:sym typeface="Consolas"/>
              </a:rPr>
            </a:br>
            <a:r>
              <a:rPr lang="el">
                <a:latin typeface="Consolas"/>
                <a:ea typeface="Consolas"/>
                <a:cs typeface="Consolas"/>
                <a:sym typeface="Consolas"/>
              </a:rPr>
              <a:t>passwd: password updated successfully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Modifying User Info</a:t>
            </a:r>
            <a:endParaRPr/>
          </a:p>
        </p:txBody>
      </p:sp>
      <p:sp>
        <p:nvSpPr>
          <p:cNvPr id="166" name="Google Shape;166;p8"/>
          <p:cNvSpPr txBox="1"/>
          <p:nvPr>
            <p:ph idx="1" type="body"/>
          </p:nvPr>
        </p:nvSpPr>
        <p:spPr>
          <a:xfrm>
            <a:off x="729450" y="1378000"/>
            <a:ext cx="7688700" cy="3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Open /etc/passwd (e.g., using vi/vim, nano, whatever…)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Find the line corresponding to our newly created test_user.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It should look something like that: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l"/>
              <a:t>test_user:x:1001:1001::/home/test_user:/bin/sh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Now, close this file and hit the following command: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sudo usermod -c "Cool guy" test_user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Re–open /etc/passwd. What do you observe?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You should see something like: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l"/>
              <a:t>test_user:x:1001:1001:</a:t>
            </a:r>
            <a:r>
              <a:rPr b="1" lang="el"/>
              <a:t>Cool guy</a:t>
            </a:r>
            <a:r>
              <a:rPr lang="el"/>
              <a:t>:/home/test_user:/bin/sh</a:t>
            </a:r>
            <a:endParaRPr/>
          </a:p>
        </p:txBody>
      </p:sp>
      <p:sp>
        <p:nvSpPr>
          <p:cNvPr id="167" name="Google Shape;167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idx="1" type="body"/>
          </p:nvPr>
        </p:nvSpPr>
        <p:spPr>
          <a:xfrm>
            <a:off x="729450" y="1378000"/>
            <a:ext cx="7688700" cy="3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-c → Edit the comment line for a user.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-b → Allow a badname, i.e., a name that does not conform to the used standards.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-d → This user’s new home directory.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-e → Sets the expiration date in YYYY-MM-DD format for a certain user: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This is really useful when it comes to granting time–limited access to others.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Using integers is interpreted as </a:t>
            </a:r>
            <a:r>
              <a:rPr b="1" lang="el"/>
              <a:t>days after 1970-01-01.</a:t>
            </a:r>
            <a:endParaRPr b="1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/>
              <a:t>Using -1 or an empty string blanks the field, making the user’s lifetime unrestricted.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/>
              <a:t>For more: man usermod</a:t>
            </a:r>
            <a:endParaRPr/>
          </a:p>
        </p:txBody>
      </p:sp>
      <p:sp>
        <p:nvSpPr>
          <p:cNvPr id="173" name="Google Shape;173;p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Useful usermod Options</a:t>
            </a:r>
            <a:endParaRPr/>
          </a:p>
        </p:txBody>
      </p:sp>
      <p:sp>
        <p:nvSpPr>
          <p:cNvPr id="174" name="Google Shape;17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