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hATzRkb0u8Tj+TujJm6LugfjRv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6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8" name="Google Shape;18;p26"/>
          <p:cNvSpPr txBox="1"/>
          <p:nvPr/>
        </p:nvSpPr>
        <p:spPr>
          <a:xfrm>
            <a:off x="6590950" y="3866975"/>
            <a:ext cx="194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26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50">
          <p15:clr>
            <a:srgbClr val="E46962"/>
          </p15:clr>
        </p15:guide>
        <p15:guide id="2" pos="530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5"/>
          <p:cNvSpPr txBox="1"/>
          <p:nvPr>
            <p:ph type="title"/>
          </p:nvPr>
        </p:nvSpPr>
        <p:spPr>
          <a:xfrm>
            <a:off x="721225" y="523413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721225" y="1452775"/>
            <a:ext cx="33009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3" name="Google Shape;93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6" name="Google Shape;96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5" name="Google Shape;10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3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"/>
              <a:buNone/>
              <a:defRPr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2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Εκτός ύλης">
  <p:cSld name="TITLE_AND_BODY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relevant for the assessment of the module!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">
  <p:cSld name="TITLE_AND_BODY_1_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Heads up!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 1">
  <p:cSld name="TITLE_AND_BODY_1_1_1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Revision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3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729325" y="1474150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2" type="body"/>
          </p:nvPr>
        </p:nvSpPr>
        <p:spPr>
          <a:xfrm>
            <a:off x="4643600" y="1474075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6" name="Google Shape;76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34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4" name="Google Shape;84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" name="Google Shape;9;p25"/>
          <p:cNvSpPr txBox="1"/>
          <p:nvPr>
            <p:ph idx="2" type="title"/>
          </p:nvPr>
        </p:nvSpPr>
        <p:spPr>
          <a:xfrm>
            <a:off x="157325" y="41050"/>
            <a:ext cx="892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orms.gle/aj7pYsK1ksufD6xYA" TargetMode="External"/><Relationship Id="rId4" Type="http://schemas.openxmlformats.org/officeDocument/2006/relationships/hyperlink" Target="https://forms.gle/aj7pYsK1ksufD6xYA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l"/>
              <a:t>Operating Systems</a:t>
            </a:r>
            <a:br>
              <a:rPr lang="el"/>
            </a:br>
            <a:r>
              <a:rPr b="0" lang="el" sz="1600">
                <a:solidFill>
                  <a:schemeClr val="accent1"/>
                </a:solidFill>
              </a:rPr>
              <a:t>Bash: A Crash Course</a:t>
            </a:r>
            <a:endParaRPr b="0" sz="1600">
              <a:solidFill>
                <a:schemeClr val="accent1"/>
              </a:solidFill>
            </a:endParaRPr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Vassilis Markos,</a:t>
            </a:r>
            <a:br>
              <a:rPr lang="el"/>
            </a:br>
            <a:r>
              <a:rPr lang="el"/>
              <a:t>Mediterranean College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6029600" y="4001275"/>
            <a:ext cx="2388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/>
              <a:t>Week 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 Simple Background Process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Create a dummy background process: sleep 100 &amp;.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Now list it using either jobs or jobs -l.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can you make it a foreground process?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 fg %1 (most probably you do not have any other background jobs at the moment).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Now you can safely terminate it using Ctrl + C (if you want to).</a:t>
            </a:r>
            <a:endParaRPr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Why Use Background Processes?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Some of the most important reasons: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Efficiency:</a:t>
            </a:r>
            <a:r>
              <a:rPr lang="el"/>
              <a:t> Run long-running tasks without blocking the terminal, e.g., a really long script that makes some important computations in the long term.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Multitasking:</a:t>
            </a:r>
            <a:r>
              <a:rPr lang="el"/>
              <a:t> Work on multiple tasks simultaneously, without having to spawn a thousand terminals.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Automation:</a:t>
            </a:r>
            <a:r>
              <a:rPr lang="el"/>
              <a:t> Schedule tasks to run automatically in the background.</a:t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Processes And Redirection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Recall the three file redirection operators: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&lt;, which corresponds to “in”, i.e., read.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&gt;, which corresponds to “out”, i.e., write, in the sense of creating and / or overwriting.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&gt;&gt;, which corresponds to “append”, i.e., create and append in case it already exists.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Similarly, for processes we can redirect output as if it is coming from a file using: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&lt;(command), which reads the output of the command as if it were a file.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&gt;(command), which writes the input to the command as if it were a file.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Redirection Examples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will this print?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sort &lt;(ls -l)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prints all results of ls -l, i.e., all listed directories / files in a long listing format lexicographically sorted with respect to the first column.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will this print?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 grep "\-rw-" &lt;(ls -l)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All regular files that the user has a read / write privilege.</a:t>
            </a:r>
            <a:endParaRPr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 Note On Redirecting Errors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Regarding Bash and redirecting stuff to files: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&gt; writes the contents of the standard out stream to a file.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&gt;&gt; appends the contents of the standard out stream to a file.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2&gt; writes the contents of the standard error stream to a file.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So, if you want to catch errors and log them into files, simply use 2&gt;.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Moreover, if you want to just suppress errors (a bad practice in general, useful sometimes, though), you can take advantage of /dev/null: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some_command 2&gt; /dev/null → Redirect all errors to nowhere.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Process Scheduling Algorithms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First-Come, First-Served (FCFS):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Simple: Processes are executed in the order they arrive in the ready queue.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Fair: Every process gets a fair chance to run.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Inefficient: Can lead to long wait times for short processes if a long process arrives first.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Shortest Job First (SJF):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Efficient: Prioritizes processes with the shortest estimated burst time.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Optimal: Minimizes average waiting time.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Difficult to Implement: Requires accurate prediction of burst times, which can be challenging.</a:t>
            </a:r>
            <a:endParaRPr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Process Scheduling Algorithms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Priority Scheduling: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Flexible: Assigns priorities to processes based on their importance.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Efficient: High-priority processes are executed first.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Starvation: Low-priority processes may not get a chance to run if high-priority processes keep arriving.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Round-Robin Scheduling: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Fair: Each process is given a fixed time slice (quantum).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Efficient: Prevents starvation by giving every process a chance to run.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Overhead: Context switching can overhead system performance.</a:t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nice</a:t>
            </a:r>
            <a:r>
              <a:rPr lang="el"/>
              <a:t> Values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Niceness in Linux is a concept used to </a:t>
            </a:r>
            <a:r>
              <a:rPr b="1" lang="el"/>
              <a:t>prioritize processes.</a:t>
            </a:r>
            <a:r>
              <a:rPr lang="el"/>
              <a:t> It determines </a:t>
            </a:r>
            <a:r>
              <a:rPr b="1" lang="el"/>
              <a:t>how much CPU time a process receives</a:t>
            </a:r>
            <a:r>
              <a:rPr lang="el"/>
              <a:t> relative to other processes. A higher niceness value means a lower priority, while a lower niceness value means a higher priority.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Range from -20 (super important) to 19 (not important at all).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Defaults to 0 (usually).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Affect niceness by: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nice -n 5 lazy.sh → starts lazy.sh with niceness 5.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renice 3 -p &lt;PID&gt; → changes niceness value of process with pid &lt;PID&gt; to 3.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Why Use Niceness?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Fairness:</a:t>
            </a:r>
            <a:r>
              <a:rPr lang="el"/>
              <a:t> Niceness helps ensure that all processes get a fair share of CPU time.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Resource Management:</a:t>
            </a:r>
            <a:r>
              <a:rPr lang="el"/>
              <a:t> You can use niceness to prioritize important processes and keep less important ones from hogging resources.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User Experience:</a:t>
            </a:r>
            <a:r>
              <a:rPr lang="el"/>
              <a:t> By adjusting the niceness of system processes, you can improve the overall responsiveness of your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However: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Only the </a:t>
            </a:r>
            <a:r>
              <a:rPr b="1" lang="el"/>
              <a:t>root user</a:t>
            </a:r>
            <a:r>
              <a:rPr lang="el"/>
              <a:t> can set niceness values below 0.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While niceness can be useful for managing system resources, </a:t>
            </a:r>
            <a:r>
              <a:rPr b="1" lang="el"/>
              <a:t>excessive use can degrade overall system performance.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Other factors, such as process scheduling algorithms, also influence how processes are scheduled.</a:t>
            </a:r>
            <a:endParaRPr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Fun Time!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Processes + Bash</a:t>
            </a:r>
            <a:endParaRPr/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#001</a:t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Using ps you can get all running processes (both foreground and background ones, if you want to).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Write a Bash script (which might well be a simple Bash pipe) that finds the PPID of all running processes.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By properly adjusting your previous script, write a Bash script that gets the PPID of a certain process.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might find grep and its variants (egrep, pgrep) quite useful in this case.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But prefer grep -E over egrep and grep -F over fgrep.</a:t>
            </a:r>
            <a:endParaRPr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#002</a:t>
            </a:r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This is a self–study exercise regarding process monitoring through Bash: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top to monitor system resources and process activity.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htop for a more interactive and feature-rich process viewer.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vmstat to monitor virtual memory statistics.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What information do the above three commands provide? Summarise your findings in a table and then verify your results using man.</a:t>
            </a:r>
            <a:endParaRPr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#003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An important process in system management is creating backups of system files. In this exercises you will create a script that: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Creates backups of all files in a given directory without creating duplicate backups (as we naively did last week).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Performs the above process every 5 minutes – you will need to read about cron for this task.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Test your script in a directory of your choice (do not choose a system directory, of course…)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#004</a:t>
            </a:r>
            <a:endParaRPr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It is quite often to not want a process to run for more than a given amount of time, e.g., for security reasons. So, you have to develop a script that: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provided with an amount of time (in seconds);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 ps, grep, and kill to identify and terminate processes that have been running for a specified 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Test your script using a dummy process (e.g., sleep 100) and various input times.</a:t>
            </a:r>
            <a:endParaRPr/>
          </a:p>
        </p:txBody>
      </p:sp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l"/>
              <a:t>Any Questions?</a:t>
            </a:r>
            <a:endParaRPr/>
          </a:p>
        </p:txBody>
      </p:sp>
      <p:sp>
        <p:nvSpPr>
          <p:cNvPr id="277" name="Google Shape;277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Don’t forget to fill-in the questionnaire (check right)</a:t>
            </a:r>
            <a:endParaRPr/>
          </a:p>
        </p:txBody>
      </p:sp>
      <p:sp>
        <p:nvSpPr>
          <p:cNvPr id="278" name="Google Shape;278;p24"/>
          <p:cNvSpPr txBox="1"/>
          <p:nvPr>
            <p:ph idx="2" type="body"/>
          </p:nvPr>
        </p:nvSpPr>
        <p:spPr>
          <a:xfrm>
            <a:off x="4672750" y="4080150"/>
            <a:ext cx="4382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https://forms.gle/aj7pYsK1ksufD6xYA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2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5050" y="10630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Processes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729450" y="1378000"/>
            <a:ext cx="76887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is a process?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Roughly, any program in execution.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So, examples of processes might include: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 browser (actually, even tabs within a browser);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 text editor;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 socket handler;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 file handler;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the OS kickstart process (e.g., systemd for Linux);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…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Virtually, anything that “runs”, in the sense of performing an action, on your OS, is a process.</a:t>
            </a:r>
            <a:endParaRPr/>
          </a:p>
        </p:txBody>
      </p: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Process Components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Some of the key components of any process are: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Process ID (PID): A unique identifier.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Parent Process ID (PPID): The PID of the process that created it.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Process State: Running, sleeping, waiting, etc.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Memory Usage: Amount of memory allocated to the process.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CPU Usage: Percentage of CPU time consumed by the process.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Accessing Key Process Info Using Bash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pidof &lt;process name&gt; → the name of a process: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e.g., pidof firefox → any process ID(s) related to firefox.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ps → Lists all currently running processes: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provides just higher level information, so, if you need to know more about, e.g., auxiliary processes, prefer ps -aux.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Even more information can be obtained by using ps -ef.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To print the process tree use ps -ejH.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To learn even more → man ps.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top → Shows CPU usage, process list and other fancy stuff about process performance.</a:t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Killing Them Softly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If you want to kill a process: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kill &lt;PID&gt;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It also works with a list of processes: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kill 4567 6897 5139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 some cases, some processes might persist → kill -9 &lt;PID&gt;.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Beware! This enforces a process killing, which means you should know what you are doing!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Foreground Processes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In Linux, processes can run in either the foreground or the background: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Direct Interaction: Foreground processes run directly in the terminal window.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Blocking: They block the terminal until they complete or are interrupted.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User Control: You can interact with them using the keyboard and see their output directly.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Most probably, any process you have run so far is a foreground process.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Background Processes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Regarding Background Processes: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Independent Execution:</a:t>
            </a:r>
            <a:r>
              <a:rPr lang="el"/>
              <a:t> Background processes run independently of the terminal.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Non-Blocking: </a:t>
            </a:r>
            <a:r>
              <a:rPr lang="el"/>
              <a:t>They don't block the terminal, allowing you to continue working on other tasks.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Remote Control:</a:t>
            </a:r>
            <a:r>
              <a:rPr lang="el"/>
              <a:t> You can manage them using shell commands like jobs, fg, and bg.</a:t>
            </a:r>
            <a:endParaRPr/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Foreground / Background Processes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To run a process in the background: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command &amp; → The ampersand (&amp;) informs the system that this process should be started in the background.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 case you change your mind, you can move this process in the foreground using: fg %job_number.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If you change your mind again, you can move this process in the background using bf: %job_number.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If you cannot recall a process’s job number, just list them all using: jobs.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If you also need a pid, use: jobs -l.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