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1"/>
    <p:sldMasterId id="2147483722" r:id="rId2"/>
    <p:sldMasterId id="2147483734" r:id="rId3"/>
    <p:sldMasterId id="2147483746" r:id="rId4"/>
  </p:sldMasterIdLst>
  <p:sldIdLst>
    <p:sldId id="256" r:id="rId5"/>
    <p:sldId id="257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87" r:id="rId15"/>
    <p:sldId id="272" r:id="rId16"/>
    <p:sldId id="288" r:id="rId17"/>
    <p:sldId id="273" r:id="rId18"/>
    <p:sldId id="271" r:id="rId19"/>
    <p:sldId id="268" r:id="rId20"/>
    <p:sldId id="269" r:id="rId21"/>
    <p:sldId id="270" r:id="rId22"/>
    <p:sldId id="274" r:id="rId23"/>
    <p:sldId id="275" r:id="rId24"/>
    <p:sldId id="279" r:id="rId25"/>
    <p:sldId id="276" r:id="rId26"/>
    <p:sldId id="277" r:id="rId27"/>
    <p:sldId id="278" r:id="rId28"/>
    <p:sldId id="280" r:id="rId29"/>
    <p:sldId id="281" r:id="rId30"/>
    <p:sldId id="283" r:id="rId31"/>
    <p:sldId id="284" r:id="rId32"/>
    <p:sldId id="282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EC"/>
    <a:srgbClr val="ED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erritt" userId="b92c223c-8880-48c6-9b0c-d25ee1bca468" providerId="ADAL" clId="{B77CE033-8060-4455-B801-FBAC7A843C9E}"/>
    <pc:docChg chg="modSld">
      <pc:chgData name="Patrick Merritt" userId="b92c223c-8880-48c6-9b0c-d25ee1bca468" providerId="ADAL" clId="{B77CE033-8060-4455-B801-FBAC7A843C9E}" dt="2024-09-26T15:05:28.295" v="0" actId="20577"/>
      <pc:docMkLst>
        <pc:docMk/>
      </pc:docMkLst>
      <pc:sldChg chg="modSp mod">
        <pc:chgData name="Patrick Merritt" userId="b92c223c-8880-48c6-9b0c-d25ee1bca468" providerId="ADAL" clId="{B77CE033-8060-4455-B801-FBAC7A843C9E}" dt="2024-09-26T15:05:28.295" v="0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B77CE033-8060-4455-B801-FBAC7A843C9E}" dt="2024-09-26T15:05:28.295" v="0" actId="20577"/>
          <ac:spMkLst>
            <pc:docMk/>
            <pc:sldMk cId="357346659" sldId="256"/>
            <ac:spMk id="2" creationId="{B2975A7C-D54D-05E0-876F-826FC221EA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5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5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0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5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7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3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6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7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82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2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6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17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1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5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40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0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34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2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42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1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49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05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14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86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05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140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4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3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93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05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9203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5847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7275C8-4AE2-4455-B865-B825CDA7C26E}" type="datetimeFigureOut">
              <a:rPr lang="en-GB" smtClean="0"/>
              <a:pPr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018A7C-E6E8-40A8-9043-D805FF32AC5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1933B-D66D-4E21-A340-59EE4E4FBA19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16EF1-0331-4462-A818-21927B12836E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E609A9DB-4A7B-4D92-AD69-730A31C67E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8371"/>
            <a:ext cx="987568" cy="1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firith.studio/game-idea-generato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chat/0/0?users=p.merritt@derby.ac.uk" TargetMode="External"/><Relationship Id="rId2" Type="http://schemas.openxmlformats.org/officeDocument/2006/relationships/hyperlink" Target="mailto:p.merritt@derby.ac.u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x9z99YJ_7s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A7C-D54D-05E0-876F-826FC221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Hello Virtual </a:t>
            </a:r>
            <a:r>
              <a:rPr lang="en-GB"/>
              <a:t>Environment Development`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0642-29A2-1695-40D0-B1CAC094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5CM503 Virtual Environment Development</a:t>
            </a:r>
          </a:p>
          <a:p>
            <a:r>
              <a:rPr lang="en-GB" dirty="0"/>
              <a:t>Dr Patrick Merritt</a:t>
            </a:r>
          </a:p>
        </p:txBody>
      </p:sp>
    </p:spTree>
    <p:extLst>
      <p:ext uri="{BB962C8B-B14F-4D97-AF65-F5344CB8AC3E}">
        <p14:creationId xmlns:p14="http://schemas.microsoft.com/office/powerpoint/2010/main" val="3573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3291-6B2F-4BCF-E8BC-4C6EB1DC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do we mean by combat?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23084-FBAA-04C2-695D-1A159AC9F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Something adversarial…</a:t>
            </a:r>
          </a:p>
          <a:p>
            <a:endParaRPr lang="en-GB" dirty="0"/>
          </a:p>
          <a:p>
            <a:r>
              <a:rPr lang="en-GB" dirty="0"/>
              <a:t>So, the traditional bullet meets bad guy easily meets the brief.</a:t>
            </a:r>
          </a:p>
          <a:p>
            <a:endParaRPr lang="en-GB" dirty="0"/>
          </a:p>
          <a:p>
            <a:r>
              <a:rPr lang="en-GB" dirty="0"/>
              <a:t>But so would a card battle…</a:t>
            </a:r>
          </a:p>
          <a:p>
            <a:endParaRPr lang="en-GB" dirty="0"/>
          </a:p>
          <a:p>
            <a:r>
              <a:rPr lang="en-GB" dirty="0"/>
              <a:t>So would Mario-style boss battles…</a:t>
            </a:r>
          </a:p>
          <a:p>
            <a:endParaRPr lang="en-GB" dirty="0"/>
          </a:p>
          <a:p>
            <a:r>
              <a:rPr lang="en-GB" dirty="0"/>
              <a:t>Quite a few options here, if in doubt ask! </a:t>
            </a:r>
          </a:p>
        </p:txBody>
      </p:sp>
    </p:spTree>
    <p:extLst>
      <p:ext uri="{BB962C8B-B14F-4D97-AF65-F5344CB8AC3E}">
        <p14:creationId xmlns:p14="http://schemas.microsoft.com/office/powerpoint/2010/main" val="2089680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B0357-FA78-A7BE-E366-BB1DB99C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Coursework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75D37-B574-A498-DFF3-683A25016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big one, lots of writing…</a:t>
            </a:r>
          </a:p>
        </p:txBody>
      </p:sp>
    </p:spTree>
    <p:extLst>
      <p:ext uri="{BB962C8B-B14F-4D97-AF65-F5344CB8AC3E}">
        <p14:creationId xmlns:p14="http://schemas.microsoft.com/office/powerpoint/2010/main" val="154177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0BB2-280A-671E-E290-3805A2C3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 1) Design and build a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1A7F3-FD15-BBA3-CB65-66940029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This component requires you to go through the level design process from creating a level description from a simple brief, through layout, block out and grey-box models before looking at the impact of lighting on performance and perception.</a:t>
            </a:r>
          </a:p>
        </p:txBody>
      </p:sp>
    </p:spTree>
    <p:extLst>
      <p:ext uri="{BB962C8B-B14F-4D97-AF65-F5344CB8AC3E}">
        <p14:creationId xmlns:p14="http://schemas.microsoft.com/office/powerpoint/2010/main" val="32888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BD3C-9450-1117-B66D-A9AFC202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 1) </a:t>
            </a:r>
            <a:r>
              <a:rPr lang="en-GB" dirty="0" err="1"/>
              <a:t>cont</a:t>
            </a:r>
            <a:r>
              <a:rPr lang="en-GB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7808-175F-EEC5-C802-D708955EA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brief description (500 words maximum) of the environment you plan to build with supporting images (may be AI generated) showing the look and feel of the environment.</a:t>
            </a:r>
          </a:p>
          <a:p>
            <a:pPr marL="0" indent="0">
              <a:buNone/>
            </a:pPr>
            <a:r>
              <a:rPr lang="en-GB" dirty="0"/>
              <a:t>• A layout diagram for your level showing points of interaction, interest, combat, and other relevant factors.</a:t>
            </a:r>
          </a:p>
          <a:p>
            <a:pPr marL="0" indent="0">
              <a:buNone/>
            </a:pPr>
            <a:r>
              <a:rPr lang="en-GB" dirty="0"/>
              <a:t>• A white box/block out of your level using primitive models.</a:t>
            </a:r>
          </a:p>
          <a:p>
            <a:pPr marL="0" indent="0">
              <a:buNone/>
            </a:pPr>
            <a:r>
              <a:rPr lang="en-GB" dirty="0"/>
              <a:t>• A grey box of your level replacing the primitive models with sourced/created assets.</a:t>
            </a:r>
          </a:p>
          <a:p>
            <a:pPr marL="0" indent="0">
              <a:buNone/>
            </a:pPr>
            <a:r>
              <a:rPr lang="en-GB" dirty="0"/>
              <a:t>• Lighting applied to the grey-box model demonstrating the appropriate use of static, stationary, and dynamic lighting.</a:t>
            </a:r>
          </a:p>
          <a:p>
            <a:pPr marL="0" indent="0">
              <a:buNone/>
            </a:pPr>
            <a:r>
              <a:rPr lang="en-GB" dirty="0"/>
              <a:t>• A short critical review (500 words maximum) of your work, optionally a peer review (250 words maximum).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052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31FA-DC01-F633-4B22-DC8A1B1EE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Component 2) Gameplay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81A3-44CD-0C3A-0F03-C4B19B36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This component requires you to develop gameplay and character mechanics that interact with your level design and demonstrate your ability to design and test mechanics within a prototype environment. </a:t>
            </a:r>
          </a:p>
          <a:p>
            <a:pPr marL="342900" lvl="0" indent="-342900">
              <a:lnSpc>
                <a:spcPct val="150000"/>
              </a:lnSpc>
              <a:spcBef>
                <a:spcPts val="600"/>
              </a:spcBef>
              <a:buFont typeface="Calibri" panose="020F0502020204030204" pitchFamily="34" charset="0"/>
              <a:buChar char="•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brief description (500 words maximum) of your planned interactions demonstrating appropriate use of interactions with single and multi-stage events.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 interactive and real-time instance of your [component 1] level or a </a:t>
            </a:r>
            <a:r>
              <a:rPr lang="en-GB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level provided by your tutor</a:t>
            </a: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set of character mechanics that interact with the level design.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set of gameplay mechanics that define the style and feel of the game.</a:t>
            </a:r>
          </a:p>
          <a:p>
            <a:pPr marL="342900" lvl="0" indent="-342900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gameplay interaction.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Calibri" panose="020F0502020204030204" pitchFamily="34" charset="0"/>
              <a:buChar char="•"/>
            </a:pPr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short critical review (500 words maximum) of your work, optionally a peer-review (250 words maximum).</a:t>
            </a:r>
          </a:p>
        </p:txBody>
      </p:sp>
    </p:spTree>
    <p:extLst>
      <p:ext uri="{BB962C8B-B14F-4D97-AF65-F5344CB8AC3E}">
        <p14:creationId xmlns:p14="http://schemas.microsoft.com/office/powerpoint/2010/main" val="2635590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3A19-3F5C-37F2-3000-19263ED3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Advice, document everything…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663C8-B850-D53D-5D3F-5D987CC0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lot of the work for the assignments for this module is reports.</a:t>
            </a:r>
          </a:p>
          <a:p>
            <a:pPr lvl="1"/>
            <a:r>
              <a:rPr lang="en-GB" dirty="0"/>
              <a:t>Yes, with references supporting your arguments.</a:t>
            </a:r>
          </a:p>
          <a:p>
            <a:endParaRPr lang="en-GB" dirty="0"/>
          </a:p>
          <a:p>
            <a:r>
              <a:rPr lang="en-GB" dirty="0"/>
              <a:t>Building the thing is not enough, you must be able to document and discuss why…</a:t>
            </a:r>
          </a:p>
          <a:p>
            <a:endParaRPr lang="en-GB" dirty="0"/>
          </a:p>
          <a:p>
            <a:r>
              <a:rPr lang="en-GB" dirty="0"/>
              <a:t>I advise you to keep a development diary where you write down the key decisions and choices you make and WHY you made them.</a:t>
            </a:r>
          </a:p>
          <a:p>
            <a:endParaRPr lang="en-GB" dirty="0"/>
          </a:p>
          <a:p>
            <a:r>
              <a:rPr lang="en-GB" dirty="0"/>
              <a:t>I </a:t>
            </a:r>
            <a:r>
              <a:rPr lang="en-GB" b="1" i="1" dirty="0"/>
              <a:t>Believe </a:t>
            </a:r>
            <a:r>
              <a:rPr lang="en-GB" dirty="0"/>
              <a:t>Chris has set this up as a long slow burn with one delivery point.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035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E0C68-30B6-5947-538F-3CBAAF3E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F3B63-EC90-945E-90ED-9367D467F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Step one:- Plan everything.</a:t>
            </a:r>
          </a:p>
        </p:txBody>
      </p:sp>
    </p:spTree>
    <p:extLst>
      <p:ext uri="{BB962C8B-B14F-4D97-AF65-F5344CB8AC3E}">
        <p14:creationId xmlns:p14="http://schemas.microsoft.com/office/powerpoint/2010/main" val="356457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85567-B444-A08D-C2D9-CA4158CA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We sort of did this last year…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F3721B-2CCB-94CD-C32E-5B23CAD13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looked at the game design document last year in a very superficial manner.</a:t>
            </a:r>
          </a:p>
          <a:p>
            <a:endParaRPr lang="en-GB" dirty="0"/>
          </a:p>
          <a:p>
            <a:r>
              <a:rPr lang="en-GB" dirty="0"/>
              <a:t>Got you to start thinking about the planning process.</a:t>
            </a:r>
          </a:p>
          <a:p>
            <a:pPr lvl="1"/>
            <a:r>
              <a:rPr lang="en-GB" dirty="0"/>
              <a:t>But let’s be honest most of you did it after the fact</a:t>
            </a:r>
          </a:p>
          <a:p>
            <a:pPr lvl="2"/>
            <a:r>
              <a:rPr lang="en-GB" dirty="0"/>
              <a:t>I’m OK with that.</a:t>
            </a:r>
          </a:p>
          <a:p>
            <a:endParaRPr lang="en-GB" dirty="0"/>
          </a:p>
          <a:p>
            <a:r>
              <a:rPr lang="en-GB" dirty="0"/>
              <a:t>Now let’s engage with this process properly…</a:t>
            </a:r>
          </a:p>
        </p:txBody>
      </p:sp>
    </p:spTree>
    <p:extLst>
      <p:ext uri="{BB962C8B-B14F-4D97-AF65-F5344CB8AC3E}">
        <p14:creationId xmlns:p14="http://schemas.microsoft.com/office/powerpoint/2010/main" val="3477603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F206-CE14-FC88-EAA3-2261C15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8643-50CE-802B-0E3C-0279A20F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minimum 4 key parts.</a:t>
            </a:r>
          </a:p>
          <a:p>
            <a:endParaRPr lang="en-GB" dirty="0"/>
          </a:p>
          <a:p>
            <a:r>
              <a:rPr lang="en-GB" dirty="0"/>
              <a:t>The Executive</a:t>
            </a:r>
          </a:p>
          <a:p>
            <a:endParaRPr lang="en-GB" dirty="0"/>
          </a:p>
          <a:p>
            <a:r>
              <a:rPr lang="en-GB" dirty="0"/>
              <a:t>The Description</a:t>
            </a:r>
          </a:p>
          <a:p>
            <a:endParaRPr lang="en-GB" dirty="0"/>
          </a:p>
          <a:p>
            <a:r>
              <a:rPr lang="en-GB" dirty="0"/>
              <a:t>The Target</a:t>
            </a:r>
          </a:p>
          <a:p>
            <a:endParaRPr lang="en-GB" dirty="0"/>
          </a:p>
          <a:p>
            <a:r>
              <a:rPr lang="en-GB" dirty="0"/>
              <a:t>The Plan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87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69F8-F9FC-090D-1FD8-9DF411F7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Executive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55EF5-65F5-53B1-A83B-631410282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1 or 2 paragraphs that explain the game idea and its USP to an interested party.</a:t>
            </a:r>
          </a:p>
          <a:p>
            <a:pPr lvl="1"/>
            <a:r>
              <a:rPr lang="en-GB" dirty="0"/>
              <a:t>USP = Unique selling point. The thing that makes people want to play your game.</a:t>
            </a:r>
          </a:p>
          <a:p>
            <a:pPr lvl="1"/>
            <a:r>
              <a:rPr lang="en-GB" dirty="0"/>
              <a:t>Doesn’t necessarily need to be “original” but it’s the “unique” thing you are providing.</a:t>
            </a:r>
          </a:p>
          <a:p>
            <a:pPr lvl="1"/>
            <a:r>
              <a:rPr lang="en-GB" dirty="0"/>
              <a:t>Justify why someone, as a player, would invest in this game.</a:t>
            </a:r>
          </a:p>
          <a:p>
            <a:pPr lvl="1"/>
            <a:endParaRPr lang="en-GB" dirty="0"/>
          </a:p>
          <a:p>
            <a:r>
              <a:rPr lang="en-GB" dirty="0"/>
              <a:t>If you find you can’t explain your idea here, it’s probably not defined well enough.</a:t>
            </a:r>
          </a:p>
          <a:p>
            <a:endParaRPr lang="en-GB" dirty="0"/>
          </a:p>
          <a:p>
            <a:r>
              <a:rPr lang="en-GB" dirty="0"/>
              <a:t>An overview so only the important details.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133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C39-CC43-F297-1CF7-78B890BC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640D-DD62-D9DE-4EB6-0E4F523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Who am I?</a:t>
            </a:r>
          </a:p>
          <a:p>
            <a:pPr lvl="1"/>
            <a:endParaRPr lang="en-GB" dirty="0"/>
          </a:p>
          <a:p>
            <a:r>
              <a:rPr lang="en-GB" dirty="0"/>
              <a:t>What is VED?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1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E195-B35A-8959-EDC9-57196DFD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7F1C-714E-83A2-7FED-BF373ECD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Describe the game </a:t>
            </a:r>
            <a:r>
              <a:rPr lang="en-GB" b="1" i="1" dirty="0"/>
              <a:t>IN DETAIL</a:t>
            </a:r>
            <a:r>
              <a:rPr lang="en-GB" dirty="0"/>
              <a:t>...</a:t>
            </a:r>
          </a:p>
          <a:p>
            <a:endParaRPr lang="en-GB" dirty="0"/>
          </a:p>
          <a:p>
            <a:r>
              <a:rPr lang="en-GB" dirty="0"/>
              <a:t>No such thing as too much detail but start with the easy stuff and work outwards.</a:t>
            </a:r>
          </a:p>
          <a:p>
            <a:pPr lvl="1"/>
            <a:endParaRPr lang="en-GB" dirty="0"/>
          </a:p>
          <a:p>
            <a:r>
              <a:rPr lang="en-GB" dirty="0"/>
              <a:t>Genre, theme and mechanics</a:t>
            </a:r>
          </a:p>
          <a:p>
            <a:pPr lvl="1"/>
            <a:r>
              <a:rPr lang="en-GB" dirty="0"/>
              <a:t>Genre is the type of game (RPG, FPS).</a:t>
            </a:r>
          </a:p>
          <a:p>
            <a:pPr lvl="1"/>
            <a:r>
              <a:rPr lang="en-GB" dirty="0"/>
              <a:t>Theme is the setting for your game (Western, Futuristic).</a:t>
            </a:r>
          </a:p>
          <a:p>
            <a:pPr lvl="1"/>
            <a:r>
              <a:rPr lang="en-GB" dirty="0"/>
              <a:t>Mechanics refer to the key gameplay actions (Wall running, Dodging, singing) </a:t>
            </a:r>
          </a:p>
          <a:p>
            <a:pPr marL="914400" lvl="2" indent="0">
              <a:buNone/>
            </a:pPr>
            <a:endParaRPr lang="en-GB" dirty="0"/>
          </a:p>
          <a:p>
            <a:r>
              <a:rPr lang="en-GB" dirty="0">
                <a:hlinkClick r:id="rId2"/>
              </a:rPr>
              <a:t>https://firith.studio/game-idea-generator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3960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3B69-86CA-94F3-A0E7-BA29345D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Details…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9A0B5-6EC3-F6BA-4387-AD9E9A810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details you add will depend on the game you are making.</a:t>
            </a:r>
          </a:p>
          <a:p>
            <a:endParaRPr lang="en-GB" dirty="0"/>
          </a:p>
          <a:p>
            <a:r>
              <a:rPr lang="en-GB" dirty="0"/>
              <a:t>A platformer game such as Mario will probably have a pretty extensive character design section.</a:t>
            </a:r>
          </a:p>
          <a:p>
            <a:endParaRPr lang="en-GB" dirty="0"/>
          </a:p>
          <a:p>
            <a:r>
              <a:rPr lang="en-GB" dirty="0"/>
              <a:t> Open-world games and RPGs probably have extensive Lore and setting documentation.</a:t>
            </a:r>
          </a:p>
          <a:p>
            <a:endParaRPr lang="en-GB" dirty="0"/>
          </a:p>
          <a:p>
            <a:r>
              <a:rPr lang="en-GB" dirty="0"/>
              <a:t>Puzzle games probably have highly detailed mechanics descriptions.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404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D628-7090-6334-21D3-EB97130D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Pillars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1633-69DA-E849-B2EC-A00D57B8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 this point, it’s usually a good idea to define the pillars of the game as part of the description.</a:t>
            </a:r>
          </a:p>
          <a:p>
            <a:endParaRPr lang="en-GB" dirty="0"/>
          </a:p>
          <a:p>
            <a:r>
              <a:rPr lang="en-GB" dirty="0"/>
              <a:t>What is your game going to be known for?</a:t>
            </a:r>
          </a:p>
          <a:p>
            <a:endParaRPr lang="en-GB" dirty="0"/>
          </a:p>
          <a:p>
            <a:r>
              <a:rPr lang="en-GB" dirty="0"/>
              <a:t>Usually at least 3</a:t>
            </a:r>
          </a:p>
          <a:p>
            <a:endParaRPr lang="en-GB" dirty="0"/>
          </a:p>
          <a:p>
            <a:r>
              <a:rPr lang="en-GB" dirty="0"/>
              <a:t>Form single-sentence statements.</a:t>
            </a:r>
          </a:p>
          <a:p>
            <a:endParaRPr lang="en-GB" dirty="0"/>
          </a:p>
          <a:p>
            <a:r>
              <a:rPr lang="en-GB" dirty="0"/>
              <a:t>A studio can also have pillars, what are the studio’s games known for?</a:t>
            </a:r>
          </a:p>
        </p:txBody>
      </p:sp>
    </p:spTree>
    <p:extLst>
      <p:ext uri="{BB962C8B-B14F-4D97-AF65-F5344CB8AC3E}">
        <p14:creationId xmlns:p14="http://schemas.microsoft.com/office/powerpoint/2010/main" val="2448776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A8900-634B-6085-17AE-DA0EE669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 dirty="0"/>
              <a:t>Super Mario Odyssey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088E-9AB9-3371-9987-5FB29902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 dirty="0"/>
              <a:t>Pillars from the game?</a:t>
            </a:r>
          </a:p>
          <a:p>
            <a:endParaRPr lang="en-GB" sz="2200" dirty="0"/>
          </a:p>
          <a:p>
            <a:r>
              <a:rPr lang="en-GB" sz="2200" dirty="0"/>
              <a:t>Pillars from the studio?</a:t>
            </a:r>
          </a:p>
          <a:p>
            <a:endParaRPr lang="en-GB" sz="2200" dirty="0"/>
          </a:p>
          <a:p>
            <a:endParaRPr lang="en-GB" sz="2200" dirty="0"/>
          </a:p>
        </p:txBody>
      </p:sp>
      <p:pic>
        <p:nvPicPr>
          <p:cNvPr id="1028" name="Picture 4" descr="Nintendo Super Mario Odyssey">
            <a:extLst>
              <a:ext uri="{FF2B5EF4-FFF2-40B4-BE49-F238E27FC236}">
                <a16:creationId xmlns:a16="http://schemas.microsoft.com/office/drawing/2014/main" id="{A230D340-357B-D26F-3EA2-34F85863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9" r="1427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40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10F4-538F-786E-1AA8-DAC65769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B2DEB-E91C-DF12-AE19-EBA82BF4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who you are making the game for and why they would want to play it.</a:t>
            </a:r>
          </a:p>
          <a:p>
            <a:pPr lvl="1"/>
            <a:r>
              <a:rPr lang="en-GB" dirty="0"/>
              <a:t>If you cannot justify a player base, you should question why you should make this!</a:t>
            </a:r>
          </a:p>
          <a:p>
            <a:endParaRPr lang="en-GB" dirty="0"/>
          </a:p>
          <a:p>
            <a:r>
              <a:rPr lang="en-GB" dirty="0"/>
              <a:t>This doesn’t mean a monetisation plan, not all products need this, but it can form part of this.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093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1FF-17B4-0796-4F26-684ADC3A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E64-111B-444D-3EEA-2DF11D2D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part.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Given the time and resources you have </a:t>
            </a:r>
            <a:r>
              <a:rPr lang="en-GB" b="1" dirty="0"/>
              <a:t>OR </a:t>
            </a:r>
            <a:r>
              <a:rPr lang="en-GB" dirty="0"/>
              <a:t>the time and resources you are requesting…</a:t>
            </a:r>
          </a:p>
          <a:p>
            <a:endParaRPr lang="en-GB" dirty="0"/>
          </a:p>
          <a:p>
            <a:pPr marL="0" indent="0" algn="ctr">
              <a:buNone/>
            </a:pP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3065457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1FF-17B4-0796-4F26-684ADC3A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E64-111B-444D-3EEA-2DF11D2D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part.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Given the time and resources you have </a:t>
            </a:r>
            <a:r>
              <a:rPr lang="en-GB" b="1" dirty="0"/>
              <a:t>OR </a:t>
            </a:r>
            <a:r>
              <a:rPr lang="en-GB" dirty="0"/>
              <a:t>the time and resources you are requesting…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6000" dirty="0"/>
              <a:t>Can you build this?</a:t>
            </a:r>
          </a:p>
        </p:txBody>
      </p:sp>
    </p:spTree>
    <p:extLst>
      <p:ext uri="{BB962C8B-B14F-4D97-AF65-F5344CB8AC3E}">
        <p14:creationId xmlns:p14="http://schemas.microsoft.com/office/powerpoint/2010/main" val="95200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E1FF-17B4-0796-4F26-684ADC3A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80E64-111B-444D-3EEA-2DF11D2D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important part.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Given the time and resources you have </a:t>
            </a:r>
            <a:r>
              <a:rPr lang="en-GB" b="1" dirty="0"/>
              <a:t>OR </a:t>
            </a:r>
            <a:r>
              <a:rPr lang="en-GB" dirty="0"/>
              <a:t>the time and resources you are requesting…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sz="6000" dirty="0"/>
              <a:t>Can you build this?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If so prove it!</a:t>
            </a:r>
          </a:p>
        </p:txBody>
      </p:sp>
    </p:spTree>
    <p:extLst>
      <p:ext uri="{BB962C8B-B14F-4D97-AF65-F5344CB8AC3E}">
        <p14:creationId xmlns:p14="http://schemas.microsoft.com/office/powerpoint/2010/main" val="368503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7F5C-38AC-62AF-89B2-AA09356D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technically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3493-2B63-17B2-9C69-5401C40D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answer to this should be either yes or maybe…</a:t>
            </a:r>
          </a:p>
          <a:p>
            <a:pPr lvl="1"/>
            <a:r>
              <a:rPr lang="en-GB" dirty="0"/>
              <a:t>If the answer is no, then you need to replan, you can’t plan to do something you can’t do!</a:t>
            </a:r>
          </a:p>
          <a:p>
            <a:endParaRPr lang="en-GB" dirty="0"/>
          </a:p>
          <a:p>
            <a:r>
              <a:rPr lang="en-GB" dirty="0"/>
              <a:t>Define what major technical challenges you have and how you plan to overcome them.</a:t>
            </a:r>
          </a:p>
          <a:p>
            <a:endParaRPr lang="en-GB" dirty="0"/>
          </a:p>
          <a:p>
            <a:r>
              <a:rPr lang="en-GB" dirty="0"/>
              <a:t>You can have a little bit of an unknown here, but you should have a plan to solve these</a:t>
            </a:r>
          </a:p>
          <a:p>
            <a:pPr lvl="1"/>
            <a:r>
              <a:rPr lang="en-GB" dirty="0"/>
              <a:t>And a plan for what happens if it turns out to be impossible!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431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D587-7278-2288-BA1B-6DB0743E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temporally possible?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18C9-F2B0-DE83-C2AA-82241B4F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Can I complete this in time?</a:t>
            </a:r>
          </a:p>
          <a:p>
            <a:pPr lvl="1"/>
            <a:r>
              <a:rPr lang="en-GB" dirty="0"/>
              <a:t>If the answer is no, then you need to cut features or scrap the project.</a:t>
            </a:r>
          </a:p>
          <a:p>
            <a:pPr lvl="1"/>
            <a:endParaRPr lang="en-GB" dirty="0"/>
          </a:p>
          <a:p>
            <a:r>
              <a:rPr lang="en-GB" dirty="0"/>
              <a:t>Must be reasonable</a:t>
            </a:r>
          </a:p>
          <a:p>
            <a:pPr lvl="1"/>
            <a:r>
              <a:rPr lang="en-GB" dirty="0"/>
              <a:t>There is no point in planning a project based on an unrealistic work pattern.</a:t>
            </a:r>
          </a:p>
          <a:p>
            <a:pPr lvl="2"/>
            <a:r>
              <a:rPr lang="en-GB" dirty="0"/>
              <a:t>If you don’t plan to work Christmas day…</a:t>
            </a:r>
          </a:p>
          <a:p>
            <a:pPr marL="1371600" lvl="3" indent="0">
              <a:buNone/>
            </a:pPr>
            <a:r>
              <a:rPr lang="en-GB" dirty="0"/>
              <a:t>DON’T SCHEDULE WORK TO BE COMPLETED ON CHRISTMAS DAY!</a:t>
            </a:r>
          </a:p>
          <a:p>
            <a:pPr marL="1371600" lvl="3" indent="0">
              <a:buNone/>
            </a:pPr>
            <a:endParaRPr lang="en-GB" dirty="0"/>
          </a:p>
          <a:p>
            <a:r>
              <a:rPr lang="en-GB" dirty="0"/>
              <a:t>Again, the answer should be maybe, but you should again have a plan to mitigate this risk.</a:t>
            </a:r>
          </a:p>
          <a:p>
            <a:pPr lvl="1"/>
            <a:r>
              <a:rPr lang="en-GB" dirty="0"/>
              <a:t>What do you do when things take longer?</a:t>
            </a:r>
          </a:p>
        </p:txBody>
      </p:sp>
    </p:spTree>
    <p:extLst>
      <p:ext uri="{BB962C8B-B14F-4D97-AF65-F5344CB8AC3E}">
        <p14:creationId xmlns:p14="http://schemas.microsoft.com/office/powerpoint/2010/main" val="110648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5645-B865-4F86-67EF-FA488A5D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DC74-A981-8A18-14DC-F14E4547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should all know me by now, but just in case…</a:t>
            </a:r>
          </a:p>
          <a:p>
            <a:endParaRPr lang="en-GB" dirty="0"/>
          </a:p>
          <a:p>
            <a:r>
              <a:rPr lang="en-GB" dirty="0"/>
              <a:t>Dr Patrick Merritt</a:t>
            </a:r>
          </a:p>
          <a:p>
            <a:pPr lvl="1"/>
            <a:r>
              <a:rPr lang="en-GB" dirty="0"/>
              <a:t>MS 308</a:t>
            </a:r>
          </a:p>
          <a:p>
            <a:pPr lvl="2"/>
            <a:r>
              <a:rPr lang="en-GB" dirty="0"/>
              <a:t>Generally, on Site Monday, Tuesday and Thursday.</a:t>
            </a:r>
          </a:p>
          <a:p>
            <a:pPr lvl="2"/>
            <a:r>
              <a:rPr lang="en-GB" dirty="0"/>
              <a:t>Open door policy, come say hi, headphones are usually just for music.</a:t>
            </a:r>
          </a:p>
          <a:p>
            <a:pPr lvl="1"/>
            <a:r>
              <a:rPr lang="en-GB" dirty="0"/>
              <a:t>Email:- </a:t>
            </a:r>
            <a:r>
              <a:rPr lang="en-GB" dirty="0">
                <a:hlinkClick r:id="rId2"/>
              </a:rPr>
              <a:t>p.merritt@derby.ac.uk</a:t>
            </a:r>
            <a:endParaRPr lang="en-GB" dirty="0"/>
          </a:p>
          <a:p>
            <a:pPr lvl="2"/>
            <a:r>
              <a:rPr lang="en-GB" dirty="0"/>
              <a:t>Email responses are up to two working days, if you have not heard back with two working days, it is acceptable to send a reminder.</a:t>
            </a:r>
          </a:p>
          <a:p>
            <a:pPr lvl="1"/>
            <a:r>
              <a:rPr lang="en-GB" dirty="0"/>
              <a:t>Teams:- </a:t>
            </a:r>
            <a:r>
              <a:rPr lang="en-GB" dirty="0">
                <a:hlinkClick r:id="rId3"/>
              </a:rPr>
              <a:t>Same as my email or click!</a:t>
            </a:r>
            <a:endParaRPr lang="en-GB" dirty="0"/>
          </a:p>
          <a:p>
            <a:pPr lvl="2"/>
            <a:r>
              <a:rPr lang="en-GB" dirty="0"/>
              <a:t>Teams is generally faster, got a question? Ask it here!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922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4EE5-CB28-D4EC-8068-D4486811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Is it a living document?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F74D9-A6BC-DD06-EF97-10A80D15C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I change it?</a:t>
            </a:r>
          </a:p>
          <a:p>
            <a:endParaRPr lang="en-GB" dirty="0"/>
          </a:p>
          <a:p>
            <a:r>
              <a:rPr lang="en-GB" dirty="0"/>
              <a:t>Some say yes, some say no…</a:t>
            </a:r>
          </a:p>
          <a:p>
            <a:endParaRPr lang="en-GB" dirty="0"/>
          </a:p>
          <a:p>
            <a:r>
              <a:rPr lang="en-GB" dirty="0"/>
              <a:t>I say yes, </a:t>
            </a:r>
            <a:r>
              <a:rPr lang="en-GB" b="1" dirty="0"/>
              <a:t>BUT </a:t>
            </a:r>
            <a:r>
              <a:rPr lang="en-GB" dirty="0"/>
              <a:t>do the first plan at the start and compare it to the end plan and result.</a:t>
            </a:r>
          </a:p>
          <a:p>
            <a:pPr lvl="1"/>
            <a:r>
              <a:rPr lang="en-GB" b="1" dirty="0"/>
              <a:t>Easy reflective marks in the report ;)</a:t>
            </a:r>
          </a:p>
        </p:txBody>
      </p:sp>
    </p:spTree>
    <p:extLst>
      <p:ext uri="{BB962C8B-B14F-4D97-AF65-F5344CB8AC3E}">
        <p14:creationId xmlns:p14="http://schemas.microsoft.com/office/powerpoint/2010/main" val="9190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FD944-2F42-9F69-B488-BFAE6AC3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Homework!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195B2-0E99-BEBE-105D-89F2ED961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the plan! A basic plan should take a couple of hours.</a:t>
            </a:r>
          </a:p>
          <a:p>
            <a:endParaRPr lang="en-GB" dirty="0"/>
          </a:p>
          <a:p>
            <a:r>
              <a:rPr lang="en-GB" dirty="0"/>
              <a:t>I will review these in Lab 2 or 3…</a:t>
            </a:r>
          </a:p>
          <a:p>
            <a:pPr lvl="1"/>
            <a:r>
              <a:rPr lang="en-GB" dirty="0"/>
              <a:t>I will help you determine if the idea is feasible and add detail to the plan.</a:t>
            </a:r>
          </a:p>
          <a:p>
            <a:endParaRPr lang="en-GB" dirty="0"/>
          </a:p>
          <a:p>
            <a:r>
              <a:rPr lang="en-GB" dirty="0"/>
              <a:t>If you don’t do this now you will regret it later…</a:t>
            </a:r>
          </a:p>
          <a:p>
            <a:pPr lvl="1"/>
            <a:r>
              <a:rPr lang="en-GB" dirty="0"/>
              <a:t>Trust me.</a:t>
            </a:r>
          </a:p>
        </p:txBody>
      </p:sp>
    </p:spTree>
    <p:extLst>
      <p:ext uri="{BB962C8B-B14F-4D97-AF65-F5344CB8AC3E}">
        <p14:creationId xmlns:p14="http://schemas.microsoft.com/office/powerpoint/2010/main" val="331012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77C3-5D96-8556-249A-F6299EFA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Last minute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9034-8B69-FF46-2C49-2218D3BF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am currently covering for Chris Windmill</a:t>
            </a:r>
          </a:p>
          <a:p>
            <a:endParaRPr lang="en-GB" dirty="0"/>
          </a:p>
          <a:p>
            <a:r>
              <a:rPr lang="en-GB" dirty="0"/>
              <a:t>He will take over at some point, I will keep you up to date as I get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075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1E7-A0CD-36BB-F47C-2E39E87D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 / lecture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8F7F8-7233-823D-F57D-3FA562CE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Hour lecture a week for 24 weeks.</a:t>
            </a:r>
          </a:p>
          <a:p>
            <a:pPr lvl="1"/>
            <a:r>
              <a:rPr lang="en-GB" dirty="0"/>
              <a:t>1 whole day of your life will be spent listening to me.</a:t>
            </a:r>
          </a:p>
          <a:p>
            <a:pPr lvl="1"/>
            <a:endParaRPr lang="en-GB" dirty="0"/>
          </a:p>
          <a:p>
            <a:r>
              <a:rPr lang="en-GB" dirty="0"/>
              <a:t>3 hours lab each week.</a:t>
            </a:r>
          </a:p>
          <a:p>
            <a:pPr lvl="1"/>
            <a:r>
              <a:rPr lang="en-GB" dirty="0"/>
              <a:t>These are shared with 2 other modules, graphics and real time environment development.</a:t>
            </a:r>
          </a:p>
          <a:p>
            <a:pPr lvl="1"/>
            <a:r>
              <a:rPr lang="en-GB" dirty="0"/>
              <a:t>Rotates weekly, starting with game engine systems. </a:t>
            </a:r>
          </a:p>
          <a:p>
            <a:pPr lvl="1"/>
            <a:r>
              <a:rPr lang="en-GB" dirty="0"/>
              <a:t>I will try and be available for all sessions, but I will at the very least be there in sessions 1, 4, 7, and 10 in term 1. (Term 2 to be confirmed based on schedules).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07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B86-3658-BA73-B0BC-E580A216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9CF-5D18-631B-707E-1BE272412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the process of creating virtual environments</a:t>
            </a:r>
          </a:p>
          <a:p>
            <a:pPr lvl="1"/>
            <a:r>
              <a:rPr lang="en-GB" dirty="0"/>
              <a:t>How does the world we are playing come to be?</a:t>
            </a:r>
          </a:p>
          <a:p>
            <a:pPr lvl="1"/>
            <a:r>
              <a:rPr lang="en-GB" dirty="0"/>
              <a:t>How do we design it?</a:t>
            </a:r>
          </a:p>
          <a:p>
            <a:pPr lvl="1"/>
            <a:r>
              <a:rPr lang="en-GB" dirty="0"/>
              <a:t>How does it get built?</a:t>
            </a:r>
          </a:p>
          <a:p>
            <a:pPr lvl="1"/>
            <a:r>
              <a:rPr lang="en-GB" dirty="0"/>
              <a:t>What do I need to know?</a:t>
            </a:r>
          </a:p>
        </p:txBody>
      </p:sp>
    </p:spTree>
    <p:extLst>
      <p:ext uri="{BB962C8B-B14F-4D97-AF65-F5344CB8AC3E}">
        <p14:creationId xmlns:p14="http://schemas.microsoft.com/office/powerpoint/2010/main" val="1532601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6DF96-385B-03F6-F98F-F54274E7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Planning…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EFAB78-AD57-25E8-D051-FA8B7273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the most part, in most modules so far you have been given a clearly defined goal and been told what you must achieve.</a:t>
            </a:r>
          </a:p>
          <a:p>
            <a:endParaRPr lang="en-GB" dirty="0"/>
          </a:p>
          <a:p>
            <a:r>
              <a:rPr lang="en-GB" dirty="0"/>
              <a:t>Here you have a much more free reign of what you must build based only on a theme.</a:t>
            </a:r>
          </a:p>
        </p:txBody>
      </p:sp>
    </p:spTree>
    <p:extLst>
      <p:ext uri="{BB962C8B-B14F-4D97-AF65-F5344CB8AC3E}">
        <p14:creationId xmlns:p14="http://schemas.microsoft.com/office/powerpoint/2010/main" val="242414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2639-CBB4-7941-2BE5-7717A547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Theme</a:t>
            </a:r>
          </a:p>
        </p:txBody>
      </p:sp>
      <p:pic>
        <p:nvPicPr>
          <p:cNvPr id="4" name="Online Media 3" title="Goldfinger Movie CLIP - I Expect you To Die (1964) HD">
            <a:hlinkClick r:id="" action="ppaction://media"/>
            <a:extLst>
              <a:ext uri="{FF2B5EF4-FFF2-40B4-BE49-F238E27FC236}">
                <a16:creationId xmlns:a16="http://schemas.microsoft.com/office/drawing/2014/main" id="{31A967B3-10B6-7525-291E-0392805917E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0825" y="1081088"/>
            <a:ext cx="8710613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4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1E6C-D7E7-6503-35EC-CEBA79C37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NO! I expect you to die!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9D675-CBB6-F459-631F-CD1037AB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your </a:t>
            </a:r>
            <a:r>
              <a:rPr lang="en-GB" i="1" dirty="0"/>
              <a:t>“seed” </a:t>
            </a:r>
            <a:r>
              <a:rPr lang="en-GB" dirty="0"/>
              <a:t>to provide some inspiration.</a:t>
            </a:r>
          </a:p>
          <a:p>
            <a:pPr lvl="1"/>
            <a:r>
              <a:rPr lang="en-GB" i="1" dirty="0"/>
              <a:t>The statement not to movie clip!</a:t>
            </a:r>
          </a:p>
          <a:p>
            <a:pPr lvl="1"/>
            <a:endParaRPr lang="en-GB" i="1" dirty="0"/>
          </a:p>
          <a:p>
            <a:r>
              <a:rPr lang="en-GB" dirty="0"/>
              <a:t>You will design and build one full level of the game.</a:t>
            </a:r>
          </a:p>
          <a:p>
            <a:endParaRPr lang="en-GB" dirty="0"/>
          </a:p>
          <a:p>
            <a:r>
              <a:rPr lang="en-GB" dirty="0"/>
              <a:t>You must include at least one “combat” element in the final game.</a:t>
            </a:r>
          </a:p>
          <a:p>
            <a:endParaRPr lang="en-GB" dirty="0"/>
          </a:p>
          <a:p>
            <a:r>
              <a:rPr lang="en-GB" dirty="0"/>
              <a:t>Other than that, pretty much build whatever you game.</a:t>
            </a:r>
          </a:p>
        </p:txBody>
      </p:sp>
    </p:spTree>
    <p:extLst>
      <p:ext uri="{BB962C8B-B14F-4D97-AF65-F5344CB8AC3E}">
        <p14:creationId xmlns:p14="http://schemas.microsoft.com/office/powerpoint/2010/main" val="1403949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1672</Words>
  <Application>Microsoft Office PowerPoint</Application>
  <PresentationFormat>Widescreen</PresentationFormat>
  <Paragraphs>211</Paragraphs>
  <Slides>31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Aptos</vt:lpstr>
      <vt:lpstr>Custom Design</vt:lpstr>
      <vt:lpstr>1_Custom Design</vt:lpstr>
      <vt:lpstr>2_Custom Design</vt:lpstr>
      <vt:lpstr>3_Custom Design</vt:lpstr>
      <vt:lpstr>Hello Virtual Environment Development`</vt:lpstr>
      <vt:lpstr>Contents</vt:lpstr>
      <vt:lpstr>Who am I?</vt:lpstr>
      <vt:lpstr>Last minute switch</vt:lpstr>
      <vt:lpstr>Lab / lecture schedule</vt:lpstr>
      <vt:lpstr>What is VED</vt:lpstr>
      <vt:lpstr>Planning…</vt:lpstr>
      <vt:lpstr>The Theme</vt:lpstr>
      <vt:lpstr>NO! I expect you to die!</vt:lpstr>
      <vt:lpstr>What do we mean by combat?</vt:lpstr>
      <vt:lpstr>The Coursework</vt:lpstr>
      <vt:lpstr>Component 1) Design and build a level</vt:lpstr>
      <vt:lpstr>Component 1) cont…</vt:lpstr>
      <vt:lpstr>Component 2) Gameplay Interactions</vt:lpstr>
      <vt:lpstr>Advice, document everything…</vt:lpstr>
      <vt:lpstr>Plan</vt:lpstr>
      <vt:lpstr>We sort of did this last year…</vt:lpstr>
      <vt:lpstr>The GDD</vt:lpstr>
      <vt:lpstr>The Executive Pitch</vt:lpstr>
      <vt:lpstr>The Description</vt:lpstr>
      <vt:lpstr>Details…</vt:lpstr>
      <vt:lpstr>Pillars</vt:lpstr>
      <vt:lpstr>Super Mario Odyssey</vt:lpstr>
      <vt:lpstr>The Target</vt:lpstr>
      <vt:lpstr>The plan</vt:lpstr>
      <vt:lpstr>The plan</vt:lpstr>
      <vt:lpstr>The plan</vt:lpstr>
      <vt:lpstr>Is it technically possible?</vt:lpstr>
      <vt:lpstr>Is it temporally possible?</vt:lpstr>
      <vt:lpstr>Is it a living document?</vt:lpstr>
      <vt:lpstr>Homework!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Merritt</dc:creator>
  <cp:lastModifiedBy>Patrick Merritt</cp:lastModifiedBy>
  <cp:revision>6</cp:revision>
  <dcterms:created xsi:type="dcterms:W3CDTF">2021-09-13T14:48:00Z</dcterms:created>
  <dcterms:modified xsi:type="dcterms:W3CDTF">2024-09-26T15:05:37Z</dcterms:modified>
</cp:coreProperties>
</file>