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418" r:id="rId2"/>
    <p:sldId id="386" r:id="rId3"/>
    <p:sldId id="400" r:id="rId4"/>
    <p:sldId id="434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38" r:id="rId17"/>
    <p:sldId id="523" r:id="rId18"/>
    <p:sldId id="524" r:id="rId19"/>
    <p:sldId id="537" r:id="rId20"/>
    <p:sldId id="525" r:id="rId21"/>
    <p:sldId id="526" r:id="rId22"/>
    <p:sldId id="534" r:id="rId23"/>
    <p:sldId id="530" r:id="rId24"/>
    <p:sldId id="531" r:id="rId25"/>
    <p:sldId id="532" r:id="rId26"/>
    <p:sldId id="535" r:id="rId27"/>
    <p:sldId id="533" r:id="rId28"/>
    <p:sldId id="536" r:id="rId29"/>
    <p:sldId id="432" r:id="rId30"/>
    <p:sldId id="511" r:id="rId31"/>
    <p:sldId id="43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00"/>
            <p14:sldId id="434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38"/>
            <p14:sldId id="523"/>
            <p14:sldId id="524"/>
            <p14:sldId id="537"/>
            <p14:sldId id="525"/>
            <p14:sldId id="526"/>
            <p14:sldId id="534"/>
            <p14:sldId id="530"/>
            <p14:sldId id="531"/>
            <p14:sldId id="532"/>
            <p14:sldId id="535"/>
            <p14:sldId id="533"/>
            <p14:sldId id="536"/>
            <p14:sldId id="432"/>
            <p14:sldId id="511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5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2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59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00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9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95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7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3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88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3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1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83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1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4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9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30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3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9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5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4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8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17.03.2020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17.03.2020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mprofiler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97234" y="2059404"/>
            <a:ext cx="9575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6000" dirty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524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</a:t>
            </a:r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программного обеспечения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Логирование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40082165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Зачем нужны логи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9C2C21-69F5-4E30-8C47-1BD4635F3E51}"/>
              </a:ext>
            </a:extLst>
          </p:cNvPr>
          <p:cNvSpPr txBox="1"/>
          <p:nvPr/>
        </p:nvSpPr>
        <p:spPr>
          <a:xfrm>
            <a:off x="293115" y="1504504"/>
            <a:ext cx="104347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что же делает система прямо сейчас, не прибегая к помощи отладчика;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провести «расследование» обстоятельств, которые привели к определённому состоянию системы </a:t>
            </a:r>
          </a:p>
          <a:p>
            <a:r>
              <a:rPr lang="ru-RU" dirty="0">
                <a:latin typeface="Segoe UI Light" panose="020B0502040204020203" pitchFamily="34" charset="0"/>
              </a:rPr>
              <a:t>(например, падению или багу);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проанализировать, на что тратится больше времени/ресурсов, т.е. профилирование.</a:t>
            </a:r>
          </a:p>
          <a:p>
            <a:endParaRPr lang="ru-RU" dirty="0">
              <a:latin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CFB4FD-C948-4132-ADD3-74A8047B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127082"/>
            <a:ext cx="7620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6970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фичи логгера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9C2C21-69F5-4E30-8C47-1BD4635F3E51}"/>
              </a:ext>
            </a:extLst>
          </p:cNvPr>
          <p:cNvSpPr txBox="1"/>
          <p:nvPr/>
        </p:nvSpPr>
        <p:spPr>
          <a:xfrm>
            <a:off x="293115" y="1504504"/>
            <a:ext cx="891468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Segoe UI Light" panose="020B0502040204020203" pitchFamily="34" charset="0"/>
              </a:rPr>
              <a:t>Ротация лог-файлов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Лог-файлы растут и становятся ненужными. Логгер должен уметь выделять актуальный лог-файл.</a:t>
            </a:r>
          </a:p>
          <a:p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Segoe UI Light" panose="020B0502040204020203" pitchFamily="34" charset="0"/>
              </a:rPr>
              <a:t>Возможность записи сообщений не только в файлы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Системные логи, база данных, отсылка e-</a:t>
            </a:r>
            <a:r>
              <a:rPr lang="ru-RU" sz="1600" dirty="0" err="1">
                <a:latin typeface="Segoe UI Light" panose="020B0502040204020203" pitchFamily="34" charset="0"/>
              </a:rPr>
              <a:t>mail</a:t>
            </a:r>
            <a:r>
              <a:rPr lang="ru-RU" sz="1600" dirty="0">
                <a:latin typeface="Segoe UI Light" panose="020B0502040204020203" pitchFamily="34" charset="0"/>
              </a:rPr>
              <a:t>, </a:t>
            </a:r>
            <a:r>
              <a:rPr lang="ru-RU" sz="1600" dirty="0" err="1">
                <a:latin typeface="Segoe UI Light" panose="020B0502040204020203" pitchFamily="34" charset="0"/>
              </a:rPr>
              <a:t>и.т.д</a:t>
            </a:r>
            <a:r>
              <a:rPr lang="ru-RU" sz="1600" dirty="0">
                <a:latin typeface="Segoe UI Light" panose="020B0502040204020203" pitchFamily="34" charset="0"/>
              </a:rPr>
              <a:t>.</a:t>
            </a:r>
          </a:p>
          <a:p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latin typeface="Segoe UI Light" panose="020B0502040204020203" pitchFamily="34" charset="0"/>
              </a:rPr>
              <a:t>Thread-safety</a:t>
            </a:r>
            <a:endParaRPr lang="ru-RU" b="1" dirty="0">
              <a:latin typeface="Segoe UI Light" panose="020B0502040204020203" pitchFamily="34" charset="0"/>
            </a:endParaRPr>
          </a:p>
          <a:p>
            <a:r>
              <a:rPr lang="ru-RU" sz="1600" dirty="0">
                <a:latin typeface="Segoe UI Light" panose="020B0502040204020203" pitchFamily="34" charset="0"/>
              </a:rPr>
              <a:t>Ключевое требование к логгеру!</a:t>
            </a:r>
          </a:p>
          <a:p>
            <a:endParaRPr lang="ru-RU" sz="1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Segoe UI Light" panose="020B0502040204020203" pitchFamily="34" charset="0"/>
              </a:rPr>
              <a:t>Уровни логгирования и фильтрация сообщений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Типичные уровни: </a:t>
            </a:r>
            <a:r>
              <a:rPr lang="ru-RU" sz="1600" b="1" dirty="0">
                <a:latin typeface="Segoe UI Light" panose="020B0502040204020203" pitchFamily="34" charset="0"/>
              </a:rPr>
              <a:t>Debug, Info, Warn, Error, </a:t>
            </a:r>
            <a:r>
              <a:rPr lang="ru-RU" sz="1600" b="1" dirty="0" err="1">
                <a:latin typeface="Segoe UI Light" panose="020B0502040204020203" pitchFamily="34" charset="0"/>
              </a:rPr>
              <a:t>Fatal</a:t>
            </a:r>
            <a:r>
              <a:rPr lang="ru-RU" sz="1600" b="1" dirty="0">
                <a:latin typeface="Segoe UI Light" panose="020B0502040204020203" pitchFamily="34" charset="0"/>
              </a:rPr>
              <a:t>.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Уровни помогают определить критичность сообщения и приемлемое время реакции на него.</a:t>
            </a:r>
          </a:p>
          <a:p>
            <a:endParaRPr lang="ru-RU" sz="1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Segoe UI Light" panose="020B0502040204020203" pitchFamily="34" charset="0"/>
              </a:rPr>
              <a:t>Асинхронное </a:t>
            </a:r>
            <a:r>
              <a:rPr lang="ru-RU" b="1" dirty="0" err="1">
                <a:latin typeface="Segoe UI Light" panose="020B0502040204020203" pitchFamily="34" charset="0"/>
              </a:rPr>
              <a:t>логгирование</a:t>
            </a:r>
            <a:endParaRPr lang="ru-RU" b="1" dirty="0">
              <a:latin typeface="Segoe UI Light" panose="020B0502040204020203" pitchFamily="34" charset="0"/>
            </a:endParaRPr>
          </a:p>
          <a:p>
            <a:r>
              <a:rPr lang="ru-RU" sz="1600" dirty="0">
                <a:latin typeface="Segoe UI Light" panose="020B0502040204020203" pitchFamily="34" charset="0"/>
              </a:rPr>
              <a:t>Типичная практика логгирования – асинхронная запись.</a:t>
            </a:r>
          </a:p>
          <a:p>
            <a:endParaRPr lang="ru-RU" sz="1600" b="1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Формат и конфигурация логов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Формат должен быть настраиваемый, с возможностью указать то, что писать и куда писать.</a:t>
            </a:r>
          </a:p>
        </p:txBody>
      </p:sp>
    </p:spTree>
    <p:extLst>
      <p:ext uri="{BB962C8B-B14F-4D97-AF65-F5344CB8AC3E}">
        <p14:creationId xmlns:p14="http://schemas.microsoft.com/office/powerpoint/2010/main" val="380466787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Уровни логирования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9C2C21-69F5-4E30-8C47-1BD4635F3E51}"/>
              </a:ext>
            </a:extLst>
          </p:cNvPr>
          <p:cNvSpPr txBox="1"/>
          <p:nvPr/>
        </p:nvSpPr>
        <p:spPr>
          <a:xfrm>
            <a:off x="290763" y="1372250"/>
            <a:ext cx="114440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Segoe UI Light" panose="020B0502040204020203" pitchFamily="34" charset="0"/>
              </a:rPr>
              <a:t>Debug: </a:t>
            </a:r>
            <a:r>
              <a:rPr lang="ru-RU" sz="1600" dirty="0">
                <a:latin typeface="Segoe UI Light" panose="020B0502040204020203" pitchFamily="34" charset="0"/>
              </a:rPr>
              <a:t>сообщения отладки, профилирования. В production системе обычно сообщения этого уровня включаются при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первоначальном запуске системы или для поиска узких мест (</a:t>
            </a:r>
            <a:r>
              <a:rPr lang="ru-RU" sz="1600" dirty="0" err="1">
                <a:latin typeface="Segoe UI Light" panose="020B0502040204020203" pitchFamily="34" charset="0"/>
              </a:rPr>
              <a:t>bottleneck-ов</a:t>
            </a:r>
            <a:r>
              <a:rPr lang="ru-RU" sz="1600" dirty="0">
                <a:latin typeface="Segoe UI Light" panose="020B0502040204020203" pitchFamily="34" charset="0"/>
              </a:rPr>
              <a:t>).</a:t>
            </a:r>
          </a:p>
          <a:p>
            <a:endParaRPr lang="ru-RU" sz="1600" dirty="0">
              <a:latin typeface="Segoe UI Light" panose="020B0502040204020203" pitchFamily="34" charset="0"/>
            </a:endParaRPr>
          </a:p>
          <a:p>
            <a:r>
              <a:rPr lang="ru-RU" sz="1600" b="1" dirty="0">
                <a:latin typeface="Segoe UI Light" panose="020B0502040204020203" pitchFamily="34" charset="0"/>
              </a:rPr>
              <a:t>Info: </a:t>
            </a:r>
            <a:r>
              <a:rPr lang="ru-RU" sz="1600" dirty="0">
                <a:latin typeface="Segoe UI Light" panose="020B0502040204020203" pitchFamily="34" charset="0"/>
              </a:rPr>
              <a:t>обычные сообщения, информирующие о действиях системы. Реагировать на такие сообщения вообще не надо,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но они могут помочь, например при поиске багов, расследовании интересных ситуаций и т.д.</a:t>
            </a:r>
          </a:p>
          <a:p>
            <a:endParaRPr lang="ru-RU" sz="1600" dirty="0">
              <a:latin typeface="Segoe UI Light" panose="020B0502040204020203" pitchFamily="34" charset="0"/>
            </a:endParaRPr>
          </a:p>
          <a:p>
            <a:r>
              <a:rPr lang="ru-RU" sz="1600" b="1" dirty="0">
                <a:latin typeface="Segoe UI Light" panose="020B0502040204020203" pitchFamily="34" charset="0"/>
              </a:rPr>
              <a:t>Warn: </a:t>
            </a:r>
            <a:r>
              <a:rPr lang="ru-RU" sz="1600" dirty="0">
                <a:latin typeface="Segoe UI Light" panose="020B0502040204020203" pitchFamily="34" charset="0"/>
              </a:rPr>
              <a:t>записывая такое сообщение, система пытается привлечь внимание обслуживающего персонала.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Произошло что-то странное. Возможно, это новый тип ситуации, ещё не известный системе. Следует разобраться в том,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что произошло, что это означает, и отнести ситуацию либо к инфо-сообщению, либо к ошибке.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Соответственно, придётся доработать код обработки таких ситуаций.</a:t>
            </a:r>
          </a:p>
          <a:p>
            <a:endParaRPr lang="ru-RU" sz="1600" dirty="0">
              <a:latin typeface="Segoe UI Light" panose="020B0502040204020203" pitchFamily="34" charset="0"/>
            </a:endParaRPr>
          </a:p>
          <a:p>
            <a:r>
              <a:rPr lang="ru-RU" sz="1600" b="1" dirty="0">
                <a:latin typeface="Segoe UI Light" panose="020B0502040204020203" pitchFamily="34" charset="0"/>
              </a:rPr>
              <a:t>Error: </a:t>
            </a:r>
            <a:r>
              <a:rPr lang="ru-RU" sz="1600" dirty="0">
                <a:latin typeface="Segoe UI Light" panose="020B0502040204020203" pitchFamily="34" charset="0"/>
              </a:rPr>
              <a:t>ошибка в работе системы, требующая вмешательства. Что-то не сохранилось, что-то отвалилось.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Необходимо принимать меры довольно быстро! Ошибки этого уровня и выше требуют немедленной записи в лог,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чтобы ускорить реакцию на них. Нужно понимать, что ошибка пользователя – это не ошибка системы. </a:t>
            </a:r>
          </a:p>
          <a:p>
            <a:r>
              <a:rPr lang="ru-RU" sz="1600" dirty="0">
                <a:latin typeface="Segoe UI Light" panose="020B0502040204020203" pitchFamily="34" charset="0"/>
              </a:rPr>
              <a:t>Если пользователь ввёл в поле -1, где это не предполагалось – не надо писать об этом в лог ошибок.</a:t>
            </a:r>
          </a:p>
          <a:p>
            <a:endParaRPr lang="ru-RU" sz="1600" dirty="0">
              <a:latin typeface="Segoe UI Light" panose="020B0502040204020203" pitchFamily="34" charset="0"/>
            </a:endParaRPr>
          </a:p>
          <a:p>
            <a:r>
              <a:rPr lang="ru-RU" sz="1600" b="1" dirty="0">
                <a:latin typeface="Segoe UI Light" panose="020B0502040204020203" pitchFamily="34" charset="0"/>
              </a:rPr>
              <a:t>Fatal: </a:t>
            </a:r>
            <a:r>
              <a:rPr lang="ru-RU" sz="1600" dirty="0">
                <a:latin typeface="Segoe UI Light" panose="020B0502040204020203" pitchFamily="34" charset="0"/>
              </a:rPr>
              <a:t>это особый класс ошибок. Такие ошибки приводят к неработоспособности системы в целом, или неработоспособности одной из подсистем. Чаще всего случаются фатальные ошибки из-за неверной конфигурации или отказов оборудования. Требуют срочной, немедленной реакции. Возможно, следует предусмотреть уведомление о таких ошибках по SMS.</a:t>
            </a:r>
          </a:p>
        </p:txBody>
      </p:sp>
    </p:spTree>
    <p:extLst>
      <p:ext uri="{BB962C8B-B14F-4D97-AF65-F5344CB8AC3E}">
        <p14:creationId xmlns:p14="http://schemas.microsoft.com/office/powerpoint/2010/main" val="89775228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записи исключений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9C2C21-69F5-4E30-8C47-1BD4635F3E51}"/>
              </a:ext>
            </a:extLst>
          </p:cNvPr>
          <p:cNvSpPr txBox="1"/>
          <p:nvPr/>
        </p:nvSpPr>
        <p:spPr>
          <a:xfrm>
            <a:off x="293115" y="1504504"/>
            <a:ext cx="4147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latin typeface="Segoe UI Light" panose="020B0502040204020203" pitchFamily="34" charset="0"/>
              </a:rPr>
              <a:t>try { … } catch (Exception ex) { Log(ex); throw; }</a:t>
            </a:r>
            <a:endParaRPr lang="ru-RU" sz="1600" dirty="0">
              <a:latin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73D94A-E6B8-41EB-AD74-E8EA4CC6F922}"/>
              </a:ext>
            </a:extLst>
          </p:cNvPr>
          <p:cNvSpPr txBox="1"/>
          <p:nvPr/>
        </p:nvSpPr>
        <p:spPr>
          <a:xfrm>
            <a:off x="373241" y="2590800"/>
            <a:ext cx="120048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Исключение считается обработанным и не пробрасывается выше по стеку. В этом случае запишите исключение с </a:t>
            </a:r>
          </a:p>
          <a:p>
            <a:r>
              <a:rPr lang="ru-RU" dirty="0">
                <a:latin typeface="Segoe UI Light" panose="020B0502040204020203" pitchFamily="34" charset="0"/>
              </a:rPr>
              <a:t>подробным стеком в лог.</a:t>
            </a:r>
          </a:p>
          <a:p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Исключение пробрасывается выше по стеку в той же подсистеме. Не логгируйте такое исключение. Однако </a:t>
            </a:r>
          </a:p>
          <a:p>
            <a:r>
              <a:rPr lang="ru-RU" dirty="0">
                <a:latin typeface="Segoe UI Light" panose="020B0502040204020203" pitchFamily="34" charset="0"/>
              </a:rPr>
              <a:t>убедитесь, что выше по стеку его запишут.</a:t>
            </a:r>
          </a:p>
          <a:p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Исключение пробрасывается выше по стеку в другую подсистему. Например, на другую машину или в </a:t>
            </a:r>
          </a:p>
          <a:p>
            <a:r>
              <a:rPr lang="ru-RU" dirty="0">
                <a:latin typeface="Segoe UI Light" panose="020B0502040204020203" pitchFamily="34" charset="0"/>
              </a:rPr>
              <a:t>другой процесс. Залогируйте такое исключение, или запишите диагностическое сообщение об исключении.</a:t>
            </a:r>
          </a:p>
        </p:txBody>
      </p:sp>
    </p:spTree>
    <p:extLst>
      <p:ext uri="{BB962C8B-B14F-4D97-AF65-F5344CB8AC3E}">
        <p14:creationId xmlns:p14="http://schemas.microsoft.com/office/powerpoint/2010/main" val="234693196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logging frameworks and libraries comparison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0D17A6-2D6E-43A5-906B-09CD0523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382" y="1530926"/>
            <a:ext cx="3272018" cy="1637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65BD16-C0CC-4B79-B3CB-3A919FA2E376}"/>
              </a:ext>
            </a:extLst>
          </p:cNvPr>
          <p:cNvSpPr txBox="1"/>
          <p:nvPr/>
        </p:nvSpPr>
        <p:spPr>
          <a:xfrm>
            <a:off x="533400" y="2158404"/>
            <a:ext cx="49382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>
                <a:latin typeface="Segoe UI Light" panose="020B0502040204020203" pitchFamily="34" charset="0"/>
              </a:rPr>
              <a:t>log4net</a:t>
            </a:r>
          </a:p>
          <a:p>
            <a:endParaRPr lang="ru-RU" b="1">
              <a:latin typeface="Segoe UI Light" panose="020B0502040204020203" pitchFamily="34" charset="0"/>
            </a:endParaRPr>
          </a:p>
          <a:p>
            <a:r>
              <a:rPr lang="ru-RU" b="1">
                <a:latin typeface="Segoe UI Light" panose="020B0502040204020203" pitchFamily="34" charset="0"/>
              </a:rPr>
              <a:t>Преимущества</a:t>
            </a:r>
          </a:p>
          <a:p>
            <a:endParaRPr lang="ru-RU">
              <a:latin typeface="Segoe UI Light" panose="020B0502040204020203" pitchFamily="34" charset="0"/>
            </a:endParaRPr>
          </a:p>
          <a:p>
            <a:r>
              <a:rPr lang="ru-RU">
                <a:latin typeface="Segoe UI Light" panose="020B0502040204020203" pitchFamily="34" charset="0"/>
              </a:rPr>
              <a:t>* Широко адаптируемый</a:t>
            </a:r>
          </a:p>
          <a:p>
            <a:r>
              <a:rPr lang="ru-RU">
                <a:latin typeface="Segoe UI Light" panose="020B0502040204020203" pitchFamily="34" charset="0"/>
              </a:rPr>
              <a:t>* Множество документации и ресурсов онлайн</a:t>
            </a:r>
          </a:p>
          <a:p>
            <a:endParaRPr lang="ru-RU" b="1">
              <a:latin typeface="Segoe UI Light" panose="020B0502040204020203" pitchFamily="34" charset="0"/>
            </a:endParaRPr>
          </a:p>
          <a:p>
            <a:r>
              <a:rPr lang="ru-RU" b="1">
                <a:latin typeface="Segoe UI Light" panose="020B0502040204020203" pitchFamily="34" charset="0"/>
              </a:rPr>
              <a:t>Недостатки</a:t>
            </a:r>
          </a:p>
          <a:p>
            <a:endParaRPr lang="ru-RU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Не использует новые фичи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Не использует структурное логирование</a:t>
            </a:r>
          </a:p>
          <a:p>
            <a:endParaRPr lang="ru-RU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5796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logging frameworks and libraries comparison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0D17A6-2D6E-43A5-906B-09CD0523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20" y="1607074"/>
            <a:ext cx="3272018" cy="1637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65BD16-C0CC-4B79-B3CB-3A919FA2E376}"/>
              </a:ext>
            </a:extLst>
          </p:cNvPr>
          <p:cNvSpPr txBox="1"/>
          <p:nvPr/>
        </p:nvSpPr>
        <p:spPr>
          <a:xfrm>
            <a:off x="533400" y="2158404"/>
            <a:ext cx="4347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>
                <a:latin typeface="Segoe UI Light" panose="020B0502040204020203" pitchFamily="34" charset="0"/>
              </a:rPr>
              <a:t>NLog</a:t>
            </a:r>
          </a:p>
          <a:p>
            <a:endParaRPr lang="ru-RU">
              <a:latin typeface="Segoe UI Light" panose="020B0502040204020203" pitchFamily="34" charset="0"/>
            </a:endParaRPr>
          </a:p>
          <a:p>
            <a:r>
              <a:rPr lang="ru-RU" b="1">
                <a:latin typeface="Segoe UI Light" panose="020B0502040204020203" pitchFamily="34" charset="0"/>
              </a:rPr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Структурное логирование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Более современное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More modern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Лучшая поддержка NoSQL баз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latin typeface="Segoe UI Light" panose="020B0502040204020203" pitchFamily="34" charset="0"/>
            </a:endParaRPr>
          </a:p>
          <a:p>
            <a:r>
              <a:rPr lang="ru-RU" b="1">
                <a:latin typeface="Segoe UI Light" panose="020B0502040204020203" pitchFamily="34" charset="0"/>
              </a:rPr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Не так много документации</a:t>
            </a:r>
          </a:p>
          <a:p>
            <a:endParaRPr lang="ru-RU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9996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Insights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7D592A-BF0C-4C71-B249-EBC2C24F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444" y="1475560"/>
            <a:ext cx="6547556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4200E7-8DEA-4980-B963-A22213574CE0}"/>
              </a:ext>
            </a:extLst>
          </p:cNvPr>
          <p:cNvSpPr txBox="1"/>
          <p:nvPr/>
        </p:nvSpPr>
        <p:spPr>
          <a:xfrm>
            <a:off x="219546" y="1443688"/>
            <a:ext cx="5349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Segoe UI Light" panose="020B0502040204020203" pitchFamily="34" charset="0"/>
              </a:rPr>
              <a:t>Application Insights </a:t>
            </a:r>
            <a:r>
              <a:rPr lang="ru-RU" dirty="0">
                <a:latin typeface="Segoe UI Light" panose="020B0502040204020203" pitchFamily="34" charset="0"/>
              </a:rPr>
              <a:t>– это механизм для сбора и </a:t>
            </a:r>
          </a:p>
          <a:p>
            <a:r>
              <a:rPr lang="ru-RU" dirty="0">
                <a:latin typeface="Segoe UI Light" panose="020B0502040204020203" pitchFamily="34" charset="0"/>
              </a:rPr>
              <a:t>анализа пользовательской телеметрии: различных </a:t>
            </a:r>
          </a:p>
          <a:p>
            <a:r>
              <a:rPr lang="ru-RU" dirty="0">
                <a:latin typeface="Segoe UI Light" panose="020B0502040204020203" pitchFamily="34" charset="0"/>
              </a:rPr>
              <a:t>счетчиков производительности, пользовательских </a:t>
            </a:r>
          </a:p>
          <a:p>
            <a:r>
              <a:rPr lang="ru-RU" dirty="0">
                <a:latin typeface="Segoe UI Light" panose="020B0502040204020203" pitchFamily="34" charset="0"/>
              </a:rPr>
              <a:t>событий (логов) и </a:t>
            </a:r>
            <a:r>
              <a:rPr lang="ru-RU" dirty="0" err="1">
                <a:latin typeface="Segoe UI Light" panose="020B0502040204020203" pitchFamily="34" charset="0"/>
              </a:rPr>
              <a:t>тп</a:t>
            </a:r>
            <a:r>
              <a:rPr lang="ru-RU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62537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Insights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B3CAEF-C0AB-4052-98DC-FF94AA77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71" y="1653082"/>
            <a:ext cx="7588658" cy="41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3566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Insights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753427-06A9-4F99-BD10-D6CBBAC77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841829"/>
            <a:ext cx="7543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34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1143000" y="5268377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Ярослав Кучук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вебинара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9DA6E21-25E5-42D8-8301-8542EAB4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95" y="1642080"/>
            <a:ext cx="3749364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522781-8DE3-461C-A36B-0CB6648D0DD8}"/>
              </a:ext>
            </a:extLst>
          </p:cNvPr>
          <p:cNvSpPr txBox="1"/>
          <p:nvPr/>
        </p:nvSpPr>
        <p:spPr>
          <a:xfrm>
            <a:off x="5652544" y="1635204"/>
            <a:ext cx="3364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latin typeface="Segoe UI Light" panose="020B0502040204020203" pitchFamily="34" charset="0"/>
              </a:rPr>
              <a:t>Senior .NET Developer at Valtech</a:t>
            </a:r>
          </a:p>
          <a:p>
            <a:r>
              <a:rPr lang="ru-RU">
                <a:latin typeface="Segoe UI Light" panose="020B0502040204020203" pitchFamily="34" charset="0"/>
              </a:rPr>
              <a:t>Backend is my passion!</a:t>
            </a:r>
            <a:endParaRPr lang="ru-RU" dirty="0">
              <a:latin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44" y="3992537"/>
            <a:ext cx="4215633" cy="13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Низкий перформанс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4131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причины падения производительности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548295-BD18-4C1F-B0CF-52B5AF3B6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7" y="1502411"/>
            <a:ext cx="6324600" cy="474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94E693-754C-4AC7-8FB0-4A701EC7156B}"/>
              </a:ext>
            </a:extLst>
          </p:cNvPr>
          <p:cNvSpPr txBox="1"/>
          <p:nvPr/>
        </p:nvSpPr>
        <p:spPr>
          <a:xfrm>
            <a:off x="7162800" y="1676400"/>
            <a:ext cx="4377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Неправильная </a:t>
            </a:r>
            <a:r>
              <a:rPr lang="ru-RU" dirty="0" err="1">
                <a:latin typeface="Segoe UI Light" panose="020B0502040204020203" pitchFamily="34" charset="0"/>
              </a:rPr>
              <a:t>гео</a:t>
            </a:r>
            <a:r>
              <a:rPr lang="ru-RU" dirty="0">
                <a:latin typeface="Segoe UI Light" panose="020B0502040204020203" pitchFamily="34" charset="0"/>
              </a:rPr>
              <a:t>-обработка контента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Блокирование доставки контента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Низкий перформанс после загрузки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Ошибки конфигурации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Ошибки архитектуры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Дефекты в коде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Инфраструктурные дефекты</a:t>
            </a:r>
          </a:p>
        </p:txBody>
      </p:sp>
    </p:spTree>
    <p:extLst>
      <p:ext uri="{BB962C8B-B14F-4D97-AF65-F5344CB8AC3E}">
        <p14:creationId xmlns:p14="http://schemas.microsoft.com/office/powerpoint/2010/main" val="170599682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причины падения производительности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548295-BD18-4C1F-B0CF-52B5AF3B6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7" y="1502411"/>
            <a:ext cx="6324600" cy="474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94E693-754C-4AC7-8FB0-4A701EC7156B}"/>
              </a:ext>
            </a:extLst>
          </p:cNvPr>
          <p:cNvSpPr txBox="1"/>
          <p:nvPr/>
        </p:nvSpPr>
        <p:spPr>
          <a:xfrm>
            <a:off x="7162800" y="1676400"/>
            <a:ext cx="3676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Непроизводительный </a:t>
            </a:r>
            <a:r>
              <a:rPr lang="ru-RU" dirty="0" err="1">
                <a:latin typeface="Segoe UI Light" panose="020B0502040204020203" pitchFamily="34" charset="0"/>
              </a:rPr>
              <a:t>JavaScript</a:t>
            </a:r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Несовместимость браузера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Большой размер 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Нарушена </a:t>
            </a:r>
            <a:r>
              <a:rPr lang="ru-RU" dirty="0" err="1">
                <a:latin typeface="Segoe UI Light" panose="020B0502040204020203" pitchFamily="34" charset="0"/>
              </a:rPr>
              <a:t>индексность</a:t>
            </a:r>
            <a:r>
              <a:rPr lang="ru-RU" dirty="0">
                <a:latin typeface="Segoe UI Light" panose="020B0502040204020203" pitchFamily="34" charset="0"/>
              </a:rPr>
              <a:t>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Неидеальная структура данных</a:t>
            </a:r>
          </a:p>
          <a:p>
            <a:endParaRPr lang="ru-RU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7913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 tools как начало FE отладки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Картинки по запросу google chrome">
            <a:extLst>
              <a:ext uri="{FF2B5EF4-FFF2-40B4-BE49-F238E27FC236}">
                <a16:creationId xmlns:a16="http://schemas.microsoft.com/office/drawing/2014/main" xmlns="" id="{55232236-81D4-42DD-84E3-BE1F1F58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5" y="879511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5894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Leaks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010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Утечки памяти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94E693-754C-4AC7-8FB0-4A701EC7156B}"/>
              </a:ext>
            </a:extLst>
          </p:cNvPr>
          <p:cNvSpPr txBox="1"/>
          <p:nvPr/>
        </p:nvSpPr>
        <p:spPr>
          <a:xfrm>
            <a:off x="6324601" y="161257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Segoe UI Light" panose="020B0502040204020203" pitchFamily="34" charset="0"/>
              </a:rPr>
              <a:t>Утечки памяти потихоньку возрастают и спустя некоторое время останавливают сервер, потребляя </a:t>
            </a:r>
          </a:p>
          <a:p>
            <a:pPr algn="just"/>
            <a:r>
              <a:rPr lang="ru-RU" dirty="0">
                <a:latin typeface="Segoe UI Light" panose="020B0502040204020203" pitchFamily="34" charset="0"/>
              </a:rPr>
              <a:t>огромные куски памяти.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80C3814F-31E6-48DA-85B9-E136A70C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85131"/>
            <a:ext cx="5695950" cy="38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&quot;memory leaks c#&quot;">
            <a:extLst>
              <a:ext uri="{FF2B5EF4-FFF2-40B4-BE49-F238E27FC236}">
                <a16:creationId xmlns:a16="http://schemas.microsoft.com/office/drawing/2014/main" xmlns="" id="{D8C9D7E2-86E0-43EC-8605-7E8C3F90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856856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5342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Утечки памяти, memory profiler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F2E750-B96A-41FF-B313-0A63935A75A3}"/>
              </a:ext>
            </a:extLst>
          </p:cNvPr>
          <p:cNvSpPr txBox="1"/>
          <p:nvPr/>
        </p:nvSpPr>
        <p:spPr>
          <a:xfrm>
            <a:off x="819164" y="2286000"/>
            <a:ext cx="2899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latin typeface="Segoe UI Light" panose="020B0502040204020203" pitchFamily="34" charset="0"/>
                <a:hlinkClick r:id="rId3"/>
              </a:rPr>
              <a:t>https://memprofiler.com/</a:t>
            </a:r>
            <a:endParaRPr lang="ru-RU">
              <a:latin typeface="Segoe UI Light" panose="020B0502040204020203" pitchFamily="34" charset="0"/>
            </a:endParaRPr>
          </a:p>
          <a:p>
            <a:endParaRPr lang="ru-RU">
              <a:latin typeface="Segoe UI Light" panose="020B0502040204020203" pitchFamily="34" charset="0"/>
            </a:endParaRPr>
          </a:p>
          <a:p>
            <a:r>
              <a:rPr lang="ru-RU" b="1">
                <a:latin typeface="Segoe UI Light" panose="020B0502040204020203" pitchFamily="34" charset="0"/>
              </a:rPr>
              <a:t>dotMemory Unit framework</a:t>
            </a:r>
          </a:p>
          <a:p>
            <a:endParaRPr lang="ru-RU" dirty="0">
              <a:latin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B8421A-92A7-4A39-9C52-B335392E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00256"/>
            <a:ext cx="744353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39043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latin typeface="Segoe UI Light" panose="020B0502040204020203" pitchFamily="34" charset="0"/>
              </a:rPr>
              <a:t>dotMemory Unit framework</a:t>
            </a:r>
            <a:endParaRPr lang="ru-RU" sz="3200" b="1" dirty="0">
              <a:latin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C374871-4896-4BE7-8C3D-D3EE34D8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110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5013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ru-RU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80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Profiler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EE4750-CBB7-4C02-8357-0D91FC6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6" y="1036199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5574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вебинара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D44BFF99-1D09-49FF-9357-829BB406E568}"/>
              </a:ext>
            </a:extLst>
          </p:cNvPr>
          <p:cNvSpPr/>
          <p:nvPr/>
        </p:nvSpPr>
        <p:spPr>
          <a:xfrm>
            <a:off x="2057968" y="1630907"/>
            <a:ext cx="8076063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чего и когда нужна отладка приложения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Логирование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Низкий перформанс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Dev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tools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как начало </a:t>
            </a: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Front-end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отладки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Memory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leaks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</a:t>
            </a: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Profiler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4" y="4903711"/>
            <a:ext cx="174159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"/>
          <p:cNvSpPr/>
          <p:nvPr/>
        </p:nvSpPr>
        <p:spPr>
          <a:xfrm>
            <a:off x="3048000" y="5105400"/>
            <a:ext cx="8410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 найдете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подборку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видео курсов и вебинаров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 специальности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 сертифицированн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х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специалистов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defRPr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Заходите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сайт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смотрите наши видео уроки прямо сейчас!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836751"/>
            <a:ext cx="10696872" cy="39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7217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</a:t>
            </a:r>
            <a:r>
              <a:rPr lang="ru-RU" sz="2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программного обеспечения</a:t>
            </a:r>
            <a:endParaRPr lang="ru-RU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Что такое отладка приложения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D0D253-44F6-4F94-985B-E0EC025D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64" y="1766229"/>
            <a:ext cx="4362450" cy="3436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9B19CB-8EE3-498C-91AC-A7202059BE84}"/>
              </a:ext>
            </a:extLst>
          </p:cNvPr>
          <p:cNvSpPr txBox="1"/>
          <p:nvPr/>
        </p:nvSpPr>
        <p:spPr>
          <a:xfrm>
            <a:off x="5733553" y="1902518"/>
            <a:ext cx="592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Segoe UI Light" panose="020B0502040204020203" pitchFamily="34" charset="0"/>
              </a:rPr>
              <a:t>Баг </a:t>
            </a:r>
            <a:r>
              <a:rPr lang="ru-RU" dirty="0">
                <a:latin typeface="Segoe UI Light" panose="020B0502040204020203" pitchFamily="34" charset="0"/>
              </a:rPr>
              <a:t>-  означает ошибку в программе или в системе, </a:t>
            </a:r>
          </a:p>
          <a:p>
            <a:r>
              <a:rPr lang="ru-RU" dirty="0">
                <a:latin typeface="Segoe UI Light" panose="020B0502040204020203" pitchFamily="34" charset="0"/>
              </a:rPr>
              <a:t>из-за которой программа выдает неожиданное поведение и, как следствие, неожиданный результат.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6743F5-DC0F-468F-905B-72ED4C17B1FA}"/>
              </a:ext>
            </a:extLst>
          </p:cNvPr>
          <p:cNvSpPr txBox="1"/>
          <p:nvPr/>
        </p:nvSpPr>
        <p:spPr>
          <a:xfrm>
            <a:off x="5708589" y="2971054"/>
            <a:ext cx="2658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latin typeface="Segoe UI Light" panose="020B0502040204020203" pitchFamily="34" charset="0"/>
              </a:rPr>
              <a:t>Причины?</a:t>
            </a:r>
          </a:p>
          <a:p>
            <a:endParaRPr lang="ru-RU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Человеческий фактор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Segoe UI Light" panose="020B0502040204020203" pitchFamily="34" charset="0"/>
              </a:rPr>
              <a:t>Environment-specific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4909B0-D23C-43A2-AA70-AB9AB3679528}"/>
              </a:ext>
            </a:extLst>
          </p:cNvPr>
          <p:cNvSpPr txBox="1"/>
          <p:nvPr/>
        </p:nvSpPr>
        <p:spPr>
          <a:xfrm>
            <a:off x="5708589" y="4414765"/>
            <a:ext cx="6161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Segoe UI Light" panose="020B0502040204020203" pitchFamily="34" charset="0"/>
              </a:rPr>
              <a:t>Отладка</a:t>
            </a:r>
            <a:r>
              <a:rPr lang="ru-RU" dirty="0">
                <a:latin typeface="Segoe UI Light" panose="020B0502040204020203" pitchFamily="34" charset="0"/>
              </a:rPr>
              <a:t> — этап разработки компьютерной программы, на </a:t>
            </a:r>
          </a:p>
          <a:p>
            <a:r>
              <a:rPr lang="ru-RU" dirty="0">
                <a:latin typeface="Segoe UI Light" panose="020B0502040204020203" pitchFamily="34" charset="0"/>
              </a:rPr>
              <a:t>котором обнаруживают, локализуют и устраняют ошибки. </a:t>
            </a:r>
          </a:p>
          <a:p>
            <a:r>
              <a:rPr lang="ru-RU" dirty="0">
                <a:latin typeface="Segoe UI Light" panose="020B0502040204020203" pitchFamily="34" charset="0"/>
              </a:rPr>
              <a:t>Чтобы понять, где возникла ошибка, приходится:</a:t>
            </a:r>
          </a:p>
          <a:p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узнавать текущие значения переменных;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выяснять, по какому пути выполнялась программа.</a:t>
            </a:r>
          </a:p>
        </p:txBody>
      </p:sp>
    </p:spTree>
    <p:extLst>
      <p:ext uri="{BB962C8B-B14F-4D97-AF65-F5344CB8AC3E}">
        <p14:creationId xmlns:p14="http://schemas.microsoft.com/office/powerpoint/2010/main" val="98641086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Разновидности отладки и доступный инструментарий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9B19CB-8EE3-498C-91AC-A7202059BE84}"/>
              </a:ext>
            </a:extLst>
          </p:cNvPr>
          <p:cNvSpPr txBox="1"/>
          <p:nvPr/>
        </p:nvSpPr>
        <p:spPr>
          <a:xfrm>
            <a:off x="685800" y="1521981"/>
            <a:ext cx="251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Код в </a:t>
            </a:r>
            <a:r>
              <a:rPr lang="ru-RU" dirty="0" err="1">
                <a:latin typeface="Segoe UI Light" panose="020B0502040204020203" pitchFamily="34" charset="0"/>
              </a:rPr>
              <a:t>продакшне</a:t>
            </a:r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Код не в </a:t>
            </a:r>
            <a:r>
              <a:rPr lang="ru-RU" dirty="0" err="1">
                <a:latin typeface="Segoe UI Light" panose="020B0502040204020203" pitchFamily="34" charset="0"/>
              </a:rPr>
              <a:t>продакшне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D5C4AE-F0BD-4693-98DC-4F846546F6D9}"/>
              </a:ext>
            </a:extLst>
          </p:cNvPr>
          <p:cNvSpPr txBox="1"/>
          <p:nvPr/>
        </p:nvSpPr>
        <p:spPr>
          <a:xfrm>
            <a:off x="6634793" y="1521981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 Light" panose="020B0502040204020203" pitchFamily="34" charset="0"/>
              </a:rPr>
              <a:t>Инструменты для отладки:</a:t>
            </a:r>
          </a:p>
          <a:p>
            <a:endParaRPr lang="ru-RU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Профайлеры - позволяют определить детали выполнения того или иного куска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</a:rPr>
              <a:t>Логи системы.</a:t>
            </a:r>
          </a:p>
          <a:p>
            <a:endParaRPr lang="ru-RU" dirty="0">
              <a:latin typeface="Segoe UI Light" panose="020B0502040204020203" pitchFamily="34" charset="0"/>
            </a:endParaRPr>
          </a:p>
          <a:p>
            <a:endParaRPr lang="ru-RU" dirty="0">
              <a:latin typeface="Segoe UI Ligh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D3C5D00-384C-4DFB-A8C2-0DC86E18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8253"/>
            <a:ext cx="6174717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356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Непродакшн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код. Техники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D5C4AE-F0BD-4693-98DC-4F846546F6D9}"/>
              </a:ext>
            </a:extLst>
          </p:cNvPr>
          <p:cNvSpPr txBox="1"/>
          <p:nvPr/>
        </p:nvSpPr>
        <p:spPr>
          <a:xfrm>
            <a:off x="3355291" y="1507506"/>
            <a:ext cx="54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Segoe UI Light" panose="020B0502040204020203" pitchFamily="34" charset="0"/>
              </a:rPr>
              <a:t>Breakpoints</a:t>
            </a:r>
            <a:r>
              <a:rPr lang="ru-RU" dirty="0">
                <a:latin typeface="Segoe UI Light" panose="020B0502040204020203" pitchFamily="34" charset="0"/>
              </a:rPr>
              <a:t> (точки останова)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AD7174-5A37-4FB7-AB2F-BEB99DA5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72" y="2590800"/>
            <a:ext cx="7234454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894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Непродакшн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код. Техники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D5C4AE-F0BD-4693-98DC-4F846546F6D9}"/>
              </a:ext>
            </a:extLst>
          </p:cNvPr>
          <p:cNvSpPr txBox="1"/>
          <p:nvPr/>
        </p:nvSpPr>
        <p:spPr>
          <a:xfrm>
            <a:off x="1714499" y="1430316"/>
            <a:ext cx="87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Segoe UI Light" panose="020B0502040204020203" pitchFamily="34" charset="0"/>
              </a:rPr>
              <a:t>Breakpoints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with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conditions</a:t>
            </a:r>
            <a:r>
              <a:rPr lang="ru-RU" dirty="0">
                <a:latin typeface="Segoe UI Light" panose="020B0502040204020203" pitchFamily="34" charset="0"/>
              </a:rPr>
              <a:t> (точки останова с условиями)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A35927-E19B-491A-B0F6-AFC58C11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2824650"/>
            <a:ext cx="108299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4480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Непродакшн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код. Техники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D5C4AE-F0BD-4693-98DC-4F846546F6D9}"/>
              </a:ext>
            </a:extLst>
          </p:cNvPr>
          <p:cNvSpPr txBox="1"/>
          <p:nvPr/>
        </p:nvSpPr>
        <p:spPr>
          <a:xfrm>
            <a:off x="2286000" y="167222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Segoe UI Light" panose="020B0502040204020203" pitchFamily="34" charset="0"/>
              </a:rPr>
              <a:t>Viewing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return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values</a:t>
            </a:r>
            <a:r>
              <a:rPr lang="ru-RU" dirty="0">
                <a:latin typeface="Segoe UI Light" panose="020B0502040204020203" pitchFamily="34" charset="0"/>
              </a:rPr>
              <a:t> (просмотр возвращаемых значений)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3D5FBA-EF27-4064-BD48-4435C662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8" y="3147334"/>
            <a:ext cx="8996363" cy="21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73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Непродакшн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код. Техники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Инструменты для отладки .NET-приложений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D5C4AE-F0BD-4693-98DC-4F846546F6D9}"/>
              </a:ext>
            </a:extLst>
          </p:cNvPr>
          <p:cNvSpPr txBox="1"/>
          <p:nvPr/>
        </p:nvSpPr>
        <p:spPr>
          <a:xfrm>
            <a:off x="2819400" y="1583206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Segoe UI Light" panose="020B0502040204020203" pitchFamily="34" charset="0"/>
              </a:rPr>
              <a:t>Viewing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return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values</a:t>
            </a:r>
            <a:r>
              <a:rPr lang="ru-RU" dirty="0">
                <a:latin typeface="Segoe UI Light" panose="020B0502040204020203" pitchFamily="34" charset="0"/>
              </a:rPr>
              <a:t> (просмотр возвращаемых значений)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3D5FBA-EF27-4064-BD48-4435C662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8" y="3013686"/>
            <a:ext cx="8996363" cy="21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5152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39793</TotalTime>
  <Words>1289</Words>
  <Application>Microsoft Office PowerPoint</Application>
  <PresentationFormat>Widescreen</PresentationFormat>
  <Paragraphs>277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Ириша Музыка</cp:lastModifiedBy>
  <cp:revision>682</cp:revision>
  <dcterms:created xsi:type="dcterms:W3CDTF">2010-11-10T13:30:04Z</dcterms:created>
  <dcterms:modified xsi:type="dcterms:W3CDTF">2020-03-17T11:04:47Z</dcterms:modified>
</cp:coreProperties>
</file>