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75" r:id="rId3"/>
    <p:sldId id="268" r:id="rId4"/>
    <p:sldId id="273" r:id="rId5"/>
    <p:sldId id="269" r:id="rId6"/>
    <p:sldId id="271" r:id="rId7"/>
    <p:sldId id="274" r:id="rId8"/>
    <p:sldId id="272" r:id="rId9"/>
    <p:sldId id="276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2D8D6-2F92-4E48-99E4-7B41D26F25E2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33919-2731-704B-A762-FC03509E2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717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6E951-7655-CF4E-84F4-826AA4DE5889}" type="datetimeFigureOut">
              <a:rPr lang="en-US" smtClean="0"/>
              <a:t>26-Sep-18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D1E68-020B-B14A-B557-4E56EC313E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058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3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BE8E-A7CA-E54F-85AE-4B3BC988C89C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88B7-E6CC-2243-84C2-BCECE88B36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4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4BBE-CC30-6349-BD34-E7F22E7E6441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88B7-E6CC-2243-84C2-BCECE88B36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4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56E7-A326-F84B-8C85-B1C3E9FDDF43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88B7-E6CC-2243-84C2-BCECE88B36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4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nk Title - With Formal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3" y="876469"/>
            <a:ext cx="2052227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9144000" cy="450912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538" y="2348884"/>
            <a:ext cx="77724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538" y="3717032"/>
            <a:ext cx="7776864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D1DA6CC-15D5-CB4D-83DB-BF0FE5FF23D7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18" y="5756569"/>
            <a:ext cx="2199938" cy="6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1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10439" y="2333625"/>
          <a:ext cx="2579904" cy="33305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7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Situation – Current</a:t>
                      </a:r>
                      <a:r>
                        <a:rPr lang="en-US" sz="1400" baseline="0" dirty="0"/>
                        <a:t> State</a:t>
                      </a:r>
                      <a:endParaRPr lang="en-US" sz="1400" dirty="0"/>
                    </a:p>
                  </a:txBody>
                  <a:tcPr marL="84418" marR="84418" marT="45715" marB="4571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813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84418" marR="84418" marT="45715" marB="457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156589" y="2333625"/>
          <a:ext cx="2579904" cy="33305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7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Desired Future State</a:t>
                      </a:r>
                    </a:p>
                  </a:txBody>
                  <a:tcPr marL="84418" marR="84418" marT="45715" marB="4571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813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84418" marR="84418" marT="45715" marB="457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 userDrawn="1"/>
        </p:nvSpPr>
        <p:spPr bwMode="auto">
          <a:xfrm>
            <a:off x="3040182" y="3416300"/>
            <a:ext cx="252127" cy="1189038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 userDrawn="1"/>
        </p:nvSpPr>
        <p:spPr bwMode="auto">
          <a:xfrm>
            <a:off x="5854623" y="3416300"/>
            <a:ext cx="252127" cy="1189038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119338" y="1304926"/>
          <a:ext cx="2908255" cy="195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5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Complications – The Gap / Trigger</a:t>
                      </a:r>
                    </a:p>
                  </a:txBody>
                  <a:tcPr marL="84433" marR="84433" marT="45700" marB="45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37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84433" marR="84433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ight Arrow 15"/>
          <p:cNvSpPr/>
          <p:nvPr userDrawn="1"/>
        </p:nvSpPr>
        <p:spPr bwMode="auto">
          <a:xfrm rot="5400000">
            <a:off x="4436147" y="2941890"/>
            <a:ext cx="274638" cy="1096459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 userDrawn="1"/>
        </p:nvSpPr>
        <p:spPr bwMode="auto">
          <a:xfrm rot="5400000">
            <a:off x="4436147" y="3957890"/>
            <a:ext cx="274638" cy="1096459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119338" y="4708526"/>
          <a:ext cx="2908255" cy="195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5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Questions – which</a:t>
                      </a:r>
                      <a:r>
                        <a:rPr lang="en-US" sz="1400" baseline="0" dirty="0"/>
                        <a:t> need answers</a:t>
                      </a:r>
                      <a:endParaRPr lang="en-US" sz="1400" dirty="0"/>
                    </a:p>
                  </a:txBody>
                  <a:tcPr marL="84433" marR="84433" marT="45700" marB="45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37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 marL="84433" marR="84433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0439" y="2717800"/>
            <a:ext cx="2568177" cy="29337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6589" y="2717800"/>
            <a:ext cx="2568177" cy="29337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131065" y="1689100"/>
            <a:ext cx="2884802" cy="15621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131065" y="5092700"/>
            <a:ext cx="2884802" cy="15621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25990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 bwMode="auto">
          <a:xfrm>
            <a:off x="2908255" y="3922960"/>
            <a:ext cx="5605427" cy="14351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Pentagon 13"/>
          <p:cNvSpPr/>
          <p:nvPr userDrawn="1"/>
        </p:nvSpPr>
        <p:spPr bwMode="auto">
          <a:xfrm rot="5400000">
            <a:off x="858812" y="1743481"/>
            <a:ext cx="1554163" cy="2110830"/>
          </a:xfrm>
          <a:prstGeom prst="homePlate">
            <a:avLst>
              <a:gd name="adj" fmla="val 3035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 userDrawn="1"/>
        </p:nvSpPr>
        <p:spPr bwMode="auto">
          <a:xfrm rot="5400000">
            <a:off x="858813" y="3679900"/>
            <a:ext cx="1554162" cy="211083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2908255" y="2021814"/>
            <a:ext cx="5605427" cy="14351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eaLnBrk="1" hangingPunct="1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6602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74615" y="2459964"/>
            <a:ext cx="211083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74615" y="4401145"/>
            <a:ext cx="211083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2978616" y="2021813"/>
            <a:ext cx="5452979" cy="13716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978616" y="3988629"/>
            <a:ext cx="5452979" cy="13716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3397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E44F-78B3-6744-B953-9AD8DAA86B19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88B7-E6CC-2243-84C2-BCECE88B36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9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0EFB-4513-1142-8EB6-3DC74632DF01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88B7-E6CC-2243-84C2-BCECE88B36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6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15AD-654C-F642-9354-CB91D32C0C9E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88B7-E6CC-2243-84C2-BCECE88B36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7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1622-0351-EA4B-BCD0-F9DBFF045AE4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88B7-E6CC-2243-84C2-BCECE88B36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7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C3DC-7D78-A54D-BC00-4A87D55C1001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88B7-E6CC-2243-84C2-BCECE88B36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6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E5A2-2CD5-4743-B7CD-47C5B3EFE29F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88B7-E6CC-2243-84C2-BCECE88B36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7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21F4-A3A6-934B-9593-4A0E43792482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88B7-E6CC-2243-84C2-BCECE88B36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1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A981-AC69-8A4A-8396-C7CE0ABE325B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88B7-E6CC-2243-84C2-BCECE88B36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3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49216-43CF-BB4B-98E3-6D372361E825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88B7-E6CC-2243-84C2-BCECE88B36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0" r:id="rId13"/>
    <p:sldLayoutId id="2147483671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fr-FR" dirty="0"/>
              <a:t>Q</a:t>
            </a:r>
            <a:r>
              <a:rPr lang="en-US" dirty="0"/>
              <a:t>we inc.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body" idx="1"/>
          </p:nvPr>
        </p:nvSpPr>
        <p:spPr/>
        <p:txBody>
          <a:bodyPr numCol="1">
            <a:normAutofit fontScale="70000" lnSpcReduction="20000"/>
          </a:bodyPr>
          <a:lstStyle/>
          <a:p>
            <a:r>
              <a:rPr lang="en-US" dirty="0"/>
              <a:t>Customer Churn Analysis</a:t>
            </a:r>
          </a:p>
          <a:p>
            <a:r>
              <a:rPr lang="en-US" sz="2000" dirty="0"/>
              <a:t>Sep 25, 2018</a:t>
            </a:r>
          </a:p>
          <a:p>
            <a:endParaRPr lang="en-US" sz="2000" dirty="0"/>
          </a:p>
          <a:p>
            <a:r>
              <a:rPr lang="en-US" sz="2000" dirty="0"/>
              <a:t>(Team E)</a:t>
            </a:r>
          </a:p>
        </p:txBody>
      </p:sp>
      <p:sp>
        <p:nvSpPr>
          <p:cNvPr id="6" name="Rectangle 5"/>
          <p:cNvSpPr/>
          <p:nvPr/>
        </p:nvSpPr>
        <p:spPr>
          <a:xfrm>
            <a:off x="413538" y="5949284"/>
            <a:ext cx="5994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426C034-8FC6-4EBB-9E78-115944A90A69}" type="datetime4">
              <a:rPr lang="en-CA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September-26-18</a:t>
            </a:fld>
            <a:r>
              <a:rPr lang="en-CA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Prepared by Venkatesh Chandra and </a:t>
            </a:r>
            <a:r>
              <a:rPr lang="en-CA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Vinamra</a:t>
            </a:r>
            <a:r>
              <a:rPr lang="en-CA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Mathur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42A99-E1B0-8145-8019-CE0E289E6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04" y="726229"/>
            <a:ext cx="2538282" cy="17367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B38-6350-4CC9-AB0E-B9078CE1CE4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2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 b="1" dirty="0"/>
              <a:t>Sampling technique:</a:t>
            </a:r>
            <a:r>
              <a:rPr lang="en-US" sz="1800" dirty="0"/>
              <a:t> Stratified sampling done to include 323 cases of churned customers and customer with 0 as churn value in the data (as we are unsure of 0s)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Random Forest:</a:t>
            </a:r>
            <a:r>
              <a:rPr lang="en-US" sz="1800" dirty="0"/>
              <a:t> First, we run the model based on random forest method. Next, we check feature importance to find the key-factors. Accuracy is 60%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Logistic Regression</a:t>
            </a:r>
            <a:r>
              <a:rPr lang="en-US" sz="1800" dirty="0"/>
              <a:t>: First, we run the regression on the raw columns. The accuracy is 62%. To better this, we create cohorts of the key-factors and run the model again. Accuracy is 66%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K-means algorithm for clusters: </a:t>
            </a:r>
            <a:r>
              <a:rPr lang="en-US" sz="1800" dirty="0"/>
              <a:t>We create clusters of the key-factors. The optimum number of clusters is determined using the elbow curve method.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Each of the cluster inter-plays with different combinations of other clusters</a:t>
            </a:r>
          </a:p>
          <a:p>
            <a:pPr lvl="1">
              <a:lnSpc>
                <a:spcPct val="120000"/>
              </a:lnSpc>
            </a:pPr>
            <a:endParaRPr lang="en-US" sz="1400" dirty="0"/>
          </a:p>
          <a:p>
            <a:pPr lvl="1">
              <a:lnSpc>
                <a:spcPct val="120000"/>
              </a:lnSpc>
            </a:pPr>
            <a:endParaRPr lang="en-US" sz="14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1400" dirty="0"/>
              <a:t>Click here for R code</a:t>
            </a:r>
          </a:p>
          <a:p>
            <a:pPr lvl="1">
              <a:lnSpc>
                <a:spcPct val="120000"/>
              </a:lnSpc>
            </a:pPr>
            <a:endParaRPr lang="en-US" sz="1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9931D3-9328-43F2-A89C-D829919437B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Technical details of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88B7-E6CC-2243-84C2-BCECE88B3612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121438"/>
              </p:ext>
            </p:extLst>
          </p:nvPr>
        </p:nvGraphicFramePr>
        <p:xfrm>
          <a:off x="2724853" y="5567363"/>
          <a:ext cx="584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showAsIcon="1" r:id="rId3" imgW="584200" imgH="558800" progId="Word.Document.12">
                  <p:embed/>
                </p:oleObj>
              </mc:Choice>
              <mc:Fallback>
                <p:oleObj name="Document" showAsIcon="1" r:id="rId3" imgW="584200" imgH="55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4853" y="5567363"/>
                        <a:ext cx="5842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989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54F517A-1D80-4907-A828-D2F1C2466045}"/>
              </a:ext>
            </a:extLst>
          </p:cNvPr>
          <p:cNvSpPr txBox="1">
            <a:spLocks/>
          </p:cNvSpPr>
          <p:nvPr/>
        </p:nvSpPr>
        <p:spPr>
          <a:xfrm>
            <a:off x="1200150" y="2743200"/>
            <a:ext cx="5029200" cy="2971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the problem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Predictive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Technical details of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FE0AA-D9E6-4208-BF82-3E13C7EF4802}"/>
              </a:ext>
            </a:extLst>
          </p:cNvPr>
          <p:cNvSpPr txBox="1"/>
          <p:nvPr/>
        </p:nvSpPr>
        <p:spPr>
          <a:xfrm>
            <a:off x="894523" y="1948070"/>
            <a:ext cx="181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88B7-E6CC-2243-84C2-BCECE88B361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QWE Inc. has helped small- and medium-size businesses manage their online presence through a subscription service </a:t>
            </a:r>
          </a:p>
          <a:p>
            <a:r>
              <a:rPr lang="en-US" dirty="0"/>
              <a:t>Until 2012, QWE has taken a reactive approach to customer churn by providing discounts</a:t>
            </a:r>
          </a:p>
          <a:p>
            <a:r>
              <a:rPr lang="en-US" dirty="0"/>
              <a:t>The customer services team wants to take a proactive approach to identify customer churn behavior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Outcome:</a:t>
            </a:r>
            <a:r>
              <a:rPr lang="en-US" dirty="0"/>
              <a:t> A predictive model is built which can predict customer churn with a high accuracy</a:t>
            </a:r>
          </a:p>
          <a:p>
            <a:r>
              <a:rPr lang="en-US" b="1" dirty="0"/>
              <a:t>Behavior: </a:t>
            </a:r>
            <a:r>
              <a:rPr lang="en-US" dirty="0"/>
              <a:t>The customer care team is now more effective in terms of giving discounts to right customers</a:t>
            </a:r>
            <a:endParaRPr lang="en-US" b="1" dirty="0"/>
          </a:p>
          <a:p>
            <a:r>
              <a:rPr lang="en-US" b="1" dirty="0"/>
              <a:t>Insights: </a:t>
            </a:r>
            <a:r>
              <a:rPr lang="en-US" dirty="0"/>
              <a:t>The team understands the customer pain points which contribute towards churn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There is a need for a framework which helps predict that a particular customer is likely to churn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the drivers of customer churn behavior?</a:t>
            </a:r>
          </a:p>
          <a:p>
            <a:r>
              <a:rPr lang="en-US" dirty="0"/>
              <a:t>How are different factors affecting customer churn related to each other?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9931D3-9328-43F2-A89C-D8299194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985250" cy="838200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QWE Inc. wants to analyze drivers of customer churn and build a framework to utilize the results</a:t>
            </a:r>
          </a:p>
        </p:txBody>
      </p:sp>
      <p:pic>
        <p:nvPicPr>
          <p:cNvPr id="9" name="Picture 8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731" y="3630233"/>
            <a:ext cx="1302211" cy="74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7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54F517A-1D80-4907-A828-D2F1C2466045}"/>
              </a:ext>
            </a:extLst>
          </p:cNvPr>
          <p:cNvSpPr txBox="1">
            <a:spLocks/>
          </p:cNvSpPr>
          <p:nvPr/>
        </p:nvSpPr>
        <p:spPr>
          <a:xfrm>
            <a:off x="1200150" y="2743200"/>
            <a:ext cx="5029200" cy="2971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Understanding the problem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Predictive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Technical details of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FE0AA-D9E6-4208-BF82-3E13C7EF4802}"/>
              </a:ext>
            </a:extLst>
          </p:cNvPr>
          <p:cNvSpPr txBox="1"/>
          <p:nvPr/>
        </p:nvSpPr>
        <p:spPr>
          <a:xfrm>
            <a:off x="894523" y="1948070"/>
            <a:ext cx="181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88B7-E6CC-2243-84C2-BCECE88B361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6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9931D3-9328-43F2-A89C-D829919437B2}"/>
              </a:ext>
            </a:extLst>
          </p:cNvPr>
          <p:cNvSpPr txBox="1">
            <a:spLocks/>
          </p:cNvSpPr>
          <p:nvPr/>
        </p:nvSpPr>
        <p:spPr>
          <a:xfrm>
            <a:off x="457200" y="5382268"/>
            <a:ext cx="8189669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/>
              <a:t>Findings:</a:t>
            </a:r>
            <a:endParaRPr lang="en-US" sz="1600" dirty="0"/>
          </a:p>
          <a:p>
            <a:pPr marL="285750" indent="-285750" algn="l">
              <a:buFont typeface="Arial"/>
              <a:buChar char="•"/>
            </a:pPr>
            <a:r>
              <a:rPr lang="en-US" sz="1400" b="1" dirty="0"/>
              <a:t>Random Forest regression </a:t>
            </a:r>
            <a:r>
              <a:rPr lang="en-US" sz="1400" dirty="0"/>
              <a:t>analysis helped us narrow down the #factors to 5</a:t>
            </a:r>
          </a:p>
          <a:p>
            <a:pPr marL="285750" indent="-285750" algn="l">
              <a:buFont typeface="Arial"/>
              <a:buChar char="•"/>
            </a:pPr>
            <a:r>
              <a:rPr lang="en-US" sz="1400" dirty="0"/>
              <a:t>Customer Age is negatively correlated to CHI, i.e., longevity can cause customers to move out </a:t>
            </a:r>
          </a:p>
        </p:txBody>
      </p:sp>
      <p:pic>
        <p:nvPicPr>
          <p:cNvPr id="8" name="Picture 7" descr="circular-line-with-word-age-in-the-cen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351" y="1016087"/>
            <a:ext cx="535281" cy="535281"/>
          </a:xfrm>
          <a:prstGeom prst="rect">
            <a:avLst/>
          </a:prstGeom>
        </p:spPr>
      </p:pic>
      <p:pic>
        <p:nvPicPr>
          <p:cNvPr id="9" name="Picture 8" descr="ey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32" y="2828774"/>
            <a:ext cx="546020" cy="546020"/>
          </a:xfrm>
          <a:prstGeom prst="rect">
            <a:avLst/>
          </a:prstGeom>
        </p:spPr>
      </p:pic>
      <p:pic>
        <p:nvPicPr>
          <p:cNvPr id="10" name="Picture 9" descr="in-lov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320" y="1999542"/>
            <a:ext cx="535281" cy="535281"/>
          </a:xfrm>
          <a:prstGeom prst="rect">
            <a:avLst/>
          </a:prstGeom>
        </p:spPr>
      </p:pic>
      <p:pic>
        <p:nvPicPr>
          <p:cNvPr id="11" name="Picture 10" descr="school-calenda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731" y="4621064"/>
            <a:ext cx="500466" cy="500466"/>
          </a:xfrm>
          <a:prstGeom prst="rect">
            <a:avLst/>
          </a:prstGeom>
        </p:spPr>
      </p:pic>
      <p:pic>
        <p:nvPicPr>
          <p:cNvPr id="12" name="Picture 11" descr="logi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731" y="3729155"/>
            <a:ext cx="544600" cy="5446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909986" y="1121988"/>
            <a:ext cx="7328586" cy="3783629"/>
            <a:chOff x="596977" y="1361050"/>
            <a:chExt cx="12340926" cy="6436854"/>
          </a:xfrm>
        </p:grpSpPr>
        <p:sp>
          <p:nvSpPr>
            <p:cNvPr id="14" name="Line"/>
            <p:cNvSpPr/>
            <p:nvPr/>
          </p:nvSpPr>
          <p:spPr>
            <a:xfrm>
              <a:off x="2997395" y="1699710"/>
              <a:ext cx="5252742" cy="3734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801" y="21600"/>
                    <a:pt x="10801" y="0"/>
                    <a:pt x="21600" y="0"/>
                  </a:cubicBezTo>
                </a:path>
              </a:pathLst>
            </a:custGeom>
            <a:ln w="25400">
              <a:solidFill>
                <a:srgbClr val="CFD7E2"/>
              </a:solidFill>
              <a:miter/>
            </a:ln>
          </p:spPr>
          <p:txBody>
            <a:bodyPr lIns="44260" tIns="44260" rIns="44260" bIns="44260"/>
            <a:lstStyle/>
            <a:p>
              <a:pPr algn="l" defTabSz="590133">
                <a:lnSpc>
                  <a:spcPct val="93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" name="Shape"/>
            <p:cNvSpPr/>
            <p:nvPr/>
          </p:nvSpPr>
          <p:spPr>
            <a:xfrm>
              <a:off x="8150349" y="1599290"/>
              <a:ext cx="200211" cy="200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782"/>
                    <a:pt x="21190" y="14423"/>
                    <a:pt x="20165" y="16200"/>
                  </a:cubicBezTo>
                  <a:cubicBezTo>
                    <a:pt x="19208" y="17909"/>
                    <a:pt x="17977" y="19139"/>
                    <a:pt x="16200" y="20165"/>
                  </a:cubicBezTo>
                  <a:cubicBezTo>
                    <a:pt x="14491" y="21122"/>
                    <a:pt x="12782" y="21600"/>
                    <a:pt x="10800" y="21600"/>
                  </a:cubicBezTo>
                  <a:cubicBezTo>
                    <a:pt x="8818" y="21600"/>
                    <a:pt x="7177" y="21122"/>
                    <a:pt x="5400" y="20165"/>
                  </a:cubicBezTo>
                  <a:cubicBezTo>
                    <a:pt x="3691" y="19139"/>
                    <a:pt x="2461" y="17909"/>
                    <a:pt x="1435" y="16200"/>
                  </a:cubicBezTo>
                  <a:cubicBezTo>
                    <a:pt x="478" y="14423"/>
                    <a:pt x="0" y="12782"/>
                    <a:pt x="0" y="10800"/>
                  </a:cubicBezTo>
                  <a:cubicBezTo>
                    <a:pt x="0" y="8818"/>
                    <a:pt x="478" y="7109"/>
                    <a:pt x="1435" y="5400"/>
                  </a:cubicBezTo>
                  <a:cubicBezTo>
                    <a:pt x="2461" y="3623"/>
                    <a:pt x="3691" y="2461"/>
                    <a:pt x="5400" y="1504"/>
                  </a:cubicBezTo>
                  <a:cubicBezTo>
                    <a:pt x="7177" y="478"/>
                    <a:pt x="8818" y="0"/>
                    <a:pt x="10800" y="0"/>
                  </a:cubicBezTo>
                  <a:cubicBezTo>
                    <a:pt x="12782" y="0"/>
                    <a:pt x="14491" y="478"/>
                    <a:pt x="16200" y="1504"/>
                  </a:cubicBezTo>
                  <a:cubicBezTo>
                    <a:pt x="17977" y="2461"/>
                    <a:pt x="19208" y="3623"/>
                    <a:pt x="20165" y="5400"/>
                  </a:cubicBezTo>
                  <a:cubicBezTo>
                    <a:pt x="21190" y="7109"/>
                    <a:pt x="21600" y="8818"/>
                    <a:pt x="21600" y="10800"/>
                  </a:cubicBezTo>
                </a:path>
              </a:pathLst>
            </a:custGeom>
            <a:solidFill>
              <a:srgbClr val="F06B4B"/>
            </a:solidFill>
            <a:ln w="3175">
              <a:miter lim="400000"/>
            </a:ln>
          </p:spPr>
          <p:txBody>
            <a:bodyPr lIns="44260" tIns="44260" rIns="44260" bIns="44260" anchor="ctr"/>
            <a:lstStyle/>
            <a:p>
              <a:pPr algn="l" defTabSz="590133">
                <a:lnSpc>
                  <a:spcPct val="93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" name="CASH FLOWS"/>
            <p:cNvSpPr txBox="1"/>
            <p:nvPr/>
          </p:nvSpPr>
          <p:spPr>
            <a:xfrm>
              <a:off x="9841358" y="1361050"/>
              <a:ext cx="3096545" cy="48409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/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200" b="1">
                  <a:solidFill>
                    <a:srgbClr val="F9FFF8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lang="en-US" sz="2000" dirty="0">
                  <a:solidFill>
                    <a:srgbClr val="95A2B7"/>
                  </a:solidFill>
                </a:rPr>
                <a:t>CUSTOMER AGE</a:t>
              </a:r>
              <a:endParaRPr sz="2000" dirty="0">
                <a:solidFill>
                  <a:srgbClr val="95A2B7"/>
                </a:solidFill>
              </a:endParaRPr>
            </a:p>
          </p:txBody>
        </p:sp>
        <p:sp>
          <p:nvSpPr>
            <p:cNvPr id="18" name="Line"/>
            <p:cNvSpPr/>
            <p:nvPr/>
          </p:nvSpPr>
          <p:spPr>
            <a:xfrm>
              <a:off x="2997395" y="3194876"/>
              <a:ext cx="5252742" cy="2239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801" y="21600"/>
                    <a:pt x="10801" y="0"/>
                    <a:pt x="21600" y="0"/>
                  </a:cubicBezTo>
                </a:path>
              </a:pathLst>
            </a:custGeom>
            <a:ln w="25400">
              <a:solidFill>
                <a:srgbClr val="CFD7E2"/>
              </a:solidFill>
              <a:miter/>
            </a:ln>
          </p:spPr>
          <p:txBody>
            <a:bodyPr lIns="44260" tIns="44260" rIns="44260" bIns="44260"/>
            <a:lstStyle/>
            <a:p>
              <a:pPr algn="l" defTabSz="590133">
                <a:lnSpc>
                  <a:spcPct val="93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" name="Shape"/>
            <p:cNvSpPr/>
            <p:nvPr/>
          </p:nvSpPr>
          <p:spPr>
            <a:xfrm>
              <a:off x="8150349" y="3094454"/>
              <a:ext cx="200211" cy="200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851"/>
                    <a:pt x="21190" y="14423"/>
                    <a:pt x="20165" y="16200"/>
                  </a:cubicBezTo>
                  <a:cubicBezTo>
                    <a:pt x="19208" y="17909"/>
                    <a:pt x="17977" y="19139"/>
                    <a:pt x="16200" y="20165"/>
                  </a:cubicBezTo>
                  <a:cubicBezTo>
                    <a:pt x="14491" y="21122"/>
                    <a:pt x="12782" y="21600"/>
                    <a:pt x="10800" y="21600"/>
                  </a:cubicBezTo>
                  <a:cubicBezTo>
                    <a:pt x="8818" y="21600"/>
                    <a:pt x="7177" y="21122"/>
                    <a:pt x="5400" y="20165"/>
                  </a:cubicBezTo>
                  <a:cubicBezTo>
                    <a:pt x="3691" y="19139"/>
                    <a:pt x="2461" y="17909"/>
                    <a:pt x="1435" y="16200"/>
                  </a:cubicBezTo>
                  <a:cubicBezTo>
                    <a:pt x="478" y="14423"/>
                    <a:pt x="0" y="12782"/>
                    <a:pt x="0" y="10800"/>
                  </a:cubicBezTo>
                  <a:cubicBezTo>
                    <a:pt x="0" y="8749"/>
                    <a:pt x="478" y="7109"/>
                    <a:pt x="1435" y="5400"/>
                  </a:cubicBezTo>
                  <a:cubicBezTo>
                    <a:pt x="2461" y="3623"/>
                    <a:pt x="3691" y="2461"/>
                    <a:pt x="5400" y="1504"/>
                  </a:cubicBezTo>
                  <a:cubicBezTo>
                    <a:pt x="7177" y="478"/>
                    <a:pt x="8818" y="0"/>
                    <a:pt x="10800" y="0"/>
                  </a:cubicBezTo>
                  <a:cubicBezTo>
                    <a:pt x="12782" y="0"/>
                    <a:pt x="14491" y="478"/>
                    <a:pt x="16200" y="1504"/>
                  </a:cubicBezTo>
                  <a:cubicBezTo>
                    <a:pt x="17977" y="2461"/>
                    <a:pt x="19208" y="3623"/>
                    <a:pt x="20165" y="5400"/>
                  </a:cubicBezTo>
                  <a:cubicBezTo>
                    <a:pt x="21190" y="7109"/>
                    <a:pt x="21600" y="8818"/>
                    <a:pt x="21600" y="10800"/>
                  </a:cubicBezTo>
                </a:path>
              </a:pathLst>
            </a:custGeom>
            <a:solidFill>
              <a:srgbClr val="F06B4B"/>
            </a:solidFill>
            <a:ln w="3175">
              <a:miter lim="400000"/>
            </a:ln>
          </p:spPr>
          <p:txBody>
            <a:bodyPr lIns="44260" tIns="44260" rIns="44260" bIns="44260" anchor="ctr"/>
            <a:lstStyle/>
            <a:p>
              <a:pPr algn="l" defTabSz="590133">
                <a:lnSpc>
                  <a:spcPct val="93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" name="Line"/>
            <p:cNvSpPr/>
            <p:nvPr/>
          </p:nvSpPr>
          <p:spPr>
            <a:xfrm>
              <a:off x="2997395" y="4690040"/>
              <a:ext cx="5252741" cy="744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801" y="21600"/>
                    <a:pt x="10801" y="0"/>
                    <a:pt x="21600" y="0"/>
                  </a:cubicBezTo>
                </a:path>
              </a:pathLst>
            </a:custGeom>
            <a:ln w="25400">
              <a:solidFill>
                <a:srgbClr val="CFD7E2"/>
              </a:solidFill>
              <a:miter/>
            </a:ln>
          </p:spPr>
          <p:txBody>
            <a:bodyPr lIns="44260" tIns="44260" rIns="44260" bIns="44260"/>
            <a:lstStyle/>
            <a:p>
              <a:pPr algn="l" defTabSz="590133">
                <a:lnSpc>
                  <a:spcPct val="93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1" name="Shape"/>
            <p:cNvSpPr/>
            <p:nvPr/>
          </p:nvSpPr>
          <p:spPr>
            <a:xfrm>
              <a:off x="8150349" y="4589618"/>
              <a:ext cx="200211" cy="200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34"/>
                  </a:moveTo>
                  <a:cubicBezTo>
                    <a:pt x="21600" y="12810"/>
                    <a:pt x="21190" y="14445"/>
                    <a:pt x="20165" y="16217"/>
                  </a:cubicBezTo>
                  <a:cubicBezTo>
                    <a:pt x="19208" y="17921"/>
                    <a:pt x="17977" y="19079"/>
                    <a:pt x="16200" y="20101"/>
                  </a:cubicBezTo>
                  <a:cubicBezTo>
                    <a:pt x="14491" y="21055"/>
                    <a:pt x="12782" y="21600"/>
                    <a:pt x="10800" y="21600"/>
                  </a:cubicBezTo>
                  <a:cubicBezTo>
                    <a:pt x="8818" y="21600"/>
                    <a:pt x="7177" y="21055"/>
                    <a:pt x="5400" y="20101"/>
                  </a:cubicBezTo>
                  <a:cubicBezTo>
                    <a:pt x="3691" y="19079"/>
                    <a:pt x="2461" y="17921"/>
                    <a:pt x="1435" y="16217"/>
                  </a:cubicBezTo>
                  <a:cubicBezTo>
                    <a:pt x="478" y="14445"/>
                    <a:pt x="0" y="12810"/>
                    <a:pt x="0" y="10834"/>
                  </a:cubicBezTo>
                  <a:cubicBezTo>
                    <a:pt x="0" y="8790"/>
                    <a:pt x="478" y="7155"/>
                    <a:pt x="1435" y="5451"/>
                  </a:cubicBezTo>
                  <a:cubicBezTo>
                    <a:pt x="2461" y="3679"/>
                    <a:pt x="3691" y="2453"/>
                    <a:pt x="5400" y="1499"/>
                  </a:cubicBezTo>
                  <a:cubicBezTo>
                    <a:pt x="7177" y="477"/>
                    <a:pt x="8818" y="0"/>
                    <a:pt x="10800" y="0"/>
                  </a:cubicBezTo>
                  <a:cubicBezTo>
                    <a:pt x="12782" y="0"/>
                    <a:pt x="14491" y="477"/>
                    <a:pt x="16200" y="1499"/>
                  </a:cubicBezTo>
                  <a:cubicBezTo>
                    <a:pt x="17977" y="2453"/>
                    <a:pt x="19208" y="3679"/>
                    <a:pt x="20165" y="5451"/>
                  </a:cubicBezTo>
                  <a:cubicBezTo>
                    <a:pt x="21190" y="7155"/>
                    <a:pt x="21600" y="8790"/>
                    <a:pt x="21600" y="10834"/>
                  </a:cubicBezTo>
                </a:path>
              </a:pathLst>
            </a:custGeom>
            <a:solidFill>
              <a:srgbClr val="F06B4B"/>
            </a:solidFill>
            <a:ln w="3175">
              <a:miter lim="400000"/>
            </a:ln>
          </p:spPr>
          <p:txBody>
            <a:bodyPr lIns="44260" tIns="44260" rIns="44260" bIns="44260" anchor="ctr"/>
            <a:lstStyle/>
            <a:p>
              <a:pPr algn="l" defTabSz="590133">
                <a:lnSpc>
                  <a:spcPct val="93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" name="Line"/>
            <p:cNvSpPr/>
            <p:nvPr/>
          </p:nvSpPr>
          <p:spPr>
            <a:xfrm>
              <a:off x="2997395" y="5434200"/>
              <a:ext cx="5252742" cy="747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801" y="0"/>
                    <a:pt x="10801" y="21600"/>
                    <a:pt x="21600" y="21600"/>
                  </a:cubicBezTo>
                </a:path>
              </a:pathLst>
            </a:custGeom>
            <a:ln w="25400">
              <a:solidFill>
                <a:srgbClr val="CFD7E2"/>
              </a:solidFill>
              <a:miter/>
            </a:ln>
          </p:spPr>
          <p:txBody>
            <a:bodyPr lIns="44260" tIns="44260" rIns="44260" bIns="44260"/>
            <a:lstStyle/>
            <a:p>
              <a:pPr algn="l" defTabSz="590133">
                <a:lnSpc>
                  <a:spcPct val="93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3" name="Shape"/>
            <p:cNvSpPr/>
            <p:nvPr/>
          </p:nvSpPr>
          <p:spPr>
            <a:xfrm>
              <a:off x="8150349" y="6081993"/>
              <a:ext cx="200211" cy="200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782"/>
                    <a:pt x="21190" y="14491"/>
                    <a:pt x="20165" y="16200"/>
                  </a:cubicBezTo>
                  <a:cubicBezTo>
                    <a:pt x="19208" y="17909"/>
                    <a:pt x="17977" y="19208"/>
                    <a:pt x="16200" y="20165"/>
                  </a:cubicBezTo>
                  <a:cubicBezTo>
                    <a:pt x="14491" y="21190"/>
                    <a:pt x="12782" y="21600"/>
                    <a:pt x="10800" y="21600"/>
                  </a:cubicBezTo>
                  <a:cubicBezTo>
                    <a:pt x="8818" y="21600"/>
                    <a:pt x="7177" y="21190"/>
                    <a:pt x="5400" y="20165"/>
                  </a:cubicBezTo>
                  <a:cubicBezTo>
                    <a:pt x="3691" y="19208"/>
                    <a:pt x="2461" y="17909"/>
                    <a:pt x="1435" y="16200"/>
                  </a:cubicBezTo>
                  <a:cubicBezTo>
                    <a:pt x="478" y="14491"/>
                    <a:pt x="0" y="12782"/>
                    <a:pt x="0" y="10800"/>
                  </a:cubicBezTo>
                  <a:cubicBezTo>
                    <a:pt x="0" y="8818"/>
                    <a:pt x="478" y="7109"/>
                    <a:pt x="1435" y="5400"/>
                  </a:cubicBezTo>
                  <a:cubicBezTo>
                    <a:pt x="2461" y="3691"/>
                    <a:pt x="3691" y="2461"/>
                    <a:pt x="5400" y="1435"/>
                  </a:cubicBezTo>
                  <a:cubicBezTo>
                    <a:pt x="7177" y="478"/>
                    <a:pt x="8818" y="0"/>
                    <a:pt x="10800" y="0"/>
                  </a:cubicBezTo>
                  <a:cubicBezTo>
                    <a:pt x="12782" y="0"/>
                    <a:pt x="14491" y="478"/>
                    <a:pt x="16200" y="1435"/>
                  </a:cubicBezTo>
                  <a:cubicBezTo>
                    <a:pt x="17977" y="2461"/>
                    <a:pt x="19208" y="3691"/>
                    <a:pt x="20165" y="5400"/>
                  </a:cubicBezTo>
                  <a:cubicBezTo>
                    <a:pt x="21190" y="7109"/>
                    <a:pt x="21600" y="8818"/>
                    <a:pt x="21600" y="10800"/>
                  </a:cubicBezTo>
                </a:path>
              </a:pathLst>
            </a:custGeom>
            <a:solidFill>
              <a:srgbClr val="F06B4B"/>
            </a:solidFill>
            <a:ln w="3175">
              <a:miter lim="400000"/>
            </a:ln>
          </p:spPr>
          <p:txBody>
            <a:bodyPr lIns="44260" tIns="44260" rIns="44260" bIns="44260" anchor="ctr"/>
            <a:lstStyle/>
            <a:p>
              <a:pPr algn="l" defTabSz="590133">
                <a:lnSpc>
                  <a:spcPct val="93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" name="Line"/>
            <p:cNvSpPr/>
            <p:nvPr/>
          </p:nvSpPr>
          <p:spPr>
            <a:xfrm>
              <a:off x="2997395" y="5434202"/>
              <a:ext cx="5252742" cy="2239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801" y="0"/>
                    <a:pt x="10801" y="21600"/>
                    <a:pt x="21600" y="21600"/>
                  </a:cubicBezTo>
                </a:path>
              </a:pathLst>
            </a:custGeom>
            <a:ln w="25400">
              <a:solidFill>
                <a:srgbClr val="CFD7E2"/>
              </a:solidFill>
              <a:miter/>
            </a:ln>
          </p:spPr>
          <p:txBody>
            <a:bodyPr lIns="44260" tIns="44260" rIns="44260" bIns="44260"/>
            <a:lstStyle/>
            <a:p>
              <a:pPr algn="l" defTabSz="590133">
                <a:lnSpc>
                  <a:spcPct val="93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" name="Shape"/>
            <p:cNvSpPr/>
            <p:nvPr/>
          </p:nvSpPr>
          <p:spPr>
            <a:xfrm>
              <a:off x="8150349" y="7574368"/>
              <a:ext cx="200211" cy="200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782"/>
                    <a:pt x="21190" y="14491"/>
                    <a:pt x="20165" y="16200"/>
                  </a:cubicBezTo>
                  <a:cubicBezTo>
                    <a:pt x="19208" y="17909"/>
                    <a:pt x="17977" y="19208"/>
                    <a:pt x="16200" y="20165"/>
                  </a:cubicBezTo>
                  <a:cubicBezTo>
                    <a:pt x="14491" y="21190"/>
                    <a:pt x="12782" y="21600"/>
                    <a:pt x="10800" y="21600"/>
                  </a:cubicBezTo>
                  <a:cubicBezTo>
                    <a:pt x="8818" y="21600"/>
                    <a:pt x="7177" y="21190"/>
                    <a:pt x="5400" y="20165"/>
                  </a:cubicBezTo>
                  <a:cubicBezTo>
                    <a:pt x="3691" y="19208"/>
                    <a:pt x="2461" y="17909"/>
                    <a:pt x="1435" y="16200"/>
                  </a:cubicBezTo>
                  <a:cubicBezTo>
                    <a:pt x="478" y="14491"/>
                    <a:pt x="0" y="12782"/>
                    <a:pt x="0" y="10800"/>
                  </a:cubicBezTo>
                  <a:cubicBezTo>
                    <a:pt x="0" y="8818"/>
                    <a:pt x="478" y="7109"/>
                    <a:pt x="1435" y="5400"/>
                  </a:cubicBezTo>
                  <a:cubicBezTo>
                    <a:pt x="2461" y="3691"/>
                    <a:pt x="3691" y="2461"/>
                    <a:pt x="5400" y="1435"/>
                  </a:cubicBezTo>
                  <a:cubicBezTo>
                    <a:pt x="7177" y="410"/>
                    <a:pt x="8818" y="0"/>
                    <a:pt x="10800" y="0"/>
                  </a:cubicBezTo>
                  <a:cubicBezTo>
                    <a:pt x="12782" y="0"/>
                    <a:pt x="14491" y="410"/>
                    <a:pt x="16200" y="1435"/>
                  </a:cubicBezTo>
                  <a:cubicBezTo>
                    <a:pt x="17977" y="2461"/>
                    <a:pt x="19208" y="3691"/>
                    <a:pt x="20165" y="5400"/>
                  </a:cubicBezTo>
                  <a:cubicBezTo>
                    <a:pt x="21190" y="7109"/>
                    <a:pt x="21600" y="8818"/>
                    <a:pt x="21600" y="10800"/>
                  </a:cubicBezTo>
                </a:path>
              </a:pathLst>
            </a:custGeom>
            <a:solidFill>
              <a:srgbClr val="F06B4B"/>
            </a:solidFill>
            <a:ln w="3175">
              <a:miter lim="400000"/>
            </a:ln>
          </p:spPr>
          <p:txBody>
            <a:bodyPr lIns="44260" tIns="44260" rIns="44260" bIns="44260" anchor="ctr"/>
            <a:lstStyle/>
            <a:p>
              <a:pPr algn="l" defTabSz="590133">
                <a:lnSpc>
                  <a:spcPct val="93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3" name="RISK MANAGEMENT"/>
            <p:cNvSpPr txBox="1"/>
            <p:nvPr/>
          </p:nvSpPr>
          <p:spPr>
            <a:xfrm>
              <a:off x="9841357" y="5757279"/>
              <a:ext cx="3096546" cy="484093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/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200" b="1">
                  <a:solidFill>
                    <a:srgbClr val="F9FFF8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lang="en-US" sz="2000" dirty="0">
                  <a:solidFill>
                    <a:srgbClr val="95A2B7"/>
                  </a:solidFill>
                </a:rPr>
                <a:t>LOGINS </a:t>
              </a:r>
              <a:r>
                <a:rPr lang="en-US" sz="2000" dirty="0" err="1">
                  <a:solidFill>
                    <a:srgbClr val="95A2B7"/>
                  </a:solidFill>
                </a:rPr>
                <a:t>MoM</a:t>
              </a:r>
              <a:endParaRPr sz="2000" dirty="0">
                <a:solidFill>
                  <a:srgbClr val="95A2B7"/>
                </a:solidFill>
              </a:endParaRPr>
            </a:p>
          </p:txBody>
        </p:sp>
        <p:sp>
          <p:nvSpPr>
            <p:cNvPr id="36" name="Shape"/>
            <p:cNvSpPr/>
            <p:nvPr/>
          </p:nvSpPr>
          <p:spPr>
            <a:xfrm>
              <a:off x="9168511" y="3122348"/>
              <a:ext cx="46790" cy="46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652"/>
                  </a:moveTo>
                  <a:cubicBezTo>
                    <a:pt x="21600" y="12723"/>
                    <a:pt x="21308" y="14499"/>
                    <a:pt x="20141" y="16274"/>
                  </a:cubicBezTo>
                  <a:cubicBezTo>
                    <a:pt x="19265" y="18049"/>
                    <a:pt x="17805" y="18937"/>
                    <a:pt x="16054" y="20121"/>
                  </a:cubicBezTo>
                  <a:cubicBezTo>
                    <a:pt x="14303" y="21008"/>
                    <a:pt x="12843" y="21600"/>
                    <a:pt x="10800" y="21600"/>
                  </a:cubicBezTo>
                  <a:cubicBezTo>
                    <a:pt x="8757" y="21600"/>
                    <a:pt x="7005" y="21008"/>
                    <a:pt x="5254" y="20121"/>
                  </a:cubicBezTo>
                  <a:cubicBezTo>
                    <a:pt x="3795" y="18937"/>
                    <a:pt x="2335" y="18049"/>
                    <a:pt x="1459" y="16274"/>
                  </a:cubicBezTo>
                  <a:cubicBezTo>
                    <a:pt x="584" y="14499"/>
                    <a:pt x="0" y="12427"/>
                    <a:pt x="0" y="10652"/>
                  </a:cubicBezTo>
                  <a:cubicBezTo>
                    <a:pt x="0" y="8581"/>
                    <a:pt x="584" y="7101"/>
                    <a:pt x="1459" y="5326"/>
                  </a:cubicBezTo>
                  <a:cubicBezTo>
                    <a:pt x="2335" y="3551"/>
                    <a:pt x="3795" y="2367"/>
                    <a:pt x="5254" y="1479"/>
                  </a:cubicBezTo>
                  <a:cubicBezTo>
                    <a:pt x="7005" y="296"/>
                    <a:pt x="8757" y="0"/>
                    <a:pt x="10800" y="0"/>
                  </a:cubicBezTo>
                  <a:cubicBezTo>
                    <a:pt x="12843" y="0"/>
                    <a:pt x="14303" y="296"/>
                    <a:pt x="16054" y="1479"/>
                  </a:cubicBezTo>
                  <a:cubicBezTo>
                    <a:pt x="17805" y="2367"/>
                    <a:pt x="19265" y="3551"/>
                    <a:pt x="20141" y="5326"/>
                  </a:cubicBezTo>
                  <a:cubicBezTo>
                    <a:pt x="21308" y="7101"/>
                    <a:pt x="21600" y="8877"/>
                    <a:pt x="21600" y="10652"/>
                  </a:cubicBezTo>
                </a:path>
              </a:pathLst>
            </a:custGeom>
            <a:solidFill>
              <a:srgbClr val="CFD7E2"/>
            </a:solidFill>
            <a:ln w="3175">
              <a:miter lim="400000"/>
            </a:ln>
          </p:spPr>
          <p:txBody>
            <a:bodyPr lIns="44260" tIns="44260" rIns="44260" bIns="44260" anchor="ctr"/>
            <a:lstStyle/>
            <a:p>
              <a:pPr algn="l" defTabSz="590133">
                <a:lnSpc>
                  <a:spcPct val="93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" name="PROBLEM SOLVING"/>
            <p:cNvSpPr txBox="1"/>
            <p:nvPr/>
          </p:nvSpPr>
          <p:spPr>
            <a:xfrm>
              <a:off x="9841358" y="2853978"/>
              <a:ext cx="3096545" cy="484093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/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200" b="1">
                  <a:solidFill>
                    <a:srgbClr val="F9FFF8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lang="en-US" sz="2000" dirty="0">
                  <a:solidFill>
                    <a:srgbClr val="95A2B7"/>
                  </a:solidFill>
                </a:rPr>
                <a:t>HAPPINESS INDEX (CHI)</a:t>
              </a:r>
              <a:endParaRPr sz="2000" dirty="0">
                <a:solidFill>
                  <a:srgbClr val="95A2B7"/>
                </a:solidFill>
              </a:endParaRPr>
            </a:p>
          </p:txBody>
        </p:sp>
        <p:sp>
          <p:nvSpPr>
            <p:cNvPr id="40" name="OPTIMIZATION"/>
            <p:cNvSpPr txBox="1"/>
            <p:nvPr/>
          </p:nvSpPr>
          <p:spPr>
            <a:xfrm>
              <a:off x="9841358" y="7313811"/>
              <a:ext cx="2726163" cy="484093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/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200" b="1">
                  <a:solidFill>
                    <a:srgbClr val="F9FFF8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lang="en-US" sz="2000" dirty="0">
                  <a:solidFill>
                    <a:srgbClr val="95A2B7"/>
                  </a:solidFill>
                </a:rPr>
                <a:t>DAYS SINCE LAST LOGIN </a:t>
              </a:r>
              <a:r>
                <a:rPr lang="en-US" sz="2000" dirty="0" err="1">
                  <a:solidFill>
                    <a:srgbClr val="95A2B7"/>
                  </a:solidFill>
                </a:rPr>
                <a:t>MoM</a:t>
              </a:r>
              <a:endParaRPr sz="2000" dirty="0">
                <a:solidFill>
                  <a:srgbClr val="95A2B7"/>
                </a:solidFill>
              </a:endParaRPr>
            </a:p>
          </p:txBody>
        </p:sp>
        <p:sp>
          <p:nvSpPr>
            <p:cNvPr id="43" name="STRATEGY"/>
            <p:cNvSpPr txBox="1"/>
            <p:nvPr/>
          </p:nvSpPr>
          <p:spPr>
            <a:xfrm>
              <a:off x="9841358" y="4393219"/>
              <a:ext cx="2726163" cy="48409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/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200" b="1">
                  <a:solidFill>
                    <a:srgbClr val="F9FFF8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lang="en-US" sz="2000" dirty="0">
                  <a:solidFill>
                    <a:srgbClr val="95A2B7"/>
                  </a:solidFill>
                </a:rPr>
                <a:t>VIEWS </a:t>
              </a:r>
              <a:r>
                <a:rPr lang="en-US" sz="2000" dirty="0" err="1">
                  <a:solidFill>
                    <a:srgbClr val="95A2B7"/>
                  </a:solidFill>
                </a:rPr>
                <a:t>MoM</a:t>
              </a:r>
              <a:endParaRPr sz="2000" dirty="0">
                <a:solidFill>
                  <a:srgbClr val="95A2B7"/>
                </a:solidFill>
              </a:endParaRPr>
            </a:p>
          </p:txBody>
        </p:sp>
        <p:sp>
          <p:nvSpPr>
            <p:cNvPr id="45" name="Shape"/>
            <p:cNvSpPr/>
            <p:nvPr/>
          </p:nvSpPr>
          <p:spPr>
            <a:xfrm>
              <a:off x="596977" y="4232912"/>
              <a:ext cx="2400420" cy="2400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790"/>
                    <a:pt x="21147" y="14478"/>
                    <a:pt x="20150" y="16202"/>
                  </a:cubicBezTo>
                  <a:cubicBezTo>
                    <a:pt x="19157" y="17922"/>
                    <a:pt x="17918" y="19161"/>
                    <a:pt x="16198" y="20154"/>
                  </a:cubicBezTo>
                  <a:cubicBezTo>
                    <a:pt x="14478" y="21147"/>
                    <a:pt x="12786" y="21600"/>
                    <a:pt x="10796" y="21600"/>
                  </a:cubicBezTo>
                  <a:cubicBezTo>
                    <a:pt x="8810" y="21600"/>
                    <a:pt x="7122" y="21147"/>
                    <a:pt x="5402" y="20154"/>
                  </a:cubicBezTo>
                  <a:cubicBezTo>
                    <a:pt x="3678" y="19161"/>
                    <a:pt x="2439" y="17922"/>
                    <a:pt x="1446" y="16202"/>
                  </a:cubicBezTo>
                  <a:cubicBezTo>
                    <a:pt x="449" y="14478"/>
                    <a:pt x="0" y="12786"/>
                    <a:pt x="0" y="10800"/>
                  </a:cubicBezTo>
                  <a:cubicBezTo>
                    <a:pt x="0" y="8810"/>
                    <a:pt x="449" y="7122"/>
                    <a:pt x="1446" y="5402"/>
                  </a:cubicBezTo>
                  <a:cubicBezTo>
                    <a:pt x="2439" y="3678"/>
                    <a:pt x="3678" y="2439"/>
                    <a:pt x="5402" y="1446"/>
                  </a:cubicBezTo>
                  <a:cubicBezTo>
                    <a:pt x="7122" y="449"/>
                    <a:pt x="8814" y="0"/>
                    <a:pt x="10796" y="0"/>
                  </a:cubicBezTo>
                  <a:cubicBezTo>
                    <a:pt x="12786" y="0"/>
                    <a:pt x="14478" y="449"/>
                    <a:pt x="16198" y="1446"/>
                  </a:cubicBezTo>
                  <a:cubicBezTo>
                    <a:pt x="17918" y="2439"/>
                    <a:pt x="19157" y="3678"/>
                    <a:pt x="20150" y="5402"/>
                  </a:cubicBezTo>
                  <a:cubicBezTo>
                    <a:pt x="21147" y="7122"/>
                    <a:pt x="21600" y="8814"/>
                    <a:pt x="21600" y="10800"/>
                  </a:cubicBezTo>
                </a:path>
              </a:pathLst>
            </a:custGeom>
            <a:ln w="25400">
              <a:solidFill>
                <a:srgbClr val="B7C0C9"/>
              </a:solidFill>
            </a:ln>
          </p:spPr>
          <p:txBody>
            <a:bodyPr lIns="45719" rIns="45719"/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F19931D3-9328-43F2-A89C-D829919437B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Regression techniques helped identify 5 key-drivers of customer churn behavior </a:t>
            </a:r>
          </a:p>
        </p:txBody>
      </p:sp>
      <p:pic>
        <p:nvPicPr>
          <p:cNvPr id="47" name="Picture 46" descr="specialist-us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71" y="3037504"/>
            <a:ext cx="930895" cy="9308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99174" y="6395935"/>
            <a:ext cx="2219449" cy="261610"/>
          </a:xfrm>
          <a:prstGeom prst="rect">
            <a:avLst/>
          </a:prstGeom>
          <a:noFill/>
          <a:ln w="3175" cmpd="sng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100" dirty="0" err="1"/>
              <a:t>MoM</a:t>
            </a:r>
            <a:r>
              <a:rPr lang="en-US" sz="1100" dirty="0"/>
              <a:t> = month over month change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88B7-E6CC-2243-84C2-BCECE88B361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2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9931D3-9328-43F2-A89C-D829919437B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Cohorts of factors were made to better the accuracy of the predictive model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9931D3-9328-43F2-A89C-D829919437B2}"/>
              </a:ext>
            </a:extLst>
          </p:cNvPr>
          <p:cNvSpPr txBox="1">
            <a:spLocks/>
          </p:cNvSpPr>
          <p:nvPr/>
        </p:nvSpPr>
        <p:spPr>
          <a:xfrm>
            <a:off x="457200" y="5100052"/>
            <a:ext cx="8189669" cy="145489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/>
              <a:t>Findings:</a:t>
            </a:r>
            <a:endParaRPr lang="en-US" sz="1600" dirty="0"/>
          </a:p>
          <a:p>
            <a:pPr marL="285750" indent="-285750" algn="l">
              <a:buFont typeface="Arial"/>
              <a:buChar char="•"/>
            </a:pPr>
            <a:r>
              <a:rPr lang="en-US" sz="1400" dirty="0"/>
              <a:t>The predictive model was built using the </a:t>
            </a:r>
            <a:r>
              <a:rPr lang="en-US" sz="1400" b="1" dirty="0"/>
              <a:t>logistic regression </a:t>
            </a:r>
            <a:r>
              <a:rPr lang="en-US" sz="1400" dirty="0"/>
              <a:t>method to determine the likelihood of a customer churn event</a:t>
            </a:r>
          </a:p>
          <a:p>
            <a:pPr marL="285750" indent="-285750" algn="l">
              <a:buFont typeface="Arial"/>
              <a:buChar char="•"/>
            </a:pPr>
            <a:r>
              <a:rPr lang="en-US" sz="1400" dirty="0"/>
              <a:t>To better the model, cohorts of customers based on each of the above 5 factors were made using </a:t>
            </a:r>
            <a:r>
              <a:rPr lang="en-US" sz="1400" b="1" dirty="0"/>
              <a:t>k-means clustering algorithm</a:t>
            </a:r>
          </a:p>
          <a:p>
            <a:pPr marL="285750" indent="-285750" algn="l">
              <a:buFont typeface="Arial"/>
              <a:buChar char="•"/>
            </a:pPr>
            <a:r>
              <a:rPr lang="en-US" sz="1400" dirty="0"/>
              <a:t>This increased the accuracy from 60% to </a:t>
            </a:r>
            <a:r>
              <a:rPr lang="en-US" sz="1400" b="1" dirty="0"/>
              <a:t>66% </a:t>
            </a:r>
            <a:r>
              <a:rPr lang="en-US" sz="1400" dirty="0"/>
              <a:t>- which means that we are correctly able to predict churn of </a:t>
            </a:r>
            <a:r>
              <a:rPr lang="en-US" sz="1400"/>
              <a:t>2 out of </a:t>
            </a:r>
            <a:r>
              <a:rPr lang="en-US" sz="1400" dirty="0"/>
              <a:t>every 3 customers. As data points will increase, accuracy will also increase</a:t>
            </a:r>
          </a:p>
        </p:txBody>
      </p:sp>
      <p:pic>
        <p:nvPicPr>
          <p:cNvPr id="8" name="Picture 7" descr="circular-line-with-word-age-in-the-cen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83" y="2088554"/>
            <a:ext cx="535281" cy="535281"/>
          </a:xfrm>
          <a:prstGeom prst="rect">
            <a:avLst/>
          </a:prstGeom>
        </p:spPr>
      </p:pic>
      <p:pic>
        <p:nvPicPr>
          <p:cNvPr id="9" name="Picture 8" descr="ey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284" y="2077815"/>
            <a:ext cx="546020" cy="546020"/>
          </a:xfrm>
          <a:prstGeom prst="rect">
            <a:avLst/>
          </a:prstGeom>
        </p:spPr>
      </p:pic>
      <p:pic>
        <p:nvPicPr>
          <p:cNvPr id="10" name="Picture 9" descr="in-lov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178" y="2088554"/>
            <a:ext cx="535281" cy="535281"/>
          </a:xfrm>
          <a:prstGeom prst="rect">
            <a:avLst/>
          </a:prstGeom>
        </p:spPr>
      </p:pic>
      <p:pic>
        <p:nvPicPr>
          <p:cNvPr id="11" name="Picture 10" descr="school-calenda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480" y="2116299"/>
            <a:ext cx="500466" cy="500466"/>
          </a:xfrm>
          <a:prstGeom prst="rect">
            <a:avLst/>
          </a:prstGeom>
        </p:spPr>
      </p:pic>
      <p:pic>
        <p:nvPicPr>
          <p:cNvPr id="12" name="Picture 11" descr="logi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597" y="2088554"/>
            <a:ext cx="544600" cy="544600"/>
          </a:xfrm>
          <a:prstGeom prst="rect">
            <a:avLst/>
          </a:prstGeom>
        </p:spPr>
      </p:pic>
      <p:pic>
        <p:nvPicPr>
          <p:cNvPr id="2" name="Picture 1" descr="group-of-people-in-a-formati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81" y="3460116"/>
            <a:ext cx="773020" cy="773020"/>
          </a:xfrm>
          <a:prstGeom prst="rect">
            <a:avLst/>
          </a:prstGeom>
        </p:spPr>
      </p:pic>
      <p:pic>
        <p:nvPicPr>
          <p:cNvPr id="5" name="Picture 4" descr="users-group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178" y="3537872"/>
            <a:ext cx="695264" cy="695264"/>
          </a:xfrm>
          <a:prstGeom prst="rect">
            <a:avLst/>
          </a:prstGeom>
        </p:spPr>
      </p:pic>
      <p:pic>
        <p:nvPicPr>
          <p:cNvPr id="6" name="Picture 5" descr="multiple-users-silhouett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39" y="3560608"/>
            <a:ext cx="746581" cy="746581"/>
          </a:xfrm>
          <a:prstGeom prst="rect">
            <a:avLst/>
          </a:prstGeom>
        </p:spPr>
      </p:pic>
      <p:pic>
        <p:nvPicPr>
          <p:cNvPr id="32" name="Picture 31" descr="users-group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933" y="3560608"/>
            <a:ext cx="695264" cy="695264"/>
          </a:xfrm>
          <a:prstGeom prst="rect">
            <a:avLst/>
          </a:prstGeom>
        </p:spPr>
      </p:pic>
      <p:pic>
        <p:nvPicPr>
          <p:cNvPr id="34" name="Picture 33" descr="group-of-people-in-a-formati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216" y="3534169"/>
            <a:ext cx="773020" cy="773020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1409215" y="2706639"/>
            <a:ext cx="148054" cy="722267"/>
            <a:chOff x="6502400" y="4877909"/>
            <a:chExt cx="148054" cy="722267"/>
          </a:xfrm>
        </p:grpSpPr>
        <p:sp>
          <p:nvSpPr>
            <p:cNvPr id="41" name="object 21"/>
            <p:cNvSpPr/>
            <p:nvPr/>
          </p:nvSpPr>
          <p:spPr>
            <a:xfrm flipV="1">
              <a:off x="6571361" y="4877909"/>
              <a:ext cx="0" cy="702164"/>
            </a:xfrm>
            <a:prstGeom prst="line">
              <a:avLst/>
            </a:prstGeom>
            <a:ln w="28574">
              <a:solidFill>
                <a:srgbClr val="CFD7E2"/>
              </a:solidFill>
            </a:ln>
          </p:spPr>
          <p:txBody>
            <a:bodyPr lIns="45719" rIns="45719"/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+mn-lt"/>
              </a:endParaRPr>
            </a:p>
          </p:txBody>
        </p:sp>
        <p:sp>
          <p:nvSpPr>
            <p:cNvPr id="42" name="object 22"/>
            <p:cNvSpPr/>
            <p:nvPr/>
          </p:nvSpPr>
          <p:spPr>
            <a:xfrm>
              <a:off x="6502400" y="5452864"/>
              <a:ext cx="148054" cy="14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20" y="0"/>
                  </a:moveTo>
                  <a:lnTo>
                    <a:pt x="5157" y="1542"/>
                  </a:lnTo>
                  <a:lnTo>
                    <a:pt x="1828" y="4798"/>
                  </a:lnTo>
                  <a:lnTo>
                    <a:pt x="123" y="9309"/>
                  </a:lnTo>
                  <a:lnTo>
                    <a:pt x="0" y="11012"/>
                  </a:lnTo>
                  <a:lnTo>
                    <a:pt x="146" y="12587"/>
                  </a:lnTo>
                  <a:lnTo>
                    <a:pt x="1862" y="16808"/>
                  </a:lnTo>
                  <a:lnTo>
                    <a:pt x="5248" y="19925"/>
                  </a:lnTo>
                  <a:lnTo>
                    <a:pt x="9986" y="21497"/>
                  </a:lnTo>
                  <a:lnTo>
                    <a:pt x="11811" y="21600"/>
                  </a:lnTo>
                  <a:lnTo>
                    <a:pt x="13420" y="21325"/>
                  </a:lnTo>
                  <a:lnTo>
                    <a:pt x="17630" y="19201"/>
                  </a:lnTo>
                  <a:lnTo>
                    <a:pt x="20524" y="15521"/>
                  </a:lnTo>
                  <a:lnTo>
                    <a:pt x="21600" y="10791"/>
                  </a:lnTo>
                  <a:lnTo>
                    <a:pt x="21594" y="10425"/>
                  </a:lnTo>
                  <a:lnTo>
                    <a:pt x="20461" y="5989"/>
                  </a:lnTo>
                  <a:lnTo>
                    <a:pt x="17568" y="2507"/>
                  </a:lnTo>
                  <a:lnTo>
                    <a:pt x="13205" y="413"/>
                  </a:lnTo>
                  <a:lnTo>
                    <a:pt x="9620" y="0"/>
                  </a:lnTo>
                  <a:close/>
                </a:path>
              </a:pathLst>
            </a:custGeom>
            <a:solidFill>
              <a:srgbClr val="F06B4B"/>
            </a:solidFill>
            <a:ln w="3175">
              <a:miter lim="400000"/>
            </a:ln>
          </p:spPr>
          <p:txBody>
            <a:bodyPr lIns="45719" rIns="45719"/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+mn-lt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793216" y="2737849"/>
            <a:ext cx="148054" cy="722267"/>
            <a:chOff x="6502400" y="4877909"/>
            <a:chExt cx="148054" cy="722267"/>
          </a:xfrm>
        </p:grpSpPr>
        <p:sp>
          <p:nvSpPr>
            <p:cNvPr id="47" name="object 21"/>
            <p:cNvSpPr/>
            <p:nvPr/>
          </p:nvSpPr>
          <p:spPr>
            <a:xfrm flipV="1">
              <a:off x="6571361" y="4877909"/>
              <a:ext cx="0" cy="702164"/>
            </a:xfrm>
            <a:prstGeom prst="line">
              <a:avLst/>
            </a:prstGeom>
            <a:ln w="28574">
              <a:solidFill>
                <a:srgbClr val="CFD7E2"/>
              </a:solidFill>
            </a:ln>
          </p:spPr>
          <p:txBody>
            <a:bodyPr lIns="45719" rIns="45719"/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+mn-lt"/>
              </a:endParaRPr>
            </a:p>
          </p:txBody>
        </p:sp>
        <p:sp>
          <p:nvSpPr>
            <p:cNvPr id="48" name="object 22"/>
            <p:cNvSpPr/>
            <p:nvPr/>
          </p:nvSpPr>
          <p:spPr>
            <a:xfrm>
              <a:off x="6502400" y="5452864"/>
              <a:ext cx="148054" cy="14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20" y="0"/>
                  </a:moveTo>
                  <a:lnTo>
                    <a:pt x="5157" y="1542"/>
                  </a:lnTo>
                  <a:lnTo>
                    <a:pt x="1828" y="4798"/>
                  </a:lnTo>
                  <a:lnTo>
                    <a:pt x="123" y="9309"/>
                  </a:lnTo>
                  <a:lnTo>
                    <a:pt x="0" y="11012"/>
                  </a:lnTo>
                  <a:lnTo>
                    <a:pt x="146" y="12587"/>
                  </a:lnTo>
                  <a:lnTo>
                    <a:pt x="1862" y="16808"/>
                  </a:lnTo>
                  <a:lnTo>
                    <a:pt x="5248" y="19925"/>
                  </a:lnTo>
                  <a:lnTo>
                    <a:pt x="9986" y="21497"/>
                  </a:lnTo>
                  <a:lnTo>
                    <a:pt x="11811" y="21600"/>
                  </a:lnTo>
                  <a:lnTo>
                    <a:pt x="13420" y="21325"/>
                  </a:lnTo>
                  <a:lnTo>
                    <a:pt x="17630" y="19201"/>
                  </a:lnTo>
                  <a:lnTo>
                    <a:pt x="20524" y="15521"/>
                  </a:lnTo>
                  <a:lnTo>
                    <a:pt x="21600" y="10791"/>
                  </a:lnTo>
                  <a:lnTo>
                    <a:pt x="21594" y="10425"/>
                  </a:lnTo>
                  <a:lnTo>
                    <a:pt x="20461" y="5989"/>
                  </a:lnTo>
                  <a:lnTo>
                    <a:pt x="17568" y="2507"/>
                  </a:lnTo>
                  <a:lnTo>
                    <a:pt x="13205" y="413"/>
                  </a:lnTo>
                  <a:lnTo>
                    <a:pt x="9620" y="0"/>
                  </a:lnTo>
                  <a:close/>
                </a:path>
              </a:pathLst>
            </a:custGeom>
            <a:solidFill>
              <a:srgbClr val="F06B4B"/>
            </a:solidFill>
            <a:ln w="3175">
              <a:miter lim="400000"/>
            </a:ln>
          </p:spPr>
          <p:txBody>
            <a:bodyPr lIns="45719" rIns="45719"/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+mn-lt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220204" y="2737849"/>
            <a:ext cx="148054" cy="722267"/>
            <a:chOff x="6502400" y="4877909"/>
            <a:chExt cx="148054" cy="722267"/>
          </a:xfrm>
        </p:grpSpPr>
        <p:sp>
          <p:nvSpPr>
            <p:cNvPr id="50" name="object 21"/>
            <p:cNvSpPr/>
            <p:nvPr/>
          </p:nvSpPr>
          <p:spPr>
            <a:xfrm flipV="1">
              <a:off x="6571361" y="4877909"/>
              <a:ext cx="0" cy="702164"/>
            </a:xfrm>
            <a:prstGeom prst="line">
              <a:avLst/>
            </a:prstGeom>
            <a:ln w="28574">
              <a:solidFill>
                <a:srgbClr val="CFD7E2"/>
              </a:solidFill>
            </a:ln>
          </p:spPr>
          <p:txBody>
            <a:bodyPr lIns="45719" rIns="45719"/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+mn-lt"/>
              </a:endParaRPr>
            </a:p>
          </p:txBody>
        </p:sp>
        <p:sp>
          <p:nvSpPr>
            <p:cNvPr id="51" name="object 22"/>
            <p:cNvSpPr/>
            <p:nvPr/>
          </p:nvSpPr>
          <p:spPr>
            <a:xfrm>
              <a:off x="6502400" y="5452864"/>
              <a:ext cx="148054" cy="14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20" y="0"/>
                  </a:moveTo>
                  <a:lnTo>
                    <a:pt x="5157" y="1542"/>
                  </a:lnTo>
                  <a:lnTo>
                    <a:pt x="1828" y="4798"/>
                  </a:lnTo>
                  <a:lnTo>
                    <a:pt x="123" y="9309"/>
                  </a:lnTo>
                  <a:lnTo>
                    <a:pt x="0" y="11012"/>
                  </a:lnTo>
                  <a:lnTo>
                    <a:pt x="146" y="12587"/>
                  </a:lnTo>
                  <a:lnTo>
                    <a:pt x="1862" y="16808"/>
                  </a:lnTo>
                  <a:lnTo>
                    <a:pt x="5248" y="19925"/>
                  </a:lnTo>
                  <a:lnTo>
                    <a:pt x="9986" y="21497"/>
                  </a:lnTo>
                  <a:lnTo>
                    <a:pt x="11811" y="21600"/>
                  </a:lnTo>
                  <a:lnTo>
                    <a:pt x="13420" y="21325"/>
                  </a:lnTo>
                  <a:lnTo>
                    <a:pt x="17630" y="19201"/>
                  </a:lnTo>
                  <a:lnTo>
                    <a:pt x="20524" y="15521"/>
                  </a:lnTo>
                  <a:lnTo>
                    <a:pt x="21600" y="10791"/>
                  </a:lnTo>
                  <a:lnTo>
                    <a:pt x="21594" y="10425"/>
                  </a:lnTo>
                  <a:lnTo>
                    <a:pt x="20461" y="5989"/>
                  </a:lnTo>
                  <a:lnTo>
                    <a:pt x="17568" y="2507"/>
                  </a:lnTo>
                  <a:lnTo>
                    <a:pt x="13205" y="413"/>
                  </a:lnTo>
                  <a:lnTo>
                    <a:pt x="9620" y="0"/>
                  </a:lnTo>
                  <a:close/>
                </a:path>
              </a:pathLst>
            </a:custGeom>
            <a:solidFill>
              <a:srgbClr val="F06B4B"/>
            </a:solidFill>
            <a:ln w="3175">
              <a:miter lim="400000"/>
            </a:ln>
          </p:spPr>
          <p:txBody>
            <a:bodyPr lIns="45719" rIns="45719"/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+mn-lt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758156" y="2742937"/>
            <a:ext cx="148054" cy="722267"/>
            <a:chOff x="6502400" y="4877909"/>
            <a:chExt cx="148054" cy="722267"/>
          </a:xfrm>
        </p:grpSpPr>
        <p:sp>
          <p:nvSpPr>
            <p:cNvPr id="53" name="object 21"/>
            <p:cNvSpPr/>
            <p:nvPr/>
          </p:nvSpPr>
          <p:spPr>
            <a:xfrm flipV="1">
              <a:off x="6571361" y="4877909"/>
              <a:ext cx="0" cy="702164"/>
            </a:xfrm>
            <a:prstGeom prst="line">
              <a:avLst/>
            </a:prstGeom>
            <a:ln w="28574">
              <a:solidFill>
                <a:srgbClr val="CFD7E2"/>
              </a:solidFill>
            </a:ln>
          </p:spPr>
          <p:txBody>
            <a:bodyPr lIns="45719" rIns="45719"/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+mn-lt"/>
              </a:endParaRPr>
            </a:p>
          </p:txBody>
        </p:sp>
        <p:sp>
          <p:nvSpPr>
            <p:cNvPr id="54" name="object 22"/>
            <p:cNvSpPr/>
            <p:nvPr/>
          </p:nvSpPr>
          <p:spPr>
            <a:xfrm>
              <a:off x="6502400" y="5452864"/>
              <a:ext cx="148054" cy="14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20" y="0"/>
                  </a:moveTo>
                  <a:lnTo>
                    <a:pt x="5157" y="1542"/>
                  </a:lnTo>
                  <a:lnTo>
                    <a:pt x="1828" y="4798"/>
                  </a:lnTo>
                  <a:lnTo>
                    <a:pt x="123" y="9309"/>
                  </a:lnTo>
                  <a:lnTo>
                    <a:pt x="0" y="11012"/>
                  </a:lnTo>
                  <a:lnTo>
                    <a:pt x="146" y="12587"/>
                  </a:lnTo>
                  <a:lnTo>
                    <a:pt x="1862" y="16808"/>
                  </a:lnTo>
                  <a:lnTo>
                    <a:pt x="5248" y="19925"/>
                  </a:lnTo>
                  <a:lnTo>
                    <a:pt x="9986" y="21497"/>
                  </a:lnTo>
                  <a:lnTo>
                    <a:pt x="11811" y="21600"/>
                  </a:lnTo>
                  <a:lnTo>
                    <a:pt x="13420" y="21325"/>
                  </a:lnTo>
                  <a:lnTo>
                    <a:pt x="17630" y="19201"/>
                  </a:lnTo>
                  <a:lnTo>
                    <a:pt x="20524" y="15521"/>
                  </a:lnTo>
                  <a:lnTo>
                    <a:pt x="21600" y="10791"/>
                  </a:lnTo>
                  <a:lnTo>
                    <a:pt x="21594" y="10425"/>
                  </a:lnTo>
                  <a:lnTo>
                    <a:pt x="20461" y="5989"/>
                  </a:lnTo>
                  <a:lnTo>
                    <a:pt x="17568" y="2507"/>
                  </a:lnTo>
                  <a:lnTo>
                    <a:pt x="13205" y="413"/>
                  </a:lnTo>
                  <a:lnTo>
                    <a:pt x="9620" y="0"/>
                  </a:lnTo>
                  <a:close/>
                </a:path>
              </a:pathLst>
            </a:custGeom>
            <a:solidFill>
              <a:srgbClr val="F06B4B"/>
            </a:solidFill>
            <a:ln w="3175">
              <a:miter lim="400000"/>
            </a:ln>
          </p:spPr>
          <p:txBody>
            <a:bodyPr lIns="45719" rIns="45719"/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+mn-l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111257" y="2748490"/>
            <a:ext cx="148054" cy="722267"/>
            <a:chOff x="6502400" y="4877909"/>
            <a:chExt cx="148054" cy="722267"/>
          </a:xfrm>
        </p:grpSpPr>
        <p:sp>
          <p:nvSpPr>
            <p:cNvPr id="56" name="object 21"/>
            <p:cNvSpPr/>
            <p:nvPr/>
          </p:nvSpPr>
          <p:spPr>
            <a:xfrm flipV="1">
              <a:off x="6571361" y="4877909"/>
              <a:ext cx="0" cy="702164"/>
            </a:xfrm>
            <a:prstGeom prst="line">
              <a:avLst/>
            </a:prstGeom>
            <a:ln w="28574">
              <a:solidFill>
                <a:srgbClr val="CFD7E2"/>
              </a:solidFill>
            </a:ln>
          </p:spPr>
          <p:txBody>
            <a:bodyPr lIns="45719" rIns="45719"/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+mn-lt"/>
              </a:endParaRPr>
            </a:p>
          </p:txBody>
        </p:sp>
        <p:sp>
          <p:nvSpPr>
            <p:cNvPr id="57" name="object 22"/>
            <p:cNvSpPr/>
            <p:nvPr/>
          </p:nvSpPr>
          <p:spPr>
            <a:xfrm>
              <a:off x="6502400" y="5452864"/>
              <a:ext cx="148054" cy="14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20" y="0"/>
                  </a:moveTo>
                  <a:lnTo>
                    <a:pt x="5157" y="1542"/>
                  </a:lnTo>
                  <a:lnTo>
                    <a:pt x="1828" y="4798"/>
                  </a:lnTo>
                  <a:lnTo>
                    <a:pt x="123" y="9309"/>
                  </a:lnTo>
                  <a:lnTo>
                    <a:pt x="0" y="11012"/>
                  </a:lnTo>
                  <a:lnTo>
                    <a:pt x="146" y="12587"/>
                  </a:lnTo>
                  <a:lnTo>
                    <a:pt x="1862" y="16808"/>
                  </a:lnTo>
                  <a:lnTo>
                    <a:pt x="5248" y="19925"/>
                  </a:lnTo>
                  <a:lnTo>
                    <a:pt x="9986" y="21497"/>
                  </a:lnTo>
                  <a:lnTo>
                    <a:pt x="11811" y="21600"/>
                  </a:lnTo>
                  <a:lnTo>
                    <a:pt x="13420" y="21325"/>
                  </a:lnTo>
                  <a:lnTo>
                    <a:pt x="17630" y="19201"/>
                  </a:lnTo>
                  <a:lnTo>
                    <a:pt x="20524" y="15521"/>
                  </a:lnTo>
                  <a:lnTo>
                    <a:pt x="21600" y="10791"/>
                  </a:lnTo>
                  <a:lnTo>
                    <a:pt x="21594" y="10425"/>
                  </a:lnTo>
                  <a:lnTo>
                    <a:pt x="20461" y="5989"/>
                  </a:lnTo>
                  <a:lnTo>
                    <a:pt x="17568" y="2507"/>
                  </a:lnTo>
                  <a:lnTo>
                    <a:pt x="13205" y="413"/>
                  </a:lnTo>
                  <a:lnTo>
                    <a:pt x="9620" y="0"/>
                  </a:lnTo>
                  <a:close/>
                </a:path>
              </a:pathLst>
            </a:custGeom>
            <a:solidFill>
              <a:srgbClr val="F06B4B"/>
            </a:solidFill>
            <a:ln w="3175">
              <a:miter lim="400000"/>
            </a:ln>
          </p:spPr>
          <p:txBody>
            <a:bodyPr lIns="45719" rIns="45719"/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+mn-lt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88B7-E6CC-2243-84C2-BCECE88B361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94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54F517A-1D80-4907-A828-D2F1C2466045}"/>
              </a:ext>
            </a:extLst>
          </p:cNvPr>
          <p:cNvSpPr txBox="1">
            <a:spLocks/>
          </p:cNvSpPr>
          <p:nvPr/>
        </p:nvSpPr>
        <p:spPr>
          <a:xfrm>
            <a:off x="1200150" y="2743200"/>
            <a:ext cx="5029200" cy="2971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Understanding the problem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Predictive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 and next steps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Technical details of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FE0AA-D9E6-4208-BF82-3E13C7EF4802}"/>
              </a:ext>
            </a:extLst>
          </p:cNvPr>
          <p:cNvSpPr txBox="1"/>
          <p:nvPr/>
        </p:nvSpPr>
        <p:spPr>
          <a:xfrm>
            <a:off x="894523" y="1948070"/>
            <a:ext cx="181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88B7-E6CC-2243-84C2-BCECE88B361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3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UI experience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Customers with low CHI score should be the focal point for promotional campaigns (send regular email notifications to customers)</a:t>
            </a:r>
          </a:p>
          <a:p>
            <a:r>
              <a:rPr lang="en-US" dirty="0"/>
              <a:t>Tenure should not be considered as a factor to decrease churn; in fact it’s the opposite</a:t>
            </a:r>
          </a:p>
          <a:p>
            <a:r>
              <a:rPr lang="en-US" dirty="0"/>
              <a:t>The team should also determine the Customer Life Time Value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Better login experience for customers</a:t>
            </a:r>
          </a:p>
          <a:p>
            <a:r>
              <a:rPr lang="en-US" dirty="0"/>
              <a:t>Compare the service with competitors to motivate users to continue using the plans</a:t>
            </a:r>
          </a:p>
          <a:p>
            <a:r>
              <a:rPr lang="en-US" dirty="0"/>
              <a:t>Add customer reviews on the website and analyze them</a:t>
            </a:r>
          </a:p>
          <a:p>
            <a:r>
              <a:rPr lang="en-US" dirty="0"/>
              <a:t>Get CSAT, CES and NPS scores to gauge customer experience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19931D3-9328-43F2-A89C-D829919437B2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Recommendations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91852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54F517A-1D80-4907-A828-D2F1C2466045}"/>
              </a:ext>
            </a:extLst>
          </p:cNvPr>
          <p:cNvSpPr txBox="1">
            <a:spLocks/>
          </p:cNvSpPr>
          <p:nvPr/>
        </p:nvSpPr>
        <p:spPr>
          <a:xfrm>
            <a:off x="1200150" y="2743200"/>
            <a:ext cx="5029200" cy="2971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Understanding the problem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Predictive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Recommendations and next steps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Technical details of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FE0AA-D9E6-4208-BF82-3E13C7EF4802}"/>
              </a:ext>
            </a:extLst>
          </p:cNvPr>
          <p:cNvSpPr txBox="1"/>
          <p:nvPr/>
        </p:nvSpPr>
        <p:spPr>
          <a:xfrm>
            <a:off x="894523" y="1948070"/>
            <a:ext cx="181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88B7-E6CC-2243-84C2-BCECE88B361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5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632</Words>
  <Application>Microsoft Office PowerPoint</Application>
  <PresentationFormat>On-screen Show (4:3)</PresentationFormat>
  <Paragraphs>79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Helvetica</vt:lpstr>
      <vt:lpstr>Webdings</vt:lpstr>
      <vt:lpstr>Wingdings</vt:lpstr>
      <vt:lpstr>Office Theme</vt:lpstr>
      <vt:lpstr>Document</vt:lpstr>
      <vt:lpstr>Qwe inc.</vt:lpstr>
      <vt:lpstr>PowerPoint Presentation</vt:lpstr>
      <vt:lpstr>QWE Inc. wants to analyze drivers of customer churn and build a framework to utilize the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Title</dc:title>
  <dc:creator>Venkatesh Chandra</dc:creator>
  <cp:lastModifiedBy>Vinamra  Mathur</cp:lastModifiedBy>
  <cp:revision>72</cp:revision>
  <dcterms:created xsi:type="dcterms:W3CDTF">2018-09-24T08:41:15Z</dcterms:created>
  <dcterms:modified xsi:type="dcterms:W3CDTF">2018-09-26T08:36:47Z</dcterms:modified>
</cp:coreProperties>
</file>