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584" autoAdjust="0"/>
  </p:normalViewPr>
  <p:slideViewPr>
    <p:cSldViewPr snapToGrid="0">
      <p:cViewPr varScale="1">
        <p:scale>
          <a:sx n="97" d="100"/>
          <a:sy n="97" d="100"/>
        </p:scale>
        <p:origin x="111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BD85-E4D5-4405-81DF-A9593A20174A}" type="datetimeFigureOut">
              <a:rPr lang="en-US" smtClean="0"/>
              <a:t>10/24/2021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165AE-6B1E-49C9-B8BC-CF23CBBE2E84}" type="slidenum">
              <a:rPr lang="en-US" smtClean="0"/>
              <a:t>‹#›</a:t>
            </a:fld>
            <a:endParaRPr lang="en-US"/>
          </a:p>
        </p:txBody>
      </p:sp>
    </p:spTree>
    <p:extLst>
      <p:ext uri="{BB962C8B-B14F-4D97-AF65-F5344CB8AC3E}">
        <p14:creationId xmlns:p14="http://schemas.microsoft.com/office/powerpoint/2010/main" val="329341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Source: - </a:t>
            </a:r>
            <a:r>
              <a:rPr lang="en-US" b="0" u="none" dirty="0"/>
              <a:t>http://www.anovafuture.org/wp-content/uploads/2020/08/Full-Report.pdf (Pg-10), OCASI. (2020). Brief summary: Gender-based</a:t>
            </a:r>
          </a:p>
          <a:p>
            <a:r>
              <a:rPr lang="en-US" b="0" u="none" dirty="0"/>
              <a:t>violence against non-status, refugee and immigrant women across Canada in the context of COVID19. https://ocasi.org/gender-based-violence; WAVAW Rape Crisis Centre. (2 April 2020). Continuum of Sexual Harm During COVID-19. https://www.wavaw.ca/we-are-here-for-you-during-covid-19/.</a:t>
            </a:r>
          </a:p>
        </p:txBody>
      </p:sp>
      <p:sp>
        <p:nvSpPr>
          <p:cNvPr id="4" name="Slide Number Placeholder 3"/>
          <p:cNvSpPr>
            <a:spLocks noGrp="1"/>
          </p:cNvSpPr>
          <p:nvPr>
            <p:ph type="sldNum" sz="quarter" idx="10"/>
          </p:nvPr>
        </p:nvSpPr>
        <p:spPr/>
        <p:txBody>
          <a:bodyPr/>
          <a:lstStyle/>
          <a:p>
            <a:fld id="{19D165AE-6B1E-49C9-B8BC-CF23CBBE2E84}" type="slidenum">
              <a:rPr lang="en-US" smtClean="0"/>
              <a:t>3</a:t>
            </a:fld>
            <a:endParaRPr lang="en-US"/>
          </a:p>
        </p:txBody>
      </p:sp>
    </p:spTree>
    <p:extLst>
      <p:ext uri="{BB962C8B-B14F-4D97-AF65-F5344CB8AC3E}">
        <p14:creationId xmlns:p14="http://schemas.microsoft.com/office/powerpoint/2010/main" val="400664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Many</a:t>
            </a:r>
            <a:r>
              <a:rPr lang="en-CA" baseline="0" dirty="0"/>
              <a:t> support lines are reporting that being unable to find time to be alone on the telephone was a barrier to receiving help</a:t>
            </a:r>
          </a:p>
          <a:p>
            <a:r>
              <a:rPr lang="en-CA" baseline="0" dirty="0"/>
              <a:t>Not being exposed to friends, family, and coworkers has decreased the amount of informal reporting or support that victims used to receive. Information campaigns by NGO’s or influential people such as </a:t>
            </a:r>
            <a:r>
              <a:rPr lang="en-CA" baseline="0" dirty="0" err="1"/>
              <a:t>youtube</a:t>
            </a:r>
            <a:r>
              <a:rPr lang="en-CA" baseline="0" dirty="0"/>
              <a:t> or Instagram personalities could encourage people to check in on people close to them and potentially be an avenue for support.</a:t>
            </a:r>
          </a:p>
          <a:p>
            <a:r>
              <a:rPr lang="en-CA" dirty="0"/>
              <a:t>Finally, statistical organizations should</a:t>
            </a:r>
            <a:r>
              <a:rPr lang="en-CA" baseline="0" dirty="0"/>
              <a:t> measure levels of domestic violence under the assumption that it is underreported. By identifying common visible precursors to domestic violence, these can be used as proxies for actual reported numbers.</a:t>
            </a:r>
            <a:endParaRPr lang="en-CA" dirty="0"/>
          </a:p>
        </p:txBody>
      </p:sp>
      <p:sp>
        <p:nvSpPr>
          <p:cNvPr id="4" name="Slide Number Placeholder 3"/>
          <p:cNvSpPr>
            <a:spLocks noGrp="1"/>
          </p:cNvSpPr>
          <p:nvPr>
            <p:ph type="sldNum" sz="quarter" idx="10"/>
          </p:nvPr>
        </p:nvSpPr>
        <p:spPr/>
        <p:txBody>
          <a:bodyPr/>
          <a:lstStyle/>
          <a:p>
            <a:fld id="{19D165AE-6B1E-49C9-B8BC-CF23CBBE2E84}" type="slidenum">
              <a:rPr lang="en-US" smtClean="0"/>
              <a:t>5</a:t>
            </a:fld>
            <a:endParaRPr lang="en-US"/>
          </a:p>
        </p:txBody>
      </p:sp>
    </p:spTree>
    <p:extLst>
      <p:ext uri="{BB962C8B-B14F-4D97-AF65-F5344CB8AC3E}">
        <p14:creationId xmlns:p14="http://schemas.microsoft.com/office/powerpoint/2010/main" val="3423215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B56AF1E-CF4F-499A-B4E6-637366119FE0}"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38DEE-F3F1-44DF-80CB-54934883EA47}" type="slidenum">
              <a:rPr lang="en-US" smtClean="0"/>
              <a:t>‹#›</a:t>
            </a:fld>
            <a:endParaRPr lang="en-US"/>
          </a:p>
        </p:txBody>
      </p:sp>
    </p:spTree>
    <p:extLst>
      <p:ext uri="{BB962C8B-B14F-4D97-AF65-F5344CB8AC3E}">
        <p14:creationId xmlns:p14="http://schemas.microsoft.com/office/powerpoint/2010/main" val="255503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56AF1E-CF4F-499A-B4E6-637366119FE0}"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38DEE-F3F1-44DF-80CB-54934883EA47}" type="slidenum">
              <a:rPr lang="en-US" smtClean="0"/>
              <a:t>‹#›</a:t>
            </a:fld>
            <a:endParaRPr lang="en-US"/>
          </a:p>
        </p:txBody>
      </p:sp>
    </p:spTree>
    <p:extLst>
      <p:ext uri="{BB962C8B-B14F-4D97-AF65-F5344CB8AC3E}">
        <p14:creationId xmlns:p14="http://schemas.microsoft.com/office/powerpoint/2010/main" val="418393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56AF1E-CF4F-499A-B4E6-637366119FE0}"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38DEE-F3F1-44DF-80CB-54934883EA47}" type="slidenum">
              <a:rPr lang="en-US" smtClean="0"/>
              <a:t>‹#›</a:t>
            </a:fld>
            <a:endParaRPr lang="en-US"/>
          </a:p>
        </p:txBody>
      </p:sp>
    </p:spTree>
    <p:extLst>
      <p:ext uri="{BB962C8B-B14F-4D97-AF65-F5344CB8AC3E}">
        <p14:creationId xmlns:p14="http://schemas.microsoft.com/office/powerpoint/2010/main" val="3225751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56AF1E-CF4F-499A-B4E6-637366119FE0}"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38DEE-F3F1-44DF-80CB-54934883EA47}" type="slidenum">
              <a:rPr lang="en-US" smtClean="0"/>
              <a:t>‹#›</a:t>
            </a:fld>
            <a:endParaRPr lang="en-US"/>
          </a:p>
        </p:txBody>
      </p:sp>
    </p:spTree>
    <p:extLst>
      <p:ext uri="{BB962C8B-B14F-4D97-AF65-F5344CB8AC3E}">
        <p14:creationId xmlns:p14="http://schemas.microsoft.com/office/powerpoint/2010/main" val="958500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56AF1E-CF4F-499A-B4E6-637366119FE0}"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38DEE-F3F1-44DF-80CB-54934883EA47}" type="slidenum">
              <a:rPr lang="en-US" smtClean="0"/>
              <a:t>‹#›</a:t>
            </a:fld>
            <a:endParaRPr lang="en-US"/>
          </a:p>
        </p:txBody>
      </p:sp>
    </p:spTree>
    <p:extLst>
      <p:ext uri="{BB962C8B-B14F-4D97-AF65-F5344CB8AC3E}">
        <p14:creationId xmlns:p14="http://schemas.microsoft.com/office/powerpoint/2010/main" val="3874074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56AF1E-CF4F-499A-B4E6-637366119FE0}" type="datetimeFigureOut">
              <a:rPr lang="en-US" smtClean="0"/>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38DEE-F3F1-44DF-80CB-54934883EA47}" type="slidenum">
              <a:rPr lang="en-US" smtClean="0"/>
              <a:t>‹#›</a:t>
            </a:fld>
            <a:endParaRPr lang="en-US"/>
          </a:p>
        </p:txBody>
      </p:sp>
    </p:spTree>
    <p:extLst>
      <p:ext uri="{BB962C8B-B14F-4D97-AF65-F5344CB8AC3E}">
        <p14:creationId xmlns:p14="http://schemas.microsoft.com/office/powerpoint/2010/main" val="106640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56AF1E-CF4F-499A-B4E6-637366119FE0}" type="datetimeFigureOut">
              <a:rPr lang="en-US" smtClean="0"/>
              <a:t>10/24/2021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138DEE-F3F1-44DF-80CB-54934883EA47}" type="slidenum">
              <a:rPr lang="en-US" smtClean="0"/>
              <a:t>‹#›</a:t>
            </a:fld>
            <a:endParaRPr lang="en-US"/>
          </a:p>
        </p:txBody>
      </p:sp>
    </p:spTree>
    <p:extLst>
      <p:ext uri="{BB962C8B-B14F-4D97-AF65-F5344CB8AC3E}">
        <p14:creationId xmlns:p14="http://schemas.microsoft.com/office/powerpoint/2010/main" val="1167562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56AF1E-CF4F-499A-B4E6-637366119FE0}" type="datetimeFigureOut">
              <a:rPr lang="en-US" smtClean="0"/>
              <a:t>10/24/2021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138DEE-F3F1-44DF-80CB-54934883EA47}" type="slidenum">
              <a:rPr lang="en-US" smtClean="0"/>
              <a:t>‹#›</a:t>
            </a:fld>
            <a:endParaRPr lang="en-US"/>
          </a:p>
        </p:txBody>
      </p:sp>
    </p:spTree>
    <p:extLst>
      <p:ext uri="{BB962C8B-B14F-4D97-AF65-F5344CB8AC3E}">
        <p14:creationId xmlns:p14="http://schemas.microsoft.com/office/powerpoint/2010/main" val="3958847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6AF1E-CF4F-499A-B4E6-637366119FE0}" type="datetimeFigureOut">
              <a:rPr lang="en-US" smtClean="0"/>
              <a:t>10/24/2021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138DEE-F3F1-44DF-80CB-54934883EA47}" type="slidenum">
              <a:rPr lang="en-US" smtClean="0"/>
              <a:t>‹#›</a:t>
            </a:fld>
            <a:endParaRPr lang="en-US"/>
          </a:p>
        </p:txBody>
      </p:sp>
    </p:spTree>
    <p:extLst>
      <p:ext uri="{BB962C8B-B14F-4D97-AF65-F5344CB8AC3E}">
        <p14:creationId xmlns:p14="http://schemas.microsoft.com/office/powerpoint/2010/main" val="19464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56AF1E-CF4F-499A-B4E6-637366119FE0}" type="datetimeFigureOut">
              <a:rPr lang="en-US" smtClean="0"/>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38DEE-F3F1-44DF-80CB-54934883EA47}" type="slidenum">
              <a:rPr lang="en-US" smtClean="0"/>
              <a:t>‹#›</a:t>
            </a:fld>
            <a:endParaRPr lang="en-US"/>
          </a:p>
        </p:txBody>
      </p:sp>
    </p:spTree>
    <p:extLst>
      <p:ext uri="{BB962C8B-B14F-4D97-AF65-F5344CB8AC3E}">
        <p14:creationId xmlns:p14="http://schemas.microsoft.com/office/powerpoint/2010/main" val="2055496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56AF1E-CF4F-499A-B4E6-637366119FE0}" type="datetimeFigureOut">
              <a:rPr lang="en-US" smtClean="0"/>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38DEE-F3F1-44DF-80CB-54934883EA47}" type="slidenum">
              <a:rPr lang="en-US" smtClean="0"/>
              <a:t>‹#›</a:t>
            </a:fld>
            <a:endParaRPr lang="en-US"/>
          </a:p>
        </p:txBody>
      </p:sp>
    </p:spTree>
    <p:extLst>
      <p:ext uri="{BB962C8B-B14F-4D97-AF65-F5344CB8AC3E}">
        <p14:creationId xmlns:p14="http://schemas.microsoft.com/office/powerpoint/2010/main" val="338086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6AF1E-CF4F-499A-B4E6-637366119FE0}" type="datetimeFigureOut">
              <a:rPr lang="en-US" smtClean="0"/>
              <a:t>10/24/2021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38DEE-F3F1-44DF-80CB-54934883EA47}" type="slidenum">
              <a:rPr lang="en-US" smtClean="0"/>
              <a:t>‹#›</a:t>
            </a:fld>
            <a:endParaRPr lang="en-US"/>
          </a:p>
        </p:txBody>
      </p:sp>
    </p:spTree>
    <p:extLst>
      <p:ext uri="{BB962C8B-B14F-4D97-AF65-F5344CB8AC3E}">
        <p14:creationId xmlns:p14="http://schemas.microsoft.com/office/powerpoint/2010/main" val="1317788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anovafuture.org/wp-content/uploads/2020/08/Full-Report.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wavaw.ca/we-are-here-for-you-during-covid-19/" TargetMode="External"/><Relationship Id="rId4" Type="http://schemas.openxmlformats.org/officeDocument/2006/relationships/hyperlink" Target="https://ocasi.org/gender-based-violenc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Underreporting of Domestic Violence during Lockdown</a:t>
            </a:r>
          </a:p>
        </p:txBody>
      </p:sp>
      <p:sp>
        <p:nvSpPr>
          <p:cNvPr id="3" name="Subtitle 2"/>
          <p:cNvSpPr>
            <a:spLocks noGrp="1"/>
          </p:cNvSpPr>
          <p:nvPr>
            <p:ph type="subTitle" idx="1"/>
          </p:nvPr>
        </p:nvSpPr>
        <p:spPr/>
        <p:txBody>
          <a:bodyPr>
            <a:normAutofit lnSpcReduction="10000"/>
          </a:bodyPr>
          <a:lstStyle/>
          <a:p>
            <a:r>
              <a:rPr lang="en-US" dirty="0"/>
              <a:t>The Shadow Pandemic </a:t>
            </a:r>
            <a:r>
              <a:rPr lang="en-US"/>
              <a:t>(Statistics Canada)</a:t>
            </a:r>
            <a:endParaRPr lang="en-US" dirty="0"/>
          </a:p>
          <a:p>
            <a:endParaRPr lang="en-US" dirty="0"/>
          </a:p>
          <a:p>
            <a:r>
              <a:rPr lang="en-US" dirty="0"/>
              <a:t>Team 9:</a:t>
            </a:r>
          </a:p>
          <a:p>
            <a:r>
              <a:rPr lang="en-US" dirty="0"/>
              <a:t>Vinamra Mathur and Zachary Zanussi</a:t>
            </a:r>
          </a:p>
        </p:txBody>
      </p:sp>
    </p:spTree>
    <p:extLst>
      <p:ext uri="{BB962C8B-B14F-4D97-AF65-F5344CB8AC3E}">
        <p14:creationId xmlns:p14="http://schemas.microsoft.com/office/powerpoint/2010/main" val="674355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Common precursors to domestic violence are on the rise:</a:t>
            </a:r>
          </a:p>
        </p:txBody>
      </p:sp>
      <p:pic>
        <p:nvPicPr>
          <p:cNvPr id="4" name="Content Placeholder 3"/>
          <p:cNvPicPr>
            <a:picLocks noGrp="1" noChangeAspect="1"/>
          </p:cNvPicPr>
          <p:nvPr>
            <p:ph idx="1"/>
          </p:nvPr>
        </p:nvPicPr>
        <p:blipFill>
          <a:blip r:embed="rId2"/>
          <a:stretch>
            <a:fillRect/>
          </a:stretch>
        </p:blipFill>
        <p:spPr>
          <a:xfrm>
            <a:off x="838200" y="2546558"/>
            <a:ext cx="10448925" cy="2019300"/>
          </a:xfrm>
          <a:prstGeom prst="rect">
            <a:avLst/>
          </a:prstGeom>
        </p:spPr>
      </p:pic>
      <p:sp>
        <p:nvSpPr>
          <p:cNvPr id="5" name="TextBox 4"/>
          <p:cNvSpPr txBox="1"/>
          <p:nvPr/>
        </p:nvSpPr>
        <p:spPr>
          <a:xfrm>
            <a:off x="838200" y="4593085"/>
            <a:ext cx="6072051" cy="430887"/>
          </a:xfrm>
          <a:prstGeom prst="rect">
            <a:avLst/>
          </a:prstGeom>
          <a:noFill/>
        </p:spPr>
        <p:txBody>
          <a:bodyPr wrap="square" rtlCol="0">
            <a:spAutoFit/>
          </a:bodyPr>
          <a:lstStyle/>
          <a:p>
            <a:r>
              <a:rPr lang="en-US" sz="1100" b="1" u="sng" dirty="0"/>
              <a:t>Fig: 1 </a:t>
            </a:r>
            <a:r>
              <a:rPr lang="en-US" sz="1100" dirty="0"/>
              <a:t>Perceived Mental Health statistic </a:t>
            </a:r>
            <a:br>
              <a:rPr lang="en-US" sz="1100" dirty="0"/>
            </a:br>
            <a:r>
              <a:rPr lang="en-US" sz="1100" b="1" u="sng" dirty="0"/>
              <a:t>Source: </a:t>
            </a:r>
            <a:r>
              <a:rPr lang="en-US" sz="1100" dirty="0"/>
              <a:t>Canadian Perspectives Survey Series, May 2020 and March and April 2020</a:t>
            </a:r>
          </a:p>
        </p:txBody>
      </p:sp>
      <p:sp>
        <p:nvSpPr>
          <p:cNvPr id="6" name="TextBox 5"/>
          <p:cNvSpPr txBox="1"/>
          <p:nvPr/>
        </p:nvSpPr>
        <p:spPr>
          <a:xfrm>
            <a:off x="838200" y="5244395"/>
            <a:ext cx="10515600" cy="923330"/>
          </a:xfrm>
          <a:prstGeom prst="rect">
            <a:avLst/>
          </a:prstGeom>
          <a:noFill/>
        </p:spPr>
        <p:txBody>
          <a:bodyPr wrap="square" rtlCol="0">
            <a:spAutoFit/>
          </a:bodyPr>
          <a:lstStyle/>
          <a:p>
            <a:pPr marL="285750" indent="-285750">
              <a:buFont typeface="Arial" panose="020B0604020202020204" pitchFamily="34" charset="0"/>
              <a:buChar char="•"/>
            </a:pPr>
            <a:r>
              <a:rPr lang="en-US" dirty="0">
                <a:cs typeface="Times New Roman" panose="02020603050405020304" pitchFamily="18" charset="0"/>
              </a:rPr>
              <a:t>In May 2020, only 48% of Canadians reported having excellent or very good mental health, 6 percentage points lower than it was end of March.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932653"/>
            <a:ext cx="9855467" cy="400110"/>
          </a:xfrm>
          <a:prstGeom prst="rect">
            <a:avLst/>
          </a:prstGeom>
          <a:noFill/>
        </p:spPr>
        <p:txBody>
          <a:bodyPr wrap="square" rtlCol="0">
            <a:spAutoFit/>
          </a:bodyPr>
          <a:lstStyle/>
          <a:p>
            <a:r>
              <a:rPr lang="en-CA" sz="2000" dirty="0">
                <a:cs typeface="Times New Roman" panose="02020603050405020304" pitchFamily="18" charset="0"/>
              </a:rPr>
              <a:t>Mental health and stress: </a:t>
            </a:r>
            <a:r>
              <a:rPr lang="en-CA" sz="1050" dirty="0" err="1">
                <a:cs typeface="Times New Roman" panose="02020603050405020304" pitchFamily="18" charset="0"/>
              </a:rPr>
              <a:t>Alokan</a:t>
            </a:r>
            <a:r>
              <a:rPr lang="en-CA" sz="1050" dirty="0">
                <a:cs typeface="Times New Roman" panose="02020603050405020304" pitchFamily="18" charset="0"/>
              </a:rPr>
              <a:t>, </a:t>
            </a:r>
            <a:r>
              <a:rPr lang="en-CA" sz="1050" dirty="0" err="1">
                <a:cs typeface="Times New Roman" panose="02020603050405020304" pitchFamily="18" charset="0"/>
              </a:rPr>
              <a:t>Funmilola</a:t>
            </a:r>
            <a:r>
              <a:rPr lang="en-CA" sz="1050" dirty="0">
                <a:cs typeface="Times New Roman" panose="02020603050405020304" pitchFamily="18" charset="0"/>
              </a:rPr>
              <a:t> </a:t>
            </a:r>
            <a:r>
              <a:rPr lang="en-CA" sz="1050" dirty="0" err="1">
                <a:cs typeface="Times New Roman" panose="02020603050405020304" pitchFamily="18" charset="0"/>
              </a:rPr>
              <a:t>Bosede</a:t>
            </a:r>
            <a:r>
              <a:rPr lang="en-CA" sz="1050" dirty="0">
                <a:cs typeface="Times New Roman" panose="02020603050405020304" pitchFamily="18" charset="0"/>
              </a:rPr>
              <a:t>. "Domestic violence against women: A family menace." </a:t>
            </a:r>
            <a:r>
              <a:rPr lang="en-CA" sz="1050" i="1" dirty="0">
                <a:cs typeface="Times New Roman" panose="02020603050405020304" pitchFamily="18" charset="0"/>
              </a:rPr>
              <a:t>European Scientific Journal</a:t>
            </a:r>
            <a:r>
              <a:rPr lang="en-CA" sz="1050" dirty="0">
                <a:cs typeface="Times New Roman" panose="02020603050405020304" pitchFamily="18" charset="0"/>
              </a:rPr>
              <a:t> 9.19 (2013).</a:t>
            </a:r>
          </a:p>
        </p:txBody>
      </p:sp>
    </p:spTree>
    <p:extLst>
      <p:ext uri="{BB962C8B-B14F-4D97-AF65-F5344CB8AC3E}">
        <p14:creationId xmlns:p14="http://schemas.microsoft.com/office/powerpoint/2010/main" val="84668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64639"/>
            <a:ext cx="10515600" cy="4351338"/>
          </a:xfrm>
        </p:spPr>
        <p:txBody>
          <a:bodyPr>
            <a:normAutofit/>
          </a:bodyPr>
          <a:lstStyle/>
          <a:p>
            <a:r>
              <a:rPr lang="en-US" sz="2000" dirty="0">
                <a:cs typeface="Times New Roman" panose="02020603050405020304" pitchFamily="18" charset="0"/>
              </a:rPr>
              <a:t>Across Canada, NGOs have experienced a change of trend in the way violence is being reported. </a:t>
            </a:r>
          </a:p>
          <a:p>
            <a:pPr lvl="1"/>
            <a:r>
              <a:rPr lang="en-US" sz="1600" dirty="0">
                <a:cs typeface="Times New Roman" panose="02020603050405020304" pitchFamily="18" charset="0"/>
              </a:rPr>
              <a:t>Less time away from abusers makes it harder to report to police or hotlines</a:t>
            </a:r>
          </a:p>
          <a:p>
            <a:endParaRPr lang="en-US" sz="2000" dirty="0">
              <a:cs typeface="Times New Roman" panose="02020603050405020304" pitchFamily="18" charset="0"/>
            </a:endParaRPr>
          </a:p>
          <a:p>
            <a:endParaRPr lang="en-US" sz="2000" dirty="0">
              <a:cs typeface="Times New Roman" panose="02020603050405020304" pitchFamily="18" charset="0"/>
            </a:endParaRPr>
          </a:p>
          <a:p>
            <a:r>
              <a:rPr lang="en-US" sz="2000" dirty="0">
                <a:cs typeface="Times New Roman" panose="02020603050405020304" pitchFamily="18" charset="0"/>
              </a:rPr>
              <a:t>The common narrative has been how abusers are taking advantage of the conditions created by the pandemic:</a:t>
            </a:r>
          </a:p>
          <a:p>
            <a:pPr lvl="1"/>
            <a:r>
              <a:rPr lang="en-US" sz="1800" dirty="0">
                <a:cs typeface="Times New Roman" panose="02020603050405020304" pitchFamily="18" charset="0"/>
              </a:rPr>
              <a:t>Social isolation has been leveraged as a tool for engaging in violence</a:t>
            </a:r>
          </a:p>
          <a:p>
            <a:pPr lvl="1"/>
            <a:r>
              <a:rPr lang="en-US" sz="1800" dirty="0">
                <a:cs typeface="Times New Roman" panose="02020603050405020304" pitchFamily="18" charset="0"/>
              </a:rPr>
              <a:t>Misusing information about the pandemic is an additional control mechanism</a:t>
            </a:r>
          </a:p>
          <a:p>
            <a:pPr lvl="1"/>
            <a:r>
              <a:rPr lang="en-US" sz="1800" dirty="0">
                <a:cs typeface="Times New Roman" panose="02020603050405020304" pitchFamily="18" charset="0"/>
              </a:rPr>
              <a:t>Informal mechanisms of support and reporting (</a:t>
            </a:r>
            <a:r>
              <a:rPr lang="en-US" sz="1800" dirty="0" err="1">
                <a:cs typeface="Times New Roman" panose="02020603050405020304" pitchFamily="18" charset="0"/>
              </a:rPr>
              <a:t>eg</a:t>
            </a:r>
            <a:r>
              <a:rPr lang="en-US" sz="1800" dirty="0">
                <a:cs typeface="Times New Roman" panose="02020603050405020304" pitchFamily="18" charset="0"/>
              </a:rPr>
              <a:t> contact with </a:t>
            </a:r>
            <a:r>
              <a:rPr lang="en-US" sz="1800" dirty="0" err="1">
                <a:cs typeface="Times New Roman" panose="02020603050405020304" pitchFamily="18" charset="0"/>
              </a:rPr>
              <a:t>neighbours</a:t>
            </a:r>
            <a:r>
              <a:rPr lang="en-US" sz="1800" dirty="0">
                <a:cs typeface="Times New Roman" panose="02020603050405020304" pitchFamily="18" charset="0"/>
              </a:rPr>
              <a:t>, coworkers) have broken down</a:t>
            </a:r>
          </a:p>
        </p:txBody>
      </p:sp>
      <p:sp>
        <p:nvSpPr>
          <p:cNvPr id="5" name="Title 1"/>
          <p:cNvSpPr txBox="1">
            <a:spLocks/>
          </p:cNvSpPr>
          <p:nvPr/>
        </p:nvSpPr>
        <p:spPr>
          <a:xfrm>
            <a:off x="838200" y="3635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Common precursors to domestic violence are on the rise:</a:t>
            </a:r>
          </a:p>
        </p:txBody>
      </p:sp>
      <p:sp>
        <p:nvSpPr>
          <p:cNvPr id="6" name="TextBox 5"/>
          <p:cNvSpPr txBox="1"/>
          <p:nvPr/>
        </p:nvSpPr>
        <p:spPr>
          <a:xfrm>
            <a:off x="1270536" y="1711443"/>
            <a:ext cx="9240094" cy="677108"/>
          </a:xfrm>
          <a:prstGeom prst="rect">
            <a:avLst/>
          </a:prstGeom>
          <a:noFill/>
        </p:spPr>
        <p:txBody>
          <a:bodyPr wrap="none" rtlCol="0">
            <a:spAutoFit/>
          </a:bodyPr>
          <a:lstStyle/>
          <a:p>
            <a:r>
              <a:rPr lang="en-CA" dirty="0"/>
              <a:t>Isolation </a:t>
            </a:r>
            <a:r>
              <a:rPr lang="en-CA" sz="2000" dirty="0"/>
              <a:t>and</a:t>
            </a:r>
            <a:r>
              <a:rPr lang="en-CA" dirty="0"/>
              <a:t> Control: </a:t>
            </a:r>
            <a:r>
              <a:rPr lang="en-CA" sz="1050" dirty="0" err="1"/>
              <a:t>Alokan</a:t>
            </a:r>
            <a:r>
              <a:rPr lang="en-CA" sz="1050" dirty="0"/>
              <a:t>, </a:t>
            </a:r>
            <a:r>
              <a:rPr lang="en-CA" sz="1050" dirty="0" err="1"/>
              <a:t>Funmilola</a:t>
            </a:r>
            <a:r>
              <a:rPr lang="en-CA" sz="1050" dirty="0"/>
              <a:t> </a:t>
            </a:r>
            <a:r>
              <a:rPr lang="en-CA" sz="1050" dirty="0" err="1"/>
              <a:t>Bosede</a:t>
            </a:r>
            <a:r>
              <a:rPr lang="en-CA" sz="1050" dirty="0"/>
              <a:t>. "Domestic violence against women: A family menace." </a:t>
            </a:r>
            <a:r>
              <a:rPr lang="en-CA" sz="1050" i="1" dirty="0"/>
              <a:t>European Scientific Journal</a:t>
            </a:r>
            <a:r>
              <a:rPr lang="en-CA" sz="1050" dirty="0"/>
              <a:t> 9.19 (2013).</a:t>
            </a:r>
          </a:p>
          <a:p>
            <a:endParaRPr lang="en-CA" dirty="0"/>
          </a:p>
        </p:txBody>
      </p:sp>
      <p:sp>
        <p:nvSpPr>
          <p:cNvPr id="7" name="TextBox 6"/>
          <p:cNvSpPr txBox="1"/>
          <p:nvPr/>
        </p:nvSpPr>
        <p:spPr>
          <a:xfrm>
            <a:off x="231006" y="6112042"/>
            <a:ext cx="11867950" cy="854080"/>
          </a:xfrm>
          <a:prstGeom prst="rect">
            <a:avLst/>
          </a:prstGeom>
          <a:noFill/>
        </p:spPr>
        <p:txBody>
          <a:bodyPr wrap="square" rtlCol="0">
            <a:spAutoFit/>
          </a:bodyPr>
          <a:lstStyle/>
          <a:p>
            <a:r>
              <a:rPr lang="en-US" sz="1050" dirty="0">
                <a:hlinkClick r:id="rId3"/>
              </a:rPr>
              <a:t>http://www.anovafuture.org/wp-content/uploads/2020/08/Full-Report.pdf</a:t>
            </a:r>
            <a:r>
              <a:rPr lang="en-US" sz="1050" dirty="0"/>
              <a:t> (Pg-10), </a:t>
            </a:r>
          </a:p>
          <a:p>
            <a:r>
              <a:rPr lang="en-US" sz="1050" dirty="0"/>
              <a:t>Brief summary: Gender-based violence against non-status, refugee and immigrant women across Canada in the context of COVID19. OCASI. (2020). </a:t>
            </a:r>
            <a:r>
              <a:rPr lang="en-US" sz="1050" dirty="0">
                <a:hlinkClick r:id="rId4"/>
              </a:rPr>
              <a:t>https://ocasi.org/gender-based-violence</a:t>
            </a:r>
            <a:r>
              <a:rPr lang="en-US" sz="1050" dirty="0"/>
              <a:t>  </a:t>
            </a:r>
          </a:p>
          <a:p>
            <a:r>
              <a:rPr lang="en-US" sz="1050" dirty="0"/>
              <a:t>WAVAW Rape Crisis Centre. Continuum of Sexual Harm During COVID-19. (2 April 2020) </a:t>
            </a:r>
            <a:r>
              <a:rPr lang="en-US" sz="1050" dirty="0">
                <a:hlinkClick r:id="rId5"/>
              </a:rPr>
              <a:t>https://www.wavaw.ca/we-are-here-for-you-during-covid-19/</a:t>
            </a:r>
            <a:r>
              <a:rPr lang="en-US" sz="1050" dirty="0"/>
              <a:t>.  </a:t>
            </a:r>
          </a:p>
          <a:p>
            <a:endParaRPr lang="en-CA" dirty="0"/>
          </a:p>
        </p:txBody>
      </p:sp>
    </p:spTree>
    <p:extLst>
      <p:ext uri="{BB962C8B-B14F-4D97-AF65-F5344CB8AC3E}">
        <p14:creationId xmlns:p14="http://schemas.microsoft.com/office/powerpoint/2010/main" val="112786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b="1" dirty="0"/>
              <a:t>It is likely that underreporting of DV incidences is worse during the pandemic:</a:t>
            </a:r>
          </a:p>
        </p:txBody>
      </p:sp>
      <p:sp>
        <p:nvSpPr>
          <p:cNvPr id="3" name="Content Placeholder 2"/>
          <p:cNvSpPr>
            <a:spLocks noGrp="1"/>
          </p:cNvSpPr>
          <p:nvPr>
            <p:ph idx="1"/>
          </p:nvPr>
        </p:nvSpPr>
        <p:spPr/>
        <p:txBody>
          <a:bodyPr/>
          <a:lstStyle/>
          <a:p>
            <a:r>
              <a:rPr lang="en-CA" dirty="0"/>
              <a:t>Reports of domestic violence in Canada have increased less than expected, given the increase in common precursors. In many cities, reporting rates have not changed or even decreased.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49499"/>
            <a:ext cx="6912045" cy="343734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015562207"/>
              </p:ext>
            </p:extLst>
          </p:nvPr>
        </p:nvGraphicFramePr>
        <p:xfrm>
          <a:off x="8163293" y="3669289"/>
          <a:ext cx="3521777" cy="2397760"/>
        </p:xfrm>
        <a:graphic>
          <a:graphicData uri="http://schemas.openxmlformats.org/drawingml/2006/table">
            <a:tbl>
              <a:tblPr firstRow="1" bandRow="1">
                <a:tableStyleId>{5C22544A-7EE6-4342-B048-85BDC9FD1C3A}</a:tableStyleId>
              </a:tblPr>
              <a:tblGrid>
                <a:gridCol w="3521777">
                  <a:extLst>
                    <a:ext uri="{9D8B030D-6E8A-4147-A177-3AD203B41FA5}">
                      <a16:colId xmlns:a16="http://schemas.microsoft.com/office/drawing/2014/main" val="20000"/>
                    </a:ext>
                  </a:extLst>
                </a:gridCol>
              </a:tblGrid>
              <a:tr h="370840">
                <a:tc>
                  <a:txBody>
                    <a:bodyPr/>
                    <a:lstStyle/>
                    <a:p>
                      <a:r>
                        <a:rPr lang="en-CA" dirty="0"/>
                        <a:t>Police calls</a:t>
                      </a:r>
                      <a:r>
                        <a:rPr lang="en-CA" baseline="0" dirty="0"/>
                        <a:t> to respond to domestic disturbances have decreased or not increased in…</a:t>
                      </a:r>
                      <a:endParaRPr lang="en-CA" dirty="0"/>
                    </a:p>
                  </a:txBody>
                  <a:tcPr/>
                </a:tc>
                <a:extLst>
                  <a:ext uri="{0D108BD9-81ED-4DB2-BD59-A6C34878D82A}">
                    <a16:rowId xmlns:a16="http://schemas.microsoft.com/office/drawing/2014/main" val="10000"/>
                  </a:ext>
                </a:extLst>
              </a:tr>
              <a:tr h="370840">
                <a:tc>
                  <a:txBody>
                    <a:bodyPr/>
                    <a:lstStyle/>
                    <a:p>
                      <a:r>
                        <a:rPr lang="en-CA" dirty="0"/>
                        <a:t>Ottawa</a:t>
                      </a:r>
                    </a:p>
                  </a:txBody>
                  <a:tcPr/>
                </a:tc>
                <a:extLst>
                  <a:ext uri="{0D108BD9-81ED-4DB2-BD59-A6C34878D82A}">
                    <a16:rowId xmlns:a16="http://schemas.microsoft.com/office/drawing/2014/main" val="10001"/>
                  </a:ext>
                </a:extLst>
              </a:tr>
              <a:tr h="370840">
                <a:tc>
                  <a:txBody>
                    <a:bodyPr/>
                    <a:lstStyle/>
                    <a:p>
                      <a:r>
                        <a:rPr lang="en-CA" dirty="0"/>
                        <a:t>Calgary </a:t>
                      </a:r>
                    </a:p>
                  </a:txBody>
                  <a:tcPr/>
                </a:tc>
                <a:extLst>
                  <a:ext uri="{0D108BD9-81ED-4DB2-BD59-A6C34878D82A}">
                    <a16:rowId xmlns:a16="http://schemas.microsoft.com/office/drawing/2014/main" val="10002"/>
                  </a:ext>
                </a:extLst>
              </a:tr>
              <a:tr h="370840">
                <a:tc>
                  <a:txBody>
                    <a:bodyPr/>
                    <a:lstStyle/>
                    <a:p>
                      <a:r>
                        <a:rPr lang="en-CA" dirty="0"/>
                        <a:t>Vancouver</a:t>
                      </a:r>
                    </a:p>
                  </a:txBody>
                  <a:tcPr/>
                </a:tc>
                <a:extLst>
                  <a:ext uri="{0D108BD9-81ED-4DB2-BD59-A6C34878D82A}">
                    <a16:rowId xmlns:a16="http://schemas.microsoft.com/office/drawing/2014/main" val="10003"/>
                  </a:ext>
                </a:extLst>
              </a:tr>
              <a:tr h="370840">
                <a:tc>
                  <a:txBody>
                    <a:bodyPr/>
                    <a:lstStyle/>
                    <a:p>
                      <a:r>
                        <a:rPr lang="en-CA" dirty="0"/>
                        <a:t>York</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4911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b="1" dirty="0"/>
              <a:t>Recommendations</a:t>
            </a:r>
          </a:p>
        </p:txBody>
      </p:sp>
      <p:sp>
        <p:nvSpPr>
          <p:cNvPr id="3" name="Content Placeholder 2"/>
          <p:cNvSpPr>
            <a:spLocks noGrp="1"/>
          </p:cNvSpPr>
          <p:nvPr>
            <p:ph idx="1"/>
          </p:nvPr>
        </p:nvSpPr>
        <p:spPr>
          <a:xfrm>
            <a:off x="838200" y="1825624"/>
            <a:ext cx="10515600" cy="4623301"/>
          </a:xfrm>
        </p:spPr>
        <p:txBody>
          <a:bodyPr>
            <a:normAutofit/>
          </a:bodyPr>
          <a:lstStyle/>
          <a:p>
            <a:r>
              <a:rPr lang="en-CA" sz="2400" dirty="0"/>
              <a:t>Helplines should open new avenues for reporting and support: discrete apps, </a:t>
            </a:r>
            <a:r>
              <a:rPr lang="en-CA" sz="2400" dirty="0" err="1"/>
              <a:t>textlines</a:t>
            </a:r>
            <a:r>
              <a:rPr lang="en-CA" sz="2400" dirty="0"/>
              <a:t>, and email </a:t>
            </a:r>
          </a:p>
          <a:p>
            <a:pPr lvl="1"/>
            <a:r>
              <a:rPr lang="en-CA" sz="2000" dirty="0"/>
              <a:t>Could partner with other essential services, such as banking or government offices</a:t>
            </a:r>
          </a:p>
          <a:p>
            <a:pPr lvl="1"/>
            <a:r>
              <a:rPr lang="en-CA" sz="2000" dirty="0" err="1"/>
              <a:t>Eg</a:t>
            </a:r>
            <a:r>
              <a:rPr lang="en-CA" sz="2000" dirty="0"/>
              <a:t>, include information on support lines instead of hold music?</a:t>
            </a:r>
          </a:p>
          <a:p>
            <a:pPr lvl="1"/>
            <a:endParaRPr lang="en-CA" sz="2000" dirty="0"/>
          </a:p>
          <a:p>
            <a:r>
              <a:rPr lang="en-CA" sz="2400" dirty="0"/>
              <a:t>NGO’s and influencers should shift the focus of their messaging to encourage informal reporting and checking in</a:t>
            </a:r>
          </a:p>
          <a:p>
            <a:endParaRPr lang="en-CA" sz="2400" dirty="0"/>
          </a:p>
          <a:p>
            <a:r>
              <a:rPr lang="en-CA" sz="2400" dirty="0"/>
              <a:t>Statistical organizations should attempt to measure the change in degree of underreporting</a:t>
            </a:r>
          </a:p>
          <a:p>
            <a:pPr lvl="1"/>
            <a:r>
              <a:rPr lang="en-CA" sz="2000" dirty="0"/>
              <a:t>If unemployment rate increases, how much should we expect incidences of domestic violence to increase? Does this match with the number of reported incidences?</a:t>
            </a:r>
          </a:p>
        </p:txBody>
      </p:sp>
    </p:spTree>
    <p:extLst>
      <p:ext uri="{BB962C8B-B14F-4D97-AF65-F5344CB8AC3E}">
        <p14:creationId xmlns:p14="http://schemas.microsoft.com/office/powerpoint/2010/main" val="2653526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t>Benefits </a:t>
            </a:r>
            <a:r>
              <a:rPr lang="en-CA" sz="3600" b="1" dirty="0"/>
              <a:t>beyond</a:t>
            </a:r>
            <a:r>
              <a:rPr lang="en-CA" sz="3200" dirty="0"/>
              <a:t> </a:t>
            </a:r>
            <a:r>
              <a:rPr lang="en-CA" sz="4000" dirty="0"/>
              <a:t>the pandemic…</a:t>
            </a:r>
          </a:p>
        </p:txBody>
      </p:sp>
      <p:sp>
        <p:nvSpPr>
          <p:cNvPr id="3" name="Content Placeholder 2"/>
          <p:cNvSpPr>
            <a:spLocks noGrp="1"/>
          </p:cNvSpPr>
          <p:nvPr>
            <p:ph idx="1"/>
          </p:nvPr>
        </p:nvSpPr>
        <p:spPr/>
        <p:txBody>
          <a:bodyPr>
            <a:normAutofit/>
          </a:bodyPr>
          <a:lstStyle/>
          <a:p>
            <a:r>
              <a:rPr lang="en-CA" sz="2400" dirty="0"/>
              <a:t>Increased awareness of signs of domestic violence may help decrease its prevalence post-pandemic</a:t>
            </a:r>
          </a:p>
          <a:p>
            <a:endParaRPr lang="en-CA" sz="2400" dirty="0"/>
          </a:p>
          <a:p>
            <a:r>
              <a:rPr lang="en-CA" sz="2400" dirty="0"/>
              <a:t>Easier and more available reporting and support measures may reduce the degree of underreporting</a:t>
            </a:r>
          </a:p>
          <a:p>
            <a:endParaRPr lang="en-CA" sz="2400" dirty="0"/>
          </a:p>
          <a:p>
            <a:r>
              <a:rPr lang="en-CA" sz="2400" dirty="0"/>
              <a:t>Being aware of these trends and how to measure them may help us be better prepared for a future emergency</a:t>
            </a:r>
          </a:p>
        </p:txBody>
      </p:sp>
    </p:spTree>
    <p:extLst>
      <p:ext uri="{BB962C8B-B14F-4D97-AF65-F5344CB8AC3E}">
        <p14:creationId xmlns:p14="http://schemas.microsoft.com/office/powerpoint/2010/main" val="2124393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b="1" dirty="0"/>
              <a:t>Thanks for listening!</a:t>
            </a:r>
          </a:p>
        </p:txBody>
      </p:sp>
      <p:sp>
        <p:nvSpPr>
          <p:cNvPr id="3" name="Content Placeholder 2"/>
          <p:cNvSpPr>
            <a:spLocks noGrp="1"/>
          </p:cNvSpPr>
          <p:nvPr>
            <p:ph idx="1"/>
          </p:nvPr>
        </p:nvSpPr>
        <p:spPr/>
        <p:txBody>
          <a:bodyPr/>
          <a:lstStyle/>
          <a:p>
            <a:r>
              <a:rPr lang="en-CA" dirty="0"/>
              <a:t>Remember to check in with your neighbours and loved ones! </a:t>
            </a:r>
          </a:p>
        </p:txBody>
      </p:sp>
    </p:spTree>
    <p:extLst>
      <p:ext uri="{BB962C8B-B14F-4D97-AF65-F5344CB8AC3E}">
        <p14:creationId xmlns:p14="http://schemas.microsoft.com/office/powerpoint/2010/main" val="2428599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746</Words>
  <Application>Microsoft Office PowerPoint</Application>
  <PresentationFormat>Widescreen</PresentationFormat>
  <Paragraphs>53</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Underreporting of Domestic Violence during Lockdown</vt:lpstr>
      <vt:lpstr>Common precursors to domestic violence are on the rise:</vt:lpstr>
      <vt:lpstr>PowerPoint Presentation</vt:lpstr>
      <vt:lpstr>It is likely that underreporting of DV incidences is worse during the pandemic:</vt:lpstr>
      <vt:lpstr>Recommendations</vt:lpstr>
      <vt:lpstr>Benefits beyond the pandemic…</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Vinamra</dc:title>
  <dc:creator>samsung</dc:creator>
  <cp:lastModifiedBy>Vinamra Mathur</cp:lastModifiedBy>
  <cp:revision>25</cp:revision>
  <dcterms:created xsi:type="dcterms:W3CDTF">2020-12-17T10:34:49Z</dcterms:created>
  <dcterms:modified xsi:type="dcterms:W3CDTF">2021-10-24T20:53:58Z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198735190</vt:i4>
  </property>
  <property fmtid="{D5CDD505-2E9C-101B-9397-08002B2CF9AE}" pid="3" name="_NewReviewCycle">
    <vt:lpwstr/>
  </property>
  <property fmtid="{D5CDD505-2E9C-101B-9397-08002B2CF9AE}" pid="4" name="_EmailSubject">
    <vt:lpwstr>Final slides</vt:lpwstr>
  </property>
  <property fmtid="{D5CDD505-2E9C-101B-9397-08002B2CF9AE}" pid="5" name="_AuthorEmail">
    <vt:lpwstr>zachary.zanussi@canada.ca</vt:lpwstr>
  </property>
  <property fmtid="{D5CDD505-2E9C-101B-9397-08002B2CF9AE}" pid="6" name="_AuthorEmailDisplayName">
    <vt:lpwstr>Zanussi, Zachary (STATCAN)</vt:lpwstr>
  </property>
</Properties>
</file>