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Quattrocento Sans"/>
      <p:regular r:id="rId18"/>
      <p:bold r:id="rId19"/>
      <p:italic r:id="rId20"/>
      <p:boldItalic r:id="rId21"/>
    </p:embeddedFont>
    <p:embeddedFont>
      <p:font typeface="Oi"/>
      <p:regular r:id="rId22"/>
    </p:embeddedFont>
    <p:embeddedFont>
      <p:font typeface="Helvetica Neue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italic.fntdata"/><Relationship Id="rId22" Type="http://schemas.openxmlformats.org/officeDocument/2006/relationships/font" Target="fonts/Oi-regular.fntdata"/><Relationship Id="rId21" Type="http://schemas.openxmlformats.org/officeDocument/2006/relationships/font" Target="fonts/QuattrocentoSans-boldItalic.fntdata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19" Type="http://schemas.openxmlformats.org/officeDocument/2006/relationships/font" Target="fonts/QuattrocentoSans-bold.fntdata"/><Relationship Id="rId18" Type="http://schemas.openxmlformats.org/officeDocument/2006/relationships/font" Target="fonts/Quattrocento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679765099_2_6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7679765099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679765099_2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7679765099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679765099_2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7679765099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679765099_2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7679765099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679765099_2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27679765099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679765099_2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27679765099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679765099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7679765099_2_9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Dark)" type="title">
  <p:cSld name="TITLE">
    <p:bg>
      <p:bgPr>
        <a:solidFill>
          <a:srgbClr val="3EADA7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roxima Nova"/>
              <a:buNone/>
              <a:defRPr b="1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1838650"/>
            <a:ext cx="6476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Proxima Nova"/>
              <a:buNone/>
              <a:defRPr sz="28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8" name="Google Shape;58;p14"/>
          <p:cNvCxnSpPr/>
          <p:nvPr/>
        </p:nvCxnSpPr>
        <p:spPr>
          <a:xfrm>
            <a:off x="395025" y="1831850"/>
            <a:ext cx="7344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tyle3singlecolormid.png"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5025" y="4094150"/>
            <a:ext cx="4813400" cy="962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rips_white.png"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roxima Nova"/>
              <a:buNone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248725" y="848575"/>
            <a:ext cx="8602800" cy="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Light)">
  <p:cSld name="CUSTOM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1041825"/>
            <a:ext cx="85206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style3colormid.png" id="68" name="Google Shape;6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00" y="4150625"/>
            <a:ext cx="4828025" cy="9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/>
          <p:nvPr>
            <p:ph idx="2" type="title"/>
          </p:nvPr>
        </p:nvSpPr>
        <p:spPr>
          <a:xfrm>
            <a:off x="311700" y="1841000"/>
            <a:ext cx="85206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cxnSp>
        <p:nvCxnSpPr>
          <p:cNvPr id="70" name="Google Shape;70;p16"/>
          <p:cNvCxnSpPr/>
          <p:nvPr/>
        </p:nvCxnSpPr>
        <p:spPr>
          <a:xfrm>
            <a:off x="380400" y="1799550"/>
            <a:ext cx="7929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trips_color.png" id="71" name="Google Shape;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11700" y="20362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8" name="Google Shape;78;p18"/>
          <p:cNvCxnSpPr/>
          <p:nvPr/>
        </p:nvCxnSpPr>
        <p:spPr>
          <a:xfrm flipH="1" rot="10800000">
            <a:off x="336500" y="848650"/>
            <a:ext cx="8412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4032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3" name="Google Shape;83;p19"/>
          <p:cNvCxnSpPr/>
          <p:nvPr/>
        </p:nvCxnSpPr>
        <p:spPr>
          <a:xfrm>
            <a:off x="292600" y="1331375"/>
            <a:ext cx="2823600" cy="291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9"/>
          <p:cNvSpPr/>
          <p:nvPr/>
        </p:nvSpPr>
        <p:spPr>
          <a:xfrm>
            <a:off x="3189425" y="0"/>
            <a:ext cx="59547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EADA7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rgbClr val="3EADA7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trips_white.png" id="91" name="Google Shape;9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Proxima Nova"/>
              <a:buNone/>
              <a:defRPr sz="42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5" name="Google Shape;9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6" name="Google Shape;9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2"/>
          <p:cNvSpPr/>
          <p:nvPr/>
        </p:nvSpPr>
        <p:spPr>
          <a:xfrm>
            <a:off x="4433000" y="-125"/>
            <a:ext cx="234000" cy="51435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22"/>
          <p:cNvCxnSpPr/>
          <p:nvPr/>
        </p:nvCxnSpPr>
        <p:spPr>
          <a:xfrm flipH="1" rot="10800000">
            <a:off x="1638600" y="2691925"/>
            <a:ext cx="1302000" cy="14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23"/>
          <p:cNvSpPr/>
          <p:nvPr/>
        </p:nvSpPr>
        <p:spPr>
          <a:xfrm>
            <a:off x="-73150" y="5056825"/>
            <a:ext cx="9264000" cy="864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rgbClr val="3EAD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/>
          <p:nvPr/>
        </p:nvSpPr>
        <p:spPr>
          <a:xfrm>
            <a:off x="0" y="3891675"/>
            <a:ext cx="9144000" cy="12519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>
                <a:solidFill>
                  <a:srgbClr val="F3F3F3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0" name="Google Shape;11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5"/>
          <p:cNvSpPr/>
          <p:nvPr/>
        </p:nvSpPr>
        <p:spPr>
          <a:xfrm>
            <a:off x="100" y="0"/>
            <a:ext cx="9144000" cy="876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5"/>
          <p:cNvSpPr txBox="1"/>
          <p:nvPr/>
        </p:nvSpPr>
        <p:spPr>
          <a:xfrm>
            <a:off x="1155800" y="1097275"/>
            <a:ext cx="6774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" sz="12000" u="none" cap="none" strike="noStrike">
                <a:solidFill>
                  <a:srgbClr val="000000"/>
                </a:solidFill>
                <a:latin typeface="Oi"/>
                <a:ea typeface="Oi"/>
                <a:cs typeface="Oi"/>
                <a:sym typeface="Oi"/>
              </a:rPr>
              <a:t>xx%</a:t>
            </a:r>
            <a:endParaRPr b="1" i="0" sz="12000" u="none" cap="none" strike="noStrike">
              <a:solidFill>
                <a:srgbClr val="000000"/>
              </a:solidFill>
              <a:latin typeface="Oi"/>
              <a:ea typeface="Oi"/>
              <a:cs typeface="Oi"/>
              <a:sym typeface="O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Google Shape;11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05450" y="951000"/>
            <a:ext cx="3711525" cy="2783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26"/>
          <p:cNvCxnSpPr/>
          <p:nvPr/>
        </p:nvCxnSpPr>
        <p:spPr>
          <a:xfrm>
            <a:off x="4676250" y="386475"/>
            <a:ext cx="0" cy="4286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26"/>
          <p:cNvSpPr txBox="1"/>
          <p:nvPr>
            <p:ph type="title"/>
          </p:nvPr>
        </p:nvSpPr>
        <p:spPr>
          <a:xfrm>
            <a:off x="658375" y="1389900"/>
            <a:ext cx="34236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1" type="subTitle"/>
          </p:nvPr>
        </p:nvSpPr>
        <p:spPr>
          <a:xfrm>
            <a:off x="658425" y="2574950"/>
            <a:ext cx="3423600" cy="17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Tutorial -2 Operating Systems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Debugging with GDB</a:t>
            </a:r>
            <a:endParaRPr/>
          </a:p>
        </p:txBody>
      </p:sp>
      <p:sp>
        <p:nvSpPr>
          <p:cNvPr id="129" name="Google Shape;129;p28"/>
          <p:cNvSpPr txBox="1"/>
          <p:nvPr>
            <p:ph idx="1" type="body"/>
          </p:nvPr>
        </p:nvSpPr>
        <p:spPr>
          <a:xfrm>
            <a:off x="289825" y="948391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Bugs and errors are inevitable in code, and debugging is the process of identifying and resolving these issues.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37415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GDB is a powerful tool used for debugging and analysing programs written in C, C++, and other programming languages.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37415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It helps developers identify and fix errors in their code, making the debugging process more efficient and effective.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GDB (Compilation) </a:t>
            </a:r>
            <a:endParaRPr/>
          </a:p>
        </p:txBody>
      </p:sp>
      <p:sp>
        <p:nvSpPr>
          <p:cNvPr id="135" name="Google Shape;13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First you have to compile your code to run it in gdb. For compilation simply use the command : gcc -g test.c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Now, to debug this first run </a:t>
            </a:r>
            <a:r>
              <a:rPr b="1" lang="en"/>
              <a:t>gdb a.out </a:t>
            </a:r>
            <a:r>
              <a:rPr lang="en"/>
              <a:t>Or</a:t>
            </a:r>
            <a:r>
              <a:rPr b="1" lang="en"/>
              <a:t> gdb –args a.out arg1 arg2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After debugging this we need to run this code using the command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⇒ </a:t>
            </a:r>
            <a:r>
              <a:rPr b="1" lang="en"/>
              <a:t>run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Or if we haven’t passed command line arguments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⇒ </a:t>
            </a:r>
            <a:r>
              <a:rPr b="1" lang="en"/>
              <a:t>run arg1 arg2 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GDB (Debugging)</a:t>
            </a:r>
            <a:endParaRPr/>
          </a:p>
        </p:txBody>
      </p:sp>
      <p:sp>
        <p:nvSpPr>
          <p:cNvPr id="141" name="Google Shape;141;p30"/>
          <p:cNvSpPr txBox="1"/>
          <p:nvPr>
            <p:ph idx="1" type="body"/>
          </p:nvPr>
        </p:nvSpPr>
        <p:spPr>
          <a:xfrm>
            <a:off x="289825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Setting a breakpoint 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⇒</a:t>
            </a:r>
            <a:r>
              <a:rPr b="1" lang="en"/>
              <a:t> break POINT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Here the POINT can be the line number or function name,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⇒ </a:t>
            </a:r>
            <a:r>
              <a:rPr b="1" lang="en"/>
              <a:t>delete n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Deletes a breakpoint numbered 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⇒ continue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Resumes execution after being paused by a breakpoint/watchpoint. The program will continue until it hits the next breakpoint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⇒ info breakpoints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GDB (Debugging)</a:t>
            </a:r>
            <a:endParaRPr/>
          </a:p>
        </p:txBody>
      </p:sp>
      <p:sp>
        <p:nvSpPr>
          <p:cNvPr id="147" name="Google Shape;14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Stepping into the function 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⇒ step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Moving onto the next line 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⇒ </a:t>
            </a:r>
            <a:r>
              <a:rPr b="1" lang="en"/>
              <a:t>next</a:t>
            </a:r>
            <a:r>
              <a:rPr lang="en"/>
              <a:t> or </a:t>
            </a:r>
            <a:r>
              <a:rPr b="1" lang="en"/>
              <a:t>n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Printing variables during debugging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⇒ </a:t>
            </a:r>
            <a:r>
              <a:rPr b="1" lang="en"/>
              <a:t>print VAR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Setting a watchpoint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⇒ </a:t>
            </a:r>
            <a:r>
              <a:rPr b="1" lang="en"/>
              <a:t>watch VAR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GDB (Backtrace &amp; Function Calls)</a:t>
            </a:r>
            <a:endParaRPr/>
          </a:p>
        </p:txBody>
      </p:sp>
      <p:sp>
        <p:nvSpPr>
          <p:cNvPr id="153" name="Google Shape;15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 order to get the function stack we can use 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⇒ </a:t>
            </a:r>
            <a:r>
              <a:rPr b="1" lang="en"/>
              <a:t>backtrace</a:t>
            </a:r>
            <a:r>
              <a:rPr lang="en"/>
              <a:t> or </a:t>
            </a:r>
            <a:r>
              <a:rPr b="1" lang="en"/>
              <a:t>bt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 order to return from the current function 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⇒ </a:t>
            </a:r>
            <a:r>
              <a:rPr b="1" lang="en"/>
              <a:t>return </a:t>
            </a:r>
            <a:r>
              <a:rPr lang="en"/>
              <a:t>or</a:t>
            </a:r>
            <a:r>
              <a:rPr b="1" lang="en"/>
              <a:t> finish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Calling functions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⇒ </a:t>
            </a:r>
            <a:r>
              <a:rPr b="1" lang="en"/>
              <a:t>call function_name()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To set a variable during the debugging process 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⇒ </a:t>
            </a:r>
            <a:r>
              <a:rPr b="1" lang="en"/>
              <a:t>set Var = 3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roxima Nova"/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159" name="Google Shape;15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https://pastebin.com/a0fCTfFB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IIT-Delh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