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9" r:id="rId4"/>
    <p:sldId id="293" r:id="rId5"/>
    <p:sldId id="294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  <p:embeddedFont>
      <p:font typeface="Quattrocento Sans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00CF7-348F-4867-895D-3C7A7469DD47}" v="1" dt="2023-09-14T16:42:04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2b9a703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2b9a703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2b9a7036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2b9a7036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2b9a7036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2b9a7036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94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2b9a7036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2b9a7036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84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Dark)" type="title">
  <p:cSld name="TITLE">
    <p:bg>
      <p:bgPr>
        <a:solidFill>
          <a:srgbClr val="3EADA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Google Shape;14;p2" descr="style3singlecolormi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strips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w="9525" cap="flat" cmpd="sng">
            <a:solidFill>
              <a:srgbClr val="3EAD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sz="12000" b="1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Light)">
  <p:cSld name="CUSTO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18" name="Google Shape;18;p3" descr="style3colormi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 idx="2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Google Shape;21;p3" descr="strips_col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rot="10800000" flipH="1">
            <a:off x="336500" y="848650"/>
            <a:ext cx="8412600" cy="438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EADA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rgbClr val="3EADA7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9" descr="strips_whi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rot="10800000" flipH="1">
            <a:off x="1638600" y="2691925"/>
            <a:ext cx="1302000" cy="14700"/>
          </a:xfrm>
          <a:prstGeom prst="straightConnector1">
            <a:avLst/>
          </a:prstGeom>
          <a:noFill/>
          <a:ln w="9525" cap="flat" cmpd="sng">
            <a:solidFill>
              <a:srgbClr val="3EADA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Tutorial -4 Operating Systems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Topics To Cover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289825" y="96673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InterProcess Communication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Signals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Pipes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Shared Memory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Signals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In this example, we are using signals to communicate between parent and child process.  </a:t>
            </a:r>
          </a:p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IN" dirty="0" err="1"/>
              <a:t>receiveSignal</a:t>
            </a:r>
            <a:r>
              <a:rPr lang="en-IN" dirty="0"/>
              <a:t>() : Child Process receives signal and sets up signal handler for </a:t>
            </a:r>
          </a:p>
          <a:p>
            <a:pPr marL="114300" lvl="0" indent="0" algn="l" rtl="0"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      various signals using </a:t>
            </a:r>
            <a:r>
              <a:rPr lang="en-IN" b="1" dirty="0" err="1"/>
              <a:t>sigaction</a:t>
            </a:r>
            <a:r>
              <a:rPr lang="en-IN" b="1" dirty="0"/>
              <a:t> </a:t>
            </a:r>
            <a:r>
              <a:rPr lang="en-IN" dirty="0"/>
              <a:t>.</a:t>
            </a:r>
            <a:endParaRPr lang="en-IN" b="1" dirty="0"/>
          </a:p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IN" dirty="0" err="1"/>
              <a:t>sendSignal</a:t>
            </a:r>
            <a:r>
              <a:rPr lang="en-IN" dirty="0"/>
              <a:t>() : Parent Process sends signal to child process using </a:t>
            </a:r>
            <a:r>
              <a:rPr lang="en-IN" b="1" dirty="0"/>
              <a:t>kill() </a:t>
            </a:r>
            <a:r>
              <a:rPr lang="en-IN" dirty="0"/>
              <a:t>in a while loop. </a:t>
            </a:r>
            <a:r>
              <a:rPr lang="en-IN" dirty="0" err="1"/>
              <a:t>Incase</a:t>
            </a:r>
            <a:r>
              <a:rPr lang="en-IN" dirty="0"/>
              <a:t> of SIGINT, stop is changed to 1.</a:t>
            </a:r>
          </a:p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handler(): Handles each signal by displaying the signal at </a:t>
            </a:r>
            <a:r>
              <a:rPr lang="en-IN" b="1" dirty="0"/>
              <a:t>stderr</a:t>
            </a:r>
            <a:r>
              <a:rPr lang="en-IN" dirty="0"/>
              <a:t> using write(). Why not </a:t>
            </a:r>
            <a:r>
              <a:rPr lang="en-IN" dirty="0" err="1"/>
              <a:t>printf</a:t>
            </a:r>
            <a:r>
              <a:rPr lang="en-IN" dirty="0"/>
              <a:t>() ?? Also changes stop to 1 for SIGSTOP, SIGSTP, SIGINT, SIGQUIT, SIGTERM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Pipes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Pipes work in along with fork(), hence the communication is always between</a:t>
            </a:r>
          </a:p>
          <a:p>
            <a:pPr marL="114300" lvl="0" indent="0" algn="l" rtl="0"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processes belonging to the same process tree. Pipes are unidirectional. Pipes do not persist after the termination of the process tree.</a:t>
            </a:r>
          </a:p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File descriptors assigned by the pipe</a:t>
            </a:r>
          </a:p>
          <a:p>
            <a:pPr marL="114300" lvl="0" indent="0" algn="l" rtl="0"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     </a:t>
            </a:r>
            <a:r>
              <a:rPr lang="en-US" dirty="0" err="1"/>
              <a:t>pipe_fd</a:t>
            </a:r>
            <a:r>
              <a:rPr lang="en-US" dirty="0"/>
              <a:t>[0]: read</a:t>
            </a:r>
          </a:p>
          <a:p>
            <a:pPr marL="114300" lvl="0" indent="0" algn="l" rtl="0"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     </a:t>
            </a:r>
            <a:r>
              <a:rPr lang="en-US" dirty="0" err="1"/>
              <a:t>pipe_fd</a:t>
            </a:r>
            <a:r>
              <a:rPr lang="en-US" dirty="0"/>
              <a:t>[1]: write</a:t>
            </a:r>
          </a:p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parentTask</a:t>
            </a:r>
            <a:r>
              <a:rPr lang="en-US" dirty="0"/>
              <a:t>(): closes write end of pipe. Read from </a:t>
            </a:r>
            <a:r>
              <a:rPr lang="en-US" dirty="0" err="1"/>
              <a:t>pipe_fd</a:t>
            </a:r>
            <a:r>
              <a:rPr lang="en-US" dirty="0"/>
              <a:t>[0].</a:t>
            </a:r>
          </a:p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childTask</a:t>
            </a:r>
            <a:r>
              <a:rPr lang="en-US" dirty="0"/>
              <a:t>(): closes read end of pipe. Write to </a:t>
            </a:r>
            <a:r>
              <a:rPr lang="en-US" dirty="0" err="1"/>
              <a:t>pipe_fd</a:t>
            </a:r>
            <a:r>
              <a:rPr lang="en-US" dirty="0"/>
              <a:t>[1]</a:t>
            </a:r>
          </a:p>
          <a:p>
            <a:pPr marL="114300" lvl="0" indent="0" algn="l" rtl="0">
              <a:spcBef>
                <a:spcPts val="10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5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Shared Memory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</a:t>
            </a:r>
            <a:r>
              <a:rPr lang="en-US" dirty="0" err="1"/>
              <a:t>getSharedMemory</a:t>
            </a:r>
            <a:r>
              <a:rPr lang="en-US" dirty="0"/>
              <a:t>(): Based on key and size, generate key using </a:t>
            </a:r>
            <a:r>
              <a:rPr lang="en-US" b="1" dirty="0" err="1"/>
              <a:t>ftok</a:t>
            </a:r>
            <a:r>
              <a:rPr lang="en-US" b="1" dirty="0"/>
              <a:t>(). </a:t>
            </a:r>
            <a:r>
              <a:rPr lang="en-US" dirty="0"/>
              <a:t>Once key is generated use </a:t>
            </a:r>
            <a:r>
              <a:rPr lang="en-US" dirty="0" err="1"/>
              <a:t>shmget</a:t>
            </a:r>
            <a:r>
              <a:rPr lang="en-US" dirty="0"/>
              <a:t>() to get shared memory to get </a:t>
            </a:r>
            <a:r>
              <a:rPr lang="en-US" b="1" dirty="0" err="1">
                <a:solidFill>
                  <a:schemeClr val="bg2"/>
                </a:solidFill>
              </a:rPr>
              <a:t>shm</a:t>
            </a:r>
            <a:r>
              <a:rPr lang="en-US" b="1" dirty="0">
                <a:solidFill>
                  <a:schemeClr val="bg2"/>
                </a:solidFill>
              </a:rPr>
              <a:t> id</a:t>
            </a:r>
            <a:r>
              <a:rPr lang="en-US" dirty="0"/>
              <a:t>.</a:t>
            </a:r>
          </a:p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printSharedMemoryInfo</a:t>
            </a:r>
            <a:r>
              <a:rPr lang="en-US" dirty="0"/>
              <a:t>(): To </a:t>
            </a:r>
            <a:r>
              <a:rPr lang="en-US" b="0" i="0" dirty="0">
                <a:solidFill>
                  <a:schemeClr val="bg2"/>
                </a:solidFill>
                <a:effectLst/>
                <a:latin typeface="Proxima Nova" panose="020B0604020202020204" charset="0"/>
              </a:rPr>
              <a:t>obtain status information for the shared memory segment specified by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Proxima Nova" panose="020B0604020202020204" charset="0"/>
              </a:rPr>
              <a:t>shmid</a:t>
            </a:r>
            <a:r>
              <a:rPr lang="en-US" b="0" i="0" dirty="0">
                <a:solidFill>
                  <a:schemeClr val="bg2"/>
                </a:solidFill>
                <a:effectLst/>
                <a:latin typeface="Proxima Nova" panose="020B0604020202020204" charset="0"/>
              </a:rPr>
              <a:t> we use </a:t>
            </a:r>
            <a:r>
              <a:rPr lang="en-US" b="1" i="0" dirty="0" err="1">
                <a:solidFill>
                  <a:schemeClr val="bg2"/>
                </a:solidFill>
                <a:effectLst/>
                <a:latin typeface="Proxima Nova" panose="020B0604020202020204" charset="0"/>
              </a:rPr>
              <a:t>shmtcl</a:t>
            </a:r>
            <a:r>
              <a:rPr lang="en-US" b="1" i="0" dirty="0">
                <a:solidFill>
                  <a:schemeClr val="bg2"/>
                </a:solidFill>
                <a:effectLst/>
                <a:latin typeface="Proxima Nova" panose="020B0604020202020204" charset="0"/>
              </a:rPr>
              <a:t>(). </a:t>
            </a:r>
          </a:p>
          <a:p>
            <a:pPr>
              <a:spcBef>
                <a:spcPts val="100"/>
              </a:spcBef>
            </a:pPr>
            <a:r>
              <a:rPr lang="en-US" dirty="0" err="1">
                <a:solidFill>
                  <a:schemeClr val="bg2"/>
                </a:solidFill>
                <a:latin typeface="Proxima Nova" panose="020B0604020202020204" charset="0"/>
              </a:rPr>
              <a:t>removeSharedMemory</a:t>
            </a:r>
            <a:r>
              <a:rPr lang="en-US" dirty="0">
                <a:solidFill>
                  <a:schemeClr val="bg2"/>
                </a:solidFill>
                <a:latin typeface="Proxima Nova" panose="020B0604020202020204" charset="0"/>
              </a:rPr>
              <a:t>():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Proxima Nova" panose="020B0604020202020204" charset="0"/>
              </a:rPr>
              <a:t>This function uses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Proxima Nova" panose="020B0604020202020204" charset="0"/>
              </a:rPr>
              <a:t>shmctl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Proxima Nova" panose="020B0604020202020204" charset="0"/>
              </a:rPr>
              <a:t> with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Proxima Nova" panose="020B0604020202020204" charset="0"/>
              </a:rPr>
              <a:t>IPC_RMID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Proxima Nova" panose="020B0604020202020204" charset="0"/>
              </a:rPr>
              <a:t> command to delete the shared memory segment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Proxima Nova" panose="020B0604020202020204" charset="0"/>
            </a:endParaRPr>
          </a:p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bg2"/>
                </a:solidFill>
                <a:latin typeface="Proxima Nova" panose="020B0604020202020204" charset="0"/>
              </a:rPr>
              <a:t>Process A: Uses </a:t>
            </a:r>
            <a:r>
              <a:rPr lang="en-US" dirty="0" err="1">
                <a:solidFill>
                  <a:schemeClr val="bg2"/>
                </a:solidFill>
                <a:latin typeface="Proxima Nova" panose="020B0604020202020204" charset="0"/>
              </a:rPr>
              <a:t>memcpy</a:t>
            </a:r>
            <a:r>
              <a:rPr lang="en-US" dirty="0">
                <a:solidFill>
                  <a:schemeClr val="bg2"/>
                </a:solidFill>
                <a:latin typeface="Proxima Nova" panose="020B0604020202020204" charset="0"/>
              </a:rPr>
              <a:t> to store data from </a:t>
            </a:r>
            <a:r>
              <a:rPr lang="en-US" dirty="0" err="1">
                <a:solidFill>
                  <a:schemeClr val="bg2"/>
                </a:solidFill>
                <a:latin typeface="Proxima Nova" panose="020B0604020202020204" charset="0"/>
              </a:rPr>
              <a:t>cmdline</a:t>
            </a:r>
            <a:r>
              <a:rPr lang="en-US" dirty="0">
                <a:solidFill>
                  <a:schemeClr val="bg2"/>
                </a:solidFill>
                <a:latin typeface="Proxima Nova" panose="020B0604020202020204" charset="0"/>
              </a:rPr>
              <a:t> to shared memory.</a:t>
            </a:r>
          </a:p>
          <a:p>
            <a:pPr marL="457200" lvl="0" indent="-342900" algn="l" rtl="0"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bg2"/>
                </a:solidFill>
                <a:latin typeface="Proxima Nova" panose="020B0604020202020204" charset="0"/>
              </a:rPr>
              <a:t>Process B: Reads from shared memory.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7768934-05EC-D70F-92FC-8954EFF1E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09448" y="-113721"/>
            <a:ext cx="184731" cy="36933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36240"/>
      </p:ext>
    </p:extLst>
  </p:cSld>
  <p:clrMapOvr>
    <a:masterClrMapping/>
  </p:clrMapOvr>
</p:sld>
</file>

<file path=ppt/theme/theme1.xml><?xml version="1.0" encoding="utf-8"?>
<a:theme xmlns:a="http://schemas.openxmlformats.org/drawingml/2006/main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295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Quattrocento Sans</vt:lpstr>
      <vt:lpstr>Proxima Nova</vt:lpstr>
      <vt:lpstr>Arial</vt:lpstr>
      <vt:lpstr>Droid Sans</vt:lpstr>
      <vt:lpstr>IIIT-Delhi</vt:lpstr>
      <vt:lpstr>Tutorial -4 Operating Systems</vt:lpstr>
      <vt:lpstr>Topics To Cover</vt:lpstr>
      <vt:lpstr>Signals</vt:lpstr>
      <vt:lpstr>Pipes</vt:lpstr>
      <vt:lpstr>Shared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-4 Operating Systems</dc:title>
  <dc:creator>hp</dc:creator>
  <cp:lastModifiedBy>Vishal Maurya</cp:lastModifiedBy>
  <cp:revision>3</cp:revision>
  <dcterms:modified xsi:type="dcterms:W3CDTF">2023-09-14T16:42:05Z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2023-09-14T16:42:05Z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2bc7a50f-1fb7-47d3-982d-1547b397f03a</vt:lpwstr>
  </property>
  <property fmtid="{D5CDD505-2E9C-101B-9397-08002B2CF9AE}" pid="7" name="MSIP_Label_defa4170-0d19-0005-0004-bc88714345d2_ActionId">
    <vt:lpwstr>57544bcb-7bf1-4c0a-9033-2d563a77bef4</vt:lpwstr>
  </property>
  <property fmtid="{D5CDD505-2E9C-101B-9397-08002B2CF9AE}" pid="8" name="MSIP_Label_defa4170-0d19-0005-0004-bc88714345d2_ContentBits">
    <vt:lpwstr>0</vt:lpwstr>
  </property>
</Properties>
</file>