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269" r:id="rId4"/>
    <p:sldId id="258" r:id="rId5"/>
    <p:sldId id="298" r:id="rId6"/>
    <p:sldId id="295" r:id="rId7"/>
    <p:sldId id="296" r:id="rId8"/>
    <p:sldId id="261" r:id="rId9"/>
    <p:sldId id="264" r:id="rId10"/>
    <p:sldId id="271" r:id="rId11"/>
    <p:sldId id="274" r:id="rId12"/>
    <p:sldId id="276"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Lst>
  <p:sldSz cx="10693400" cy="7562850"/>
  <p:notesSz cx="10693400" cy="7562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C79BC0-FB25-4997-B5D0-D53F33811BCD}" v="35" dt="2024-01-28T16:58:34.58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p:cViewPr varScale="1">
        <p:scale>
          <a:sx n="87" d="100"/>
          <a:sy n="87" d="100"/>
        </p:scale>
        <p:origin x="893"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 Maurya" userId="b4c48a94-2409-4969-a9ff-778d91f69dce" providerId="ADAL" clId="{CDC79BC0-FB25-4997-B5D0-D53F33811BCD}"/>
    <pc:docChg chg="undo custSel modSld">
      <pc:chgData name="Vishal Maurya" userId="b4c48a94-2409-4969-a9ff-778d91f69dce" providerId="ADAL" clId="{CDC79BC0-FB25-4997-B5D0-D53F33811BCD}" dt="2024-01-28T16:58:34.587" v="43" actId="20577"/>
      <pc:docMkLst>
        <pc:docMk/>
      </pc:docMkLst>
      <pc:sldChg chg="modSp mod">
        <pc:chgData name="Vishal Maurya" userId="b4c48a94-2409-4969-a9ff-778d91f69dce" providerId="ADAL" clId="{CDC79BC0-FB25-4997-B5D0-D53F33811BCD}" dt="2024-01-28T16:53:48.255" v="9" actId="27636"/>
        <pc:sldMkLst>
          <pc:docMk/>
          <pc:sldMk cId="1415370146" sldId="283"/>
        </pc:sldMkLst>
        <pc:spChg chg="mod">
          <ac:chgData name="Vishal Maurya" userId="b4c48a94-2409-4969-a9ff-778d91f69dce" providerId="ADAL" clId="{CDC79BC0-FB25-4997-B5D0-D53F33811BCD}" dt="2024-01-28T16:53:48.255" v="9" actId="27636"/>
          <ac:spMkLst>
            <pc:docMk/>
            <pc:sldMk cId="1415370146" sldId="283"/>
            <ac:spMk id="3" creationId="{00000000-0000-0000-0000-000000000000}"/>
          </ac:spMkLst>
        </pc:spChg>
      </pc:sldChg>
      <pc:sldChg chg="modSp modAnim">
        <pc:chgData name="Vishal Maurya" userId="b4c48a94-2409-4969-a9ff-778d91f69dce" providerId="ADAL" clId="{CDC79BC0-FB25-4997-B5D0-D53F33811BCD}" dt="2024-01-28T16:58:34.587" v="43" actId="20577"/>
        <pc:sldMkLst>
          <pc:docMk/>
          <pc:sldMk cId="3423639523" sldId="285"/>
        </pc:sldMkLst>
        <pc:spChg chg="mod">
          <ac:chgData name="Vishal Maurya" userId="b4c48a94-2409-4969-a9ff-778d91f69dce" providerId="ADAL" clId="{CDC79BC0-FB25-4997-B5D0-D53F33811BCD}" dt="2024-01-28T16:58:34.587" v="43" actId="20577"/>
          <ac:spMkLst>
            <pc:docMk/>
            <pc:sldMk cId="3423639523" sldId="285"/>
            <ac:spMk id="3" creationId="{00000000-0000-0000-0000-000000000000}"/>
          </ac:spMkLst>
        </pc:spChg>
      </pc:sldChg>
      <pc:sldChg chg="modSp mod">
        <pc:chgData name="Vishal Maurya" userId="b4c48a94-2409-4969-a9ff-778d91f69dce" providerId="ADAL" clId="{CDC79BC0-FB25-4997-B5D0-D53F33811BCD}" dt="2024-01-10T05:30:46.912" v="6" actId="20577"/>
        <pc:sldMkLst>
          <pc:docMk/>
          <pc:sldMk cId="322040541" sldId="295"/>
        </pc:sldMkLst>
        <pc:spChg chg="mod">
          <ac:chgData name="Vishal Maurya" userId="b4c48a94-2409-4969-a9ff-778d91f69dce" providerId="ADAL" clId="{CDC79BC0-FB25-4997-B5D0-D53F33811BCD}" dt="2024-01-10T05:30:46.912" v="6" actId="20577"/>
          <ac:spMkLst>
            <pc:docMk/>
            <pc:sldMk cId="322040541" sldId="2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0EA40906-B6E7-49D2-9EC7-08C24DB194D1}" type="datetimeFigureOut">
              <a:rPr lang="en-IN" smtClean="0"/>
              <a:t>28-01-2024</a:t>
            </a:fld>
            <a:endParaRPr lang="en-IN"/>
          </a:p>
        </p:txBody>
      </p:sp>
      <p:sp>
        <p:nvSpPr>
          <p:cNvPr id="4" name="Slide Image Placeholder 3"/>
          <p:cNvSpPr>
            <a:spLocks noGrp="1" noRot="1" noChangeAspect="1"/>
          </p:cNvSpPr>
          <p:nvPr>
            <p:ph type="sldImg" idx="2"/>
          </p:nvPr>
        </p:nvSpPr>
        <p:spPr>
          <a:xfrm>
            <a:off x="3543300" y="946150"/>
            <a:ext cx="3606800" cy="255111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069975" y="3640138"/>
            <a:ext cx="8553450" cy="29781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7183438"/>
            <a:ext cx="4633913" cy="37941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057900" y="7183438"/>
            <a:ext cx="4632325" cy="379412"/>
          </a:xfrm>
          <a:prstGeom prst="rect">
            <a:avLst/>
          </a:prstGeom>
        </p:spPr>
        <p:txBody>
          <a:bodyPr vert="horz" lIns="91440" tIns="45720" rIns="91440" bIns="45720" rtlCol="0" anchor="b"/>
          <a:lstStyle>
            <a:lvl1pPr algn="r">
              <a:defRPr sz="1200"/>
            </a:lvl1pPr>
          </a:lstStyle>
          <a:p>
            <a:fld id="{28411857-DAA1-47B3-86D3-97A76D792758}" type="slidenum">
              <a:rPr lang="en-IN" smtClean="0"/>
              <a:t>‹#›</a:t>
            </a:fld>
            <a:endParaRPr lang="en-IN"/>
          </a:p>
        </p:txBody>
      </p:sp>
    </p:spTree>
    <p:extLst>
      <p:ext uri="{BB962C8B-B14F-4D97-AF65-F5344CB8AC3E}">
        <p14:creationId xmlns:p14="http://schemas.microsoft.com/office/powerpoint/2010/main" val="1272254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A4ED4D-EFD9-46AD-897E-D5BE4B53CB4B}" type="slidenum">
              <a:rPr lang="en-US" smtClean="0"/>
              <a:t>10</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1137600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A4ED4D-EFD9-46AD-897E-D5BE4B53CB4B}" type="slidenum">
              <a:rPr lang="en-US" smtClean="0"/>
              <a:t>11</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3408197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rgbClr val="CC33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1" i="0">
                <a:solidFill>
                  <a:srgbClr val="0095F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rgbClr val="CC3300"/>
                </a:solidFill>
                <a:latin typeface="Arial"/>
                <a:cs typeface="Arial"/>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2400" y="850900"/>
            <a:ext cx="10375900" cy="5842000"/>
          </a:xfrm>
          <a:custGeom>
            <a:avLst/>
            <a:gdLst/>
            <a:ahLst/>
            <a:cxnLst/>
            <a:rect l="l" t="t" r="r" b="b"/>
            <a:pathLst>
              <a:path w="10375900" h="5842000">
                <a:moveTo>
                  <a:pt x="10375900" y="0"/>
                </a:moveTo>
                <a:lnTo>
                  <a:pt x="0" y="0"/>
                </a:lnTo>
                <a:lnTo>
                  <a:pt x="0" y="5842005"/>
                </a:lnTo>
                <a:lnTo>
                  <a:pt x="10375900" y="5842005"/>
                </a:lnTo>
                <a:lnTo>
                  <a:pt x="10375900" y="0"/>
                </a:lnTo>
                <a:close/>
              </a:path>
            </a:pathLst>
          </a:custGeom>
          <a:solidFill>
            <a:srgbClr val="163EF5"/>
          </a:solidFill>
        </p:spPr>
        <p:txBody>
          <a:bodyPr wrap="square" lIns="0" tIns="0" rIns="0" bIns="0" rtlCol="0"/>
          <a:lstStyle/>
          <a:p>
            <a:endParaRPr/>
          </a:p>
        </p:txBody>
      </p:sp>
      <p:sp>
        <p:nvSpPr>
          <p:cNvPr id="18" name="bg object 18"/>
          <p:cNvSpPr/>
          <p:nvPr/>
        </p:nvSpPr>
        <p:spPr>
          <a:xfrm>
            <a:off x="4217657" y="2612199"/>
            <a:ext cx="6311265" cy="4081145"/>
          </a:xfrm>
          <a:custGeom>
            <a:avLst/>
            <a:gdLst/>
            <a:ahLst/>
            <a:cxnLst/>
            <a:rect l="l" t="t" r="r" b="b"/>
            <a:pathLst>
              <a:path w="6311265" h="4081145">
                <a:moveTo>
                  <a:pt x="6310642" y="0"/>
                </a:moveTo>
                <a:lnTo>
                  <a:pt x="0" y="4080705"/>
                </a:lnTo>
                <a:lnTo>
                  <a:pt x="6310642" y="4080705"/>
                </a:lnTo>
                <a:lnTo>
                  <a:pt x="6310642" y="0"/>
                </a:lnTo>
                <a:close/>
              </a:path>
            </a:pathLst>
          </a:custGeom>
          <a:solidFill>
            <a:srgbClr val="C4A15A"/>
          </a:solidFill>
        </p:spPr>
        <p:txBody>
          <a:bodyPr wrap="square" lIns="0" tIns="0" rIns="0" bIns="0" rtlCol="0"/>
          <a:lstStyle/>
          <a:p>
            <a:endParaRPr/>
          </a:p>
        </p:txBody>
      </p:sp>
      <p:sp>
        <p:nvSpPr>
          <p:cNvPr id="19" name="bg object 19"/>
          <p:cNvSpPr/>
          <p:nvPr/>
        </p:nvSpPr>
        <p:spPr>
          <a:xfrm>
            <a:off x="5892850" y="850900"/>
            <a:ext cx="4635500" cy="2331720"/>
          </a:xfrm>
          <a:custGeom>
            <a:avLst/>
            <a:gdLst/>
            <a:ahLst/>
            <a:cxnLst/>
            <a:rect l="l" t="t" r="r" b="b"/>
            <a:pathLst>
              <a:path w="4635500" h="2331720">
                <a:moveTo>
                  <a:pt x="4635449" y="0"/>
                </a:moveTo>
                <a:lnTo>
                  <a:pt x="0" y="0"/>
                </a:lnTo>
                <a:lnTo>
                  <a:pt x="4635449" y="2331351"/>
                </a:lnTo>
                <a:lnTo>
                  <a:pt x="4635449" y="0"/>
                </a:lnTo>
                <a:close/>
              </a:path>
            </a:pathLst>
          </a:custGeom>
          <a:solidFill>
            <a:srgbClr val="233A44"/>
          </a:solidFill>
        </p:spPr>
        <p:txBody>
          <a:bodyPr wrap="square" lIns="0" tIns="0" rIns="0" bIns="0" rtlCol="0"/>
          <a:lstStyle/>
          <a:p>
            <a:endParaRPr/>
          </a:p>
        </p:txBody>
      </p:sp>
      <p:sp>
        <p:nvSpPr>
          <p:cNvPr id="21" name="bg object 21"/>
          <p:cNvSpPr/>
          <p:nvPr/>
        </p:nvSpPr>
        <p:spPr>
          <a:xfrm>
            <a:off x="383057" y="851572"/>
            <a:ext cx="9914890" cy="5607685"/>
          </a:xfrm>
          <a:custGeom>
            <a:avLst/>
            <a:gdLst/>
            <a:ahLst/>
            <a:cxnLst/>
            <a:rect l="l" t="t" r="r" b="b"/>
            <a:pathLst>
              <a:path w="9914890" h="5607685">
                <a:moveTo>
                  <a:pt x="9914636" y="233591"/>
                </a:moveTo>
                <a:lnTo>
                  <a:pt x="2254948" y="233591"/>
                </a:lnTo>
                <a:lnTo>
                  <a:pt x="2612453" y="0"/>
                </a:lnTo>
                <a:lnTo>
                  <a:pt x="2451658" y="0"/>
                </a:lnTo>
                <a:lnTo>
                  <a:pt x="2094153" y="233591"/>
                </a:lnTo>
                <a:lnTo>
                  <a:pt x="1966252" y="233591"/>
                </a:lnTo>
                <a:lnTo>
                  <a:pt x="2323757" y="0"/>
                </a:lnTo>
                <a:lnTo>
                  <a:pt x="2162949" y="0"/>
                </a:lnTo>
                <a:lnTo>
                  <a:pt x="1805444" y="233591"/>
                </a:lnTo>
                <a:lnTo>
                  <a:pt x="1677543" y="233591"/>
                </a:lnTo>
                <a:lnTo>
                  <a:pt x="2035048" y="0"/>
                </a:lnTo>
                <a:lnTo>
                  <a:pt x="1874240" y="0"/>
                </a:lnTo>
                <a:lnTo>
                  <a:pt x="1516735" y="233591"/>
                </a:lnTo>
                <a:lnTo>
                  <a:pt x="0" y="233591"/>
                </a:lnTo>
                <a:lnTo>
                  <a:pt x="0" y="5607075"/>
                </a:lnTo>
                <a:lnTo>
                  <a:pt x="9914636" y="5607075"/>
                </a:lnTo>
                <a:lnTo>
                  <a:pt x="9914636" y="233591"/>
                </a:lnTo>
                <a:close/>
              </a:path>
            </a:pathLst>
          </a:custGeom>
          <a:solidFill>
            <a:srgbClr val="FFFFFF"/>
          </a:solidFill>
        </p:spPr>
        <p:txBody>
          <a:bodyPr wrap="square" lIns="0" tIns="0" rIns="0" bIns="0" rtlCol="0"/>
          <a:lstStyle/>
          <a:p>
            <a:endParaRPr/>
          </a:p>
        </p:txBody>
      </p:sp>
      <p:sp>
        <p:nvSpPr>
          <p:cNvPr id="22" name="bg object 22"/>
          <p:cNvSpPr/>
          <p:nvPr/>
        </p:nvSpPr>
        <p:spPr>
          <a:xfrm>
            <a:off x="1179766" y="851572"/>
            <a:ext cx="2553970" cy="1186180"/>
          </a:xfrm>
          <a:custGeom>
            <a:avLst/>
            <a:gdLst/>
            <a:ahLst/>
            <a:cxnLst/>
            <a:rect l="l" t="t" r="r" b="b"/>
            <a:pathLst>
              <a:path w="2553970" h="1186180">
                <a:moveTo>
                  <a:pt x="1976120" y="0"/>
                </a:moveTo>
                <a:lnTo>
                  <a:pt x="1815325" y="0"/>
                </a:lnTo>
                <a:lnTo>
                  <a:pt x="0" y="1186129"/>
                </a:lnTo>
                <a:lnTo>
                  <a:pt x="160807" y="1186129"/>
                </a:lnTo>
                <a:lnTo>
                  <a:pt x="1976120" y="0"/>
                </a:lnTo>
                <a:close/>
              </a:path>
              <a:path w="2553970" h="1186180">
                <a:moveTo>
                  <a:pt x="2264829" y="0"/>
                </a:moveTo>
                <a:lnTo>
                  <a:pt x="2104034" y="0"/>
                </a:lnTo>
                <a:lnTo>
                  <a:pt x="288709" y="1186129"/>
                </a:lnTo>
                <a:lnTo>
                  <a:pt x="449503" y="1186129"/>
                </a:lnTo>
                <a:lnTo>
                  <a:pt x="2264829" y="0"/>
                </a:lnTo>
                <a:close/>
              </a:path>
              <a:path w="2553970" h="1186180">
                <a:moveTo>
                  <a:pt x="2553538" y="0"/>
                </a:moveTo>
                <a:lnTo>
                  <a:pt x="2392743" y="0"/>
                </a:lnTo>
                <a:lnTo>
                  <a:pt x="577418" y="1186129"/>
                </a:lnTo>
                <a:lnTo>
                  <a:pt x="738225" y="1186129"/>
                </a:lnTo>
                <a:lnTo>
                  <a:pt x="2553538" y="0"/>
                </a:lnTo>
                <a:close/>
              </a:path>
            </a:pathLst>
          </a:custGeom>
          <a:solidFill>
            <a:srgbClr val="163EF5"/>
          </a:solidFill>
        </p:spPr>
        <p:txBody>
          <a:bodyPr wrap="square" lIns="0" tIns="0" rIns="0" bIns="0" rtlCol="0"/>
          <a:lstStyle/>
          <a:p>
            <a:endParaRPr/>
          </a:p>
        </p:txBody>
      </p:sp>
      <p:sp>
        <p:nvSpPr>
          <p:cNvPr id="23" name="bg object 23"/>
          <p:cNvSpPr/>
          <p:nvPr/>
        </p:nvSpPr>
        <p:spPr>
          <a:xfrm>
            <a:off x="8160664" y="856678"/>
            <a:ext cx="2101215" cy="854710"/>
          </a:xfrm>
          <a:custGeom>
            <a:avLst/>
            <a:gdLst/>
            <a:ahLst/>
            <a:cxnLst/>
            <a:rect l="l" t="t" r="r" b="b"/>
            <a:pathLst>
              <a:path w="2101215" h="854710">
                <a:moveTo>
                  <a:pt x="1417548" y="0"/>
                </a:moveTo>
                <a:lnTo>
                  <a:pt x="1348625" y="0"/>
                </a:lnTo>
                <a:lnTo>
                  <a:pt x="0" y="854252"/>
                </a:lnTo>
                <a:lnTo>
                  <a:pt x="68910" y="854252"/>
                </a:lnTo>
                <a:lnTo>
                  <a:pt x="1417548" y="0"/>
                </a:lnTo>
                <a:close/>
              </a:path>
              <a:path w="2101215" h="854710">
                <a:moveTo>
                  <a:pt x="1759115" y="0"/>
                </a:moveTo>
                <a:lnTo>
                  <a:pt x="1690204" y="0"/>
                </a:lnTo>
                <a:lnTo>
                  <a:pt x="341579" y="854252"/>
                </a:lnTo>
                <a:lnTo>
                  <a:pt x="410489" y="854252"/>
                </a:lnTo>
                <a:lnTo>
                  <a:pt x="1759115" y="0"/>
                </a:lnTo>
                <a:close/>
              </a:path>
              <a:path w="2101215" h="854710">
                <a:moveTo>
                  <a:pt x="2100694" y="0"/>
                </a:moveTo>
                <a:lnTo>
                  <a:pt x="2031771" y="0"/>
                </a:lnTo>
                <a:lnTo>
                  <a:pt x="683145" y="854252"/>
                </a:lnTo>
                <a:lnTo>
                  <a:pt x="752068" y="854252"/>
                </a:lnTo>
                <a:lnTo>
                  <a:pt x="2100694" y="0"/>
                </a:lnTo>
                <a:close/>
              </a:path>
            </a:pathLst>
          </a:custGeom>
          <a:solidFill>
            <a:srgbClr val="233A44"/>
          </a:solidFill>
        </p:spPr>
        <p:txBody>
          <a:bodyPr wrap="square" lIns="0" tIns="0" rIns="0" bIns="0" rtlCol="0"/>
          <a:lstStyle/>
          <a:p>
            <a:endParaRPr/>
          </a:p>
        </p:txBody>
      </p:sp>
      <p:sp>
        <p:nvSpPr>
          <p:cNvPr id="24" name="bg object 24"/>
          <p:cNvSpPr/>
          <p:nvPr/>
        </p:nvSpPr>
        <p:spPr>
          <a:xfrm>
            <a:off x="7588275" y="5641555"/>
            <a:ext cx="2711450" cy="1051560"/>
          </a:xfrm>
          <a:custGeom>
            <a:avLst/>
            <a:gdLst/>
            <a:ahLst/>
            <a:cxnLst/>
            <a:rect l="l" t="t" r="r" b="b"/>
            <a:pathLst>
              <a:path w="2711450" h="1051559">
                <a:moveTo>
                  <a:pt x="1829320" y="0"/>
                </a:moveTo>
                <a:lnTo>
                  <a:pt x="1659966" y="0"/>
                </a:lnTo>
                <a:lnTo>
                  <a:pt x="0" y="1051458"/>
                </a:lnTo>
                <a:lnTo>
                  <a:pt x="169354" y="1051458"/>
                </a:lnTo>
                <a:lnTo>
                  <a:pt x="1829320" y="0"/>
                </a:lnTo>
                <a:close/>
              </a:path>
              <a:path w="2711450" h="1051559">
                <a:moveTo>
                  <a:pt x="2270125" y="0"/>
                </a:moveTo>
                <a:lnTo>
                  <a:pt x="2100757" y="0"/>
                </a:lnTo>
                <a:lnTo>
                  <a:pt x="440791" y="1051458"/>
                </a:lnTo>
                <a:lnTo>
                  <a:pt x="610146" y="1051458"/>
                </a:lnTo>
                <a:lnTo>
                  <a:pt x="2270125" y="0"/>
                </a:lnTo>
                <a:close/>
              </a:path>
              <a:path w="2711450" h="1051559">
                <a:moveTo>
                  <a:pt x="2710916" y="0"/>
                </a:moveTo>
                <a:lnTo>
                  <a:pt x="2541562" y="0"/>
                </a:lnTo>
                <a:lnTo>
                  <a:pt x="881595" y="1051458"/>
                </a:lnTo>
                <a:lnTo>
                  <a:pt x="1050950" y="1051458"/>
                </a:lnTo>
                <a:lnTo>
                  <a:pt x="2710916" y="0"/>
                </a:lnTo>
                <a:close/>
              </a:path>
            </a:pathLst>
          </a:custGeom>
          <a:solidFill>
            <a:srgbClr val="FFFFFF"/>
          </a:solidFill>
        </p:spPr>
        <p:txBody>
          <a:bodyPr wrap="square" lIns="0" tIns="0" rIns="0" bIns="0" rtlCol="0"/>
          <a:lstStyle/>
          <a:p>
            <a:endParaRPr/>
          </a:p>
        </p:txBody>
      </p:sp>
      <p:sp>
        <p:nvSpPr>
          <p:cNvPr id="25" name="bg object 25"/>
          <p:cNvSpPr/>
          <p:nvPr/>
        </p:nvSpPr>
        <p:spPr>
          <a:xfrm>
            <a:off x="378371" y="5457329"/>
            <a:ext cx="3172460" cy="1230630"/>
          </a:xfrm>
          <a:custGeom>
            <a:avLst/>
            <a:gdLst/>
            <a:ahLst/>
            <a:cxnLst/>
            <a:rect l="l" t="t" r="r" b="b"/>
            <a:pathLst>
              <a:path w="3172460" h="1230629">
                <a:moveTo>
                  <a:pt x="2140483" y="0"/>
                </a:moveTo>
                <a:lnTo>
                  <a:pt x="1942515" y="0"/>
                </a:lnTo>
                <a:lnTo>
                  <a:pt x="0" y="1230426"/>
                </a:lnTo>
                <a:lnTo>
                  <a:pt x="197954" y="1230426"/>
                </a:lnTo>
                <a:lnTo>
                  <a:pt x="2140483" y="0"/>
                </a:lnTo>
                <a:close/>
              </a:path>
              <a:path w="3172460" h="1230629">
                <a:moveTo>
                  <a:pt x="2656255" y="0"/>
                </a:moveTo>
                <a:lnTo>
                  <a:pt x="2458288" y="0"/>
                </a:lnTo>
                <a:lnTo>
                  <a:pt x="515772" y="1230426"/>
                </a:lnTo>
                <a:lnTo>
                  <a:pt x="713727" y="1230426"/>
                </a:lnTo>
                <a:lnTo>
                  <a:pt x="2656255" y="0"/>
                </a:lnTo>
                <a:close/>
              </a:path>
              <a:path w="3172460" h="1230629">
                <a:moveTo>
                  <a:pt x="3172028" y="0"/>
                </a:moveTo>
                <a:lnTo>
                  <a:pt x="2974060" y="0"/>
                </a:lnTo>
                <a:lnTo>
                  <a:pt x="1031557" y="1230426"/>
                </a:lnTo>
                <a:lnTo>
                  <a:pt x="1229512" y="1230426"/>
                </a:lnTo>
                <a:lnTo>
                  <a:pt x="3172028" y="0"/>
                </a:lnTo>
                <a:close/>
              </a:path>
            </a:pathLst>
          </a:custGeom>
          <a:solidFill>
            <a:srgbClr val="00796B"/>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700" b="1" i="0">
                <a:solidFill>
                  <a:srgbClr val="CC33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bg object 20"/>
          <p:cNvSpPr/>
          <p:nvPr/>
        </p:nvSpPr>
        <p:spPr>
          <a:xfrm>
            <a:off x="383004" y="1085164"/>
            <a:ext cx="9914890" cy="5374005"/>
          </a:xfrm>
          <a:custGeom>
            <a:avLst/>
            <a:gdLst/>
            <a:ahLst/>
            <a:cxnLst/>
            <a:rect l="l" t="t" r="r" b="b"/>
            <a:pathLst>
              <a:path w="9914890" h="5374005">
                <a:moveTo>
                  <a:pt x="9914638" y="0"/>
                </a:moveTo>
                <a:lnTo>
                  <a:pt x="0" y="0"/>
                </a:lnTo>
                <a:lnTo>
                  <a:pt x="0" y="5373481"/>
                </a:lnTo>
                <a:lnTo>
                  <a:pt x="9914638" y="5373481"/>
                </a:lnTo>
                <a:lnTo>
                  <a:pt x="9914638" y="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a:xfrm>
            <a:off x="3336226" y="1055823"/>
            <a:ext cx="4194809" cy="437515"/>
          </a:xfrm>
          <a:prstGeom prst="rect">
            <a:avLst/>
          </a:prstGeom>
        </p:spPr>
        <p:txBody>
          <a:bodyPr wrap="square" lIns="0" tIns="0" rIns="0" bIns="0">
            <a:spAutoFit/>
          </a:bodyPr>
          <a:lstStyle>
            <a:lvl1pPr>
              <a:defRPr sz="2700" b="1" i="0">
                <a:solidFill>
                  <a:srgbClr val="CC3300"/>
                </a:solidFill>
                <a:latin typeface="Arial"/>
                <a:cs typeface="Arial"/>
              </a:defRPr>
            </a:lvl1pPr>
          </a:lstStyle>
          <a:p>
            <a:endParaRPr/>
          </a:p>
        </p:txBody>
      </p:sp>
      <p:sp>
        <p:nvSpPr>
          <p:cNvPr id="3" name="Holder 3"/>
          <p:cNvSpPr>
            <a:spLocks noGrp="1"/>
          </p:cNvSpPr>
          <p:nvPr>
            <p:ph type="body" idx="1"/>
          </p:nvPr>
        </p:nvSpPr>
        <p:spPr>
          <a:xfrm>
            <a:off x="731358" y="1434475"/>
            <a:ext cx="6332220" cy="4550410"/>
          </a:xfrm>
          <a:prstGeom prst="rect">
            <a:avLst/>
          </a:prstGeom>
        </p:spPr>
        <p:txBody>
          <a:bodyPr wrap="square" lIns="0" tIns="0" rIns="0" bIns="0">
            <a:spAutoFit/>
          </a:bodyPr>
          <a:lstStyle>
            <a:lvl1pPr>
              <a:defRPr sz="2000" b="1" i="0">
                <a:solidFill>
                  <a:srgbClr val="0095F1"/>
                </a:solidFill>
                <a:latin typeface="Arial"/>
                <a:cs typeface="Arial"/>
              </a:defRPr>
            </a:lvl1pPr>
          </a:lstStyle>
          <a:p>
            <a:endParaRPr/>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1/28/2024</a:t>
            </a:fld>
            <a:endParaRPr lang="en-US"/>
          </a:p>
        </p:txBody>
      </p:sp>
      <p:sp>
        <p:nvSpPr>
          <p:cNvPr id="6" name="Holder 6"/>
          <p:cNvSpPr>
            <a:spLocks noGrp="1"/>
          </p:cNvSpPr>
          <p:nvPr>
            <p:ph type="sldNum" sz="quarter" idx="7"/>
          </p:nvPr>
        </p:nvSpPr>
        <p:spPr>
          <a:xfrm>
            <a:off x="7699248" y="7033450"/>
            <a:ext cx="2459482"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vikram@iiitd.ac.in" TargetMode="External"/><Relationship Id="rId2" Type="http://schemas.openxmlformats.org/officeDocument/2006/relationships/hyperlink" Target="mailto:mukesh@iiitd.ac.in" TargetMode="External"/><Relationship Id="rId1" Type="http://schemas.openxmlformats.org/officeDocument/2006/relationships/slideLayout" Target="../slideLayouts/slideLayout5.xml"/><Relationship Id="rId4" Type="http://schemas.openxmlformats.org/officeDocument/2006/relationships/hyperlink" Target="mailto:madiha@iiitd.ac.i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db-book.com/db6/slide-di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1500" y="2943225"/>
            <a:ext cx="7291705" cy="988694"/>
          </a:xfrm>
          <a:prstGeom prst="rect">
            <a:avLst/>
          </a:prstGeom>
        </p:spPr>
        <p:txBody>
          <a:bodyPr vert="horz" wrap="square" lIns="0" tIns="12700" rIns="0" bIns="0" rtlCol="0">
            <a:spAutoFit/>
          </a:bodyPr>
          <a:lstStyle/>
          <a:p>
            <a:pPr marL="2626360" marR="5080" indent="-2614295">
              <a:lnSpc>
                <a:spcPct val="117000"/>
              </a:lnSpc>
              <a:spcBef>
                <a:spcPts val="100"/>
              </a:spcBef>
            </a:pPr>
            <a:r>
              <a:rPr spc="-135" dirty="0">
                <a:solidFill>
                  <a:srgbClr val="AF7B51"/>
                </a:solidFill>
              </a:rPr>
              <a:t>CSE </a:t>
            </a:r>
            <a:r>
              <a:rPr spc="35" dirty="0">
                <a:solidFill>
                  <a:srgbClr val="AF7B51"/>
                </a:solidFill>
              </a:rPr>
              <a:t>202: </a:t>
            </a:r>
            <a:r>
              <a:rPr spc="-55" dirty="0">
                <a:solidFill>
                  <a:srgbClr val="AF7B51"/>
                </a:solidFill>
              </a:rPr>
              <a:t>Fundamentals </a:t>
            </a:r>
            <a:r>
              <a:rPr spc="-15" dirty="0">
                <a:solidFill>
                  <a:srgbClr val="AF7B51"/>
                </a:solidFill>
              </a:rPr>
              <a:t>of </a:t>
            </a:r>
            <a:r>
              <a:rPr spc="-20" dirty="0">
                <a:solidFill>
                  <a:srgbClr val="AF7B51"/>
                </a:solidFill>
              </a:rPr>
              <a:t>Database </a:t>
            </a:r>
            <a:r>
              <a:rPr spc="-70" dirty="0">
                <a:solidFill>
                  <a:srgbClr val="AF7B51"/>
                </a:solidFill>
              </a:rPr>
              <a:t>Systems  </a:t>
            </a:r>
            <a:r>
              <a:rPr spc="60" dirty="0">
                <a:solidFill>
                  <a:srgbClr val="AF7B51"/>
                </a:solidFill>
              </a:rPr>
              <a:t>Winter</a:t>
            </a:r>
            <a:r>
              <a:rPr spc="-5" dirty="0">
                <a:solidFill>
                  <a:srgbClr val="AF7B51"/>
                </a:solidFill>
              </a:rPr>
              <a:t> </a:t>
            </a:r>
            <a:r>
              <a:rPr spc="120" dirty="0">
                <a:solidFill>
                  <a:srgbClr val="AF7B51"/>
                </a:solidFill>
              </a:rPr>
              <a:t>202</a:t>
            </a:r>
            <a:r>
              <a:rPr lang="en-US" spc="120" dirty="0">
                <a:solidFill>
                  <a:srgbClr val="AF7B51"/>
                </a:solidFill>
              </a:rPr>
              <a:t>4</a:t>
            </a:r>
            <a:endParaRPr spc="120" dirty="0">
              <a:solidFill>
                <a:srgbClr val="AF7B51"/>
              </a:solidFill>
            </a:endParaRPr>
          </a:p>
        </p:txBody>
      </p:sp>
      <p:sp>
        <p:nvSpPr>
          <p:cNvPr id="3" name="TextBox 2"/>
          <p:cNvSpPr txBox="1"/>
          <p:nvPr/>
        </p:nvSpPr>
        <p:spPr>
          <a:xfrm>
            <a:off x="3946227" y="5000625"/>
            <a:ext cx="4367542" cy="830997"/>
          </a:xfrm>
          <a:prstGeom prst="rect">
            <a:avLst/>
          </a:prstGeom>
          <a:noFill/>
        </p:spPr>
        <p:txBody>
          <a:bodyPr wrap="none" rtlCol="0">
            <a:spAutoFit/>
          </a:bodyPr>
          <a:lstStyle/>
          <a:p>
            <a:pPr algn="ctr"/>
            <a:r>
              <a:rPr lang="en-IN" sz="2400" dirty="0">
                <a:solidFill>
                  <a:srgbClr val="0000FF"/>
                </a:solidFill>
              </a:rPr>
              <a:t>Welcome!!!</a:t>
            </a:r>
          </a:p>
          <a:p>
            <a:pPr algn="ctr"/>
            <a:r>
              <a:rPr lang="en-IN" sz="2400" dirty="0">
                <a:solidFill>
                  <a:srgbClr val="0000FF"/>
                </a:solidFill>
              </a:rPr>
              <a:t>Thanks for registering in this class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1085" y="1176444"/>
            <a:ext cx="8571230" cy="3697393"/>
          </a:xfrm>
        </p:spPr>
        <p:txBody>
          <a:bodyPr>
            <a:normAutofit/>
          </a:bodyPr>
          <a:lstStyle/>
          <a:p>
            <a:r>
              <a:rPr lang="en-US" sz="5845" dirty="0">
                <a:solidFill>
                  <a:srgbClr val="0070C0"/>
                </a:solidFill>
              </a:rPr>
              <a:t>CSE 202</a:t>
            </a:r>
            <a:br>
              <a:rPr lang="en-US" sz="5845" dirty="0">
                <a:solidFill>
                  <a:srgbClr val="0070C0"/>
                </a:solidFill>
              </a:rPr>
            </a:br>
            <a:r>
              <a:rPr lang="en-US" sz="5845" dirty="0">
                <a:solidFill>
                  <a:srgbClr val="0070C0"/>
                </a:solidFill>
              </a:rPr>
              <a:t>DBMS</a:t>
            </a:r>
            <a:br>
              <a:rPr lang="en-US" dirty="0"/>
            </a:br>
            <a:r>
              <a:rPr lang="en-US" sz="4632" dirty="0"/>
              <a:t>Introduction</a:t>
            </a:r>
            <a:br>
              <a:rPr lang="en-US" sz="4632" dirty="0"/>
            </a:br>
            <a:r>
              <a:rPr lang="en-US" sz="4632" dirty="0"/>
              <a:t>Lecture 1</a:t>
            </a:r>
          </a:p>
        </p:txBody>
      </p:sp>
      <p:sp>
        <p:nvSpPr>
          <p:cNvPr id="3" name="Subtitle 2"/>
          <p:cNvSpPr>
            <a:spLocks noGrp="1"/>
          </p:cNvSpPr>
          <p:nvPr>
            <p:ph type="subTitle" idx="4294967295"/>
          </p:nvPr>
        </p:nvSpPr>
        <p:spPr>
          <a:xfrm>
            <a:off x="317500" y="6448425"/>
            <a:ext cx="10058400" cy="765598"/>
          </a:xfrm>
        </p:spPr>
        <p:txBody>
          <a:bodyPr>
            <a:normAutofit/>
          </a:bodyPr>
          <a:lstStyle/>
          <a:p>
            <a:r>
              <a:rPr lang="en-US" sz="2000" dirty="0">
                <a:solidFill>
                  <a:srgbClr val="0000FF"/>
                </a:solidFill>
              </a:rPr>
              <a:t>Acknowledgement: </a:t>
            </a:r>
            <a:r>
              <a:rPr lang="en-US" sz="2000" dirty="0">
                <a:solidFill>
                  <a:schemeClr val="tx1"/>
                </a:solidFill>
              </a:rPr>
              <a:t>Following Slides taken from Mohammad </a:t>
            </a:r>
            <a:r>
              <a:rPr lang="en-US" sz="2000" dirty="0" err="1">
                <a:solidFill>
                  <a:schemeClr val="tx1"/>
                </a:solidFill>
              </a:rPr>
              <a:t>Hammoud’s</a:t>
            </a:r>
            <a:r>
              <a:rPr lang="en-US" sz="2000" dirty="0">
                <a:solidFill>
                  <a:schemeClr val="tx1"/>
                </a:solidFill>
              </a:rPr>
              <a:t> (from CMU, Qatar Campus) presentation with minor edits</a:t>
            </a:r>
          </a:p>
        </p:txBody>
      </p:sp>
    </p:spTree>
    <p:extLst>
      <p:ext uri="{BB962C8B-B14F-4D97-AF65-F5344CB8AC3E}">
        <p14:creationId xmlns:p14="http://schemas.microsoft.com/office/powerpoint/2010/main" val="3461842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5500" y="528040"/>
            <a:ext cx="4194809" cy="437515"/>
          </a:xfrm>
        </p:spPr>
        <p:txBody>
          <a:bodyPr>
            <a:normAutofit fontScale="90000"/>
          </a:bodyPr>
          <a:lstStyle/>
          <a:p>
            <a:r>
              <a:rPr lang="en-US" dirty="0"/>
              <a:t>Why Studying Databases?</a:t>
            </a:r>
          </a:p>
        </p:txBody>
      </p:sp>
      <p:sp>
        <p:nvSpPr>
          <p:cNvPr id="3" name="Content Placeholder 2"/>
          <p:cNvSpPr>
            <a:spLocks noGrp="1"/>
          </p:cNvSpPr>
          <p:nvPr>
            <p:ph idx="1"/>
          </p:nvPr>
        </p:nvSpPr>
        <p:spPr>
          <a:xfrm>
            <a:off x="469900" y="1181929"/>
            <a:ext cx="9829800" cy="5293995"/>
          </a:xfrm>
        </p:spPr>
        <p:txBody>
          <a:bodyPr>
            <a:normAutofit/>
          </a:bodyPr>
          <a:lstStyle/>
          <a:p>
            <a:pPr marL="514350" indent="-514350">
              <a:buFont typeface="Arial" panose="020B0604020202020204" pitchFamily="34" charset="0"/>
              <a:buChar char="•"/>
            </a:pPr>
            <a:r>
              <a:rPr lang="en-US" sz="2647" b="0" dirty="0">
                <a:solidFill>
                  <a:srgbClr val="0000FF"/>
                </a:solidFill>
              </a:rPr>
              <a:t>Data is </a:t>
            </a:r>
            <a:r>
              <a:rPr lang="en-US" sz="2647" b="0" i="1" dirty="0">
                <a:solidFill>
                  <a:srgbClr val="0000FF"/>
                </a:solidFill>
              </a:rPr>
              <a:t>everywhere</a:t>
            </a:r>
            <a:r>
              <a:rPr lang="en-US" sz="2647" b="0" dirty="0">
                <a:solidFill>
                  <a:srgbClr val="0000FF"/>
                </a:solidFill>
              </a:rPr>
              <a:t> and is </a:t>
            </a:r>
            <a:r>
              <a:rPr lang="en-US" sz="2647" b="0" i="1" dirty="0">
                <a:solidFill>
                  <a:srgbClr val="0000FF"/>
                </a:solidFill>
              </a:rPr>
              <a:t>critical</a:t>
            </a:r>
            <a:r>
              <a:rPr lang="en-US" sz="2647" b="0" dirty="0">
                <a:solidFill>
                  <a:srgbClr val="0000FF"/>
                </a:solidFill>
              </a:rPr>
              <a:t> to our lives</a:t>
            </a:r>
          </a:p>
          <a:p>
            <a:pPr marL="457200" indent="-457200">
              <a:buFont typeface="Arial" panose="020B0604020202020204" pitchFamily="34" charset="0"/>
              <a:buChar char="•"/>
            </a:pPr>
            <a:endParaRPr lang="en-US" sz="2426" b="0" dirty="0">
              <a:solidFill>
                <a:srgbClr val="0000FF"/>
              </a:solidFill>
            </a:endParaRPr>
          </a:p>
          <a:p>
            <a:pPr marL="514350" indent="-514350">
              <a:buFont typeface="Arial" panose="020B0604020202020204" pitchFamily="34" charset="0"/>
              <a:buChar char="•"/>
            </a:pPr>
            <a:r>
              <a:rPr lang="en-US" sz="2647" b="0" dirty="0">
                <a:solidFill>
                  <a:srgbClr val="0000FF"/>
                </a:solidFill>
              </a:rPr>
              <a:t>Data need to be recorded, maintained, accessed, shared, mined and manipulated </a:t>
            </a:r>
            <a:r>
              <a:rPr lang="en-US" sz="2647" b="0" i="1" dirty="0">
                <a:solidFill>
                  <a:srgbClr val="0000FF"/>
                </a:solidFill>
              </a:rPr>
              <a:t>correctly</a:t>
            </a:r>
            <a:r>
              <a:rPr lang="en-US" sz="2647" b="0" dirty="0">
                <a:solidFill>
                  <a:srgbClr val="0000FF"/>
                </a:solidFill>
              </a:rPr>
              <a:t>, </a:t>
            </a:r>
            <a:r>
              <a:rPr lang="en-US" sz="2647" b="0" i="1" dirty="0">
                <a:solidFill>
                  <a:srgbClr val="0000FF"/>
                </a:solidFill>
              </a:rPr>
              <a:t>securely</a:t>
            </a:r>
            <a:r>
              <a:rPr lang="en-US" sz="2647" b="0" dirty="0">
                <a:solidFill>
                  <a:srgbClr val="0000FF"/>
                </a:solidFill>
              </a:rPr>
              <a:t>, </a:t>
            </a:r>
            <a:r>
              <a:rPr lang="en-US" sz="2647" b="0" i="1" dirty="0">
                <a:solidFill>
                  <a:srgbClr val="0000FF"/>
                </a:solidFill>
              </a:rPr>
              <a:t>efficiently</a:t>
            </a:r>
            <a:r>
              <a:rPr lang="en-US" sz="2647" b="0" dirty="0">
                <a:solidFill>
                  <a:srgbClr val="0000FF"/>
                </a:solidFill>
              </a:rPr>
              <a:t> and </a:t>
            </a:r>
            <a:r>
              <a:rPr lang="en-US" sz="2647" b="0" i="1" dirty="0">
                <a:solidFill>
                  <a:srgbClr val="0000FF"/>
                </a:solidFill>
              </a:rPr>
              <a:t>effectively</a:t>
            </a:r>
            <a:r>
              <a:rPr lang="en-US" sz="2647" b="0" dirty="0">
                <a:solidFill>
                  <a:srgbClr val="0000FF"/>
                </a:solidFill>
              </a:rPr>
              <a:t> </a:t>
            </a:r>
          </a:p>
          <a:p>
            <a:pPr marL="457200" indent="-457200">
              <a:buFont typeface="Arial" panose="020B0604020202020204" pitchFamily="34" charset="0"/>
              <a:buChar char="•"/>
            </a:pPr>
            <a:endParaRPr lang="en-US" sz="2426" b="0" dirty="0">
              <a:solidFill>
                <a:srgbClr val="0000FF"/>
              </a:solidFill>
            </a:endParaRPr>
          </a:p>
          <a:p>
            <a:pPr marL="514350" indent="-514350">
              <a:buFont typeface="Arial" panose="020B0604020202020204" pitchFamily="34" charset="0"/>
              <a:buChar char="•"/>
            </a:pPr>
            <a:r>
              <a:rPr lang="en-US" sz="2647" b="0" dirty="0">
                <a:solidFill>
                  <a:srgbClr val="0000FF"/>
                </a:solidFill>
              </a:rPr>
              <a:t>Database management systems (DBMSs) are indispensable software for achieving such goals</a:t>
            </a:r>
          </a:p>
          <a:p>
            <a:pPr marL="457200" indent="-457200">
              <a:buFont typeface="Arial" panose="020B0604020202020204" pitchFamily="34" charset="0"/>
              <a:buChar char="•"/>
            </a:pPr>
            <a:endParaRPr lang="en-US" sz="2426" b="0" dirty="0">
              <a:solidFill>
                <a:srgbClr val="0000FF"/>
              </a:solidFill>
            </a:endParaRPr>
          </a:p>
          <a:p>
            <a:pPr marL="514350" indent="-514350">
              <a:buFont typeface="Arial" panose="020B0604020202020204" pitchFamily="34" charset="0"/>
              <a:buChar char="•"/>
            </a:pPr>
            <a:r>
              <a:rPr lang="en-US" sz="2647" b="0" dirty="0">
                <a:solidFill>
                  <a:srgbClr val="0000FF"/>
                </a:solidFill>
              </a:rPr>
              <a:t>The principles and practices of DBMSs are now an integral part of computer science curricula</a:t>
            </a:r>
          </a:p>
          <a:p>
            <a:pPr marL="914400" lvl="1" indent="-457200">
              <a:buFont typeface="Arial" panose="020B0604020202020204" pitchFamily="34" charset="0"/>
              <a:buChar char="•"/>
            </a:pPr>
            <a:r>
              <a:rPr lang="en-US" sz="2426" dirty="0"/>
              <a:t>They encompass OS, languages, theory, AI,  multimedia, and logic, among others</a:t>
            </a:r>
          </a:p>
          <a:p>
            <a:pPr lvl="1"/>
            <a:endParaRPr lang="en-US" dirty="0"/>
          </a:p>
          <a:p>
            <a:endParaRPr lang="en-US" dirty="0"/>
          </a:p>
          <a:p>
            <a:pPr lvl="2"/>
            <a:endParaRPr lang="en-US" dirty="0"/>
          </a:p>
          <a:p>
            <a:pPr lvl="1"/>
            <a:endParaRPr lang="en-US" dirty="0"/>
          </a:p>
          <a:p>
            <a:pPr lvl="1"/>
            <a:endParaRPr lang="en-US" dirty="0"/>
          </a:p>
          <a:p>
            <a:pPr lvl="1"/>
            <a:endParaRPr lang="en-US" dirty="0"/>
          </a:p>
          <a:p>
            <a:pPr lvl="2"/>
            <a:endParaRPr lang="en-US" dirty="0"/>
          </a:p>
          <a:p>
            <a:pPr lvl="1"/>
            <a:endParaRPr lang="en-US" dirty="0"/>
          </a:p>
          <a:p>
            <a:pPr lvl="2"/>
            <a:endParaRPr lang="en-US" dirty="0"/>
          </a:p>
          <a:p>
            <a:pPr lvl="1"/>
            <a:endParaRPr lang="en-US" dirty="0"/>
          </a:p>
          <a:p>
            <a:pPr lvl="3"/>
            <a:endParaRPr lang="en-US" dirty="0"/>
          </a:p>
          <a:p>
            <a:pPr lvl="1"/>
            <a:endParaRPr lang="en-US" dirty="0"/>
          </a:p>
        </p:txBody>
      </p:sp>
      <p:sp>
        <p:nvSpPr>
          <p:cNvPr id="5" name="Rounded Rectangle 4"/>
          <p:cNvSpPr/>
          <p:nvPr/>
        </p:nvSpPr>
        <p:spPr>
          <a:xfrm>
            <a:off x="977053" y="6726589"/>
            <a:ext cx="8655262" cy="770290"/>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985" dirty="0"/>
              <a:t>As such, the study of database systems can prove to be richly rewarding in more ways than one!</a:t>
            </a:r>
          </a:p>
        </p:txBody>
      </p:sp>
    </p:spTree>
    <p:extLst>
      <p:ext uri="{BB962C8B-B14F-4D97-AF65-F5344CB8AC3E}">
        <p14:creationId xmlns:p14="http://schemas.microsoft.com/office/powerpoint/2010/main" val="184168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175" y="349426"/>
            <a:ext cx="2568725" cy="415498"/>
          </a:xfrm>
        </p:spPr>
        <p:txBody>
          <a:bodyPr/>
          <a:lstStyle/>
          <a:p>
            <a:r>
              <a:rPr lang="en-US" dirty="0"/>
              <a:t>List of Topics</a:t>
            </a:r>
          </a:p>
        </p:txBody>
      </p:sp>
      <p:sp>
        <p:nvSpPr>
          <p:cNvPr id="5" name="Isosceles Triangle 4"/>
          <p:cNvSpPr/>
          <p:nvPr/>
        </p:nvSpPr>
        <p:spPr>
          <a:xfrm>
            <a:off x="2321560" y="1317808"/>
            <a:ext cx="5108424" cy="6134312"/>
          </a:xfrm>
          <a:prstGeom prst="triangle">
            <a:avLst/>
          </a:prstGeom>
          <a:solidFill>
            <a:srgbClr val="C00000">
              <a:alpha val="8500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AS"/>
          </a:p>
        </p:txBody>
      </p:sp>
      <p:sp>
        <p:nvSpPr>
          <p:cNvPr id="23" name="Freeform 22"/>
          <p:cNvSpPr/>
          <p:nvPr/>
        </p:nvSpPr>
        <p:spPr>
          <a:xfrm>
            <a:off x="5026216" y="1956523"/>
            <a:ext cx="3186201" cy="487073"/>
          </a:xfrm>
          <a:custGeom>
            <a:avLst/>
            <a:gdLst>
              <a:gd name="connsiteX0" fmla="*/ 0 w 2889250"/>
              <a:gd name="connsiteY0" fmla="*/ 73614 h 441678"/>
              <a:gd name="connsiteX1" fmla="*/ 73614 w 2889250"/>
              <a:gd name="connsiteY1" fmla="*/ 0 h 441678"/>
              <a:gd name="connsiteX2" fmla="*/ 2815636 w 2889250"/>
              <a:gd name="connsiteY2" fmla="*/ 0 h 441678"/>
              <a:gd name="connsiteX3" fmla="*/ 2889250 w 2889250"/>
              <a:gd name="connsiteY3" fmla="*/ 73614 h 441678"/>
              <a:gd name="connsiteX4" fmla="*/ 2889250 w 2889250"/>
              <a:gd name="connsiteY4" fmla="*/ 368064 h 441678"/>
              <a:gd name="connsiteX5" fmla="*/ 2815636 w 2889250"/>
              <a:gd name="connsiteY5" fmla="*/ 441678 h 441678"/>
              <a:gd name="connsiteX6" fmla="*/ 73614 w 2889250"/>
              <a:gd name="connsiteY6" fmla="*/ 441678 h 441678"/>
              <a:gd name="connsiteX7" fmla="*/ 0 w 2889250"/>
              <a:gd name="connsiteY7" fmla="*/ 368064 h 441678"/>
              <a:gd name="connsiteX8" fmla="*/ 0 w 2889250"/>
              <a:gd name="connsiteY8" fmla="*/ 73614 h 441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9250" h="441678">
                <a:moveTo>
                  <a:pt x="0" y="73614"/>
                </a:moveTo>
                <a:cubicBezTo>
                  <a:pt x="0" y="32958"/>
                  <a:pt x="32958" y="0"/>
                  <a:pt x="73614" y="0"/>
                </a:cubicBezTo>
                <a:lnTo>
                  <a:pt x="2815636" y="0"/>
                </a:lnTo>
                <a:cubicBezTo>
                  <a:pt x="2856292" y="0"/>
                  <a:pt x="2889250" y="32958"/>
                  <a:pt x="2889250" y="73614"/>
                </a:cubicBezTo>
                <a:lnTo>
                  <a:pt x="2889250" y="368064"/>
                </a:lnTo>
                <a:cubicBezTo>
                  <a:pt x="2889250" y="408720"/>
                  <a:pt x="2856292" y="441678"/>
                  <a:pt x="2815636" y="441678"/>
                </a:cubicBezTo>
                <a:lnTo>
                  <a:pt x="73614" y="441678"/>
                </a:lnTo>
                <a:cubicBezTo>
                  <a:pt x="32958" y="441678"/>
                  <a:pt x="0" y="408720"/>
                  <a:pt x="0" y="368064"/>
                </a:cubicBezTo>
                <a:lnTo>
                  <a:pt x="0" y="73614"/>
                </a:lnTo>
                <a:close/>
              </a:path>
            </a:pathLst>
          </a:custGeom>
          <a:solidFill>
            <a:srgbClr val="FFC000">
              <a:alpha val="90000"/>
            </a:srgbClr>
          </a:solidFill>
          <a:ln>
            <a:solidFill>
              <a:schemeClr val="tx1"/>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196" tIns="74196" rIns="74196" bIns="124615" numCol="1" spcCol="1270" anchor="ctr" anchorCtr="0">
            <a:noAutofit/>
          </a:bodyPr>
          <a:lstStyle/>
          <a:p>
            <a:pPr algn="ctr" defTabSz="588234">
              <a:lnSpc>
                <a:spcPct val="90000"/>
              </a:lnSpc>
              <a:spcBef>
                <a:spcPct val="0"/>
              </a:spcBef>
              <a:spcAft>
                <a:spcPct val="35000"/>
              </a:spcAft>
            </a:pPr>
            <a:r>
              <a:rPr lang="en-US" sz="1323" b="1" dirty="0">
                <a:solidFill>
                  <a:schemeClr val="tx1"/>
                </a:solidFill>
              </a:rPr>
              <a:t>.1.</a:t>
            </a:r>
          </a:p>
          <a:p>
            <a:pPr algn="ctr" defTabSz="588234">
              <a:lnSpc>
                <a:spcPct val="90000"/>
              </a:lnSpc>
              <a:spcBef>
                <a:spcPct val="0"/>
              </a:spcBef>
              <a:spcAft>
                <a:spcPct val="35000"/>
              </a:spcAft>
            </a:pPr>
            <a:r>
              <a:rPr lang="en-US" sz="1323" b="1" dirty="0">
                <a:solidFill>
                  <a:schemeClr val="tx1"/>
                </a:solidFill>
              </a:rPr>
              <a:t>The Entity-Relationship Model</a:t>
            </a:r>
          </a:p>
        </p:txBody>
      </p:sp>
      <p:sp>
        <p:nvSpPr>
          <p:cNvPr id="24" name="Freeform 23"/>
          <p:cNvSpPr/>
          <p:nvPr/>
        </p:nvSpPr>
        <p:spPr>
          <a:xfrm>
            <a:off x="5026216" y="2503186"/>
            <a:ext cx="3186201" cy="487073"/>
          </a:xfrm>
          <a:custGeom>
            <a:avLst/>
            <a:gdLst>
              <a:gd name="connsiteX0" fmla="*/ 0 w 2889250"/>
              <a:gd name="connsiteY0" fmla="*/ 73614 h 441678"/>
              <a:gd name="connsiteX1" fmla="*/ 73614 w 2889250"/>
              <a:gd name="connsiteY1" fmla="*/ 0 h 441678"/>
              <a:gd name="connsiteX2" fmla="*/ 2815636 w 2889250"/>
              <a:gd name="connsiteY2" fmla="*/ 0 h 441678"/>
              <a:gd name="connsiteX3" fmla="*/ 2889250 w 2889250"/>
              <a:gd name="connsiteY3" fmla="*/ 73614 h 441678"/>
              <a:gd name="connsiteX4" fmla="*/ 2889250 w 2889250"/>
              <a:gd name="connsiteY4" fmla="*/ 368064 h 441678"/>
              <a:gd name="connsiteX5" fmla="*/ 2815636 w 2889250"/>
              <a:gd name="connsiteY5" fmla="*/ 441678 h 441678"/>
              <a:gd name="connsiteX6" fmla="*/ 73614 w 2889250"/>
              <a:gd name="connsiteY6" fmla="*/ 441678 h 441678"/>
              <a:gd name="connsiteX7" fmla="*/ 0 w 2889250"/>
              <a:gd name="connsiteY7" fmla="*/ 368064 h 441678"/>
              <a:gd name="connsiteX8" fmla="*/ 0 w 2889250"/>
              <a:gd name="connsiteY8" fmla="*/ 73614 h 441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9250" h="441678">
                <a:moveTo>
                  <a:pt x="0" y="73614"/>
                </a:moveTo>
                <a:cubicBezTo>
                  <a:pt x="0" y="32958"/>
                  <a:pt x="32958" y="0"/>
                  <a:pt x="73614" y="0"/>
                </a:cubicBezTo>
                <a:lnTo>
                  <a:pt x="2815636" y="0"/>
                </a:lnTo>
                <a:cubicBezTo>
                  <a:pt x="2856292" y="0"/>
                  <a:pt x="2889250" y="32958"/>
                  <a:pt x="2889250" y="73614"/>
                </a:cubicBezTo>
                <a:lnTo>
                  <a:pt x="2889250" y="368064"/>
                </a:lnTo>
                <a:cubicBezTo>
                  <a:pt x="2889250" y="408720"/>
                  <a:pt x="2856292" y="441678"/>
                  <a:pt x="2815636" y="441678"/>
                </a:cubicBezTo>
                <a:lnTo>
                  <a:pt x="73614" y="441678"/>
                </a:lnTo>
                <a:cubicBezTo>
                  <a:pt x="32958" y="441678"/>
                  <a:pt x="0" y="408720"/>
                  <a:pt x="0" y="368064"/>
                </a:cubicBezTo>
                <a:lnTo>
                  <a:pt x="0" y="73614"/>
                </a:lnTo>
                <a:close/>
              </a:path>
            </a:pathLst>
          </a:custGeom>
          <a:solidFill>
            <a:srgbClr val="FFC000">
              <a:alpha val="90000"/>
            </a:srgbClr>
          </a:solidFill>
          <a:ln>
            <a:solidFill>
              <a:schemeClr val="tx1"/>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196" tIns="74196" rIns="74196" bIns="124615" numCol="1" spcCol="1270" anchor="ctr" anchorCtr="0">
            <a:noAutofit/>
          </a:bodyPr>
          <a:lstStyle/>
          <a:p>
            <a:pPr algn="ctr" defTabSz="588234">
              <a:lnSpc>
                <a:spcPct val="90000"/>
              </a:lnSpc>
              <a:spcBef>
                <a:spcPct val="0"/>
              </a:spcBef>
              <a:spcAft>
                <a:spcPct val="35000"/>
              </a:spcAft>
            </a:pPr>
            <a:r>
              <a:rPr lang="en-US" sz="1323" b="1" dirty="0">
                <a:solidFill>
                  <a:schemeClr val="tx1"/>
                </a:solidFill>
              </a:rPr>
              <a:t>.2.</a:t>
            </a:r>
          </a:p>
          <a:p>
            <a:pPr algn="ctr" defTabSz="588234">
              <a:lnSpc>
                <a:spcPct val="90000"/>
              </a:lnSpc>
              <a:spcBef>
                <a:spcPct val="0"/>
              </a:spcBef>
              <a:spcAft>
                <a:spcPct val="35000"/>
              </a:spcAft>
            </a:pPr>
            <a:r>
              <a:rPr lang="en-US" sz="1323" b="1" dirty="0">
                <a:solidFill>
                  <a:schemeClr val="tx1"/>
                </a:solidFill>
              </a:rPr>
              <a:t>The Relational Model</a:t>
            </a:r>
          </a:p>
        </p:txBody>
      </p:sp>
      <p:sp>
        <p:nvSpPr>
          <p:cNvPr id="25" name="Freeform 24"/>
          <p:cNvSpPr/>
          <p:nvPr/>
        </p:nvSpPr>
        <p:spPr>
          <a:xfrm>
            <a:off x="5026216" y="3049851"/>
            <a:ext cx="3186201" cy="487073"/>
          </a:xfrm>
          <a:custGeom>
            <a:avLst/>
            <a:gdLst>
              <a:gd name="connsiteX0" fmla="*/ 0 w 2889250"/>
              <a:gd name="connsiteY0" fmla="*/ 73614 h 441678"/>
              <a:gd name="connsiteX1" fmla="*/ 73614 w 2889250"/>
              <a:gd name="connsiteY1" fmla="*/ 0 h 441678"/>
              <a:gd name="connsiteX2" fmla="*/ 2815636 w 2889250"/>
              <a:gd name="connsiteY2" fmla="*/ 0 h 441678"/>
              <a:gd name="connsiteX3" fmla="*/ 2889250 w 2889250"/>
              <a:gd name="connsiteY3" fmla="*/ 73614 h 441678"/>
              <a:gd name="connsiteX4" fmla="*/ 2889250 w 2889250"/>
              <a:gd name="connsiteY4" fmla="*/ 368064 h 441678"/>
              <a:gd name="connsiteX5" fmla="*/ 2815636 w 2889250"/>
              <a:gd name="connsiteY5" fmla="*/ 441678 h 441678"/>
              <a:gd name="connsiteX6" fmla="*/ 73614 w 2889250"/>
              <a:gd name="connsiteY6" fmla="*/ 441678 h 441678"/>
              <a:gd name="connsiteX7" fmla="*/ 0 w 2889250"/>
              <a:gd name="connsiteY7" fmla="*/ 368064 h 441678"/>
              <a:gd name="connsiteX8" fmla="*/ 0 w 2889250"/>
              <a:gd name="connsiteY8" fmla="*/ 73614 h 441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9250" h="441678">
                <a:moveTo>
                  <a:pt x="0" y="73614"/>
                </a:moveTo>
                <a:cubicBezTo>
                  <a:pt x="0" y="32958"/>
                  <a:pt x="32958" y="0"/>
                  <a:pt x="73614" y="0"/>
                </a:cubicBezTo>
                <a:lnTo>
                  <a:pt x="2815636" y="0"/>
                </a:lnTo>
                <a:cubicBezTo>
                  <a:pt x="2856292" y="0"/>
                  <a:pt x="2889250" y="32958"/>
                  <a:pt x="2889250" y="73614"/>
                </a:cubicBezTo>
                <a:lnTo>
                  <a:pt x="2889250" y="368064"/>
                </a:lnTo>
                <a:cubicBezTo>
                  <a:pt x="2889250" y="408720"/>
                  <a:pt x="2856292" y="441678"/>
                  <a:pt x="2815636" y="441678"/>
                </a:cubicBezTo>
                <a:lnTo>
                  <a:pt x="73614" y="441678"/>
                </a:lnTo>
                <a:cubicBezTo>
                  <a:pt x="32958" y="441678"/>
                  <a:pt x="0" y="408720"/>
                  <a:pt x="0" y="368064"/>
                </a:cubicBezTo>
                <a:lnTo>
                  <a:pt x="0" y="73614"/>
                </a:lnTo>
                <a:close/>
              </a:path>
            </a:pathLst>
          </a:custGeom>
          <a:solidFill>
            <a:srgbClr val="FFC000">
              <a:alpha val="90000"/>
            </a:srgbClr>
          </a:solidFill>
          <a:ln>
            <a:solidFill>
              <a:schemeClr val="tx1"/>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196" tIns="74196" rIns="74196" bIns="124615" numCol="1" spcCol="1270" anchor="ctr" anchorCtr="0">
            <a:noAutofit/>
          </a:bodyPr>
          <a:lstStyle/>
          <a:p>
            <a:pPr algn="ctr" defTabSz="588234">
              <a:lnSpc>
                <a:spcPct val="90000"/>
              </a:lnSpc>
              <a:spcBef>
                <a:spcPct val="0"/>
              </a:spcBef>
              <a:spcAft>
                <a:spcPct val="35000"/>
              </a:spcAft>
            </a:pPr>
            <a:r>
              <a:rPr lang="en-US" sz="1323" b="1" dirty="0">
                <a:solidFill>
                  <a:schemeClr val="tx1"/>
                </a:solidFill>
              </a:rPr>
              <a:t>.3.</a:t>
            </a:r>
          </a:p>
          <a:p>
            <a:pPr algn="ctr" defTabSz="588234">
              <a:lnSpc>
                <a:spcPct val="90000"/>
              </a:lnSpc>
              <a:spcBef>
                <a:spcPct val="0"/>
              </a:spcBef>
              <a:spcAft>
                <a:spcPct val="35000"/>
              </a:spcAft>
            </a:pPr>
            <a:r>
              <a:rPr lang="en-US" sz="1323" b="1" dirty="0">
                <a:solidFill>
                  <a:schemeClr val="tx1"/>
                </a:solidFill>
              </a:rPr>
              <a:t>Relational Algebra and Calculus</a:t>
            </a:r>
          </a:p>
        </p:txBody>
      </p:sp>
      <p:sp>
        <p:nvSpPr>
          <p:cNvPr id="26" name="Freeform 25"/>
          <p:cNvSpPr/>
          <p:nvPr/>
        </p:nvSpPr>
        <p:spPr>
          <a:xfrm>
            <a:off x="5026216" y="3596514"/>
            <a:ext cx="3186201" cy="487073"/>
          </a:xfrm>
          <a:custGeom>
            <a:avLst/>
            <a:gdLst>
              <a:gd name="connsiteX0" fmla="*/ 0 w 2889250"/>
              <a:gd name="connsiteY0" fmla="*/ 73614 h 441678"/>
              <a:gd name="connsiteX1" fmla="*/ 73614 w 2889250"/>
              <a:gd name="connsiteY1" fmla="*/ 0 h 441678"/>
              <a:gd name="connsiteX2" fmla="*/ 2815636 w 2889250"/>
              <a:gd name="connsiteY2" fmla="*/ 0 h 441678"/>
              <a:gd name="connsiteX3" fmla="*/ 2889250 w 2889250"/>
              <a:gd name="connsiteY3" fmla="*/ 73614 h 441678"/>
              <a:gd name="connsiteX4" fmla="*/ 2889250 w 2889250"/>
              <a:gd name="connsiteY4" fmla="*/ 368064 h 441678"/>
              <a:gd name="connsiteX5" fmla="*/ 2815636 w 2889250"/>
              <a:gd name="connsiteY5" fmla="*/ 441678 h 441678"/>
              <a:gd name="connsiteX6" fmla="*/ 73614 w 2889250"/>
              <a:gd name="connsiteY6" fmla="*/ 441678 h 441678"/>
              <a:gd name="connsiteX7" fmla="*/ 0 w 2889250"/>
              <a:gd name="connsiteY7" fmla="*/ 368064 h 441678"/>
              <a:gd name="connsiteX8" fmla="*/ 0 w 2889250"/>
              <a:gd name="connsiteY8" fmla="*/ 73614 h 441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9250" h="441678">
                <a:moveTo>
                  <a:pt x="0" y="73614"/>
                </a:moveTo>
                <a:cubicBezTo>
                  <a:pt x="0" y="32958"/>
                  <a:pt x="32958" y="0"/>
                  <a:pt x="73614" y="0"/>
                </a:cubicBezTo>
                <a:lnTo>
                  <a:pt x="2815636" y="0"/>
                </a:lnTo>
                <a:cubicBezTo>
                  <a:pt x="2856292" y="0"/>
                  <a:pt x="2889250" y="32958"/>
                  <a:pt x="2889250" y="73614"/>
                </a:cubicBezTo>
                <a:lnTo>
                  <a:pt x="2889250" y="368064"/>
                </a:lnTo>
                <a:cubicBezTo>
                  <a:pt x="2889250" y="408720"/>
                  <a:pt x="2856292" y="441678"/>
                  <a:pt x="2815636" y="441678"/>
                </a:cubicBezTo>
                <a:lnTo>
                  <a:pt x="73614" y="441678"/>
                </a:lnTo>
                <a:cubicBezTo>
                  <a:pt x="32958" y="441678"/>
                  <a:pt x="0" y="408720"/>
                  <a:pt x="0" y="368064"/>
                </a:cubicBezTo>
                <a:lnTo>
                  <a:pt x="0" y="73614"/>
                </a:lnTo>
                <a:close/>
              </a:path>
            </a:pathLst>
          </a:custGeom>
          <a:solidFill>
            <a:srgbClr val="FFC000">
              <a:alpha val="90000"/>
            </a:srgbClr>
          </a:solidFill>
          <a:ln>
            <a:solidFill>
              <a:schemeClr val="tx1"/>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196" tIns="74196" rIns="74196" bIns="124615" numCol="1" spcCol="1270" anchor="ctr" anchorCtr="0">
            <a:noAutofit/>
          </a:bodyPr>
          <a:lstStyle/>
          <a:p>
            <a:pPr algn="ctr" defTabSz="588234">
              <a:lnSpc>
                <a:spcPct val="90000"/>
              </a:lnSpc>
              <a:spcBef>
                <a:spcPct val="0"/>
              </a:spcBef>
              <a:spcAft>
                <a:spcPct val="35000"/>
              </a:spcAft>
            </a:pPr>
            <a:r>
              <a:rPr lang="en-US" sz="1323" b="1" dirty="0">
                <a:solidFill>
                  <a:schemeClr val="tx1"/>
                </a:solidFill>
              </a:rPr>
              <a:t>.4.</a:t>
            </a:r>
          </a:p>
          <a:p>
            <a:pPr algn="ctr" defTabSz="588234">
              <a:lnSpc>
                <a:spcPct val="90000"/>
              </a:lnSpc>
              <a:spcBef>
                <a:spcPct val="0"/>
              </a:spcBef>
              <a:spcAft>
                <a:spcPct val="35000"/>
              </a:spcAft>
            </a:pPr>
            <a:r>
              <a:rPr lang="en-US" sz="1323" b="1" dirty="0">
                <a:solidFill>
                  <a:schemeClr val="tx1"/>
                </a:solidFill>
              </a:rPr>
              <a:t>SQL</a:t>
            </a:r>
          </a:p>
        </p:txBody>
      </p:sp>
      <p:sp>
        <p:nvSpPr>
          <p:cNvPr id="27" name="Freeform 26"/>
          <p:cNvSpPr/>
          <p:nvPr/>
        </p:nvSpPr>
        <p:spPr>
          <a:xfrm>
            <a:off x="5026216" y="4143178"/>
            <a:ext cx="3186201" cy="487073"/>
          </a:xfrm>
          <a:custGeom>
            <a:avLst/>
            <a:gdLst>
              <a:gd name="connsiteX0" fmla="*/ 0 w 2889250"/>
              <a:gd name="connsiteY0" fmla="*/ 73614 h 441678"/>
              <a:gd name="connsiteX1" fmla="*/ 73614 w 2889250"/>
              <a:gd name="connsiteY1" fmla="*/ 0 h 441678"/>
              <a:gd name="connsiteX2" fmla="*/ 2815636 w 2889250"/>
              <a:gd name="connsiteY2" fmla="*/ 0 h 441678"/>
              <a:gd name="connsiteX3" fmla="*/ 2889250 w 2889250"/>
              <a:gd name="connsiteY3" fmla="*/ 73614 h 441678"/>
              <a:gd name="connsiteX4" fmla="*/ 2889250 w 2889250"/>
              <a:gd name="connsiteY4" fmla="*/ 368064 h 441678"/>
              <a:gd name="connsiteX5" fmla="*/ 2815636 w 2889250"/>
              <a:gd name="connsiteY5" fmla="*/ 441678 h 441678"/>
              <a:gd name="connsiteX6" fmla="*/ 73614 w 2889250"/>
              <a:gd name="connsiteY6" fmla="*/ 441678 h 441678"/>
              <a:gd name="connsiteX7" fmla="*/ 0 w 2889250"/>
              <a:gd name="connsiteY7" fmla="*/ 368064 h 441678"/>
              <a:gd name="connsiteX8" fmla="*/ 0 w 2889250"/>
              <a:gd name="connsiteY8" fmla="*/ 73614 h 441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9250" h="441678">
                <a:moveTo>
                  <a:pt x="0" y="73614"/>
                </a:moveTo>
                <a:cubicBezTo>
                  <a:pt x="0" y="32958"/>
                  <a:pt x="32958" y="0"/>
                  <a:pt x="73614" y="0"/>
                </a:cubicBezTo>
                <a:lnTo>
                  <a:pt x="2815636" y="0"/>
                </a:lnTo>
                <a:cubicBezTo>
                  <a:pt x="2856292" y="0"/>
                  <a:pt x="2889250" y="32958"/>
                  <a:pt x="2889250" y="73614"/>
                </a:cubicBezTo>
                <a:lnTo>
                  <a:pt x="2889250" y="368064"/>
                </a:lnTo>
                <a:cubicBezTo>
                  <a:pt x="2889250" y="408720"/>
                  <a:pt x="2856292" y="441678"/>
                  <a:pt x="2815636" y="441678"/>
                </a:cubicBezTo>
                <a:lnTo>
                  <a:pt x="73614" y="441678"/>
                </a:lnTo>
                <a:cubicBezTo>
                  <a:pt x="32958" y="441678"/>
                  <a:pt x="0" y="408720"/>
                  <a:pt x="0" y="368064"/>
                </a:cubicBezTo>
                <a:lnTo>
                  <a:pt x="0" y="73614"/>
                </a:lnTo>
                <a:close/>
              </a:path>
            </a:pathLst>
          </a:custGeom>
          <a:solidFill>
            <a:srgbClr val="FFC000">
              <a:alpha val="90000"/>
            </a:srgbClr>
          </a:solidFill>
          <a:ln>
            <a:solidFill>
              <a:schemeClr val="tx1"/>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196" tIns="74196" rIns="74196" bIns="124615" numCol="1" spcCol="1270" anchor="ctr" anchorCtr="0">
            <a:noAutofit/>
          </a:bodyPr>
          <a:lstStyle/>
          <a:p>
            <a:pPr algn="ctr" defTabSz="588234">
              <a:lnSpc>
                <a:spcPct val="90000"/>
              </a:lnSpc>
              <a:spcBef>
                <a:spcPct val="0"/>
              </a:spcBef>
              <a:spcAft>
                <a:spcPct val="35000"/>
              </a:spcAft>
            </a:pPr>
            <a:r>
              <a:rPr lang="en-US" sz="1323" b="1" dirty="0">
                <a:solidFill>
                  <a:schemeClr val="tx1"/>
                </a:solidFill>
              </a:rPr>
              <a:t>.5.</a:t>
            </a:r>
          </a:p>
          <a:p>
            <a:pPr algn="ctr" defTabSz="588234">
              <a:lnSpc>
                <a:spcPct val="90000"/>
              </a:lnSpc>
              <a:spcBef>
                <a:spcPct val="0"/>
              </a:spcBef>
              <a:spcAft>
                <a:spcPct val="35000"/>
              </a:spcAft>
            </a:pPr>
            <a:r>
              <a:rPr lang="en-US" sz="1323" b="1" dirty="0">
                <a:solidFill>
                  <a:schemeClr val="tx1"/>
                </a:solidFill>
              </a:rPr>
              <a:t>Data Storage and Organization</a:t>
            </a:r>
          </a:p>
        </p:txBody>
      </p:sp>
      <p:sp>
        <p:nvSpPr>
          <p:cNvPr id="28" name="Freeform 27"/>
          <p:cNvSpPr/>
          <p:nvPr/>
        </p:nvSpPr>
        <p:spPr>
          <a:xfrm>
            <a:off x="5026216" y="4689841"/>
            <a:ext cx="3186201" cy="487073"/>
          </a:xfrm>
          <a:custGeom>
            <a:avLst/>
            <a:gdLst>
              <a:gd name="connsiteX0" fmla="*/ 0 w 2889250"/>
              <a:gd name="connsiteY0" fmla="*/ 73614 h 441678"/>
              <a:gd name="connsiteX1" fmla="*/ 73614 w 2889250"/>
              <a:gd name="connsiteY1" fmla="*/ 0 h 441678"/>
              <a:gd name="connsiteX2" fmla="*/ 2815636 w 2889250"/>
              <a:gd name="connsiteY2" fmla="*/ 0 h 441678"/>
              <a:gd name="connsiteX3" fmla="*/ 2889250 w 2889250"/>
              <a:gd name="connsiteY3" fmla="*/ 73614 h 441678"/>
              <a:gd name="connsiteX4" fmla="*/ 2889250 w 2889250"/>
              <a:gd name="connsiteY4" fmla="*/ 368064 h 441678"/>
              <a:gd name="connsiteX5" fmla="*/ 2815636 w 2889250"/>
              <a:gd name="connsiteY5" fmla="*/ 441678 h 441678"/>
              <a:gd name="connsiteX6" fmla="*/ 73614 w 2889250"/>
              <a:gd name="connsiteY6" fmla="*/ 441678 h 441678"/>
              <a:gd name="connsiteX7" fmla="*/ 0 w 2889250"/>
              <a:gd name="connsiteY7" fmla="*/ 368064 h 441678"/>
              <a:gd name="connsiteX8" fmla="*/ 0 w 2889250"/>
              <a:gd name="connsiteY8" fmla="*/ 73614 h 441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9250" h="441678">
                <a:moveTo>
                  <a:pt x="0" y="73614"/>
                </a:moveTo>
                <a:cubicBezTo>
                  <a:pt x="0" y="32958"/>
                  <a:pt x="32958" y="0"/>
                  <a:pt x="73614" y="0"/>
                </a:cubicBezTo>
                <a:lnTo>
                  <a:pt x="2815636" y="0"/>
                </a:lnTo>
                <a:cubicBezTo>
                  <a:pt x="2856292" y="0"/>
                  <a:pt x="2889250" y="32958"/>
                  <a:pt x="2889250" y="73614"/>
                </a:cubicBezTo>
                <a:lnTo>
                  <a:pt x="2889250" y="368064"/>
                </a:lnTo>
                <a:cubicBezTo>
                  <a:pt x="2889250" y="408720"/>
                  <a:pt x="2856292" y="441678"/>
                  <a:pt x="2815636" y="441678"/>
                </a:cubicBezTo>
                <a:lnTo>
                  <a:pt x="73614" y="441678"/>
                </a:lnTo>
                <a:cubicBezTo>
                  <a:pt x="32958" y="441678"/>
                  <a:pt x="0" y="408720"/>
                  <a:pt x="0" y="368064"/>
                </a:cubicBezTo>
                <a:lnTo>
                  <a:pt x="0" y="73614"/>
                </a:lnTo>
                <a:close/>
              </a:path>
            </a:pathLst>
          </a:custGeom>
          <a:solidFill>
            <a:srgbClr val="FFC000">
              <a:alpha val="90000"/>
            </a:srgbClr>
          </a:solidFill>
          <a:ln>
            <a:solidFill>
              <a:schemeClr val="tx1"/>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196" tIns="74196" rIns="74196" bIns="124615" numCol="1" spcCol="1270" anchor="ctr" anchorCtr="0">
            <a:noAutofit/>
          </a:bodyPr>
          <a:lstStyle/>
          <a:p>
            <a:pPr algn="ctr" defTabSz="588234">
              <a:lnSpc>
                <a:spcPct val="90000"/>
              </a:lnSpc>
              <a:spcBef>
                <a:spcPct val="0"/>
              </a:spcBef>
              <a:spcAft>
                <a:spcPct val="35000"/>
              </a:spcAft>
            </a:pPr>
            <a:r>
              <a:rPr lang="en-US" sz="1323" b="1" dirty="0">
                <a:solidFill>
                  <a:schemeClr val="tx1"/>
                </a:solidFill>
              </a:rPr>
              <a:t>.6.</a:t>
            </a:r>
          </a:p>
          <a:p>
            <a:pPr algn="ctr" defTabSz="588234">
              <a:lnSpc>
                <a:spcPct val="90000"/>
              </a:lnSpc>
              <a:spcBef>
                <a:spcPct val="0"/>
              </a:spcBef>
              <a:spcAft>
                <a:spcPct val="35000"/>
              </a:spcAft>
            </a:pPr>
            <a:r>
              <a:rPr lang="en-US" sz="1323" b="1" dirty="0">
                <a:solidFill>
                  <a:schemeClr val="tx1"/>
                </a:solidFill>
              </a:rPr>
              <a:t>Tree-Based and Hash-Based Indexing</a:t>
            </a:r>
          </a:p>
        </p:txBody>
      </p:sp>
      <p:sp>
        <p:nvSpPr>
          <p:cNvPr id="29" name="Freeform 28"/>
          <p:cNvSpPr/>
          <p:nvPr/>
        </p:nvSpPr>
        <p:spPr>
          <a:xfrm>
            <a:off x="5026216" y="5227080"/>
            <a:ext cx="3186201" cy="487073"/>
          </a:xfrm>
          <a:custGeom>
            <a:avLst/>
            <a:gdLst>
              <a:gd name="connsiteX0" fmla="*/ 0 w 2889250"/>
              <a:gd name="connsiteY0" fmla="*/ 73614 h 441678"/>
              <a:gd name="connsiteX1" fmla="*/ 73614 w 2889250"/>
              <a:gd name="connsiteY1" fmla="*/ 0 h 441678"/>
              <a:gd name="connsiteX2" fmla="*/ 2815636 w 2889250"/>
              <a:gd name="connsiteY2" fmla="*/ 0 h 441678"/>
              <a:gd name="connsiteX3" fmla="*/ 2889250 w 2889250"/>
              <a:gd name="connsiteY3" fmla="*/ 73614 h 441678"/>
              <a:gd name="connsiteX4" fmla="*/ 2889250 w 2889250"/>
              <a:gd name="connsiteY4" fmla="*/ 368064 h 441678"/>
              <a:gd name="connsiteX5" fmla="*/ 2815636 w 2889250"/>
              <a:gd name="connsiteY5" fmla="*/ 441678 h 441678"/>
              <a:gd name="connsiteX6" fmla="*/ 73614 w 2889250"/>
              <a:gd name="connsiteY6" fmla="*/ 441678 h 441678"/>
              <a:gd name="connsiteX7" fmla="*/ 0 w 2889250"/>
              <a:gd name="connsiteY7" fmla="*/ 368064 h 441678"/>
              <a:gd name="connsiteX8" fmla="*/ 0 w 2889250"/>
              <a:gd name="connsiteY8" fmla="*/ 73614 h 441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9250" h="441678">
                <a:moveTo>
                  <a:pt x="0" y="73614"/>
                </a:moveTo>
                <a:cubicBezTo>
                  <a:pt x="0" y="32958"/>
                  <a:pt x="32958" y="0"/>
                  <a:pt x="73614" y="0"/>
                </a:cubicBezTo>
                <a:lnTo>
                  <a:pt x="2815636" y="0"/>
                </a:lnTo>
                <a:cubicBezTo>
                  <a:pt x="2856292" y="0"/>
                  <a:pt x="2889250" y="32958"/>
                  <a:pt x="2889250" y="73614"/>
                </a:cubicBezTo>
                <a:lnTo>
                  <a:pt x="2889250" y="368064"/>
                </a:lnTo>
                <a:cubicBezTo>
                  <a:pt x="2889250" y="408720"/>
                  <a:pt x="2856292" y="441678"/>
                  <a:pt x="2815636" y="441678"/>
                </a:cubicBezTo>
                <a:lnTo>
                  <a:pt x="73614" y="441678"/>
                </a:lnTo>
                <a:cubicBezTo>
                  <a:pt x="32958" y="441678"/>
                  <a:pt x="0" y="408720"/>
                  <a:pt x="0" y="368064"/>
                </a:cubicBezTo>
                <a:lnTo>
                  <a:pt x="0" y="73614"/>
                </a:lnTo>
                <a:close/>
              </a:path>
            </a:pathLst>
          </a:custGeom>
          <a:solidFill>
            <a:srgbClr val="FFC000">
              <a:alpha val="90000"/>
            </a:srgbClr>
          </a:solidFill>
          <a:ln>
            <a:solidFill>
              <a:schemeClr val="tx1"/>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196" tIns="74196" rIns="74196" bIns="124615" numCol="1" spcCol="1270" anchor="ctr" anchorCtr="0">
            <a:noAutofit/>
          </a:bodyPr>
          <a:lstStyle/>
          <a:p>
            <a:pPr algn="ctr" defTabSz="588234">
              <a:lnSpc>
                <a:spcPct val="90000"/>
              </a:lnSpc>
              <a:spcBef>
                <a:spcPct val="0"/>
              </a:spcBef>
              <a:spcAft>
                <a:spcPct val="35000"/>
              </a:spcAft>
            </a:pPr>
            <a:r>
              <a:rPr lang="en-US" sz="1323" b="1" dirty="0">
                <a:solidFill>
                  <a:schemeClr val="tx1"/>
                </a:solidFill>
              </a:rPr>
              <a:t>.7.</a:t>
            </a:r>
          </a:p>
          <a:p>
            <a:pPr algn="ctr" defTabSz="588234">
              <a:lnSpc>
                <a:spcPct val="90000"/>
              </a:lnSpc>
              <a:spcBef>
                <a:spcPct val="0"/>
              </a:spcBef>
              <a:spcAft>
                <a:spcPct val="35000"/>
              </a:spcAft>
            </a:pPr>
            <a:r>
              <a:rPr lang="en-US" sz="1323" b="1" dirty="0">
                <a:solidFill>
                  <a:schemeClr val="tx1"/>
                </a:solidFill>
              </a:rPr>
              <a:t>Query Evaluation and Optimization</a:t>
            </a:r>
          </a:p>
        </p:txBody>
      </p:sp>
      <p:sp>
        <p:nvSpPr>
          <p:cNvPr id="6" name="Oval 5"/>
          <p:cNvSpPr/>
          <p:nvPr/>
        </p:nvSpPr>
        <p:spPr>
          <a:xfrm>
            <a:off x="4758479" y="2106112"/>
            <a:ext cx="201326" cy="2013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23" dirty="0"/>
          </a:p>
        </p:txBody>
      </p:sp>
      <p:sp>
        <p:nvSpPr>
          <p:cNvPr id="7" name="Oval 6"/>
          <p:cNvSpPr/>
          <p:nvPr/>
        </p:nvSpPr>
        <p:spPr>
          <a:xfrm>
            <a:off x="4758479" y="2617274"/>
            <a:ext cx="201326" cy="2030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23" dirty="0">
              <a:solidFill>
                <a:schemeClr val="tx1"/>
              </a:solidFill>
            </a:endParaRPr>
          </a:p>
        </p:txBody>
      </p:sp>
      <p:sp>
        <p:nvSpPr>
          <p:cNvPr id="8" name="Oval 7"/>
          <p:cNvSpPr/>
          <p:nvPr/>
        </p:nvSpPr>
        <p:spPr>
          <a:xfrm>
            <a:off x="4747975" y="3203775"/>
            <a:ext cx="201326" cy="2013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23" dirty="0"/>
          </a:p>
        </p:txBody>
      </p:sp>
      <p:sp>
        <p:nvSpPr>
          <p:cNvPr id="9" name="Oval 8"/>
          <p:cNvSpPr/>
          <p:nvPr/>
        </p:nvSpPr>
        <p:spPr>
          <a:xfrm>
            <a:off x="4747975" y="3732036"/>
            <a:ext cx="201326" cy="2013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23" dirty="0"/>
          </a:p>
        </p:txBody>
      </p:sp>
      <p:sp>
        <p:nvSpPr>
          <p:cNvPr id="11" name="Oval 10"/>
          <p:cNvSpPr/>
          <p:nvPr/>
        </p:nvSpPr>
        <p:spPr>
          <a:xfrm>
            <a:off x="4737471" y="4285975"/>
            <a:ext cx="201326" cy="2013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23" dirty="0"/>
          </a:p>
        </p:txBody>
      </p:sp>
      <p:sp>
        <p:nvSpPr>
          <p:cNvPr id="12" name="Oval 11"/>
          <p:cNvSpPr/>
          <p:nvPr/>
        </p:nvSpPr>
        <p:spPr>
          <a:xfrm>
            <a:off x="4747975" y="4838074"/>
            <a:ext cx="201326" cy="2013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23" dirty="0"/>
          </a:p>
        </p:txBody>
      </p:sp>
      <p:sp>
        <p:nvSpPr>
          <p:cNvPr id="13" name="Oval 12"/>
          <p:cNvSpPr/>
          <p:nvPr/>
        </p:nvSpPr>
        <p:spPr>
          <a:xfrm>
            <a:off x="4725216" y="5407854"/>
            <a:ext cx="201326" cy="20132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23" dirty="0"/>
          </a:p>
        </p:txBody>
      </p:sp>
      <p:sp>
        <p:nvSpPr>
          <p:cNvPr id="14" name="Oval 13"/>
          <p:cNvSpPr/>
          <p:nvPr/>
        </p:nvSpPr>
        <p:spPr>
          <a:xfrm>
            <a:off x="4725494" y="6662296"/>
            <a:ext cx="201326" cy="20132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23" dirty="0">
              <a:solidFill>
                <a:schemeClr val="tx1"/>
              </a:solidFill>
            </a:endParaRPr>
          </a:p>
        </p:txBody>
      </p:sp>
      <p:sp>
        <p:nvSpPr>
          <p:cNvPr id="31" name="Rounded Rectangle 30"/>
          <p:cNvSpPr/>
          <p:nvPr/>
        </p:nvSpPr>
        <p:spPr>
          <a:xfrm>
            <a:off x="472863" y="1378006"/>
            <a:ext cx="3288663" cy="1899229"/>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302514" rIns="0" rtlCol="0" anchor="ctr"/>
          <a:lstStyle/>
          <a:p>
            <a:pPr>
              <a:defRPr/>
            </a:pPr>
            <a:r>
              <a:rPr lang="en-US" sz="1323" b="1" dirty="0">
                <a:solidFill>
                  <a:schemeClr val="tx1"/>
                </a:solidFill>
              </a:rPr>
              <a:t>       Considered:</a:t>
            </a:r>
            <a:r>
              <a:rPr lang="en-US" sz="1323" dirty="0">
                <a:solidFill>
                  <a:schemeClr val="tx1"/>
                </a:solidFill>
              </a:rPr>
              <a:t> a reasonably critical and </a:t>
            </a:r>
          </a:p>
          <a:p>
            <a:pPr>
              <a:defRPr/>
            </a:pPr>
            <a:r>
              <a:rPr lang="en-US" sz="1323" dirty="0">
                <a:solidFill>
                  <a:schemeClr val="tx1"/>
                </a:solidFill>
              </a:rPr>
              <a:t>       comprehensive understanding.</a:t>
            </a:r>
          </a:p>
          <a:p>
            <a:pPr>
              <a:defRPr/>
            </a:pPr>
            <a:endParaRPr lang="en-US" sz="1323" dirty="0">
              <a:solidFill>
                <a:schemeClr val="tx1"/>
              </a:solidFill>
            </a:endParaRPr>
          </a:p>
          <a:p>
            <a:pPr>
              <a:defRPr/>
            </a:pPr>
            <a:r>
              <a:rPr lang="en-US" sz="1323" dirty="0">
                <a:solidFill>
                  <a:schemeClr val="tx1"/>
                </a:solidFill>
              </a:rPr>
              <a:t>       </a:t>
            </a:r>
            <a:r>
              <a:rPr lang="en-US" sz="1323" b="1" dirty="0">
                <a:solidFill>
                  <a:schemeClr val="tx1"/>
                </a:solidFill>
              </a:rPr>
              <a:t>Thoughtful:</a:t>
            </a:r>
            <a:r>
              <a:rPr lang="en-US" sz="1323" dirty="0">
                <a:solidFill>
                  <a:schemeClr val="tx1"/>
                </a:solidFill>
              </a:rPr>
              <a:t> fluent, flexible and efficient </a:t>
            </a:r>
          </a:p>
          <a:p>
            <a:pPr>
              <a:defRPr/>
            </a:pPr>
            <a:r>
              <a:rPr lang="en-US" sz="1323" dirty="0">
                <a:solidFill>
                  <a:schemeClr val="tx1"/>
                </a:solidFill>
              </a:rPr>
              <a:t>       understanding.</a:t>
            </a:r>
          </a:p>
          <a:p>
            <a:pPr>
              <a:defRPr/>
            </a:pPr>
            <a:endParaRPr lang="en-US" sz="1323" dirty="0">
              <a:solidFill>
                <a:schemeClr val="tx1"/>
              </a:solidFill>
            </a:endParaRPr>
          </a:p>
          <a:p>
            <a:pPr>
              <a:defRPr/>
            </a:pPr>
            <a:r>
              <a:rPr lang="en-US" sz="1323" dirty="0">
                <a:solidFill>
                  <a:schemeClr val="tx1"/>
                </a:solidFill>
              </a:rPr>
              <a:t>       </a:t>
            </a:r>
            <a:r>
              <a:rPr lang="en-US" sz="1323" b="1" dirty="0">
                <a:solidFill>
                  <a:schemeClr val="tx1"/>
                </a:solidFill>
              </a:rPr>
              <a:t>Masterful:</a:t>
            </a:r>
            <a:r>
              <a:rPr lang="en-US" sz="1323" dirty="0">
                <a:solidFill>
                  <a:schemeClr val="tx1"/>
                </a:solidFill>
              </a:rPr>
              <a:t> a powerful and illuminating </a:t>
            </a:r>
          </a:p>
          <a:p>
            <a:pPr>
              <a:defRPr/>
            </a:pPr>
            <a:r>
              <a:rPr lang="en-US" sz="1323" dirty="0">
                <a:solidFill>
                  <a:schemeClr val="tx1"/>
                </a:solidFill>
              </a:rPr>
              <a:t>       understanding.</a:t>
            </a:r>
          </a:p>
          <a:p>
            <a:pPr algn="ctr"/>
            <a:endParaRPr lang="en-US" sz="1985" dirty="0">
              <a:solidFill>
                <a:schemeClr val="tx1"/>
              </a:solidFill>
            </a:endParaRPr>
          </a:p>
        </p:txBody>
      </p:sp>
      <p:sp>
        <p:nvSpPr>
          <p:cNvPr id="32" name="Oval 31"/>
          <p:cNvSpPr/>
          <p:nvPr/>
        </p:nvSpPr>
        <p:spPr>
          <a:xfrm>
            <a:off x="569691" y="1528288"/>
            <a:ext cx="201325" cy="20132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23" dirty="0">
              <a:solidFill>
                <a:schemeClr val="tx1"/>
              </a:solidFill>
            </a:endParaRPr>
          </a:p>
        </p:txBody>
      </p:sp>
      <p:sp>
        <p:nvSpPr>
          <p:cNvPr id="33" name="Oval 32"/>
          <p:cNvSpPr/>
          <p:nvPr/>
        </p:nvSpPr>
        <p:spPr>
          <a:xfrm>
            <a:off x="569691" y="2102095"/>
            <a:ext cx="201325" cy="201325"/>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23" dirty="0"/>
          </a:p>
        </p:txBody>
      </p:sp>
      <p:sp>
        <p:nvSpPr>
          <p:cNvPr id="34" name="Oval 33"/>
          <p:cNvSpPr/>
          <p:nvPr/>
        </p:nvSpPr>
        <p:spPr>
          <a:xfrm>
            <a:off x="569691" y="2713573"/>
            <a:ext cx="201325" cy="2013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23" dirty="0"/>
          </a:p>
        </p:txBody>
      </p:sp>
      <p:sp>
        <p:nvSpPr>
          <p:cNvPr id="35" name="Freeform 34"/>
          <p:cNvSpPr/>
          <p:nvPr/>
        </p:nvSpPr>
        <p:spPr>
          <a:xfrm>
            <a:off x="5026216" y="5768637"/>
            <a:ext cx="3186201" cy="724658"/>
          </a:xfrm>
          <a:custGeom>
            <a:avLst/>
            <a:gdLst>
              <a:gd name="connsiteX0" fmla="*/ 0 w 2889250"/>
              <a:gd name="connsiteY0" fmla="*/ 73614 h 441678"/>
              <a:gd name="connsiteX1" fmla="*/ 73614 w 2889250"/>
              <a:gd name="connsiteY1" fmla="*/ 0 h 441678"/>
              <a:gd name="connsiteX2" fmla="*/ 2815636 w 2889250"/>
              <a:gd name="connsiteY2" fmla="*/ 0 h 441678"/>
              <a:gd name="connsiteX3" fmla="*/ 2889250 w 2889250"/>
              <a:gd name="connsiteY3" fmla="*/ 73614 h 441678"/>
              <a:gd name="connsiteX4" fmla="*/ 2889250 w 2889250"/>
              <a:gd name="connsiteY4" fmla="*/ 368064 h 441678"/>
              <a:gd name="connsiteX5" fmla="*/ 2815636 w 2889250"/>
              <a:gd name="connsiteY5" fmla="*/ 441678 h 441678"/>
              <a:gd name="connsiteX6" fmla="*/ 73614 w 2889250"/>
              <a:gd name="connsiteY6" fmla="*/ 441678 h 441678"/>
              <a:gd name="connsiteX7" fmla="*/ 0 w 2889250"/>
              <a:gd name="connsiteY7" fmla="*/ 368064 h 441678"/>
              <a:gd name="connsiteX8" fmla="*/ 0 w 2889250"/>
              <a:gd name="connsiteY8" fmla="*/ 73614 h 441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9250" h="441678">
                <a:moveTo>
                  <a:pt x="0" y="73614"/>
                </a:moveTo>
                <a:cubicBezTo>
                  <a:pt x="0" y="32958"/>
                  <a:pt x="32958" y="0"/>
                  <a:pt x="73614" y="0"/>
                </a:cubicBezTo>
                <a:lnTo>
                  <a:pt x="2815636" y="0"/>
                </a:lnTo>
                <a:cubicBezTo>
                  <a:pt x="2856292" y="0"/>
                  <a:pt x="2889250" y="32958"/>
                  <a:pt x="2889250" y="73614"/>
                </a:cubicBezTo>
                <a:lnTo>
                  <a:pt x="2889250" y="368064"/>
                </a:lnTo>
                <a:cubicBezTo>
                  <a:pt x="2889250" y="408720"/>
                  <a:pt x="2856292" y="441678"/>
                  <a:pt x="2815636" y="441678"/>
                </a:cubicBezTo>
                <a:lnTo>
                  <a:pt x="73614" y="441678"/>
                </a:lnTo>
                <a:cubicBezTo>
                  <a:pt x="32958" y="441678"/>
                  <a:pt x="0" y="408720"/>
                  <a:pt x="0" y="368064"/>
                </a:cubicBezTo>
                <a:lnTo>
                  <a:pt x="0" y="73614"/>
                </a:lnTo>
                <a:close/>
              </a:path>
            </a:pathLst>
          </a:custGeom>
          <a:solidFill>
            <a:srgbClr val="FFC000">
              <a:alpha val="90000"/>
            </a:srgbClr>
          </a:solidFill>
          <a:ln>
            <a:solidFill>
              <a:schemeClr val="tx1"/>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196" tIns="74196" rIns="74196" bIns="124615" numCol="1" spcCol="1270" anchor="ctr" anchorCtr="0">
            <a:noAutofit/>
          </a:bodyPr>
          <a:lstStyle/>
          <a:p>
            <a:pPr algn="ctr" defTabSz="588234">
              <a:lnSpc>
                <a:spcPct val="90000"/>
              </a:lnSpc>
              <a:spcBef>
                <a:spcPct val="0"/>
              </a:spcBef>
              <a:spcAft>
                <a:spcPct val="35000"/>
              </a:spcAft>
            </a:pPr>
            <a:r>
              <a:rPr lang="en-US" sz="1323" b="1" dirty="0">
                <a:solidFill>
                  <a:schemeClr val="tx1"/>
                </a:solidFill>
              </a:rPr>
              <a:t>.9.</a:t>
            </a:r>
          </a:p>
          <a:p>
            <a:pPr algn="ctr" defTabSz="588234">
              <a:lnSpc>
                <a:spcPct val="90000"/>
              </a:lnSpc>
              <a:spcBef>
                <a:spcPct val="0"/>
              </a:spcBef>
              <a:spcAft>
                <a:spcPct val="35000"/>
              </a:spcAft>
            </a:pPr>
            <a:r>
              <a:rPr lang="en-US" sz="1323" b="1" dirty="0">
                <a:solidFill>
                  <a:schemeClr val="tx1"/>
                </a:solidFill>
              </a:rPr>
              <a:t>Transaction Management,</a:t>
            </a:r>
          </a:p>
          <a:p>
            <a:pPr algn="ctr" defTabSz="588234">
              <a:lnSpc>
                <a:spcPct val="90000"/>
              </a:lnSpc>
              <a:spcBef>
                <a:spcPct val="0"/>
              </a:spcBef>
              <a:spcAft>
                <a:spcPct val="35000"/>
              </a:spcAft>
            </a:pPr>
            <a:r>
              <a:rPr lang="en-US" sz="1323" b="1" dirty="0">
                <a:solidFill>
                  <a:schemeClr val="tx1"/>
                </a:solidFill>
              </a:rPr>
              <a:t>Concurrency Control and Crash Recovery</a:t>
            </a:r>
          </a:p>
        </p:txBody>
      </p:sp>
      <p:sp>
        <p:nvSpPr>
          <p:cNvPr id="36" name="Freeform 35"/>
          <p:cNvSpPr/>
          <p:nvPr/>
        </p:nvSpPr>
        <p:spPr>
          <a:xfrm>
            <a:off x="5054753" y="6539307"/>
            <a:ext cx="3186201" cy="866801"/>
          </a:xfrm>
          <a:custGeom>
            <a:avLst/>
            <a:gdLst>
              <a:gd name="connsiteX0" fmla="*/ 0 w 2889250"/>
              <a:gd name="connsiteY0" fmla="*/ 73614 h 441678"/>
              <a:gd name="connsiteX1" fmla="*/ 73614 w 2889250"/>
              <a:gd name="connsiteY1" fmla="*/ 0 h 441678"/>
              <a:gd name="connsiteX2" fmla="*/ 2815636 w 2889250"/>
              <a:gd name="connsiteY2" fmla="*/ 0 h 441678"/>
              <a:gd name="connsiteX3" fmla="*/ 2889250 w 2889250"/>
              <a:gd name="connsiteY3" fmla="*/ 73614 h 441678"/>
              <a:gd name="connsiteX4" fmla="*/ 2889250 w 2889250"/>
              <a:gd name="connsiteY4" fmla="*/ 368064 h 441678"/>
              <a:gd name="connsiteX5" fmla="*/ 2815636 w 2889250"/>
              <a:gd name="connsiteY5" fmla="*/ 441678 h 441678"/>
              <a:gd name="connsiteX6" fmla="*/ 73614 w 2889250"/>
              <a:gd name="connsiteY6" fmla="*/ 441678 h 441678"/>
              <a:gd name="connsiteX7" fmla="*/ 0 w 2889250"/>
              <a:gd name="connsiteY7" fmla="*/ 368064 h 441678"/>
              <a:gd name="connsiteX8" fmla="*/ 0 w 2889250"/>
              <a:gd name="connsiteY8" fmla="*/ 73614 h 441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9250" h="441678">
                <a:moveTo>
                  <a:pt x="0" y="73614"/>
                </a:moveTo>
                <a:cubicBezTo>
                  <a:pt x="0" y="32958"/>
                  <a:pt x="32958" y="0"/>
                  <a:pt x="73614" y="0"/>
                </a:cubicBezTo>
                <a:lnTo>
                  <a:pt x="2815636" y="0"/>
                </a:lnTo>
                <a:cubicBezTo>
                  <a:pt x="2856292" y="0"/>
                  <a:pt x="2889250" y="32958"/>
                  <a:pt x="2889250" y="73614"/>
                </a:cubicBezTo>
                <a:lnTo>
                  <a:pt x="2889250" y="368064"/>
                </a:lnTo>
                <a:cubicBezTo>
                  <a:pt x="2889250" y="408720"/>
                  <a:pt x="2856292" y="441678"/>
                  <a:pt x="2815636" y="441678"/>
                </a:cubicBezTo>
                <a:lnTo>
                  <a:pt x="73614" y="441678"/>
                </a:lnTo>
                <a:cubicBezTo>
                  <a:pt x="32958" y="441678"/>
                  <a:pt x="0" y="408720"/>
                  <a:pt x="0" y="368064"/>
                </a:cubicBezTo>
                <a:lnTo>
                  <a:pt x="0" y="73614"/>
                </a:lnTo>
                <a:close/>
              </a:path>
            </a:pathLst>
          </a:custGeom>
          <a:solidFill>
            <a:srgbClr val="FFC000">
              <a:alpha val="90000"/>
            </a:srgbClr>
          </a:solidFill>
          <a:ln>
            <a:solidFill>
              <a:schemeClr val="tx1"/>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196" tIns="74196" rIns="74196" bIns="124615" numCol="1" spcCol="1270" anchor="ctr" anchorCtr="0">
            <a:noAutofit/>
          </a:bodyPr>
          <a:lstStyle/>
          <a:p>
            <a:pPr algn="ctr" defTabSz="588234">
              <a:lnSpc>
                <a:spcPct val="90000"/>
              </a:lnSpc>
              <a:spcBef>
                <a:spcPct val="0"/>
              </a:spcBef>
              <a:spcAft>
                <a:spcPct val="35000"/>
              </a:spcAft>
            </a:pPr>
            <a:r>
              <a:rPr lang="en-US" sz="1323" b="1" dirty="0">
                <a:solidFill>
                  <a:schemeClr val="tx1"/>
                </a:solidFill>
              </a:rPr>
              <a:t>.10.</a:t>
            </a:r>
          </a:p>
          <a:p>
            <a:pPr algn="ctr" defTabSz="588234">
              <a:lnSpc>
                <a:spcPct val="90000"/>
              </a:lnSpc>
              <a:spcBef>
                <a:spcPct val="0"/>
              </a:spcBef>
              <a:spcAft>
                <a:spcPct val="35000"/>
              </a:spcAft>
            </a:pPr>
            <a:r>
              <a:rPr lang="en-US" sz="1323" b="1" dirty="0">
                <a:solidFill>
                  <a:schemeClr val="tx1"/>
                </a:solidFill>
              </a:rPr>
              <a:t>Advanced Topics: Distributed Databases, Hadoop, and NoSQL and </a:t>
            </a:r>
            <a:r>
              <a:rPr lang="en-US" sz="1323" b="1" dirty="0" err="1">
                <a:solidFill>
                  <a:schemeClr val="tx1"/>
                </a:solidFill>
              </a:rPr>
              <a:t>NewSQL</a:t>
            </a:r>
            <a:r>
              <a:rPr lang="en-US" sz="1323" b="1" dirty="0">
                <a:solidFill>
                  <a:schemeClr val="tx1"/>
                </a:solidFill>
              </a:rPr>
              <a:t> Databases</a:t>
            </a:r>
          </a:p>
        </p:txBody>
      </p:sp>
      <p:sp>
        <p:nvSpPr>
          <p:cNvPr id="38" name="Oval 37"/>
          <p:cNvSpPr/>
          <p:nvPr/>
        </p:nvSpPr>
        <p:spPr>
          <a:xfrm>
            <a:off x="4714712" y="5911511"/>
            <a:ext cx="201326" cy="2013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23" dirty="0"/>
          </a:p>
        </p:txBody>
      </p:sp>
    </p:spTree>
    <p:extLst>
      <p:ext uri="{BB962C8B-B14F-4D97-AF65-F5344CB8AC3E}">
        <p14:creationId xmlns:p14="http://schemas.microsoft.com/office/powerpoint/2010/main" val="37981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left)">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left)">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left)">
                                      <p:cBhvr>
                                        <p:cTn id="55" dur="500"/>
                                        <p:tgtEl>
                                          <p:spTgt spid="13"/>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wipe(left)">
                                      <p:cBhvr>
                                        <p:cTn id="58" dur="500"/>
                                        <p:tgtEl>
                                          <p:spTgt spid="2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wipe(left)">
                                      <p:cBhvr>
                                        <p:cTn id="63" dur="500"/>
                                        <p:tgtEl>
                                          <p:spTgt spid="3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wipe(left)">
                                      <p:cBhvr>
                                        <p:cTn id="66" dur="500"/>
                                        <p:tgtEl>
                                          <p:spTgt spid="3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left)">
                                      <p:cBhvr>
                                        <p:cTn id="71" dur="500"/>
                                        <p:tgtEl>
                                          <p:spTgt spid="14"/>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wipe(left)">
                                      <p:cBhvr>
                                        <p:cTn id="7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6" grpId="0" animBg="1"/>
      <p:bldP spid="7" grpId="0" animBg="1"/>
      <p:bldP spid="8" grpId="0" animBg="1"/>
      <p:bldP spid="9" grpId="0" animBg="1"/>
      <p:bldP spid="11" grpId="0" animBg="1"/>
      <p:bldP spid="12" grpId="0" animBg="1"/>
      <p:bldP spid="13" grpId="0" animBg="1"/>
      <p:bldP spid="14" grpId="0" animBg="1"/>
      <p:bldP spid="35" grpId="0" animBg="1"/>
      <p:bldP spid="36" grpId="0" animBg="1"/>
      <p:bldP spid="3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Motivating Scenario</a:t>
            </a:r>
          </a:p>
        </p:txBody>
      </p:sp>
      <p:sp>
        <p:nvSpPr>
          <p:cNvPr id="3" name="Content Placeholder 2"/>
          <p:cNvSpPr>
            <a:spLocks noGrp="1"/>
          </p:cNvSpPr>
          <p:nvPr>
            <p:ph idx="1"/>
          </p:nvPr>
        </p:nvSpPr>
        <p:spPr>
          <a:xfrm>
            <a:off x="472863" y="1764666"/>
            <a:ext cx="9915737" cy="4991131"/>
          </a:xfrm>
        </p:spPr>
        <p:txBody>
          <a:bodyPr>
            <a:normAutofit/>
          </a:bodyPr>
          <a:lstStyle/>
          <a:p>
            <a:pPr marL="342900" indent="-342900">
              <a:buFont typeface="Arial" panose="020B0604020202020204" pitchFamily="34" charset="0"/>
              <a:buChar char="•"/>
            </a:pPr>
            <a:r>
              <a:rPr lang="en-US" sz="2426" b="0" dirty="0" err="1">
                <a:solidFill>
                  <a:schemeClr val="tx1"/>
                </a:solidFill>
                <a:latin typeface="Arial" panose="020B0604020202020204" pitchFamily="34" charset="0"/>
                <a:cs typeface="Arial" panose="020B0604020202020204" pitchFamily="34" charset="0"/>
              </a:rPr>
              <a:t>Dept</a:t>
            </a:r>
            <a:r>
              <a:rPr lang="en-US" sz="2426" b="0" dirty="0">
                <a:solidFill>
                  <a:schemeClr val="tx1"/>
                </a:solidFill>
                <a:latin typeface="Arial" panose="020B0604020202020204" pitchFamily="34" charset="0"/>
                <a:cs typeface="Arial" panose="020B0604020202020204" pitchFamily="34" charset="0"/>
              </a:rPr>
              <a:t> of Education, NCT </a:t>
            </a:r>
            <a:r>
              <a:rPr lang="en-US" sz="2426" b="0" dirty="0" err="1">
                <a:solidFill>
                  <a:schemeClr val="tx1"/>
                </a:solidFill>
                <a:latin typeface="Arial" panose="020B0604020202020204" pitchFamily="34" charset="0"/>
                <a:cs typeface="Arial" panose="020B0604020202020204" pitchFamily="34" charset="0"/>
              </a:rPr>
              <a:t>Govt</a:t>
            </a:r>
            <a:r>
              <a:rPr lang="en-US" sz="2426" b="0" dirty="0">
                <a:solidFill>
                  <a:schemeClr val="tx1"/>
                </a:solidFill>
                <a:latin typeface="Arial" panose="020B0604020202020204" pitchFamily="34" charset="0"/>
                <a:cs typeface="Arial" panose="020B0604020202020204" pitchFamily="34" charset="0"/>
              </a:rPr>
              <a:t>, has a “large” collection of data (say 500GB) on employees, students, universities, research centers, etc.,</a:t>
            </a:r>
          </a:p>
          <a:p>
            <a:pPr marL="342900" indent="-342900">
              <a:buFont typeface="Arial" panose="020B0604020202020204" pitchFamily="34" charset="0"/>
              <a:buChar char="•"/>
            </a:pPr>
            <a:endParaRPr lang="en-US" sz="2426" b="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26" b="0" dirty="0">
                <a:solidFill>
                  <a:schemeClr val="tx1"/>
                </a:solidFill>
                <a:latin typeface="Arial" panose="020B0604020202020204" pitchFamily="34" charset="0"/>
                <a:cs typeface="Arial" panose="020B0604020202020204" pitchFamily="34" charset="0"/>
              </a:rPr>
              <a:t>This data is accessed </a:t>
            </a:r>
            <a:r>
              <a:rPr lang="en-US" sz="2426" b="0" i="1" dirty="0">
                <a:solidFill>
                  <a:schemeClr val="tx1"/>
                </a:solidFill>
                <a:latin typeface="Arial" panose="020B0604020202020204" pitchFamily="34" charset="0"/>
                <a:cs typeface="Arial" panose="020B0604020202020204" pitchFamily="34" charset="0"/>
              </a:rPr>
              <a:t>concurrently</a:t>
            </a:r>
            <a:r>
              <a:rPr lang="en-US" sz="2426" b="0" dirty="0">
                <a:solidFill>
                  <a:schemeClr val="tx1"/>
                </a:solidFill>
                <a:latin typeface="Arial" panose="020B0604020202020204" pitchFamily="34" charset="0"/>
                <a:cs typeface="Arial" panose="020B0604020202020204" pitchFamily="34" charset="0"/>
              </a:rPr>
              <a:t> by several people </a:t>
            </a:r>
          </a:p>
          <a:p>
            <a:pPr marL="342900" indent="-342900">
              <a:buFont typeface="Arial" panose="020B0604020202020204" pitchFamily="34" charset="0"/>
              <a:buChar char="•"/>
            </a:pPr>
            <a:endParaRPr lang="en-US" sz="2426" b="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26" b="0" dirty="0">
                <a:solidFill>
                  <a:schemeClr val="tx1"/>
                </a:solidFill>
                <a:latin typeface="Arial" panose="020B0604020202020204" pitchFamily="34" charset="0"/>
                <a:cs typeface="Arial" panose="020B0604020202020204" pitchFamily="34" charset="0"/>
              </a:rPr>
              <a:t>Queries on data must be answered </a:t>
            </a:r>
            <a:r>
              <a:rPr lang="en-US" sz="2426" b="0" i="1" dirty="0">
                <a:solidFill>
                  <a:schemeClr val="tx1"/>
                </a:solidFill>
                <a:latin typeface="Arial" panose="020B0604020202020204" pitchFamily="34" charset="0"/>
                <a:cs typeface="Arial" panose="020B0604020202020204" pitchFamily="34" charset="0"/>
              </a:rPr>
              <a:t>quickly</a:t>
            </a:r>
          </a:p>
          <a:p>
            <a:pPr marL="342900" indent="-342900">
              <a:buFont typeface="Arial" panose="020B0604020202020204" pitchFamily="34" charset="0"/>
              <a:buChar char="•"/>
            </a:pPr>
            <a:endParaRPr lang="en-US" sz="2426" b="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26" b="0" dirty="0">
                <a:solidFill>
                  <a:schemeClr val="tx1"/>
                </a:solidFill>
                <a:latin typeface="Arial" panose="020B0604020202020204" pitchFamily="34" charset="0"/>
                <a:cs typeface="Arial" panose="020B0604020202020204" pitchFamily="34" charset="0"/>
              </a:rPr>
              <a:t>Changes made to the data by different users must be applied </a:t>
            </a:r>
            <a:r>
              <a:rPr lang="en-US" sz="2426" b="0" i="1" dirty="0">
                <a:solidFill>
                  <a:schemeClr val="tx1"/>
                </a:solidFill>
                <a:latin typeface="Arial" panose="020B0604020202020204" pitchFamily="34" charset="0"/>
                <a:cs typeface="Arial" panose="020B0604020202020204" pitchFamily="34" charset="0"/>
              </a:rPr>
              <a:t>consistently</a:t>
            </a:r>
          </a:p>
          <a:p>
            <a:pPr marL="342900" indent="-342900">
              <a:buFont typeface="Arial" panose="020B0604020202020204" pitchFamily="34" charset="0"/>
              <a:buChar char="•"/>
            </a:pPr>
            <a:endParaRPr lang="en-US" sz="2426" b="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26" b="0" dirty="0">
                <a:solidFill>
                  <a:schemeClr val="tx1"/>
                </a:solidFill>
                <a:latin typeface="Arial" panose="020B0604020202020204" pitchFamily="34" charset="0"/>
                <a:cs typeface="Arial" panose="020B0604020202020204" pitchFamily="34" charset="0"/>
              </a:rPr>
              <a:t>Access to certain parts of data (e.g., salaries) must be </a:t>
            </a:r>
            <a:r>
              <a:rPr lang="en-US" sz="2426" b="0" i="1" dirty="0">
                <a:solidFill>
                  <a:schemeClr val="tx1"/>
                </a:solidFill>
                <a:latin typeface="Arial" panose="020B0604020202020204" pitchFamily="34" charset="0"/>
                <a:cs typeface="Arial" panose="020B0604020202020204" pitchFamily="34" charset="0"/>
              </a:rPr>
              <a:t>restricted</a:t>
            </a:r>
          </a:p>
          <a:p>
            <a:pPr marL="342900" indent="-342900">
              <a:buFont typeface="Arial" panose="020B0604020202020204" pitchFamily="34" charset="0"/>
              <a:buChar char="•"/>
            </a:pPr>
            <a:endParaRPr lang="en-US" sz="2426" b="0" i="1"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26" b="0" dirty="0">
                <a:solidFill>
                  <a:schemeClr val="tx1"/>
                </a:solidFill>
                <a:latin typeface="Arial" panose="020B0604020202020204" pitchFamily="34" charset="0"/>
                <a:cs typeface="Arial" panose="020B0604020202020204" pitchFamily="34" charset="0"/>
              </a:rPr>
              <a:t>This data should survive system crashes/failures</a:t>
            </a:r>
          </a:p>
          <a:p>
            <a:pPr marL="742950" lvl="1" indent="-285750">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lvl="1"/>
            <a:endParaRPr lang="en-US" dirty="0">
              <a:solidFill>
                <a:schemeClr val="tx1"/>
              </a:solidFill>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2"/>
            <a:endParaRPr lang="en-US" dirty="0"/>
          </a:p>
          <a:p>
            <a:pPr lvl="1"/>
            <a:endParaRPr lang="en-US" dirty="0"/>
          </a:p>
          <a:p>
            <a:pPr lvl="2"/>
            <a:endParaRPr lang="en-US" dirty="0"/>
          </a:p>
          <a:p>
            <a:pPr lvl="1"/>
            <a:endParaRPr lang="en-US" dirty="0"/>
          </a:p>
          <a:p>
            <a:pPr lvl="3"/>
            <a:endParaRPr lang="en-US" dirty="0"/>
          </a:p>
          <a:p>
            <a:pPr lvl="1"/>
            <a:endParaRPr lang="en-US" dirty="0"/>
          </a:p>
        </p:txBody>
      </p:sp>
      <p:sp>
        <p:nvSpPr>
          <p:cNvPr id="4" name="Rounded Rectangle 3"/>
          <p:cNvSpPr/>
          <p:nvPr/>
        </p:nvSpPr>
        <p:spPr>
          <a:xfrm>
            <a:off x="774700" y="2860999"/>
            <a:ext cx="9445837" cy="504190"/>
          </a:xfrm>
          <a:prstGeom prst="roundRect">
            <a:avLst/>
          </a:pr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6" b="1" dirty="0">
                <a:solidFill>
                  <a:srgbClr val="FFC000"/>
                </a:solidFill>
              </a:rPr>
              <a:t>Performance (Concurrency Control)</a:t>
            </a:r>
          </a:p>
        </p:txBody>
      </p:sp>
      <p:sp>
        <p:nvSpPr>
          <p:cNvPr id="5" name="Rounded Rectangle 4"/>
          <p:cNvSpPr/>
          <p:nvPr/>
        </p:nvSpPr>
        <p:spPr>
          <a:xfrm>
            <a:off x="774700" y="3676970"/>
            <a:ext cx="9445837" cy="504190"/>
          </a:xfrm>
          <a:prstGeom prst="roundRect">
            <a:avLst/>
          </a:pr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6" b="1" dirty="0">
                <a:solidFill>
                  <a:srgbClr val="FFC000"/>
                </a:solidFill>
              </a:rPr>
              <a:t>Performance (Response Time)</a:t>
            </a:r>
          </a:p>
        </p:txBody>
      </p:sp>
      <p:sp>
        <p:nvSpPr>
          <p:cNvPr id="7" name="Rounded Rectangle 6"/>
          <p:cNvSpPr/>
          <p:nvPr/>
        </p:nvSpPr>
        <p:spPr>
          <a:xfrm>
            <a:off x="774700" y="4391025"/>
            <a:ext cx="9445837" cy="602179"/>
          </a:xfrm>
          <a:prstGeom prst="roundRect">
            <a:avLst/>
          </a:pr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6" b="1" dirty="0">
                <a:solidFill>
                  <a:srgbClr val="FFC000"/>
                </a:solidFill>
              </a:rPr>
              <a:t>Correctness (Consistency)</a:t>
            </a:r>
          </a:p>
        </p:txBody>
      </p:sp>
      <p:sp>
        <p:nvSpPr>
          <p:cNvPr id="8" name="Rounded Rectangle 7"/>
          <p:cNvSpPr/>
          <p:nvPr/>
        </p:nvSpPr>
        <p:spPr>
          <a:xfrm>
            <a:off x="774700" y="5328543"/>
            <a:ext cx="9445837" cy="504190"/>
          </a:xfrm>
          <a:prstGeom prst="roundRect">
            <a:avLst/>
          </a:pr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6" b="1" dirty="0">
                <a:solidFill>
                  <a:srgbClr val="FFC000"/>
                </a:solidFill>
              </a:rPr>
              <a:t>Correctness (Security)</a:t>
            </a:r>
          </a:p>
        </p:txBody>
      </p:sp>
      <p:sp>
        <p:nvSpPr>
          <p:cNvPr id="9" name="Rounded Rectangle 8"/>
          <p:cNvSpPr/>
          <p:nvPr/>
        </p:nvSpPr>
        <p:spPr>
          <a:xfrm>
            <a:off x="774700" y="6097402"/>
            <a:ext cx="9445837" cy="504190"/>
          </a:xfrm>
          <a:prstGeom prst="roundRect">
            <a:avLst/>
          </a:pr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6" b="1" dirty="0">
                <a:solidFill>
                  <a:srgbClr val="FFC000"/>
                </a:solidFill>
              </a:rPr>
              <a:t>Correctness (Durability and Atomicity)</a:t>
            </a:r>
          </a:p>
        </p:txBody>
      </p:sp>
    </p:spTree>
    <p:extLst>
      <p:ext uri="{BB962C8B-B14F-4D97-AF65-F5344CB8AC3E}">
        <p14:creationId xmlns:p14="http://schemas.microsoft.com/office/powerpoint/2010/main" val="360780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7700" y="504825"/>
            <a:ext cx="5689535" cy="437515"/>
          </a:xfrm>
        </p:spPr>
        <p:txBody>
          <a:bodyPr>
            <a:normAutofit/>
          </a:bodyPr>
          <a:lstStyle/>
          <a:p>
            <a:r>
              <a:rPr lang="en-US" dirty="0"/>
              <a:t>Managing Data using File Systems</a:t>
            </a:r>
          </a:p>
        </p:txBody>
      </p:sp>
      <p:sp>
        <p:nvSpPr>
          <p:cNvPr id="3" name="Content Placeholder 2"/>
          <p:cNvSpPr>
            <a:spLocks noGrp="1"/>
          </p:cNvSpPr>
          <p:nvPr>
            <p:ph idx="1"/>
          </p:nvPr>
        </p:nvSpPr>
        <p:spPr>
          <a:xfrm>
            <a:off x="241301" y="1419226"/>
            <a:ext cx="10134600" cy="4495800"/>
          </a:xfrm>
        </p:spPr>
        <p:txBody>
          <a:bodyPr>
            <a:normAutofit/>
          </a:bodyPr>
          <a:lstStyle/>
          <a:p>
            <a:pPr marL="342900" indent="-342900">
              <a:buFont typeface="Arial" panose="020B0604020202020204" pitchFamily="34" charset="0"/>
              <a:buChar char="•"/>
            </a:pPr>
            <a:r>
              <a:rPr lang="en-US" sz="2400" dirty="0">
                <a:solidFill>
                  <a:srgbClr val="0070C0"/>
                </a:solidFill>
              </a:rPr>
              <a:t>What about managing data using local file systems?</a:t>
            </a:r>
          </a:p>
          <a:p>
            <a:pPr marL="800100" lvl="1" indent="-342900">
              <a:buFont typeface="Arial" panose="020B0604020202020204" pitchFamily="34" charset="0"/>
              <a:buChar char="•"/>
            </a:pPr>
            <a:r>
              <a:rPr lang="en-US" sz="2400" dirty="0"/>
              <a:t>Files of fixed-length and variable-length records as well as formats </a:t>
            </a:r>
          </a:p>
          <a:p>
            <a:pPr marL="800100" lvl="1" indent="-342900">
              <a:buFont typeface="Arial" panose="020B0604020202020204" pitchFamily="34" charset="0"/>
              <a:buChar char="•"/>
            </a:pPr>
            <a:r>
              <a:rPr lang="en-US" sz="2400" dirty="0"/>
              <a:t>Main memory vs. disk</a:t>
            </a:r>
          </a:p>
          <a:p>
            <a:pPr marL="800100" lvl="1" indent="-342900">
              <a:buFont typeface="Arial" panose="020B0604020202020204" pitchFamily="34" charset="0"/>
              <a:buChar char="•"/>
            </a:pPr>
            <a:r>
              <a:rPr lang="en-US" sz="2400" dirty="0"/>
              <a:t>Computer systems with 32-bit addressing vs. 64-bit addressing schemes</a:t>
            </a:r>
          </a:p>
          <a:p>
            <a:pPr marL="800100" lvl="1" indent="-342900">
              <a:buFont typeface="Arial" panose="020B0604020202020204" pitchFamily="34" charset="0"/>
              <a:buChar char="•"/>
            </a:pPr>
            <a:r>
              <a:rPr lang="en-US" sz="2400" dirty="0"/>
              <a:t>Special programs (e.g., C++ and Python programs) for answering user questions</a:t>
            </a:r>
          </a:p>
          <a:p>
            <a:pPr marL="800100" lvl="1" indent="-342900">
              <a:buFont typeface="Arial" panose="020B0604020202020204" pitchFamily="34" charset="0"/>
              <a:buChar char="•"/>
            </a:pPr>
            <a:r>
              <a:rPr lang="en-US" sz="2400" dirty="0"/>
              <a:t>Special measures to maintain atomicity</a:t>
            </a:r>
          </a:p>
          <a:p>
            <a:pPr marL="800100" lvl="1" indent="-342900">
              <a:buFont typeface="Arial" panose="020B0604020202020204" pitchFamily="34" charset="0"/>
              <a:buChar char="•"/>
            </a:pPr>
            <a:r>
              <a:rPr lang="en-US" sz="2400" dirty="0"/>
              <a:t>Special measures to maintain consistency of data</a:t>
            </a:r>
          </a:p>
          <a:p>
            <a:pPr marL="800100" lvl="1" indent="-342900">
              <a:buFont typeface="Arial" panose="020B0604020202020204" pitchFamily="34" charset="0"/>
              <a:buChar char="•"/>
            </a:pPr>
            <a:r>
              <a:rPr lang="en-US" sz="2400" dirty="0"/>
              <a:t>Special measures to maintain data isolation</a:t>
            </a:r>
          </a:p>
          <a:p>
            <a:pPr marL="800100" lvl="1" indent="-342900">
              <a:buFont typeface="Arial" panose="020B0604020202020204" pitchFamily="34" charset="0"/>
              <a:buChar char="•"/>
            </a:pPr>
            <a:r>
              <a:rPr lang="en-US" sz="2400" dirty="0"/>
              <a:t>Special measures to offer software and hardware fault-tolerance</a:t>
            </a:r>
          </a:p>
          <a:p>
            <a:pPr marL="800100" lvl="1" indent="-342900">
              <a:buFont typeface="Arial" panose="020B0604020202020204" pitchFamily="34" charset="0"/>
              <a:buChar char="•"/>
            </a:pPr>
            <a:r>
              <a:rPr lang="en-US" sz="2400" dirty="0"/>
              <a:t>Special measures to enforce security policies in which different users are granted different permissions to access diverse subsets of data</a:t>
            </a:r>
          </a:p>
        </p:txBody>
      </p:sp>
      <p:sp>
        <p:nvSpPr>
          <p:cNvPr id="4" name="Rounded Rectangle 3"/>
          <p:cNvSpPr/>
          <p:nvPr/>
        </p:nvSpPr>
        <p:spPr>
          <a:xfrm>
            <a:off x="1095641" y="6134312"/>
            <a:ext cx="8739293" cy="770290"/>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5" dirty="0"/>
              <a:t>This becomes tedious and inconvenient, especially at large-scale, with evolving/new user queries and higher probability of failures! </a:t>
            </a:r>
          </a:p>
        </p:txBody>
      </p:sp>
    </p:spTree>
    <p:extLst>
      <p:ext uri="{BB962C8B-B14F-4D97-AF65-F5344CB8AC3E}">
        <p14:creationId xmlns:p14="http://schemas.microsoft.com/office/powerpoint/2010/main" val="74936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0" y="428625"/>
            <a:ext cx="5490209" cy="437515"/>
          </a:xfrm>
        </p:spPr>
        <p:txBody>
          <a:bodyPr>
            <a:normAutofit/>
          </a:bodyPr>
          <a:lstStyle/>
          <a:p>
            <a:r>
              <a:rPr lang="en-US" dirty="0"/>
              <a:t>Database Management Systems</a:t>
            </a:r>
          </a:p>
        </p:txBody>
      </p:sp>
      <p:sp>
        <p:nvSpPr>
          <p:cNvPr id="3" name="Content Placeholder 2"/>
          <p:cNvSpPr>
            <a:spLocks noGrp="1"/>
          </p:cNvSpPr>
          <p:nvPr>
            <p:ph idx="1"/>
          </p:nvPr>
        </p:nvSpPr>
        <p:spPr>
          <a:xfrm>
            <a:off x="731358" y="1434475"/>
            <a:ext cx="9796942" cy="4550410"/>
          </a:xfrm>
        </p:spPr>
        <p:txBody>
          <a:bodyPr>
            <a:normAutofit/>
          </a:bodyPr>
          <a:lstStyle/>
          <a:p>
            <a:pPr marL="342900" indent="-342900">
              <a:buFont typeface="Arial" panose="020B0604020202020204" pitchFamily="34" charset="0"/>
              <a:buChar char="•"/>
            </a:pPr>
            <a:r>
              <a:rPr lang="en-US" sz="2426" b="0" dirty="0">
                <a:solidFill>
                  <a:srgbClr val="0000FF"/>
                </a:solidFill>
              </a:rPr>
              <a:t>A special software is accordingly needed to make the preceding tasks easier</a:t>
            </a:r>
          </a:p>
          <a:p>
            <a:pPr marL="342900" indent="-342900">
              <a:buFont typeface="Arial" panose="020B0604020202020204" pitchFamily="34" charset="0"/>
              <a:buChar char="•"/>
            </a:pPr>
            <a:endParaRPr lang="en-US" sz="2426" b="0" dirty="0">
              <a:solidFill>
                <a:srgbClr val="0000FF"/>
              </a:solidFill>
            </a:endParaRPr>
          </a:p>
          <a:p>
            <a:pPr marL="342900" indent="-342900">
              <a:buFont typeface="Arial" panose="020B0604020202020204" pitchFamily="34" charset="0"/>
              <a:buChar char="•"/>
            </a:pPr>
            <a:r>
              <a:rPr lang="en-US" sz="2426" b="0" dirty="0">
                <a:solidFill>
                  <a:srgbClr val="0000FF"/>
                </a:solidFill>
              </a:rPr>
              <a:t>This software is known as Database Management System (DBMS)</a:t>
            </a:r>
          </a:p>
          <a:p>
            <a:pPr marL="342900" indent="-342900">
              <a:buFont typeface="Arial" panose="020B0604020202020204" pitchFamily="34" charset="0"/>
              <a:buChar char="•"/>
            </a:pPr>
            <a:endParaRPr lang="en-US" sz="2426" b="0" dirty="0">
              <a:solidFill>
                <a:srgbClr val="0000FF"/>
              </a:solidFill>
            </a:endParaRPr>
          </a:p>
          <a:p>
            <a:pPr marL="342900" indent="-342900">
              <a:buFont typeface="Arial" panose="020B0604020202020204" pitchFamily="34" charset="0"/>
              <a:buChar char="•"/>
            </a:pPr>
            <a:r>
              <a:rPr lang="en-US" sz="2426" b="0" dirty="0">
                <a:solidFill>
                  <a:srgbClr val="0000FF"/>
                </a:solidFill>
              </a:rPr>
              <a:t>DBMSs provide automatic: </a:t>
            </a:r>
          </a:p>
          <a:p>
            <a:pPr marL="800100" lvl="1" indent="-342900">
              <a:buFont typeface="Arial" panose="020B0604020202020204" pitchFamily="34" charset="0"/>
              <a:buChar char="•"/>
            </a:pPr>
            <a:r>
              <a:rPr lang="en-US" sz="2206" dirty="0"/>
              <a:t>Data independence</a:t>
            </a:r>
          </a:p>
          <a:p>
            <a:pPr marL="800100" lvl="1" indent="-342900">
              <a:buFont typeface="Arial" panose="020B0604020202020204" pitchFamily="34" charset="0"/>
              <a:buChar char="•"/>
            </a:pPr>
            <a:r>
              <a:rPr lang="en-US" sz="2206" dirty="0"/>
              <a:t>Efficient data access</a:t>
            </a:r>
          </a:p>
          <a:p>
            <a:pPr marL="800100" lvl="1" indent="-342900">
              <a:buFont typeface="Arial" panose="020B0604020202020204" pitchFamily="34" charset="0"/>
              <a:buChar char="•"/>
            </a:pPr>
            <a:r>
              <a:rPr lang="en-US" sz="2206" dirty="0"/>
              <a:t>Data integrity and security</a:t>
            </a:r>
          </a:p>
          <a:p>
            <a:pPr marL="800100" lvl="1" indent="-342900">
              <a:buFont typeface="Arial" panose="020B0604020202020204" pitchFamily="34" charset="0"/>
              <a:buChar char="•"/>
            </a:pPr>
            <a:r>
              <a:rPr lang="en-US" sz="2206" dirty="0"/>
              <a:t>Data administration</a:t>
            </a:r>
          </a:p>
          <a:p>
            <a:pPr marL="800100" lvl="1" indent="-342900">
              <a:buFont typeface="Arial" panose="020B0604020202020204" pitchFamily="34" charset="0"/>
              <a:buChar char="•"/>
            </a:pPr>
            <a:r>
              <a:rPr lang="en-US" sz="2206" dirty="0"/>
              <a:t>Concurrent access and crash recovery</a:t>
            </a:r>
          </a:p>
          <a:p>
            <a:pPr marL="800100" lvl="1" indent="-342900">
              <a:buFont typeface="Arial" panose="020B0604020202020204" pitchFamily="34" charset="0"/>
              <a:buChar char="•"/>
            </a:pPr>
            <a:r>
              <a:rPr lang="en-US" sz="2206" dirty="0"/>
              <a:t>Reduced application development and tuning time</a:t>
            </a:r>
          </a:p>
          <a:p>
            <a:pPr lvl="1">
              <a:buFont typeface="Wingdings" pitchFamily="2" charset="2"/>
              <a:buChar char="§"/>
            </a:pPr>
            <a:endParaRPr lang="en-US" sz="1985" dirty="0"/>
          </a:p>
          <a:p>
            <a:endParaRPr lang="en-US" sz="2426" dirty="0"/>
          </a:p>
          <a:p>
            <a:pPr lvl="1"/>
            <a:endParaRPr lang="en-US" dirty="0"/>
          </a:p>
          <a:p>
            <a:pPr lvl="1"/>
            <a:endParaRPr lang="en-US" dirty="0"/>
          </a:p>
          <a:p>
            <a:pPr lvl="1"/>
            <a:endParaRPr lang="en-US" dirty="0"/>
          </a:p>
          <a:p>
            <a:pPr lvl="2"/>
            <a:endParaRPr lang="en-US" dirty="0"/>
          </a:p>
          <a:p>
            <a:pPr lvl="1"/>
            <a:endParaRPr lang="en-US" dirty="0"/>
          </a:p>
          <a:p>
            <a:pPr lvl="2"/>
            <a:endParaRPr lang="en-US" dirty="0"/>
          </a:p>
          <a:p>
            <a:pPr lvl="1"/>
            <a:endParaRPr lang="en-US" dirty="0"/>
          </a:p>
          <a:p>
            <a:pPr lvl="3"/>
            <a:endParaRPr lang="en-US" dirty="0"/>
          </a:p>
          <a:p>
            <a:pPr lvl="1"/>
            <a:endParaRPr lang="en-US" dirty="0"/>
          </a:p>
        </p:txBody>
      </p:sp>
    </p:spTree>
    <p:extLst>
      <p:ext uri="{BB962C8B-B14F-4D97-AF65-F5344CB8AC3E}">
        <p14:creationId xmlns:p14="http://schemas.microsoft.com/office/powerpoint/2010/main" val="471654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100" y="352425"/>
            <a:ext cx="4194809" cy="437515"/>
          </a:xfrm>
        </p:spPr>
        <p:txBody>
          <a:bodyPr>
            <a:normAutofit/>
          </a:bodyPr>
          <a:lstStyle/>
          <a:p>
            <a:r>
              <a:rPr lang="en-US" dirty="0"/>
              <a:t>Some Definitions</a:t>
            </a:r>
          </a:p>
        </p:txBody>
      </p:sp>
      <p:sp>
        <p:nvSpPr>
          <p:cNvPr id="3" name="Content Placeholder 2"/>
          <p:cNvSpPr>
            <a:spLocks noGrp="1"/>
          </p:cNvSpPr>
          <p:nvPr>
            <p:ph idx="1"/>
          </p:nvPr>
        </p:nvSpPr>
        <p:spPr>
          <a:xfrm>
            <a:off x="317500" y="1764666"/>
            <a:ext cx="9819005" cy="4991131"/>
          </a:xfrm>
        </p:spPr>
        <p:txBody>
          <a:bodyPr>
            <a:normAutofit/>
          </a:bodyPr>
          <a:lstStyle/>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A </a:t>
            </a:r>
            <a:r>
              <a:rPr lang="en-US" sz="2800" dirty="0">
                <a:solidFill>
                  <a:srgbClr val="0070C0"/>
                </a:solidFill>
                <a:latin typeface="Arial" panose="020B0604020202020204" pitchFamily="34" charset="0"/>
                <a:cs typeface="Arial" panose="020B0604020202020204" pitchFamily="34" charset="0"/>
              </a:rPr>
              <a:t>database</a:t>
            </a:r>
            <a:r>
              <a:rPr lang="en-US" sz="2800" dirty="0">
                <a:latin typeface="Arial" panose="020B0604020202020204" pitchFamily="34" charset="0"/>
                <a:cs typeface="Arial" panose="020B0604020202020204" pitchFamily="34" charset="0"/>
              </a:rPr>
              <a:t> is a collection of data which describes one or many real-world enterprises</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E.g., a university database might contain information about </a:t>
            </a:r>
            <a:r>
              <a:rPr lang="en-US" sz="2400" dirty="0">
                <a:solidFill>
                  <a:srgbClr val="0070C0"/>
                </a:solidFill>
                <a:latin typeface="Arial" panose="020B0604020202020204" pitchFamily="34" charset="0"/>
                <a:cs typeface="Arial" panose="020B0604020202020204" pitchFamily="34" charset="0"/>
              </a:rPr>
              <a:t>entities</a:t>
            </a:r>
            <a:r>
              <a:rPr lang="en-US" sz="2400" dirty="0">
                <a:latin typeface="Arial" panose="020B0604020202020204" pitchFamily="34" charset="0"/>
                <a:cs typeface="Arial" panose="020B0604020202020204" pitchFamily="34" charset="0"/>
              </a:rPr>
              <a:t> like students and courses, and </a:t>
            </a:r>
            <a:r>
              <a:rPr lang="en-US" sz="2400" dirty="0">
                <a:solidFill>
                  <a:srgbClr val="0070C0"/>
                </a:solidFill>
                <a:latin typeface="Arial" panose="020B0604020202020204" pitchFamily="34" charset="0"/>
                <a:cs typeface="Arial" panose="020B0604020202020204" pitchFamily="34" charset="0"/>
              </a:rPr>
              <a:t>relationships</a:t>
            </a:r>
            <a:r>
              <a:rPr lang="en-US" sz="2400" dirty="0">
                <a:latin typeface="Arial" panose="020B0604020202020204" pitchFamily="34" charset="0"/>
                <a:cs typeface="Arial" panose="020B0604020202020204" pitchFamily="34" charset="0"/>
              </a:rPr>
              <a:t> like a student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enrollment in a course</a:t>
            </a:r>
          </a:p>
          <a:p>
            <a:pPr marL="8471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A </a:t>
            </a:r>
            <a:r>
              <a:rPr lang="en-US" sz="2800" dirty="0">
                <a:solidFill>
                  <a:srgbClr val="0070C0"/>
                </a:solidFill>
                <a:latin typeface="Arial" panose="020B0604020202020204" pitchFamily="34" charset="0"/>
                <a:cs typeface="Arial" panose="020B0604020202020204" pitchFamily="34" charset="0"/>
              </a:rPr>
              <a:t>DBMS</a:t>
            </a:r>
            <a:r>
              <a:rPr lang="en-US" sz="2800" dirty="0">
                <a:latin typeface="Arial" panose="020B0604020202020204" pitchFamily="34" charset="0"/>
                <a:cs typeface="Arial" panose="020B0604020202020204" pitchFamily="34" charset="0"/>
              </a:rPr>
              <a:t> is a software package designed to store and </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manage databases</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E.g., DB2, Oracle, MS SQL Server, MySQL and Postgres</a:t>
            </a:r>
          </a:p>
          <a:p>
            <a:pPr marL="847100" lvl="1"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A </a:t>
            </a:r>
            <a:r>
              <a:rPr lang="en-US" sz="2800" dirty="0">
                <a:solidFill>
                  <a:srgbClr val="0070C0"/>
                </a:solidFill>
                <a:latin typeface="Arial" panose="020B0604020202020204" pitchFamily="34" charset="0"/>
                <a:cs typeface="Arial" panose="020B0604020202020204" pitchFamily="34" charset="0"/>
              </a:rPr>
              <a:t>database system </a:t>
            </a:r>
            <a:r>
              <a:rPr lang="en-US" sz="2800" dirty="0">
                <a:latin typeface="Arial" panose="020B0604020202020204" pitchFamily="34" charset="0"/>
                <a:cs typeface="Arial" panose="020B0604020202020204" pitchFamily="34" charset="0"/>
              </a:rPr>
              <a:t>= (Big) Data + DBMS + Application Programs</a:t>
            </a:r>
          </a:p>
          <a:p>
            <a:pPr lvl="1">
              <a:buFont typeface="Wingdings" pitchFamily="2" charset="2"/>
              <a:buChar char="§"/>
            </a:pPr>
            <a:endParaRPr lang="en-US" sz="1985" dirty="0"/>
          </a:p>
          <a:p>
            <a:pPr lvl="1">
              <a:buFont typeface="Wingdings" pitchFamily="2" charset="2"/>
              <a:buChar char="§"/>
            </a:pPr>
            <a:endParaRPr lang="en-US" sz="1985" dirty="0"/>
          </a:p>
          <a:p>
            <a:pPr>
              <a:buFont typeface="Wingdings" pitchFamily="2" charset="2"/>
              <a:buChar char="§"/>
            </a:pPr>
            <a:endParaRPr lang="en-US" sz="2426" dirty="0"/>
          </a:p>
          <a:p>
            <a:pPr>
              <a:buFont typeface="Wingdings" pitchFamily="2" charset="2"/>
              <a:buChar char="§"/>
            </a:pPr>
            <a:endParaRPr lang="en-US" sz="2426" dirty="0"/>
          </a:p>
          <a:p>
            <a:pPr>
              <a:buFont typeface="Wingdings" pitchFamily="2" charset="2"/>
              <a:buChar char="§"/>
            </a:pPr>
            <a:endParaRPr lang="en-US" sz="2426" dirty="0"/>
          </a:p>
          <a:p>
            <a:pPr lvl="1"/>
            <a:endParaRPr lang="en-US" dirty="0"/>
          </a:p>
          <a:p>
            <a:pPr lvl="1"/>
            <a:endParaRPr lang="en-US" dirty="0"/>
          </a:p>
          <a:p>
            <a:pPr lvl="1"/>
            <a:endParaRPr lang="en-US" dirty="0"/>
          </a:p>
          <a:p>
            <a:pPr lvl="2"/>
            <a:endParaRPr lang="en-US" dirty="0"/>
          </a:p>
          <a:p>
            <a:pPr lvl="1"/>
            <a:endParaRPr lang="en-US" dirty="0"/>
          </a:p>
          <a:p>
            <a:pPr lvl="2"/>
            <a:endParaRPr lang="en-US" dirty="0"/>
          </a:p>
          <a:p>
            <a:pPr lvl="1"/>
            <a:endParaRPr lang="en-US" dirty="0"/>
          </a:p>
          <a:p>
            <a:pPr lvl="3"/>
            <a:endParaRPr lang="en-US" dirty="0"/>
          </a:p>
          <a:p>
            <a:pPr lvl="1"/>
            <a:endParaRPr lang="en-US" dirty="0"/>
          </a:p>
        </p:txBody>
      </p:sp>
    </p:spTree>
    <p:extLst>
      <p:ext uri="{BB962C8B-B14F-4D97-AF65-F5344CB8AC3E}">
        <p14:creationId xmlns:p14="http://schemas.microsoft.com/office/powerpoint/2010/main" val="3018713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6500" y="428625"/>
            <a:ext cx="2543874" cy="437515"/>
          </a:xfrm>
        </p:spPr>
        <p:txBody>
          <a:bodyPr>
            <a:noAutofit/>
          </a:bodyPr>
          <a:lstStyle/>
          <a:p>
            <a:r>
              <a:rPr lang="en-US" sz="3200" dirty="0"/>
              <a:t>Data Models</a:t>
            </a:r>
          </a:p>
        </p:txBody>
      </p:sp>
      <p:sp>
        <p:nvSpPr>
          <p:cNvPr id="3" name="Content Placeholder 2"/>
          <p:cNvSpPr>
            <a:spLocks noGrp="1"/>
          </p:cNvSpPr>
          <p:nvPr>
            <p:ph idx="1"/>
          </p:nvPr>
        </p:nvSpPr>
        <p:spPr>
          <a:xfrm>
            <a:off x="317500" y="1764665"/>
            <a:ext cx="9566910" cy="5378027"/>
          </a:xfrm>
        </p:spPr>
        <p:txBody>
          <a:bodyPr>
            <a:normAutofit lnSpcReduction="10000"/>
          </a:bodyPr>
          <a:lstStyle/>
          <a:p>
            <a:pPr marL="457200" indent="-457200">
              <a:buFont typeface="Arial" panose="020B0604020202020204" pitchFamily="34" charset="0"/>
              <a:buChar char="•"/>
            </a:pPr>
            <a:r>
              <a:rPr lang="en-US" sz="2800" b="0" dirty="0">
                <a:solidFill>
                  <a:srgbClr val="0000FF"/>
                </a:solidFill>
              </a:rPr>
              <a:t>The user of a DBMS is ultimately concerned with some real-world enterprises (e.g., a University)</a:t>
            </a:r>
          </a:p>
          <a:p>
            <a:pPr marL="457200" indent="-457200">
              <a:buFont typeface="Arial" panose="020B0604020202020204" pitchFamily="34" charset="0"/>
              <a:buChar char="•"/>
            </a:pPr>
            <a:endParaRPr lang="en-US" sz="2800" b="0" dirty="0">
              <a:solidFill>
                <a:srgbClr val="0000FF"/>
              </a:solidFill>
            </a:endParaRPr>
          </a:p>
          <a:p>
            <a:pPr marL="457200" indent="-457200">
              <a:buFont typeface="Arial" panose="020B0604020202020204" pitchFamily="34" charset="0"/>
              <a:buChar char="•"/>
            </a:pPr>
            <a:r>
              <a:rPr lang="en-US" sz="2800" b="0" dirty="0">
                <a:solidFill>
                  <a:srgbClr val="0000FF"/>
                </a:solidFill>
              </a:rPr>
              <a:t>The data to be stored and managed by a DBMS </a:t>
            </a:r>
            <a:r>
              <a:rPr lang="en-US" sz="2800" b="0" i="1" dirty="0">
                <a:solidFill>
                  <a:srgbClr val="0000FF"/>
                </a:solidFill>
              </a:rPr>
              <a:t>describes</a:t>
            </a:r>
            <a:r>
              <a:rPr lang="en-US" sz="2800" b="0" dirty="0">
                <a:solidFill>
                  <a:srgbClr val="0000FF"/>
                </a:solidFill>
              </a:rPr>
              <a:t> various aspects of the enterprises</a:t>
            </a:r>
          </a:p>
          <a:p>
            <a:pPr marL="800100" lvl="1" indent="-342900">
              <a:buFont typeface="Arial" panose="020B0604020202020204" pitchFamily="34" charset="0"/>
              <a:buChar char="•"/>
            </a:pPr>
            <a:r>
              <a:rPr lang="en-US" sz="2400" dirty="0"/>
              <a:t>E.g., The data in a university database describes students, faculty and courses entities and the relationships among them</a:t>
            </a:r>
          </a:p>
          <a:p>
            <a:pPr marL="742950" lvl="1" indent="-285750">
              <a:buFont typeface="Arial" panose="020B0604020202020204" pitchFamily="34" charset="0"/>
              <a:buChar char="•"/>
            </a:pPr>
            <a:endParaRPr lang="en-US" sz="1600" dirty="0"/>
          </a:p>
          <a:p>
            <a:pPr marL="457200" indent="-457200">
              <a:buFont typeface="Arial" panose="020B0604020202020204" pitchFamily="34" charset="0"/>
              <a:buChar char="•"/>
            </a:pPr>
            <a:r>
              <a:rPr lang="en-US" sz="2800" b="0" dirty="0">
                <a:solidFill>
                  <a:srgbClr val="0000FF"/>
                </a:solidFill>
              </a:rPr>
              <a:t>A data model is a collection of high-level data description constructs that hide many low-level storage details</a:t>
            </a:r>
          </a:p>
          <a:p>
            <a:pPr marL="342900" indent="-342900">
              <a:buFont typeface="Arial" panose="020B0604020202020204" pitchFamily="34" charset="0"/>
              <a:buChar char="•"/>
            </a:pPr>
            <a:endParaRPr lang="en-US" b="0" dirty="0">
              <a:solidFill>
                <a:srgbClr val="0000FF"/>
              </a:solidFill>
            </a:endParaRPr>
          </a:p>
          <a:p>
            <a:pPr marL="457200" indent="-457200">
              <a:buFont typeface="Arial" panose="020B0604020202020204" pitchFamily="34" charset="0"/>
              <a:buChar char="•"/>
            </a:pPr>
            <a:r>
              <a:rPr lang="en-US" sz="2800" b="0" dirty="0">
                <a:solidFill>
                  <a:srgbClr val="0000FF"/>
                </a:solidFill>
              </a:rPr>
              <a:t>A widely used data model called the entity-relationship (ER) model allows users to pictorially denote entities and the relationships among them</a:t>
            </a:r>
          </a:p>
          <a:p>
            <a:pPr lvl="1">
              <a:buFont typeface="Wingdings" pitchFamily="2" charset="2"/>
              <a:buChar char="§"/>
            </a:pPr>
            <a:endParaRPr lang="en-US" sz="1985" dirty="0"/>
          </a:p>
          <a:p>
            <a:pPr>
              <a:buFont typeface="Wingdings" pitchFamily="2" charset="2"/>
              <a:buChar char="§"/>
            </a:pPr>
            <a:endParaRPr lang="en-US" sz="2426" dirty="0"/>
          </a:p>
          <a:p>
            <a:pPr>
              <a:buFont typeface="Wingdings" pitchFamily="2" charset="2"/>
              <a:buChar char="§"/>
            </a:pPr>
            <a:endParaRPr lang="en-US" sz="2426" dirty="0"/>
          </a:p>
          <a:p>
            <a:pPr>
              <a:buFont typeface="Wingdings" pitchFamily="2" charset="2"/>
              <a:buChar char="§"/>
            </a:pPr>
            <a:endParaRPr lang="en-US" sz="2426" dirty="0"/>
          </a:p>
          <a:p>
            <a:pPr lvl="1"/>
            <a:endParaRPr lang="en-US" dirty="0"/>
          </a:p>
          <a:p>
            <a:pPr lvl="1"/>
            <a:endParaRPr lang="en-US" dirty="0"/>
          </a:p>
          <a:p>
            <a:pPr lvl="1"/>
            <a:endParaRPr lang="en-US" dirty="0"/>
          </a:p>
          <a:p>
            <a:pPr lvl="2"/>
            <a:endParaRPr lang="en-US" dirty="0"/>
          </a:p>
          <a:p>
            <a:pPr lvl="1"/>
            <a:endParaRPr lang="en-US" dirty="0"/>
          </a:p>
          <a:p>
            <a:pPr lvl="2"/>
            <a:endParaRPr lang="en-US" dirty="0"/>
          </a:p>
          <a:p>
            <a:pPr lvl="1"/>
            <a:endParaRPr lang="en-US" dirty="0"/>
          </a:p>
          <a:p>
            <a:pPr lvl="3"/>
            <a:endParaRPr lang="en-US" dirty="0"/>
          </a:p>
          <a:p>
            <a:pPr lvl="1"/>
            <a:endParaRPr lang="en-US" dirty="0"/>
          </a:p>
        </p:txBody>
      </p:sp>
    </p:spTree>
    <p:extLst>
      <p:ext uri="{BB962C8B-B14F-4D97-AF65-F5344CB8AC3E}">
        <p14:creationId xmlns:p14="http://schemas.microsoft.com/office/powerpoint/2010/main" val="204459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5500" y="428625"/>
            <a:ext cx="4194809" cy="437515"/>
          </a:xfrm>
        </p:spPr>
        <p:txBody>
          <a:bodyPr>
            <a:normAutofit/>
          </a:bodyPr>
          <a:lstStyle/>
          <a:p>
            <a:r>
              <a:rPr lang="en-US" dirty="0"/>
              <a:t>The Relational Model</a:t>
            </a:r>
          </a:p>
        </p:txBody>
      </p:sp>
      <p:sp>
        <p:nvSpPr>
          <p:cNvPr id="3" name="Content Placeholder 2"/>
          <p:cNvSpPr>
            <a:spLocks noGrp="1"/>
          </p:cNvSpPr>
          <p:nvPr>
            <p:ph idx="1"/>
          </p:nvPr>
        </p:nvSpPr>
        <p:spPr>
          <a:xfrm>
            <a:off x="165100" y="1343025"/>
            <a:ext cx="10210800" cy="5630122"/>
          </a:xfrm>
        </p:spPr>
        <p:txBody>
          <a:bodyPr>
            <a:normAutofit fontScale="62500" lnSpcReduction="20000"/>
          </a:bodyPr>
          <a:lstStyle/>
          <a:p>
            <a:pPr marL="457200" indent="-457200">
              <a:buFont typeface="Arial" panose="020B0604020202020204" pitchFamily="34" charset="0"/>
              <a:buChar char="•"/>
            </a:pPr>
            <a:r>
              <a:rPr lang="en-US" sz="3100" b="0" dirty="0">
                <a:solidFill>
                  <a:srgbClr val="0000FF"/>
                </a:solidFill>
              </a:rPr>
              <a:t>The relational model of data is one of the most widely used </a:t>
            </a:r>
            <a:br>
              <a:rPr lang="en-US" sz="3100" b="0" dirty="0">
                <a:solidFill>
                  <a:srgbClr val="0000FF"/>
                </a:solidFill>
              </a:rPr>
            </a:br>
            <a:r>
              <a:rPr lang="en-US" sz="3100" b="0" dirty="0">
                <a:solidFill>
                  <a:srgbClr val="0000FF"/>
                </a:solidFill>
              </a:rPr>
              <a:t>models today</a:t>
            </a:r>
          </a:p>
          <a:p>
            <a:pPr marL="457200" indent="-457200">
              <a:buFont typeface="Arial" panose="020B0604020202020204" pitchFamily="34" charset="0"/>
              <a:buChar char="•"/>
            </a:pPr>
            <a:endParaRPr lang="en-US" sz="3100" b="0" dirty="0">
              <a:solidFill>
                <a:srgbClr val="0000FF"/>
              </a:solidFill>
            </a:endParaRPr>
          </a:p>
          <a:p>
            <a:pPr marL="457200" indent="-457200">
              <a:buFont typeface="Arial" panose="020B0604020202020204" pitchFamily="34" charset="0"/>
              <a:buChar char="•"/>
            </a:pPr>
            <a:r>
              <a:rPr lang="en-US" sz="3100" b="0" dirty="0">
                <a:solidFill>
                  <a:srgbClr val="0000FF"/>
                </a:solidFill>
              </a:rPr>
              <a:t>The central data description construct in the relational model </a:t>
            </a:r>
            <a:br>
              <a:rPr lang="en-US" sz="3100" b="0" dirty="0">
                <a:solidFill>
                  <a:srgbClr val="0000FF"/>
                </a:solidFill>
              </a:rPr>
            </a:br>
            <a:r>
              <a:rPr lang="en-US" sz="3100" b="0" dirty="0">
                <a:solidFill>
                  <a:srgbClr val="0000FF"/>
                </a:solidFill>
              </a:rPr>
              <a:t>is the relation</a:t>
            </a:r>
          </a:p>
          <a:p>
            <a:pPr marL="457200" indent="-457200">
              <a:buFont typeface="Arial" panose="020B0604020202020204" pitchFamily="34" charset="0"/>
              <a:buChar char="•"/>
            </a:pPr>
            <a:endParaRPr lang="en-US" sz="3100" b="0" dirty="0">
              <a:solidFill>
                <a:srgbClr val="0000FF"/>
              </a:solidFill>
            </a:endParaRPr>
          </a:p>
          <a:p>
            <a:pPr marL="457200" indent="-457200">
              <a:buFont typeface="Arial" panose="020B0604020202020204" pitchFamily="34" charset="0"/>
              <a:buChar char="•"/>
            </a:pPr>
            <a:r>
              <a:rPr lang="en-US" sz="3100" dirty="0">
                <a:solidFill>
                  <a:srgbClr val="0000FF"/>
                </a:solidFill>
              </a:rPr>
              <a:t>A  relation is basically a table (or a set) with rows (or records or tuples) and columns (or fields or attributes)</a:t>
            </a:r>
          </a:p>
          <a:p>
            <a:pPr marL="457200" indent="-457200">
              <a:buFont typeface="Arial" panose="020B0604020202020204" pitchFamily="34" charset="0"/>
              <a:buChar char="•"/>
            </a:pPr>
            <a:endParaRPr lang="en-US" sz="3100" b="0" dirty="0">
              <a:solidFill>
                <a:srgbClr val="0000FF"/>
              </a:solidFill>
            </a:endParaRPr>
          </a:p>
          <a:p>
            <a:pPr marL="457200" indent="-457200">
              <a:buFont typeface="Arial" panose="020B0604020202020204" pitchFamily="34" charset="0"/>
              <a:buChar char="•"/>
            </a:pPr>
            <a:r>
              <a:rPr lang="en-US" sz="3100" b="0" dirty="0">
                <a:solidFill>
                  <a:srgbClr val="0000FF"/>
                </a:solidFill>
              </a:rPr>
              <a:t>Every relation has a schema, which describes the columns </a:t>
            </a:r>
            <a:br>
              <a:rPr lang="en-US" sz="3100" b="0" dirty="0">
                <a:solidFill>
                  <a:srgbClr val="0000FF"/>
                </a:solidFill>
              </a:rPr>
            </a:br>
            <a:r>
              <a:rPr lang="en-US" sz="3100" b="0" dirty="0">
                <a:solidFill>
                  <a:srgbClr val="0000FF"/>
                </a:solidFill>
              </a:rPr>
              <a:t>of a relation</a:t>
            </a:r>
          </a:p>
          <a:p>
            <a:pPr marL="457200" indent="-457200">
              <a:buFont typeface="Arial" panose="020B0604020202020204" pitchFamily="34" charset="0"/>
              <a:buChar char="•"/>
            </a:pPr>
            <a:endParaRPr lang="en-US" sz="3100" b="0" dirty="0">
              <a:solidFill>
                <a:srgbClr val="0000FF"/>
              </a:solidFill>
            </a:endParaRPr>
          </a:p>
          <a:p>
            <a:pPr marL="457200" indent="-457200">
              <a:buFont typeface="Arial" panose="020B0604020202020204" pitchFamily="34" charset="0"/>
              <a:buChar char="•"/>
            </a:pPr>
            <a:r>
              <a:rPr lang="en-US" sz="3100" b="0" dirty="0">
                <a:solidFill>
                  <a:srgbClr val="0000FF"/>
                </a:solidFill>
              </a:rPr>
              <a:t>Conditions that records in a relation must satisfy can be specified</a:t>
            </a:r>
          </a:p>
          <a:p>
            <a:pPr marL="914400" lvl="1" indent="-457200">
              <a:buFont typeface="Arial" panose="020B0604020202020204" pitchFamily="34" charset="0"/>
              <a:buChar char="•"/>
            </a:pPr>
            <a:r>
              <a:rPr lang="en-US" sz="3100" dirty="0">
                <a:solidFill>
                  <a:schemeClr val="tx1"/>
                </a:solidFill>
              </a:rPr>
              <a:t>These are referred to as integrity constraints</a:t>
            </a:r>
          </a:p>
          <a:p>
            <a:pPr>
              <a:buFont typeface="Wingdings" pitchFamily="2" charset="2"/>
              <a:buChar char="§"/>
            </a:pPr>
            <a:endParaRPr lang="en-US" sz="2426" dirty="0"/>
          </a:p>
          <a:p>
            <a:pPr>
              <a:buFont typeface="Wingdings" pitchFamily="2" charset="2"/>
              <a:buChar char="§"/>
            </a:pPr>
            <a:endParaRPr lang="en-US" sz="2426" dirty="0"/>
          </a:p>
          <a:p>
            <a:pPr lvl="1">
              <a:buFont typeface="Wingdings" pitchFamily="2" charset="2"/>
              <a:buChar char="§"/>
            </a:pPr>
            <a:endParaRPr lang="en-US" sz="1985" dirty="0"/>
          </a:p>
          <a:p>
            <a:pPr>
              <a:buFont typeface="Wingdings" pitchFamily="2" charset="2"/>
              <a:buChar char="§"/>
            </a:pPr>
            <a:endParaRPr lang="en-US" sz="2426" dirty="0"/>
          </a:p>
          <a:p>
            <a:pPr>
              <a:buFont typeface="Wingdings" pitchFamily="2" charset="2"/>
              <a:buChar char="§"/>
            </a:pPr>
            <a:endParaRPr lang="en-US" sz="2426" dirty="0"/>
          </a:p>
          <a:p>
            <a:pPr>
              <a:buFont typeface="Wingdings" pitchFamily="2" charset="2"/>
              <a:buChar char="§"/>
            </a:pPr>
            <a:endParaRPr lang="en-US" sz="2426" dirty="0"/>
          </a:p>
          <a:p>
            <a:pPr lvl="1"/>
            <a:endParaRPr lang="en-US" dirty="0"/>
          </a:p>
          <a:p>
            <a:pPr lvl="1"/>
            <a:endParaRPr lang="en-US" dirty="0"/>
          </a:p>
          <a:p>
            <a:pPr lvl="1"/>
            <a:endParaRPr lang="en-US" dirty="0"/>
          </a:p>
          <a:p>
            <a:pPr lvl="2"/>
            <a:endParaRPr lang="en-US" dirty="0"/>
          </a:p>
          <a:p>
            <a:pPr lvl="1"/>
            <a:endParaRPr lang="en-US" dirty="0"/>
          </a:p>
          <a:p>
            <a:pPr lvl="2"/>
            <a:endParaRPr lang="en-US" dirty="0"/>
          </a:p>
          <a:p>
            <a:pPr lvl="1"/>
            <a:endParaRPr lang="en-US" dirty="0"/>
          </a:p>
          <a:p>
            <a:pPr lvl="3"/>
            <a:endParaRPr lang="en-US" dirty="0"/>
          </a:p>
          <a:p>
            <a:pPr lvl="1"/>
            <a:r>
              <a:rPr lang="en-US" dirty="0"/>
              <a:t> </a:t>
            </a:r>
          </a:p>
        </p:txBody>
      </p:sp>
    </p:spTree>
    <p:extLst>
      <p:ext uri="{BB962C8B-B14F-4D97-AF65-F5344CB8AC3E}">
        <p14:creationId xmlns:p14="http://schemas.microsoft.com/office/powerpoint/2010/main" val="1415370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7002" y="292310"/>
            <a:ext cx="5427499" cy="437515"/>
          </a:xfrm>
        </p:spPr>
        <p:txBody>
          <a:bodyPr>
            <a:normAutofit fontScale="90000"/>
          </a:bodyPr>
          <a:lstStyle/>
          <a:p>
            <a:r>
              <a:rPr lang="en-US" dirty="0"/>
              <a:t>The Relational Model: An Example</a:t>
            </a:r>
          </a:p>
        </p:txBody>
      </p:sp>
      <p:sp>
        <p:nvSpPr>
          <p:cNvPr id="3" name="Content Placeholder 2"/>
          <p:cNvSpPr>
            <a:spLocks noGrp="1"/>
          </p:cNvSpPr>
          <p:nvPr>
            <p:ph idx="1"/>
          </p:nvPr>
        </p:nvSpPr>
        <p:spPr>
          <a:xfrm>
            <a:off x="688244" y="1632184"/>
            <a:ext cx="9763855" cy="5293995"/>
          </a:xfrm>
        </p:spPr>
        <p:txBody>
          <a:bodyPr>
            <a:normAutofit/>
          </a:bodyPr>
          <a:lstStyle/>
          <a:p>
            <a:pPr marL="457200" indent="-457200">
              <a:buFont typeface="Arial" panose="020B0604020202020204" pitchFamily="34" charset="0"/>
              <a:buChar char="•"/>
            </a:pPr>
            <a:r>
              <a:rPr lang="en-US" sz="2647" dirty="0"/>
              <a:t>Let us consider the student entity in a university database</a:t>
            </a:r>
          </a:p>
          <a:p>
            <a:pPr>
              <a:buFont typeface="Wingdings" pitchFamily="2" charset="2"/>
              <a:buChar char="§"/>
            </a:pPr>
            <a:endParaRPr lang="en-US" sz="2647" dirty="0"/>
          </a:p>
          <a:p>
            <a:pPr marL="504200" lvl="1"/>
            <a:r>
              <a:rPr lang="en-US" sz="1544" dirty="0"/>
              <a:t>	</a:t>
            </a:r>
            <a:endParaRPr lang="en-US" sz="2426" dirty="0"/>
          </a:p>
          <a:p>
            <a:pPr>
              <a:buFont typeface="Wingdings" pitchFamily="2" charset="2"/>
              <a:buChar char="§"/>
            </a:pPr>
            <a:endParaRPr lang="en-US" sz="2426" dirty="0"/>
          </a:p>
          <a:p>
            <a:pPr lvl="1">
              <a:buFont typeface="Wingdings" pitchFamily="2" charset="2"/>
              <a:buChar char="§"/>
            </a:pPr>
            <a:endParaRPr lang="en-US" sz="1985" dirty="0"/>
          </a:p>
          <a:p>
            <a:pPr>
              <a:buFont typeface="Wingdings" pitchFamily="2" charset="2"/>
              <a:buChar char="§"/>
            </a:pPr>
            <a:endParaRPr lang="en-US" sz="2426" dirty="0"/>
          </a:p>
          <a:p>
            <a:pPr>
              <a:buFont typeface="Wingdings" pitchFamily="2" charset="2"/>
              <a:buChar char="§"/>
            </a:pPr>
            <a:endParaRPr lang="en-US" sz="2426" dirty="0"/>
          </a:p>
          <a:p>
            <a:pPr>
              <a:buFont typeface="Wingdings" pitchFamily="2" charset="2"/>
              <a:buChar char="§"/>
            </a:pPr>
            <a:endParaRPr lang="en-US" sz="2426" dirty="0"/>
          </a:p>
          <a:p>
            <a:pPr lvl="1"/>
            <a:endParaRPr lang="en-US" dirty="0"/>
          </a:p>
          <a:p>
            <a:pPr lvl="1"/>
            <a:endParaRPr lang="en-US" dirty="0"/>
          </a:p>
          <a:p>
            <a:pPr lvl="1"/>
            <a:endParaRPr lang="en-US" dirty="0"/>
          </a:p>
          <a:p>
            <a:pPr lvl="2"/>
            <a:endParaRPr lang="en-US" dirty="0"/>
          </a:p>
          <a:p>
            <a:pPr lvl="1"/>
            <a:endParaRPr lang="en-US" dirty="0"/>
          </a:p>
          <a:p>
            <a:pPr lvl="2"/>
            <a:endParaRPr lang="en-US" dirty="0"/>
          </a:p>
          <a:p>
            <a:pPr lvl="1"/>
            <a:endParaRPr lang="en-US" dirty="0"/>
          </a:p>
          <a:p>
            <a:pPr lvl="3"/>
            <a:endParaRPr lang="en-US" dirty="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5920670"/>
              </p:ext>
            </p:extLst>
          </p:nvPr>
        </p:nvGraphicFramePr>
        <p:xfrm>
          <a:off x="2184874" y="4403967"/>
          <a:ext cx="6638501" cy="2236820"/>
        </p:xfrm>
        <a:graphic>
          <a:graphicData uri="http://schemas.openxmlformats.org/drawingml/2006/table">
            <a:tbl>
              <a:tblPr firstRow="1" bandRow="1">
                <a:tableStyleId>{7E9639D4-E3E2-4D34-9284-5A2195B3D0D7}</a:tableStyleId>
              </a:tblPr>
              <a:tblGrid>
                <a:gridCol w="1008380">
                  <a:extLst>
                    <a:ext uri="{9D8B030D-6E8A-4147-A177-3AD203B41FA5}">
                      <a16:colId xmlns:a16="http://schemas.microsoft.com/office/drawing/2014/main" val="20000"/>
                    </a:ext>
                  </a:extLst>
                </a:gridCol>
                <a:gridCol w="924348">
                  <a:extLst>
                    <a:ext uri="{9D8B030D-6E8A-4147-A177-3AD203B41FA5}">
                      <a16:colId xmlns:a16="http://schemas.microsoft.com/office/drawing/2014/main" val="20001"/>
                    </a:ext>
                  </a:extLst>
                </a:gridCol>
                <a:gridCol w="2689013">
                  <a:extLst>
                    <a:ext uri="{9D8B030D-6E8A-4147-A177-3AD203B41FA5}">
                      <a16:colId xmlns:a16="http://schemas.microsoft.com/office/drawing/2014/main" val="20002"/>
                    </a:ext>
                  </a:extLst>
                </a:gridCol>
                <a:gridCol w="1361313">
                  <a:extLst>
                    <a:ext uri="{9D8B030D-6E8A-4147-A177-3AD203B41FA5}">
                      <a16:colId xmlns:a16="http://schemas.microsoft.com/office/drawing/2014/main" val="20003"/>
                    </a:ext>
                  </a:extLst>
                </a:gridCol>
                <a:gridCol w="655447">
                  <a:extLst>
                    <a:ext uri="{9D8B030D-6E8A-4147-A177-3AD203B41FA5}">
                      <a16:colId xmlns:a16="http://schemas.microsoft.com/office/drawing/2014/main" val="20004"/>
                    </a:ext>
                  </a:extLst>
                </a:gridCol>
              </a:tblGrid>
              <a:tr h="403352">
                <a:tc>
                  <a:txBody>
                    <a:bodyPr/>
                    <a:lstStyle/>
                    <a:p>
                      <a:pPr algn="ctr"/>
                      <a:r>
                        <a:rPr lang="en-US" sz="2000" i="1" dirty="0" err="1">
                          <a:solidFill>
                            <a:schemeClr val="bg1"/>
                          </a:solidFill>
                        </a:rPr>
                        <a:t>sid</a:t>
                      </a:r>
                      <a:endParaRPr lang="en-US" sz="2000" i="1" dirty="0">
                        <a:solidFill>
                          <a:schemeClr val="bg1"/>
                        </a:solidFill>
                      </a:endParaRPr>
                    </a:p>
                  </a:txBody>
                  <a:tcPr marL="100838" marR="100838" marT="50419" marB="50419">
                    <a:solidFill>
                      <a:schemeClr val="tx1"/>
                    </a:solidFill>
                  </a:tcPr>
                </a:tc>
                <a:tc>
                  <a:txBody>
                    <a:bodyPr/>
                    <a:lstStyle/>
                    <a:p>
                      <a:pPr algn="ctr"/>
                      <a:r>
                        <a:rPr lang="en-US" sz="2000" i="1" dirty="0">
                          <a:solidFill>
                            <a:schemeClr val="bg1"/>
                          </a:solidFill>
                        </a:rPr>
                        <a:t>name</a:t>
                      </a:r>
                    </a:p>
                  </a:txBody>
                  <a:tcPr marL="100838" marR="100838" marT="50419" marB="50419">
                    <a:solidFill>
                      <a:schemeClr val="tx1"/>
                    </a:solidFill>
                  </a:tcPr>
                </a:tc>
                <a:tc>
                  <a:txBody>
                    <a:bodyPr/>
                    <a:lstStyle/>
                    <a:p>
                      <a:pPr algn="ctr"/>
                      <a:r>
                        <a:rPr lang="en-US" sz="2000" i="1" dirty="0">
                          <a:solidFill>
                            <a:schemeClr val="bg1"/>
                          </a:solidFill>
                        </a:rPr>
                        <a:t>login</a:t>
                      </a:r>
                    </a:p>
                  </a:txBody>
                  <a:tcPr marL="100838" marR="100838" marT="50419" marB="50419">
                    <a:solidFill>
                      <a:schemeClr val="tx1"/>
                    </a:solidFill>
                  </a:tcPr>
                </a:tc>
                <a:tc>
                  <a:txBody>
                    <a:bodyPr/>
                    <a:lstStyle/>
                    <a:p>
                      <a:pPr algn="ctr"/>
                      <a:r>
                        <a:rPr lang="en-US" sz="2000" i="1" dirty="0">
                          <a:solidFill>
                            <a:schemeClr val="bg1"/>
                          </a:solidFill>
                        </a:rPr>
                        <a:t>dob</a:t>
                      </a:r>
                    </a:p>
                  </a:txBody>
                  <a:tcPr marL="100838" marR="100838" marT="50419" marB="50419">
                    <a:solidFill>
                      <a:schemeClr val="tx1"/>
                    </a:solidFill>
                  </a:tcPr>
                </a:tc>
                <a:tc>
                  <a:txBody>
                    <a:bodyPr/>
                    <a:lstStyle/>
                    <a:p>
                      <a:pPr algn="ctr"/>
                      <a:r>
                        <a:rPr lang="en-US" sz="2000" i="1" dirty="0" err="1">
                          <a:solidFill>
                            <a:schemeClr val="bg1"/>
                          </a:solidFill>
                        </a:rPr>
                        <a:t>gpa</a:t>
                      </a:r>
                      <a:endParaRPr lang="en-US" sz="2000" i="1" dirty="0">
                        <a:solidFill>
                          <a:schemeClr val="bg1"/>
                        </a:solidFill>
                      </a:endParaRPr>
                    </a:p>
                  </a:txBody>
                  <a:tcPr marL="100838" marR="100838" marT="50419" marB="50419">
                    <a:solidFill>
                      <a:schemeClr val="tx1"/>
                    </a:solidFill>
                  </a:tcPr>
                </a:tc>
                <a:extLst>
                  <a:ext uri="{0D108BD9-81ED-4DB2-BD59-A6C34878D82A}">
                    <a16:rowId xmlns:a16="http://schemas.microsoft.com/office/drawing/2014/main" val="10000"/>
                  </a:ext>
                </a:extLst>
              </a:tr>
              <a:tr h="610394">
                <a:tc>
                  <a:txBody>
                    <a:bodyPr/>
                    <a:lstStyle/>
                    <a:p>
                      <a:r>
                        <a:rPr lang="en-US" sz="2000" dirty="0"/>
                        <a:t>512412</a:t>
                      </a:r>
                    </a:p>
                  </a:txBody>
                  <a:tcPr marL="100838" marR="100838" marT="50419" marB="50419"/>
                </a:tc>
                <a:tc>
                  <a:txBody>
                    <a:bodyPr/>
                    <a:lstStyle/>
                    <a:p>
                      <a:r>
                        <a:rPr lang="en-US" sz="2000" dirty="0" err="1"/>
                        <a:t>Viru</a:t>
                      </a:r>
                      <a:endParaRPr lang="en-US" sz="2000" dirty="0"/>
                    </a:p>
                  </a:txBody>
                  <a:tcPr marL="100838" marR="100838" marT="50419" marB="50419"/>
                </a:tc>
                <a:tc>
                  <a:txBody>
                    <a:bodyPr/>
                    <a:lstStyle/>
                    <a:p>
                      <a:r>
                        <a:rPr lang="en-US" sz="2000" dirty="0" err="1"/>
                        <a:t>viru</a:t>
                      </a:r>
                      <a:r>
                        <a:rPr lang="en-US" sz="2000" dirty="0"/>
                        <a:t>@.....</a:t>
                      </a:r>
                    </a:p>
                  </a:txBody>
                  <a:tcPr marL="100838" marR="100838" marT="50419" marB="50419"/>
                </a:tc>
                <a:tc>
                  <a:txBody>
                    <a:bodyPr/>
                    <a:lstStyle/>
                    <a:p>
                      <a:r>
                        <a:rPr lang="en-US" sz="2000" dirty="0"/>
                        <a:t>18-9-1995</a:t>
                      </a:r>
                    </a:p>
                  </a:txBody>
                  <a:tcPr marL="100838" marR="100838" marT="50419" marB="50419"/>
                </a:tc>
                <a:tc>
                  <a:txBody>
                    <a:bodyPr/>
                    <a:lstStyle/>
                    <a:p>
                      <a:r>
                        <a:rPr lang="en-US" sz="2000" dirty="0"/>
                        <a:t>8.5</a:t>
                      </a:r>
                    </a:p>
                  </a:txBody>
                  <a:tcPr marL="100838" marR="100838" marT="50419" marB="50419"/>
                </a:tc>
                <a:extLst>
                  <a:ext uri="{0D108BD9-81ED-4DB2-BD59-A6C34878D82A}">
                    <a16:rowId xmlns:a16="http://schemas.microsoft.com/office/drawing/2014/main" val="10001"/>
                  </a:ext>
                </a:extLst>
              </a:tr>
              <a:tr h="610394">
                <a:tc>
                  <a:txBody>
                    <a:bodyPr/>
                    <a:lstStyle/>
                    <a:p>
                      <a:r>
                        <a:rPr lang="en-US" sz="2000" dirty="0"/>
                        <a:t>512311</a:t>
                      </a:r>
                    </a:p>
                  </a:txBody>
                  <a:tcPr marL="100838" marR="100838" marT="50419" marB="50419"/>
                </a:tc>
                <a:tc>
                  <a:txBody>
                    <a:bodyPr/>
                    <a:lstStyle/>
                    <a:p>
                      <a:r>
                        <a:rPr lang="en-US" sz="2000" dirty="0" err="1"/>
                        <a:t>Rema</a:t>
                      </a:r>
                      <a:endParaRPr lang="en-US" sz="2000" dirty="0"/>
                    </a:p>
                  </a:txBody>
                  <a:tcPr marL="100838" marR="100838" marT="50419" marB="50419"/>
                </a:tc>
                <a:tc>
                  <a:txBody>
                    <a:bodyPr/>
                    <a:lstStyle/>
                    <a:p>
                      <a:r>
                        <a:rPr lang="en-US" sz="2000" dirty="0" err="1"/>
                        <a:t>rema</a:t>
                      </a:r>
                      <a:r>
                        <a:rPr lang="en-US" sz="2000" dirty="0"/>
                        <a:t>@.....</a:t>
                      </a:r>
                    </a:p>
                  </a:txBody>
                  <a:tcPr marL="100838" marR="100838" marT="50419" marB="50419"/>
                </a:tc>
                <a:tc>
                  <a:txBody>
                    <a:bodyPr/>
                    <a:lstStyle/>
                    <a:p>
                      <a:r>
                        <a:rPr lang="en-US" sz="2000" dirty="0"/>
                        <a:t>1-12-1994</a:t>
                      </a:r>
                    </a:p>
                  </a:txBody>
                  <a:tcPr marL="100838" marR="100838" marT="50419" marB="50419"/>
                </a:tc>
                <a:tc>
                  <a:txBody>
                    <a:bodyPr/>
                    <a:lstStyle/>
                    <a:p>
                      <a:r>
                        <a:rPr lang="en-US" sz="2000" dirty="0"/>
                        <a:t>8.2</a:t>
                      </a:r>
                    </a:p>
                  </a:txBody>
                  <a:tcPr marL="100838" marR="100838" marT="50419" marB="50419"/>
                </a:tc>
                <a:extLst>
                  <a:ext uri="{0D108BD9-81ED-4DB2-BD59-A6C34878D82A}">
                    <a16:rowId xmlns:a16="http://schemas.microsoft.com/office/drawing/2014/main" val="10002"/>
                  </a:ext>
                </a:extLst>
              </a:tr>
              <a:tr h="610394">
                <a:tc>
                  <a:txBody>
                    <a:bodyPr/>
                    <a:lstStyle/>
                    <a:p>
                      <a:r>
                        <a:rPr lang="en-US" sz="2000" dirty="0"/>
                        <a:t>512111</a:t>
                      </a:r>
                    </a:p>
                  </a:txBody>
                  <a:tcPr marL="100838" marR="100838" marT="50419" marB="50419"/>
                </a:tc>
                <a:tc>
                  <a:txBody>
                    <a:bodyPr/>
                    <a:lstStyle/>
                    <a:p>
                      <a:r>
                        <a:rPr lang="en-US" sz="2000" dirty="0" err="1"/>
                        <a:t>Saheli</a:t>
                      </a:r>
                      <a:endParaRPr lang="en-US" sz="2000" dirty="0"/>
                    </a:p>
                  </a:txBody>
                  <a:tcPr marL="100838" marR="100838" marT="50419" marB="50419"/>
                </a:tc>
                <a:tc>
                  <a:txBody>
                    <a:bodyPr/>
                    <a:lstStyle/>
                    <a:p>
                      <a:r>
                        <a:rPr lang="en-US" sz="2000" dirty="0" err="1"/>
                        <a:t>saheli</a:t>
                      </a:r>
                      <a:r>
                        <a:rPr lang="en-US" sz="2000" dirty="0"/>
                        <a:t>@.....</a:t>
                      </a:r>
                    </a:p>
                  </a:txBody>
                  <a:tcPr marL="100838" marR="100838" marT="50419" marB="50419"/>
                </a:tc>
                <a:tc>
                  <a:txBody>
                    <a:bodyPr/>
                    <a:lstStyle/>
                    <a:p>
                      <a:r>
                        <a:rPr lang="en-US" sz="2000" dirty="0"/>
                        <a:t>3-8-1995</a:t>
                      </a:r>
                    </a:p>
                  </a:txBody>
                  <a:tcPr marL="100838" marR="100838" marT="50419" marB="50419"/>
                </a:tc>
                <a:tc>
                  <a:txBody>
                    <a:bodyPr/>
                    <a:lstStyle/>
                    <a:p>
                      <a:r>
                        <a:rPr lang="en-US" sz="2000" dirty="0"/>
                        <a:t>9.85</a:t>
                      </a:r>
                    </a:p>
                  </a:txBody>
                  <a:tcPr marL="100838" marR="100838" marT="50419" marB="50419"/>
                </a:tc>
                <a:extLst>
                  <a:ext uri="{0D108BD9-81ED-4DB2-BD59-A6C34878D82A}">
                    <a16:rowId xmlns:a16="http://schemas.microsoft.com/office/drawing/2014/main" val="10003"/>
                  </a:ext>
                </a:extLst>
              </a:tr>
            </a:tbl>
          </a:graphicData>
        </a:graphic>
      </p:graphicFrame>
      <p:sp>
        <p:nvSpPr>
          <p:cNvPr id="5" name="TextBox 4"/>
          <p:cNvSpPr txBox="1"/>
          <p:nvPr/>
        </p:nvSpPr>
        <p:spPr>
          <a:xfrm>
            <a:off x="3642438" y="6926179"/>
            <a:ext cx="3654462" cy="397801"/>
          </a:xfrm>
          <a:prstGeom prst="rect">
            <a:avLst/>
          </a:prstGeom>
          <a:noFill/>
        </p:spPr>
        <p:txBody>
          <a:bodyPr wrap="none" rtlCol="0">
            <a:spAutoFit/>
          </a:bodyPr>
          <a:lstStyle/>
          <a:p>
            <a:r>
              <a:rPr lang="en-US" sz="1985" dirty="0">
                <a:solidFill>
                  <a:srgbClr val="00B050"/>
                </a:solidFill>
              </a:rPr>
              <a:t>An </a:t>
            </a:r>
            <a:r>
              <a:rPr lang="en-US" sz="1985" i="1" dirty="0">
                <a:solidFill>
                  <a:srgbClr val="00B050"/>
                </a:solidFill>
              </a:rPr>
              <a:t>instance</a:t>
            </a:r>
            <a:r>
              <a:rPr lang="en-US" sz="1985" dirty="0">
                <a:solidFill>
                  <a:srgbClr val="00B050"/>
                </a:solidFill>
              </a:rPr>
              <a:t> of a Students </a:t>
            </a:r>
            <a:r>
              <a:rPr lang="en-US" sz="1985" i="1" dirty="0">
                <a:solidFill>
                  <a:srgbClr val="00B050"/>
                </a:solidFill>
              </a:rPr>
              <a:t>relation</a:t>
            </a:r>
          </a:p>
        </p:txBody>
      </p:sp>
      <p:sp>
        <p:nvSpPr>
          <p:cNvPr id="7" name="Rounded Rectangle 6"/>
          <p:cNvSpPr/>
          <p:nvPr/>
        </p:nvSpPr>
        <p:spPr>
          <a:xfrm>
            <a:off x="6974679" y="4402397"/>
            <a:ext cx="1008380" cy="420158"/>
          </a:xfrm>
          <a:prstGeom prst="roundRect">
            <a:avLst/>
          </a:prstGeom>
          <a:noFill/>
          <a:ln>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5"/>
          </a:p>
        </p:txBody>
      </p:sp>
      <p:cxnSp>
        <p:nvCxnSpPr>
          <p:cNvPr id="9" name="Straight Arrow Connector 8"/>
          <p:cNvCxnSpPr>
            <a:stCxn id="7" idx="0"/>
            <a:endCxn id="10" idx="2"/>
          </p:cNvCxnSpPr>
          <p:nvPr/>
        </p:nvCxnSpPr>
        <p:spPr>
          <a:xfrm flipV="1">
            <a:off x="7478869" y="3890543"/>
            <a:ext cx="1203219" cy="511854"/>
          </a:xfrm>
          <a:prstGeom prst="straightConnector1">
            <a:avLst/>
          </a:prstGeom>
          <a:ln w="15875">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111366" y="3483252"/>
            <a:ext cx="3087127" cy="397801"/>
          </a:xfrm>
          <a:prstGeom prst="rect">
            <a:avLst/>
          </a:prstGeom>
          <a:noFill/>
        </p:spPr>
        <p:txBody>
          <a:bodyPr wrap="none" rtlCol="0">
            <a:spAutoFit/>
          </a:bodyPr>
          <a:lstStyle/>
          <a:p>
            <a:r>
              <a:rPr lang="en-US" sz="1985" i="1" dirty="0">
                <a:solidFill>
                  <a:srgbClr val="FFC000"/>
                </a:solidFill>
              </a:rPr>
              <a:t>An attribute, field or column</a:t>
            </a:r>
          </a:p>
        </p:txBody>
      </p:sp>
      <p:sp>
        <p:nvSpPr>
          <p:cNvPr id="13" name="Rounded Rectangle 12"/>
          <p:cNvSpPr/>
          <p:nvPr/>
        </p:nvSpPr>
        <p:spPr>
          <a:xfrm>
            <a:off x="2209255" y="5462058"/>
            <a:ext cx="6554470" cy="504190"/>
          </a:xfrm>
          <a:prstGeom prst="round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5"/>
          </a:p>
        </p:txBody>
      </p:sp>
      <p:cxnSp>
        <p:nvCxnSpPr>
          <p:cNvPr id="14" name="Straight Arrow Connector 13"/>
          <p:cNvCxnSpPr>
            <a:endCxn id="16" idx="2"/>
          </p:cNvCxnSpPr>
          <p:nvPr/>
        </p:nvCxnSpPr>
        <p:spPr>
          <a:xfrm flipH="1" flipV="1">
            <a:off x="1277130" y="5325236"/>
            <a:ext cx="932126" cy="388918"/>
          </a:xfrm>
          <a:prstGeom prst="straightConnector1">
            <a:avLst/>
          </a:prstGeom>
          <a:ln w="158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98781" y="4612477"/>
            <a:ext cx="1756699" cy="703269"/>
          </a:xfrm>
          <a:prstGeom prst="rect">
            <a:avLst/>
          </a:prstGeom>
          <a:noFill/>
        </p:spPr>
        <p:txBody>
          <a:bodyPr wrap="none" rtlCol="0">
            <a:spAutoFit/>
          </a:bodyPr>
          <a:lstStyle/>
          <a:p>
            <a:pPr algn="ctr"/>
            <a:r>
              <a:rPr lang="en-US" sz="1985" i="1" dirty="0">
                <a:solidFill>
                  <a:srgbClr val="FF0000"/>
                </a:solidFill>
              </a:rPr>
              <a:t>A record, tuple </a:t>
            </a:r>
            <a:br>
              <a:rPr lang="en-US" sz="1985" i="1" dirty="0">
                <a:solidFill>
                  <a:srgbClr val="FF0000"/>
                </a:solidFill>
              </a:rPr>
            </a:br>
            <a:r>
              <a:rPr lang="en-US" sz="1985" i="1" dirty="0">
                <a:solidFill>
                  <a:srgbClr val="FF0000"/>
                </a:solidFill>
              </a:rPr>
              <a:t>or row</a:t>
            </a:r>
          </a:p>
        </p:txBody>
      </p:sp>
      <p:sp>
        <p:nvSpPr>
          <p:cNvPr id="18" name="Rounded Rectangle 17"/>
          <p:cNvSpPr/>
          <p:nvPr/>
        </p:nvSpPr>
        <p:spPr>
          <a:xfrm>
            <a:off x="2185060" y="4402397"/>
            <a:ext cx="6578665" cy="2236105"/>
          </a:xfrm>
          <a:prstGeom prst="roundRect">
            <a:avLst/>
          </a:prstGeom>
          <a:no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5"/>
          </a:p>
        </p:txBody>
      </p:sp>
      <p:cxnSp>
        <p:nvCxnSpPr>
          <p:cNvPr id="19" name="Straight Arrow Connector 18"/>
          <p:cNvCxnSpPr/>
          <p:nvPr/>
        </p:nvCxnSpPr>
        <p:spPr>
          <a:xfrm>
            <a:off x="5474393" y="6638502"/>
            <a:ext cx="12097" cy="287677"/>
          </a:xfrm>
          <a:prstGeom prst="straightConnector1">
            <a:avLst/>
          </a:prstGeom>
          <a:ln w="15875">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759684" y="2857077"/>
            <a:ext cx="7441140" cy="397801"/>
          </a:xfrm>
          <a:prstGeom prst="rect">
            <a:avLst/>
          </a:prstGeom>
          <a:noFill/>
        </p:spPr>
        <p:txBody>
          <a:bodyPr wrap="none" rtlCol="0">
            <a:spAutoFit/>
          </a:bodyPr>
          <a:lstStyle/>
          <a:p>
            <a:pPr marL="0" lvl="1"/>
            <a:r>
              <a:rPr lang="en-US" sz="1985" b="1" dirty="0"/>
              <a:t>Students(</a:t>
            </a:r>
            <a:r>
              <a:rPr lang="en-US" sz="1985" b="1" i="1" u="sng" dirty="0" err="1"/>
              <a:t>sid</a:t>
            </a:r>
            <a:r>
              <a:rPr lang="en-US" sz="1985" b="1" dirty="0"/>
              <a:t>: string, </a:t>
            </a:r>
            <a:r>
              <a:rPr lang="en-US" sz="1985" b="1" i="1" dirty="0"/>
              <a:t>name</a:t>
            </a:r>
            <a:r>
              <a:rPr lang="en-US" sz="1985" b="1" dirty="0"/>
              <a:t>: string, </a:t>
            </a:r>
            <a:r>
              <a:rPr lang="en-US" sz="1985" b="1" i="1" dirty="0"/>
              <a:t>login</a:t>
            </a:r>
            <a:r>
              <a:rPr lang="en-US" sz="1985" b="1" dirty="0"/>
              <a:t>: string, </a:t>
            </a:r>
            <a:r>
              <a:rPr lang="en-US" sz="1985" b="1" i="1" dirty="0"/>
              <a:t>dob</a:t>
            </a:r>
            <a:r>
              <a:rPr lang="en-US" sz="1985" b="1" dirty="0"/>
              <a:t>: string, </a:t>
            </a:r>
            <a:r>
              <a:rPr lang="en-US" sz="1985" b="1" i="1" dirty="0" err="1"/>
              <a:t>gpa</a:t>
            </a:r>
            <a:r>
              <a:rPr lang="en-US" sz="1985" b="1" dirty="0"/>
              <a:t>: real)</a:t>
            </a:r>
          </a:p>
        </p:txBody>
      </p:sp>
      <p:sp>
        <p:nvSpPr>
          <p:cNvPr id="23" name="TextBox 22"/>
          <p:cNvSpPr txBox="1"/>
          <p:nvPr/>
        </p:nvSpPr>
        <p:spPr>
          <a:xfrm>
            <a:off x="4008476" y="2275984"/>
            <a:ext cx="1961627" cy="397801"/>
          </a:xfrm>
          <a:prstGeom prst="rect">
            <a:avLst/>
          </a:prstGeom>
          <a:noFill/>
        </p:spPr>
        <p:txBody>
          <a:bodyPr wrap="none" rtlCol="0">
            <a:spAutoFit/>
          </a:bodyPr>
          <a:lstStyle/>
          <a:p>
            <a:r>
              <a:rPr lang="en-US" sz="1985" dirty="0">
                <a:solidFill>
                  <a:srgbClr val="0070C0"/>
                </a:solidFill>
              </a:rPr>
              <a:t>Students Schema</a:t>
            </a:r>
          </a:p>
        </p:txBody>
      </p:sp>
      <p:sp>
        <p:nvSpPr>
          <p:cNvPr id="24" name="Rounded Rectangle 23"/>
          <p:cNvSpPr/>
          <p:nvPr/>
        </p:nvSpPr>
        <p:spPr>
          <a:xfrm>
            <a:off x="1776175" y="2844210"/>
            <a:ext cx="7435981" cy="420158"/>
          </a:xfrm>
          <a:prstGeom prst="roundRect">
            <a:avLst/>
          </a:prstGeom>
          <a:noFill/>
          <a:ln>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5"/>
          </a:p>
        </p:txBody>
      </p:sp>
      <p:cxnSp>
        <p:nvCxnSpPr>
          <p:cNvPr id="25" name="Straight Arrow Connector 24"/>
          <p:cNvCxnSpPr/>
          <p:nvPr/>
        </p:nvCxnSpPr>
        <p:spPr>
          <a:xfrm flipH="1" flipV="1">
            <a:off x="5036320" y="2683275"/>
            <a:ext cx="142317" cy="173802"/>
          </a:xfrm>
          <a:prstGeom prst="straightConnector1">
            <a:avLst/>
          </a:prstGeom>
          <a:ln w="15875">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2209255" y="4848531"/>
            <a:ext cx="1008380" cy="1649393"/>
          </a:xfrm>
          <a:prstGeom prst="roundRect">
            <a:avLst/>
          </a:prstGeom>
          <a:noFill/>
          <a:ln>
            <a:solidFill>
              <a:srgbClr val="2906FA"/>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5"/>
          </a:p>
        </p:txBody>
      </p:sp>
      <p:cxnSp>
        <p:nvCxnSpPr>
          <p:cNvPr id="28" name="Straight Arrow Connector 27"/>
          <p:cNvCxnSpPr/>
          <p:nvPr/>
        </p:nvCxnSpPr>
        <p:spPr>
          <a:xfrm flipV="1">
            <a:off x="2736370" y="4145037"/>
            <a:ext cx="481265" cy="703493"/>
          </a:xfrm>
          <a:prstGeom prst="straightConnector1">
            <a:avLst/>
          </a:prstGeom>
          <a:ln w="15875">
            <a:solidFill>
              <a:srgbClr val="2906FA"/>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13025" y="3740750"/>
            <a:ext cx="6032677" cy="397801"/>
          </a:xfrm>
          <a:prstGeom prst="rect">
            <a:avLst/>
          </a:prstGeom>
          <a:noFill/>
        </p:spPr>
        <p:txBody>
          <a:bodyPr wrap="none" rtlCol="0">
            <a:spAutoFit/>
          </a:bodyPr>
          <a:lstStyle/>
          <a:p>
            <a:r>
              <a:rPr lang="en-US" sz="1985" dirty="0">
                <a:solidFill>
                  <a:srgbClr val="2906FA"/>
                </a:solidFill>
              </a:rPr>
              <a:t>Integrity Constraint: Every student has a unique </a:t>
            </a:r>
            <a:r>
              <a:rPr lang="en-US" sz="1985" i="1" dirty="0" err="1">
                <a:solidFill>
                  <a:srgbClr val="2906FA"/>
                </a:solidFill>
              </a:rPr>
              <a:t>sid</a:t>
            </a:r>
            <a:r>
              <a:rPr lang="en-US" sz="1985" dirty="0">
                <a:solidFill>
                  <a:srgbClr val="2906FA"/>
                </a:solidFill>
              </a:rPr>
              <a:t> value</a:t>
            </a:r>
          </a:p>
        </p:txBody>
      </p:sp>
    </p:spTree>
    <p:extLst>
      <p:ext uri="{BB962C8B-B14F-4D97-AF65-F5344CB8AC3E}">
        <p14:creationId xmlns:p14="http://schemas.microsoft.com/office/powerpoint/2010/main" val="283255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par>
                                <p:cTn id="32" presetID="22" presetClass="entr" presetSubtype="4"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right)">
                                      <p:cBhvr>
                                        <p:cTn id="42" dur="500"/>
                                        <p:tgtEl>
                                          <p:spTgt spid="14"/>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right)">
                                      <p:cBhvr>
                                        <p:cTn id="45" dur="500"/>
                                        <p:tgtEl>
                                          <p:spTgt spid="16"/>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right)">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down)">
                                      <p:cBhvr>
                                        <p:cTn id="53" dur="500"/>
                                        <p:tgtEl>
                                          <p:spTgt spid="27"/>
                                        </p:tgtEl>
                                      </p:cBhvr>
                                    </p:animEffect>
                                  </p:childTnLst>
                                </p:cTn>
                              </p:par>
                              <p:par>
                                <p:cTn id="54" presetID="22" presetClass="entr" presetSubtype="4"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down)">
                                      <p:cBhvr>
                                        <p:cTn id="56" dur="500"/>
                                        <p:tgtEl>
                                          <p:spTgt spid="28"/>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wipe(down)">
                                      <p:cBhvr>
                                        <p:cTn id="5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10" grpId="0"/>
      <p:bldP spid="13" grpId="0" animBg="1"/>
      <p:bldP spid="16" grpId="0"/>
      <p:bldP spid="18" grpId="0" animBg="1"/>
      <p:bldP spid="22" grpId="0"/>
      <p:bldP spid="23" grpId="0"/>
      <p:bldP spid="24" grpId="0" animBg="1"/>
      <p:bldP spid="27" grpId="0" animBg="1"/>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7500" y="1852233"/>
            <a:ext cx="9982199" cy="3875420"/>
          </a:xfrm>
          <a:prstGeom prst="rect">
            <a:avLst/>
          </a:prstGeom>
        </p:spPr>
        <p:txBody>
          <a:bodyPr vert="horz" wrap="square" lIns="0" tIns="76200" rIns="0" bIns="0" rtlCol="0">
            <a:spAutoFit/>
          </a:bodyPr>
          <a:lstStyle/>
          <a:p>
            <a:pPr marL="12700">
              <a:lnSpc>
                <a:spcPct val="100000"/>
              </a:lnSpc>
              <a:spcBef>
                <a:spcPts val="600"/>
              </a:spcBef>
            </a:pPr>
            <a:r>
              <a:rPr sz="2000" b="1" spc="15" dirty="0">
                <a:solidFill>
                  <a:srgbClr val="AF7B51"/>
                </a:solidFill>
                <a:latin typeface="Arial"/>
                <a:cs typeface="Arial"/>
              </a:rPr>
              <a:t>Instructor</a:t>
            </a:r>
            <a:r>
              <a:rPr sz="2000" spc="15" dirty="0">
                <a:solidFill>
                  <a:srgbClr val="AF7B51"/>
                </a:solidFill>
                <a:latin typeface="Arial"/>
                <a:cs typeface="Arial"/>
              </a:rPr>
              <a:t>: </a:t>
            </a:r>
            <a:r>
              <a:rPr sz="2000" b="1" spc="20" dirty="0">
                <a:latin typeface="Arial"/>
                <a:cs typeface="Arial"/>
              </a:rPr>
              <a:t>Mukesh</a:t>
            </a:r>
            <a:r>
              <a:rPr sz="2000" b="1" spc="35" dirty="0">
                <a:latin typeface="Arial"/>
                <a:cs typeface="Arial"/>
              </a:rPr>
              <a:t> </a:t>
            </a:r>
            <a:r>
              <a:rPr sz="2000" b="1" spc="20" dirty="0">
                <a:latin typeface="Arial"/>
                <a:cs typeface="Arial"/>
              </a:rPr>
              <a:t>Mohania</a:t>
            </a:r>
            <a:r>
              <a:rPr lang="en-US" sz="2000" b="1" spc="20" dirty="0">
                <a:latin typeface="Arial"/>
                <a:cs typeface="Arial"/>
              </a:rPr>
              <a:t> (</a:t>
            </a:r>
            <a:r>
              <a:rPr lang="en-US" sz="2000" b="1" spc="20" dirty="0">
                <a:latin typeface="Arial"/>
                <a:cs typeface="Arial"/>
                <a:hlinkClick r:id="rId2"/>
              </a:rPr>
              <a:t>mukesh@iiitd.ac.in</a:t>
            </a:r>
            <a:r>
              <a:rPr lang="en-US" sz="2000" b="1" spc="20" dirty="0">
                <a:latin typeface="Arial"/>
                <a:cs typeface="Arial"/>
              </a:rPr>
              <a:t>) [Section-A]</a:t>
            </a:r>
          </a:p>
          <a:p>
            <a:pPr marL="12700">
              <a:lnSpc>
                <a:spcPct val="100000"/>
              </a:lnSpc>
              <a:spcBef>
                <a:spcPts val="600"/>
              </a:spcBef>
            </a:pPr>
            <a:r>
              <a:rPr lang="en-US" sz="2000" b="1" spc="20" dirty="0">
                <a:latin typeface="Arial"/>
                <a:cs typeface="Arial"/>
              </a:rPr>
              <a:t>	      </a:t>
            </a:r>
            <a:r>
              <a:rPr lang="en-US" sz="2000" b="1" spc="20" dirty="0" err="1">
                <a:latin typeface="Arial"/>
                <a:cs typeface="Arial"/>
              </a:rPr>
              <a:t>Vikram</a:t>
            </a:r>
            <a:r>
              <a:rPr lang="en-US" sz="2000" b="1" spc="20" dirty="0">
                <a:latin typeface="Arial"/>
                <a:cs typeface="Arial"/>
              </a:rPr>
              <a:t> </a:t>
            </a:r>
            <a:r>
              <a:rPr lang="en-US" sz="2000" b="1" spc="20" dirty="0" err="1">
                <a:latin typeface="Arial"/>
                <a:cs typeface="Arial"/>
              </a:rPr>
              <a:t>Goyal</a:t>
            </a:r>
            <a:r>
              <a:rPr lang="en-US" sz="2000" b="1" spc="20" dirty="0">
                <a:latin typeface="Arial"/>
                <a:cs typeface="Arial"/>
              </a:rPr>
              <a:t> (</a:t>
            </a:r>
            <a:r>
              <a:rPr lang="en-US" sz="2000" b="1" spc="20" dirty="0">
                <a:latin typeface="Arial"/>
                <a:cs typeface="Arial"/>
                <a:hlinkClick r:id="rId3"/>
              </a:rPr>
              <a:t>vikram@iiitd.ac.in</a:t>
            </a:r>
            <a:r>
              <a:rPr lang="en-US" sz="2000" b="1" spc="20" dirty="0">
                <a:latin typeface="Arial"/>
                <a:cs typeface="Arial"/>
              </a:rPr>
              <a:t>) [Section-B]</a:t>
            </a:r>
            <a:endParaRPr sz="2000" dirty="0">
              <a:latin typeface="Arial"/>
              <a:cs typeface="Arial"/>
            </a:endParaRPr>
          </a:p>
          <a:p>
            <a:pPr marL="1049655">
              <a:lnSpc>
                <a:spcPct val="100000"/>
              </a:lnSpc>
              <a:spcBef>
                <a:spcPts val="505"/>
              </a:spcBef>
            </a:pPr>
            <a:r>
              <a:rPr sz="2000" spc="15" dirty="0">
                <a:latin typeface="Arial"/>
                <a:cs typeface="Arial"/>
              </a:rPr>
              <a:t>Class hours: </a:t>
            </a:r>
            <a:r>
              <a:rPr sz="2000" spc="15" dirty="0">
                <a:solidFill>
                  <a:srgbClr val="163EF5"/>
                </a:solidFill>
                <a:latin typeface="Arial"/>
                <a:cs typeface="Arial"/>
              </a:rPr>
              <a:t>Monday </a:t>
            </a:r>
            <a:r>
              <a:rPr sz="2000" spc="10" dirty="0">
                <a:solidFill>
                  <a:srgbClr val="163EF5"/>
                </a:solidFill>
                <a:latin typeface="Arial"/>
                <a:cs typeface="Arial"/>
              </a:rPr>
              <a:t>and </a:t>
            </a:r>
            <a:r>
              <a:rPr lang="en-IN" sz="2000" spc="15" dirty="0">
                <a:solidFill>
                  <a:srgbClr val="163EF5"/>
                </a:solidFill>
                <a:latin typeface="Arial"/>
                <a:cs typeface="Arial"/>
              </a:rPr>
              <a:t>Wednesday</a:t>
            </a:r>
            <a:r>
              <a:rPr sz="2000" spc="15" dirty="0">
                <a:solidFill>
                  <a:srgbClr val="163EF5"/>
                </a:solidFill>
                <a:latin typeface="Arial"/>
                <a:cs typeface="Arial"/>
              </a:rPr>
              <a:t>:</a:t>
            </a:r>
            <a:r>
              <a:rPr sz="2000" spc="70" dirty="0">
                <a:solidFill>
                  <a:srgbClr val="163EF5"/>
                </a:solidFill>
                <a:latin typeface="Arial"/>
                <a:cs typeface="Arial"/>
              </a:rPr>
              <a:t> </a:t>
            </a:r>
            <a:r>
              <a:rPr lang="en-IN" sz="2000" spc="70" dirty="0">
                <a:solidFill>
                  <a:srgbClr val="163EF5"/>
                </a:solidFill>
                <a:latin typeface="Arial"/>
                <a:cs typeface="Arial"/>
              </a:rPr>
              <a:t>1</a:t>
            </a:r>
            <a:r>
              <a:rPr lang="en-US" sz="2000" spc="15" dirty="0">
                <a:solidFill>
                  <a:srgbClr val="163EF5"/>
                </a:solidFill>
                <a:latin typeface="Arial"/>
                <a:cs typeface="Arial"/>
              </a:rPr>
              <a:t>1:00 AM – 12:30 PM</a:t>
            </a:r>
            <a:endParaRPr sz="2000" dirty="0">
              <a:latin typeface="Arial"/>
              <a:cs typeface="Arial"/>
            </a:endParaRPr>
          </a:p>
          <a:p>
            <a:pPr marL="1049655">
              <a:lnSpc>
                <a:spcPct val="100000"/>
              </a:lnSpc>
              <a:spcBef>
                <a:spcPts val="409"/>
              </a:spcBef>
            </a:pPr>
            <a:r>
              <a:rPr sz="2000" spc="10" dirty="0">
                <a:latin typeface="Arial"/>
                <a:cs typeface="Arial"/>
              </a:rPr>
              <a:t>Office </a:t>
            </a:r>
            <a:r>
              <a:rPr sz="2000" spc="15" dirty="0">
                <a:latin typeface="Arial"/>
                <a:cs typeface="Arial"/>
              </a:rPr>
              <a:t>hours: </a:t>
            </a:r>
            <a:r>
              <a:rPr sz="2000" spc="15" dirty="0">
                <a:solidFill>
                  <a:srgbClr val="163EF5"/>
                </a:solidFill>
                <a:latin typeface="Arial"/>
                <a:cs typeface="Arial"/>
              </a:rPr>
              <a:t>Monday </a:t>
            </a:r>
            <a:r>
              <a:rPr sz="2000" spc="10" dirty="0">
                <a:solidFill>
                  <a:srgbClr val="163EF5"/>
                </a:solidFill>
                <a:latin typeface="Arial"/>
                <a:cs typeface="Arial"/>
              </a:rPr>
              <a:t>and </a:t>
            </a:r>
            <a:r>
              <a:rPr lang="en-IN" sz="2000" spc="15" dirty="0">
                <a:solidFill>
                  <a:srgbClr val="163EF5"/>
                </a:solidFill>
                <a:latin typeface="Arial"/>
                <a:cs typeface="Arial"/>
              </a:rPr>
              <a:t>Wednesday:</a:t>
            </a:r>
            <a:r>
              <a:rPr sz="2000" spc="15" dirty="0">
                <a:solidFill>
                  <a:srgbClr val="163EF5"/>
                </a:solidFill>
                <a:latin typeface="Arial"/>
                <a:cs typeface="Arial"/>
              </a:rPr>
              <a:t> </a:t>
            </a:r>
            <a:r>
              <a:rPr lang="en-IN" sz="2000" spc="15" dirty="0">
                <a:solidFill>
                  <a:srgbClr val="163EF5"/>
                </a:solidFill>
                <a:latin typeface="Arial"/>
                <a:cs typeface="Arial"/>
              </a:rPr>
              <a:t>2:00 – 4:00 </a:t>
            </a:r>
            <a:r>
              <a:rPr lang="en-US" sz="2000" spc="15" dirty="0">
                <a:solidFill>
                  <a:srgbClr val="163EF5"/>
                </a:solidFill>
                <a:latin typeface="Arial"/>
                <a:cs typeface="Arial"/>
              </a:rPr>
              <a:t>PM, or by appointment</a:t>
            </a:r>
          </a:p>
          <a:p>
            <a:pPr marL="1049655">
              <a:lnSpc>
                <a:spcPct val="100000"/>
              </a:lnSpc>
              <a:spcBef>
                <a:spcPts val="409"/>
              </a:spcBef>
            </a:pPr>
            <a:r>
              <a:rPr lang="en-US" sz="2000" spc="15" dirty="0">
                <a:latin typeface="Arial"/>
                <a:cs typeface="Arial"/>
              </a:rPr>
              <a:t>	</a:t>
            </a:r>
            <a:endParaRPr sz="2200" dirty="0">
              <a:latin typeface="Arial"/>
              <a:cs typeface="Arial"/>
            </a:endParaRPr>
          </a:p>
          <a:p>
            <a:pPr>
              <a:lnSpc>
                <a:spcPct val="100000"/>
              </a:lnSpc>
            </a:pPr>
            <a:endParaRPr sz="3100" dirty="0">
              <a:latin typeface="Arial"/>
              <a:cs typeface="Arial"/>
            </a:endParaRPr>
          </a:p>
          <a:p>
            <a:pPr marL="12700">
              <a:lnSpc>
                <a:spcPct val="100000"/>
              </a:lnSpc>
            </a:pPr>
            <a:r>
              <a:rPr sz="2000" b="1" spc="15" dirty="0">
                <a:solidFill>
                  <a:srgbClr val="AF7B51"/>
                </a:solidFill>
                <a:latin typeface="Arial"/>
                <a:cs typeface="Arial"/>
              </a:rPr>
              <a:t>Teaching Fellow </a:t>
            </a:r>
            <a:r>
              <a:rPr sz="2000" b="1" spc="10" dirty="0">
                <a:solidFill>
                  <a:srgbClr val="AF7B51"/>
                </a:solidFill>
                <a:latin typeface="Arial"/>
                <a:cs typeface="Arial"/>
              </a:rPr>
              <a:t>(TF)</a:t>
            </a:r>
            <a:r>
              <a:rPr sz="2000" spc="10" dirty="0">
                <a:solidFill>
                  <a:srgbClr val="AF7B51"/>
                </a:solidFill>
                <a:latin typeface="Arial"/>
                <a:cs typeface="Arial"/>
              </a:rPr>
              <a:t>: </a:t>
            </a:r>
            <a:r>
              <a:rPr lang="en-IN" sz="2000" b="1" spc="15" dirty="0" err="1">
                <a:latin typeface="Arial"/>
                <a:cs typeface="Arial"/>
              </a:rPr>
              <a:t>Madiha</a:t>
            </a:r>
            <a:r>
              <a:rPr lang="en-IN" sz="2000" b="1" spc="15" dirty="0">
                <a:latin typeface="Arial"/>
                <a:cs typeface="Arial"/>
              </a:rPr>
              <a:t> Tariq </a:t>
            </a:r>
            <a:r>
              <a:rPr sz="2000" b="1" spc="15" dirty="0">
                <a:latin typeface="Arial"/>
                <a:cs typeface="Arial"/>
              </a:rPr>
              <a:t>(</a:t>
            </a:r>
            <a:r>
              <a:rPr lang="en-IN" sz="2000" b="1" spc="15" dirty="0" err="1">
                <a:latin typeface="Arial"/>
                <a:cs typeface="Arial"/>
                <a:hlinkClick r:id="rId4"/>
              </a:rPr>
              <a:t>madiha</a:t>
            </a:r>
            <a:r>
              <a:rPr sz="2000" b="1" spc="15" dirty="0">
                <a:latin typeface="Arial"/>
                <a:cs typeface="Arial"/>
                <a:hlinkClick r:id="rId4"/>
              </a:rPr>
              <a:t>@iiitd.ac.in</a:t>
            </a:r>
            <a:r>
              <a:rPr sz="2000" b="1" spc="15" dirty="0">
                <a:latin typeface="Arial"/>
                <a:cs typeface="Arial"/>
              </a:rPr>
              <a:t>)</a:t>
            </a:r>
            <a:endParaRPr lang="en-IN" sz="2000" b="1" spc="15" dirty="0">
              <a:latin typeface="Arial"/>
              <a:cs typeface="Arial"/>
            </a:endParaRPr>
          </a:p>
          <a:p>
            <a:pPr marL="12700">
              <a:lnSpc>
                <a:spcPct val="100000"/>
              </a:lnSpc>
            </a:pPr>
            <a:r>
              <a:rPr lang="en-IN" sz="2000" b="1" spc="15" dirty="0">
                <a:latin typeface="Arial"/>
                <a:cs typeface="Arial"/>
              </a:rPr>
              <a:t>			Please send her email for any queries.</a:t>
            </a:r>
          </a:p>
          <a:p>
            <a:pPr marL="12700">
              <a:lnSpc>
                <a:spcPct val="100000"/>
              </a:lnSpc>
            </a:pPr>
            <a:endParaRPr lang="en-IN" sz="2000" b="1" spc="15" dirty="0">
              <a:latin typeface="Arial"/>
              <a:cs typeface="Arial"/>
            </a:endParaRPr>
          </a:p>
          <a:p>
            <a:pPr marL="12700">
              <a:lnSpc>
                <a:spcPct val="100000"/>
              </a:lnSpc>
            </a:pPr>
            <a:r>
              <a:rPr lang="en-IN" sz="2000" b="1" spc="15" dirty="0">
                <a:solidFill>
                  <a:srgbClr val="002060"/>
                </a:solidFill>
                <a:latin typeface="Arial"/>
                <a:cs typeface="Arial"/>
              </a:rPr>
              <a:t>All queries should be directed to the Google classroom. If not resolved, contact your TF. </a:t>
            </a:r>
            <a:endParaRPr sz="2000" dirty="0">
              <a:solidFill>
                <a:srgbClr val="002060"/>
              </a:solidFill>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1476" y="406076"/>
            <a:ext cx="4194809" cy="437515"/>
          </a:xfrm>
        </p:spPr>
        <p:txBody>
          <a:bodyPr>
            <a:normAutofit/>
          </a:bodyPr>
          <a:lstStyle/>
          <a:p>
            <a:r>
              <a:rPr lang="en-US" dirty="0"/>
              <a:t>Levels of Abstraction</a:t>
            </a:r>
          </a:p>
        </p:txBody>
      </p:sp>
      <p:sp>
        <p:nvSpPr>
          <p:cNvPr id="3" name="Content Placeholder 2"/>
          <p:cNvSpPr>
            <a:spLocks noGrp="1"/>
          </p:cNvSpPr>
          <p:nvPr>
            <p:ph idx="1"/>
          </p:nvPr>
        </p:nvSpPr>
        <p:spPr>
          <a:xfrm>
            <a:off x="165100" y="1764665"/>
            <a:ext cx="9719310" cy="5630122"/>
          </a:xfrm>
        </p:spPr>
        <p:txBody>
          <a:bodyPr>
            <a:normAutofit/>
          </a:bodyPr>
          <a:lstStyle/>
          <a:p>
            <a:pPr marL="342900" indent="-342900">
              <a:buFont typeface="Arial" panose="020B0604020202020204" pitchFamily="34" charset="0"/>
              <a:buChar char="•"/>
            </a:pPr>
            <a:r>
              <a:rPr lang="en-US" sz="2400" b="0" dirty="0">
                <a:solidFill>
                  <a:srgbClr val="0000FF"/>
                </a:solidFill>
              </a:rPr>
              <a:t>The data in a DBMS is described at three levels of abstraction, the conceptual (or logical), physical and external schemas</a:t>
            </a:r>
          </a:p>
          <a:p>
            <a:pPr marL="342900" indent="-342900">
              <a:buFont typeface="Arial" panose="020B0604020202020204" pitchFamily="34" charset="0"/>
              <a:buChar char="•"/>
            </a:pPr>
            <a:endParaRPr lang="en-US" sz="2400" b="0" dirty="0">
              <a:solidFill>
                <a:srgbClr val="0000FF"/>
              </a:solidFill>
            </a:endParaRPr>
          </a:p>
          <a:p>
            <a:pPr marL="342900" indent="-342900">
              <a:buFont typeface="Arial" panose="020B0604020202020204" pitchFamily="34" charset="0"/>
              <a:buChar char="•"/>
            </a:pPr>
            <a:r>
              <a:rPr lang="en-US" sz="2400" b="0" dirty="0">
                <a:solidFill>
                  <a:srgbClr val="0000FF"/>
                </a:solidFill>
              </a:rPr>
              <a:t>The conceptual/logical schema</a:t>
            </a:r>
          </a:p>
          <a:p>
            <a:r>
              <a:rPr lang="en-US" sz="2400" b="0" dirty="0">
                <a:solidFill>
                  <a:srgbClr val="0000FF"/>
                </a:solidFill>
              </a:rPr>
              <a:t>     describes data in terms of a specific data</a:t>
            </a:r>
          </a:p>
          <a:p>
            <a:r>
              <a:rPr lang="en-US" sz="2400" b="0" dirty="0">
                <a:solidFill>
                  <a:srgbClr val="0000FF"/>
                </a:solidFill>
              </a:rPr>
              <a:t>     model (e.g., the relational model of data)</a:t>
            </a:r>
          </a:p>
          <a:p>
            <a:pPr marL="342900" indent="-342900">
              <a:buFont typeface="Arial" panose="020B0604020202020204" pitchFamily="34" charset="0"/>
              <a:buChar char="•"/>
            </a:pPr>
            <a:endParaRPr lang="en-US" sz="2400" b="0" dirty="0">
              <a:solidFill>
                <a:srgbClr val="0000FF"/>
              </a:solidFill>
            </a:endParaRPr>
          </a:p>
          <a:p>
            <a:pPr marL="342900" indent="-342900">
              <a:buFont typeface="Arial" panose="020B0604020202020204" pitchFamily="34" charset="0"/>
              <a:buChar char="•"/>
            </a:pPr>
            <a:r>
              <a:rPr lang="en-US" sz="2400" b="0" dirty="0">
                <a:solidFill>
                  <a:srgbClr val="0000FF"/>
                </a:solidFill>
              </a:rPr>
              <a:t>The physical schema specifies how data</a:t>
            </a:r>
            <a:br>
              <a:rPr lang="en-US" sz="2400" b="0" dirty="0">
                <a:solidFill>
                  <a:srgbClr val="0000FF"/>
                </a:solidFill>
              </a:rPr>
            </a:br>
            <a:r>
              <a:rPr lang="en-US" sz="2400" b="0" dirty="0">
                <a:solidFill>
                  <a:srgbClr val="0000FF"/>
                </a:solidFill>
              </a:rPr>
              <a:t>described in the conceptual schema are</a:t>
            </a:r>
            <a:br>
              <a:rPr lang="en-US" sz="2400" b="0" dirty="0">
                <a:solidFill>
                  <a:srgbClr val="0000FF"/>
                </a:solidFill>
              </a:rPr>
            </a:br>
            <a:r>
              <a:rPr lang="en-US" sz="2400" b="0" dirty="0">
                <a:solidFill>
                  <a:srgbClr val="0000FF"/>
                </a:solidFill>
              </a:rPr>
              <a:t>stored on secondary storage devices</a:t>
            </a:r>
          </a:p>
          <a:p>
            <a:pPr marL="342900" indent="-342900">
              <a:buFont typeface="Arial" panose="020B0604020202020204" pitchFamily="34" charset="0"/>
              <a:buChar char="•"/>
            </a:pPr>
            <a:endParaRPr lang="en-US" sz="2400" b="0" dirty="0">
              <a:solidFill>
                <a:srgbClr val="0000FF"/>
              </a:solidFill>
            </a:endParaRPr>
          </a:p>
          <a:p>
            <a:pPr marL="342900" indent="-342900">
              <a:buFont typeface="Arial" panose="020B0604020202020204" pitchFamily="34" charset="0"/>
              <a:buChar char="•"/>
            </a:pPr>
            <a:r>
              <a:rPr lang="en-US" sz="2400" b="0" dirty="0">
                <a:solidFill>
                  <a:srgbClr val="0000FF"/>
                </a:solidFill>
              </a:rPr>
              <a:t>The external schema (or views) allow data</a:t>
            </a:r>
            <a:br>
              <a:rPr lang="en-US" sz="2400" b="0" dirty="0">
                <a:solidFill>
                  <a:srgbClr val="0000FF"/>
                </a:solidFill>
              </a:rPr>
            </a:br>
            <a:r>
              <a:rPr lang="en-US" sz="2400" b="0" dirty="0">
                <a:solidFill>
                  <a:srgbClr val="0000FF"/>
                </a:solidFill>
              </a:rPr>
              <a:t>access to be customized at the level of individual users or group of users (views can be 1 or many)</a:t>
            </a:r>
          </a:p>
          <a:p>
            <a:pPr lvl="1">
              <a:buFont typeface="Wingdings" pitchFamily="2" charset="2"/>
              <a:buChar char="§"/>
            </a:pPr>
            <a:endParaRPr lang="en-US" sz="1985" dirty="0"/>
          </a:p>
          <a:p>
            <a:pPr>
              <a:buFont typeface="Wingdings" pitchFamily="2" charset="2"/>
              <a:buChar char="§"/>
            </a:pPr>
            <a:endParaRPr lang="en-US" sz="2426" dirty="0"/>
          </a:p>
          <a:p>
            <a:pPr>
              <a:buFont typeface="Wingdings" pitchFamily="2" charset="2"/>
              <a:buChar char="§"/>
            </a:pPr>
            <a:endParaRPr lang="en-US" sz="2426" dirty="0"/>
          </a:p>
          <a:p>
            <a:pPr>
              <a:buFont typeface="Wingdings" pitchFamily="2" charset="2"/>
              <a:buChar char="§"/>
            </a:pPr>
            <a:endParaRPr lang="en-US" sz="2426" dirty="0"/>
          </a:p>
          <a:p>
            <a:pPr lvl="1"/>
            <a:endParaRPr lang="en-US" dirty="0"/>
          </a:p>
          <a:p>
            <a:pPr lvl="1"/>
            <a:endParaRPr lang="en-US" dirty="0"/>
          </a:p>
          <a:p>
            <a:pPr lvl="1"/>
            <a:endParaRPr lang="en-US" dirty="0"/>
          </a:p>
          <a:p>
            <a:pPr lvl="2"/>
            <a:endParaRPr lang="en-US" dirty="0"/>
          </a:p>
          <a:p>
            <a:pPr lvl="1"/>
            <a:endParaRPr lang="en-US" dirty="0"/>
          </a:p>
          <a:p>
            <a:pPr lvl="2"/>
            <a:endParaRPr lang="en-US" dirty="0"/>
          </a:p>
          <a:p>
            <a:pPr lvl="1"/>
            <a:endParaRPr lang="en-US" dirty="0"/>
          </a:p>
          <a:p>
            <a:pPr lvl="3"/>
            <a:endParaRPr lang="en-US" dirty="0"/>
          </a:p>
          <a:p>
            <a:pPr lvl="1"/>
            <a:endParaRPr lang="en-US" dirty="0"/>
          </a:p>
        </p:txBody>
      </p:sp>
      <p:sp>
        <p:nvSpPr>
          <p:cNvPr id="4" name="Oval 9"/>
          <p:cNvSpPr>
            <a:spLocks noChangeArrowheads="1"/>
          </p:cNvSpPr>
          <p:nvPr/>
        </p:nvSpPr>
        <p:spPr bwMode="auto">
          <a:xfrm>
            <a:off x="7387024" y="5026234"/>
            <a:ext cx="1148433" cy="224084"/>
          </a:xfrm>
          <a:prstGeom prst="ellipse">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985"/>
          </a:p>
        </p:txBody>
      </p:sp>
      <p:sp>
        <p:nvSpPr>
          <p:cNvPr id="5" name="Line 10"/>
          <p:cNvSpPr>
            <a:spLocks noChangeShapeType="1"/>
          </p:cNvSpPr>
          <p:nvPr/>
        </p:nvSpPr>
        <p:spPr bwMode="auto">
          <a:xfrm>
            <a:off x="7391868" y="5138276"/>
            <a:ext cx="0" cy="1008380"/>
          </a:xfrm>
          <a:prstGeom prst="line">
            <a:avLst/>
          </a:prstGeom>
          <a:noFill/>
          <a:ln w="254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985"/>
          </a:p>
        </p:txBody>
      </p:sp>
      <p:sp>
        <p:nvSpPr>
          <p:cNvPr id="6" name="Oval 11"/>
          <p:cNvSpPr>
            <a:spLocks noChangeArrowheads="1"/>
          </p:cNvSpPr>
          <p:nvPr/>
        </p:nvSpPr>
        <p:spPr bwMode="auto">
          <a:xfrm>
            <a:off x="7387024" y="6034614"/>
            <a:ext cx="1148433" cy="224084"/>
          </a:xfrm>
          <a:prstGeom prst="ellipse">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985"/>
          </a:p>
        </p:txBody>
      </p:sp>
      <p:sp>
        <p:nvSpPr>
          <p:cNvPr id="7" name="Line 12"/>
          <p:cNvSpPr>
            <a:spLocks noChangeShapeType="1"/>
          </p:cNvSpPr>
          <p:nvPr/>
        </p:nvSpPr>
        <p:spPr bwMode="auto">
          <a:xfrm>
            <a:off x="8540038" y="5138276"/>
            <a:ext cx="0" cy="1008380"/>
          </a:xfrm>
          <a:prstGeom prst="line">
            <a:avLst/>
          </a:prstGeom>
          <a:noFill/>
          <a:ln w="254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985"/>
          </a:p>
        </p:txBody>
      </p:sp>
      <p:sp>
        <p:nvSpPr>
          <p:cNvPr id="8" name="Rectangle 13"/>
          <p:cNvSpPr>
            <a:spLocks noChangeArrowheads="1"/>
          </p:cNvSpPr>
          <p:nvPr/>
        </p:nvSpPr>
        <p:spPr bwMode="auto">
          <a:xfrm>
            <a:off x="6985303" y="4324220"/>
            <a:ext cx="2067420" cy="40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788" tIns="49018" rIns="99788" bIns="49018">
            <a:spAutoFit/>
          </a:bodyPr>
          <a:lstStyle/>
          <a:p>
            <a:pPr algn="ctr"/>
            <a:r>
              <a:rPr lang="en-US" sz="1985" dirty="0">
                <a:solidFill>
                  <a:schemeClr val="tx2"/>
                </a:solidFill>
                <a:latin typeface="Book Antiqua" pitchFamily="18" charset="0"/>
              </a:rPr>
              <a:t>Physical Schema</a:t>
            </a:r>
          </a:p>
        </p:txBody>
      </p:sp>
      <p:sp>
        <p:nvSpPr>
          <p:cNvPr id="9" name="Rectangle 14"/>
          <p:cNvSpPr>
            <a:spLocks noChangeArrowheads="1"/>
          </p:cNvSpPr>
          <p:nvPr/>
        </p:nvSpPr>
        <p:spPr bwMode="auto">
          <a:xfrm>
            <a:off x="6781985" y="3567935"/>
            <a:ext cx="2423287" cy="40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788" tIns="49018" rIns="99788" bIns="49018">
            <a:spAutoFit/>
          </a:bodyPr>
          <a:lstStyle/>
          <a:p>
            <a:pPr algn="ctr"/>
            <a:r>
              <a:rPr lang="en-US" sz="1985" dirty="0">
                <a:solidFill>
                  <a:schemeClr val="tx2"/>
                </a:solidFill>
                <a:latin typeface="Book Antiqua" pitchFamily="18" charset="0"/>
              </a:rPr>
              <a:t>Conceptual Schema</a:t>
            </a:r>
          </a:p>
        </p:txBody>
      </p:sp>
      <p:sp>
        <p:nvSpPr>
          <p:cNvPr id="10" name="Rectangle 15"/>
          <p:cNvSpPr>
            <a:spLocks noChangeArrowheads="1"/>
          </p:cNvSpPr>
          <p:nvPr/>
        </p:nvSpPr>
        <p:spPr bwMode="auto">
          <a:xfrm>
            <a:off x="6052187" y="2643587"/>
            <a:ext cx="983790" cy="40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788" tIns="49018" rIns="99788" bIns="49018">
            <a:spAutoFit/>
          </a:bodyPr>
          <a:lstStyle/>
          <a:p>
            <a:pPr algn="ctr"/>
            <a:r>
              <a:rPr lang="en-US" sz="1985" dirty="0">
                <a:solidFill>
                  <a:schemeClr val="tx2"/>
                </a:solidFill>
                <a:latin typeface="Book Antiqua" pitchFamily="18" charset="0"/>
              </a:rPr>
              <a:t>View 1</a:t>
            </a:r>
          </a:p>
        </p:txBody>
      </p:sp>
      <p:sp>
        <p:nvSpPr>
          <p:cNvPr id="11" name="Rectangle 16"/>
          <p:cNvSpPr>
            <a:spLocks noChangeArrowheads="1"/>
          </p:cNvSpPr>
          <p:nvPr/>
        </p:nvSpPr>
        <p:spPr bwMode="auto">
          <a:xfrm>
            <a:off x="7480725" y="2643587"/>
            <a:ext cx="983790" cy="40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788" tIns="49018" rIns="99788" bIns="49018">
            <a:spAutoFit/>
          </a:bodyPr>
          <a:lstStyle/>
          <a:p>
            <a:pPr algn="ctr"/>
            <a:r>
              <a:rPr lang="en-US" sz="1985" dirty="0">
                <a:solidFill>
                  <a:schemeClr val="tx2"/>
                </a:solidFill>
                <a:latin typeface="Book Antiqua" pitchFamily="18" charset="0"/>
              </a:rPr>
              <a:t>View 2</a:t>
            </a:r>
          </a:p>
        </p:txBody>
      </p:sp>
      <p:sp>
        <p:nvSpPr>
          <p:cNvPr id="12" name="Rectangle 17"/>
          <p:cNvSpPr>
            <a:spLocks noChangeArrowheads="1"/>
          </p:cNvSpPr>
          <p:nvPr/>
        </p:nvSpPr>
        <p:spPr bwMode="auto">
          <a:xfrm>
            <a:off x="8911015" y="2643587"/>
            <a:ext cx="983790" cy="40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788" tIns="49018" rIns="99788" bIns="49018">
            <a:spAutoFit/>
          </a:bodyPr>
          <a:lstStyle/>
          <a:p>
            <a:pPr algn="ctr"/>
            <a:r>
              <a:rPr lang="en-US" sz="1985" dirty="0">
                <a:solidFill>
                  <a:schemeClr val="tx2"/>
                </a:solidFill>
                <a:latin typeface="Book Antiqua" pitchFamily="18" charset="0"/>
              </a:rPr>
              <a:t>View 3</a:t>
            </a:r>
          </a:p>
        </p:txBody>
      </p:sp>
      <p:sp>
        <p:nvSpPr>
          <p:cNvPr id="13" name="Rectangle 18"/>
          <p:cNvSpPr>
            <a:spLocks noChangeArrowheads="1"/>
          </p:cNvSpPr>
          <p:nvPr/>
        </p:nvSpPr>
        <p:spPr bwMode="auto">
          <a:xfrm>
            <a:off x="5958486" y="2673347"/>
            <a:ext cx="1148433" cy="392148"/>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985"/>
          </a:p>
        </p:txBody>
      </p:sp>
      <p:sp>
        <p:nvSpPr>
          <p:cNvPr id="14" name="Rectangle 19"/>
          <p:cNvSpPr>
            <a:spLocks noChangeArrowheads="1"/>
          </p:cNvSpPr>
          <p:nvPr/>
        </p:nvSpPr>
        <p:spPr bwMode="auto">
          <a:xfrm>
            <a:off x="7387024" y="2673347"/>
            <a:ext cx="1148433" cy="392148"/>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985"/>
          </a:p>
        </p:txBody>
      </p:sp>
      <p:sp>
        <p:nvSpPr>
          <p:cNvPr id="15" name="Rectangle 20"/>
          <p:cNvSpPr>
            <a:spLocks noChangeArrowheads="1"/>
          </p:cNvSpPr>
          <p:nvPr/>
        </p:nvSpPr>
        <p:spPr bwMode="auto">
          <a:xfrm>
            <a:off x="8815562" y="2673347"/>
            <a:ext cx="1148433" cy="392148"/>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985"/>
          </a:p>
        </p:txBody>
      </p:sp>
      <p:sp>
        <p:nvSpPr>
          <p:cNvPr id="16" name="Rectangle 21"/>
          <p:cNvSpPr>
            <a:spLocks noChangeArrowheads="1"/>
          </p:cNvSpPr>
          <p:nvPr/>
        </p:nvSpPr>
        <p:spPr bwMode="auto">
          <a:xfrm>
            <a:off x="6462676" y="3597695"/>
            <a:ext cx="3081161" cy="392148"/>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985"/>
          </a:p>
        </p:txBody>
      </p:sp>
      <p:sp>
        <p:nvSpPr>
          <p:cNvPr id="17" name="Rectangle 22"/>
          <p:cNvSpPr>
            <a:spLocks noChangeArrowheads="1"/>
          </p:cNvSpPr>
          <p:nvPr/>
        </p:nvSpPr>
        <p:spPr bwMode="auto">
          <a:xfrm>
            <a:off x="6714771" y="4353980"/>
            <a:ext cx="2576971" cy="392148"/>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985"/>
          </a:p>
        </p:txBody>
      </p:sp>
      <p:sp>
        <p:nvSpPr>
          <p:cNvPr id="18" name="Line 23"/>
          <p:cNvSpPr>
            <a:spLocks noChangeShapeType="1"/>
          </p:cNvSpPr>
          <p:nvPr/>
        </p:nvSpPr>
        <p:spPr bwMode="auto">
          <a:xfrm>
            <a:off x="6532702" y="3079500"/>
            <a:ext cx="588222" cy="504190"/>
          </a:xfrm>
          <a:prstGeom prst="line">
            <a:avLst/>
          </a:prstGeom>
          <a:noFill/>
          <a:ln w="12700">
            <a:solidFill>
              <a:schemeClr val="tx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985"/>
          </a:p>
        </p:txBody>
      </p:sp>
      <p:sp>
        <p:nvSpPr>
          <p:cNvPr id="19" name="Line 24"/>
          <p:cNvSpPr>
            <a:spLocks noChangeShapeType="1"/>
          </p:cNvSpPr>
          <p:nvPr/>
        </p:nvSpPr>
        <p:spPr bwMode="auto">
          <a:xfrm>
            <a:off x="7961241" y="3079500"/>
            <a:ext cx="0" cy="504190"/>
          </a:xfrm>
          <a:prstGeom prst="line">
            <a:avLst/>
          </a:prstGeom>
          <a:noFill/>
          <a:ln w="12700">
            <a:solidFill>
              <a:schemeClr val="tx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985"/>
          </a:p>
        </p:txBody>
      </p:sp>
      <p:sp>
        <p:nvSpPr>
          <p:cNvPr id="20" name="Line 25"/>
          <p:cNvSpPr>
            <a:spLocks noChangeShapeType="1"/>
          </p:cNvSpPr>
          <p:nvPr/>
        </p:nvSpPr>
        <p:spPr bwMode="auto">
          <a:xfrm flipH="1">
            <a:off x="8801557" y="3079500"/>
            <a:ext cx="588222" cy="504190"/>
          </a:xfrm>
          <a:prstGeom prst="line">
            <a:avLst/>
          </a:prstGeom>
          <a:noFill/>
          <a:ln w="12700">
            <a:solidFill>
              <a:schemeClr val="tx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985"/>
          </a:p>
        </p:txBody>
      </p:sp>
      <p:sp>
        <p:nvSpPr>
          <p:cNvPr id="21" name="Line 26"/>
          <p:cNvSpPr>
            <a:spLocks noChangeShapeType="1"/>
          </p:cNvSpPr>
          <p:nvPr/>
        </p:nvSpPr>
        <p:spPr bwMode="auto">
          <a:xfrm>
            <a:off x="7961241" y="4003848"/>
            <a:ext cx="0" cy="336127"/>
          </a:xfrm>
          <a:prstGeom prst="line">
            <a:avLst/>
          </a:prstGeom>
          <a:noFill/>
          <a:ln w="12700">
            <a:solidFill>
              <a:schemeClr val="tx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985"/>
          </a:p>
        </p:txBody>
      </p:sp>
      <p:sp>
        <p:nvSpPr>
          <p:cNvPr id="22" name="Line 27"/>
          <p:cNvSpPr>
            <a:spLocks noChangeShapeType="1"/>
          </p:cNvSpPr>
          <p:nvPr/>
        </p:nvSpPr>
        <p:spPr bwMode="auto">
          <a:xfrm>
            <a:off x="7961241" y="4760134"/>
            <a:ext cx="0" cy="420158"/>
          </a:xfrm>
          <a:prstGeom prst="line">
            <a:avLst/>
          </a:prstGeom>
          <a:noFill/>
          <a:ln w="12700">
            <a:solidFill>
              <a:schemeClr val="tx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985"/>
          </a:p>
        </p:txBody>
      </p:sp>
      <p:sp>
        <p:nvSpPr>
          <p:cNvPr id="23" name="Rectangle 17"/>
          <p:cNvSpPr>
            <a:spLocks noChangeArrowheads="1"/>
          </p:cNvSpPr>
          <p:nvPr/>
        </p:nvSpPr>
        <p:spPr bwMode="auto">
          <a:xfrm>
            <a:off x="7612171" y="5458617"/>
            <a:ext cx="720898" cy="40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788" tIns="49018" rIns="99788" bIns="49018">
            <a:spAutoFit/>
          </a:bodyPr>
          <a:lstStyle/>
          <a:p>
            <a:pPr algn="ctr"/>
            <a:r>
              <a:rPr lang="en-US" sz="1985" dirty="0">
                <a:solidFill>
                  <a:schemeClr val="tx2"/>
                </a:solidFill>
                <a:latin typeface="Book Antiqua" pitchFamily="18" charset="0"/>
              </a:rPr>
              <a:t>Disk</a:t>
            </a:r>
          </a:p>
        </p:txBody>
      </p:sp>
    </p:spTree>
    <p:extLst>
      <p:ext uri="{BB962C8B-B14F-4D97-AF65-F5344CB8AC3E}">
        <p14:creationId xmlns:p14="http://schemas.microsoft.com/office/powerpoint/2010/main" val="342363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2300" y="447152"/>
            <a:ext cx="1400874" cy="437515"/>
          </a:xfrm>
        </p:spPr>
        <p:txBody>
          <a:bodyPr>
            <a:normAutofit/>
          </a:bodyPr>
          <a:lstStyle/>
          <a:p>
            <a:r>
              <a:rPr lang="en-US" dirty="0"/>
              <a:t>Views</a:t>
            </a:r>
          </a:p>
        </p:txBody>
      </p:sp>
      <p:sp>
        <p:nvSpPr>
          <p:cNvPr id="3" name="Content Placeholder 2"/>
          <p:cNvSpPr>
            <a:spLocks noGrp="1"/>
          </p:cNvSpPr>
          <p:nvPr>
            <p:ph idx="1"/>
          </p:nvPr>
        </p:nvSpPr>
        <p:spPr>
          <a:xfrm>
            <a:off x="808990" y="1764665"/>
            <a:ext cx="9075420" cy="5630122"/>
          </a:xfrm>
        </p:spPr>
        <p:txBody>
          <a:bodyPr>
            <a:normAutofit/>
          </a:bodyPr>
          <a:lstStyle/>
          <a:p>
            <a:pPr marL="342900" indent="-342900">
              <a:buFont typeface="Arial" panose="020B0604020202020204" pitchFamily="34" charset="0"/>
              <a:buChar char="•"/>
            </a:pPr>
            <a:r>
              <a:rPr lang="en-US" sz="2400" dirty="0">
                <a:solidFill>
                  <a:srgbClr val="0000FF"/>
                </a:solidFill>
              </a:rPr>
              <a:t>A view is conceptually a relation</a:t>
            </a:r>
          </a:p>
          <a:p>
            <a:pPr marL="342900" indent="-342900">
              <a:buFont typeface="Arial" panose="020B0604020202020204" pitchFamily="34" charset="0"/>
              <a:buChar char="•"/>
            </a:pPr>
            <a:endParaRPr lang="en-US" sz="2400" dirty="0">
              <a:solidFill>
                <a:srgbClr val="0000FF"/>
              </a:solidFill>
            </a:endParaRPr>
          </a:p>
          <a:p>
            <a:pPr marL="342900" indent="-342900">
              <a:buFont typeface="Arial" panose="020B0604020202020204" pitchFamily="34" charset="0"/>
              <a:buChar char="•"/>
            </a:pPr>
            <a:r>
              <a:rPr lang="en-US" sz="2400" dirty="0">
                <a:solidFill>
                  <a:srgbClr val="0000FF"/>
                </a:solidFill>
              </a:rPr>
              <a:t>Records in a view are computed as needed and usually not stored in a DBMS</a:t>
            </a:r>
          </a:p>
          <a:p>
            <a:pPr marL="342900" indent="-342900">
              <a:buFont typeface="Arial" panose="020B0604020202020204" pitchFamily="34" charset="0"/>
              <a:buChar char="•"/>
            </a:pPr>
            <a:endParaRPr lang="en-US" sz="2400" dirty="0">
              <a:solidFill>
                <a:srgbClr val="0000FF"/>
              </a:solidFill>
            </a:endParaRPr>
          </a:p>
          <a:p>
            <a:pPr marL="342900" indent="-342900">
              <a:buFont typeface="Arial" panose="020B0604020202020204" pitchFamily="34" charset="0"/>
              <a:buChar char="•"/>
            </a:pPr>
            <a:r>
              <a:rPr lang="en-US" sz="2400" dirty="0">
                <a:solidFill>
                  <a:srgbClr val="0000FF"/>
                </a:solidFill>
              </a:rPr>
              <a:t>Example: University Database</a:t>
            </a:r>
          </a:p>
          <a:p>
            <a:pPr>
              <a:buFont typeface="Wingdings" pitchFamily="2" charset="2"/>
              <a:buChar char="§"/>
            </a:pPr>
            <a:endParaRPr lang="en-US" sz="2426" dirty="0"/>
          </a:p>
          <a:p>
            <a:pPr>
              <a:buFont typeface="Wingdings" pitchFamily="2" charset="2"/>
              <a:buChar char="§"/>
            </a:pPr>
            <a:endParaRPr lang="en-US" sz="2426" dirty="0"/>
          </a:p>
          <a:p>
            <a:pPr lvl="1">
              <a:buFont typeface="Wingdings" pitchFamily="2" charset="2"/>
              <a:buChar char="§"/>
            </a:pPr>
            <a:endParaRPr lang="en-US" sz="1985" dirty="0"/>
          </a:p>
          <a:p>
            <a:pPr>
              <a:buFont typeface="Wingdings" pitchFamily="2" charset="2"/>
              <a:buChar char="§"/>
            </a:pPr>
            <a:endParaRPr lang="en-US" sz="2426" dirty="0"/>
          </a:p>
          <a:p>
            <a:pPr>
              <a:buFont typeface="Wingdings" pitchFamily="2" charset="2"/>
              <a:buChar char="§"/>
            </a:pPr>
            <a:endParaRPr lang="en-US" sz="2426" dirty="0"/>
          </a:p>
          <a:p>
            <a:pPr>
              <a:buFont typeface="Wingdings" pitchFamily="2" charset="2"/>
              <a:buChar char="§"/>
            </a:pPr>
            <a:endParaRPr lang="en-US" sz="2426" dirty="0"/>
          </a:p>
          <a:p>
            <a:pPr lvl="1"/>
            <a:endParaRPr lang="en-US" dirty="0"/>
          </a:p>
          <a:p>
            <a:pPr lvl="1"/>
            <a:endParaRPr lang="en-US" dirty="0"/>
          </a:p>
          <a:p>
            <a:pPr lvl="1"/>
            <a:endParaRPr lang="en-US" dirty="0"/>
          </a:p>
          <a:p>
            <a:pPr lvl="2"/>
            <a:endParaRPr lang="en-US" dirty="0"/>
          </a:p>
          <a:p>
            <a:pPr lvl="1"/>
            <a:endParaRPr lang="en-US" dirty="0"/>
          </a:p>
          <a:p>
            <a:pPr lvl="2"/>
            <a:endParaRPr lang="en-US" dirty="0"/>
          </a:p>
          <a:p>
            <a:pPr lvl="1"/>
            <a:endParaRPr lang="en-US" dirty="0"/>
          </a:p>
          <a:p>
            <a:pPr lvl="3"/>
            <a:endParaRPr lang="en-US" dirty="0"/>
          </a:p>
          <a:p>
            <a:pPr lvl="1"/>
            <a:endParaRPr lang="en-US" dirty="0"/>
          </a:p>
        </p:txBody>
      </p:sp>
      <p:graphicFrame>
        <p:nvGraphicFramePr>
          <p:cNvPr id="4" name="Table 3"/>
          <p:cNvGraphicFramePr>
            <a:graphicFrameLocks noGrp="1"/>
          </p:cNvGraphicFramePr>
          <p:nvPr/>
        </p:nvGraphicFramePr>
        <p:xfrm>
          <a:off x="977054" y="4789805"/>
          <a:ext cx="8991387" cy="2156813"/>
        </p:xfrm>
        <a:graphic>
          <a:graphicData uri="http://schemas.openxmlformats.org/drawingml/2006/table">
            <a:tbl>
              <a:tblPr firstRow="1" bandRow="1">
                <a:tableStyleId>{7E9639D4-E3E2-4D34-9284-5A2195B3D0D7}</a:tableStyleId>
              </a:tblPr>
              <a:tblGrid>
                <a:gridCol w="2997129">
                  <a:extLst>
                    <a:ext uri="{9D8B030D-6E8A-4147-A177-3AD203B41FA5}">
                      <a16:colId xmlns:a16="http://schemas.microsoft.com/office/drawing/2014/main" val="20000"/>
                    </a:ext>
                  </a:extLst>
                </a:gridCol>
                <a:gridCol w="2997129">
                  <a:extLst>
                    <a:ext uri="{9D8B030D-6E8A-4147-A177-3AD203B41FA5}">
                      <a16:colId xmlns:a16="http://schemas.microsoft.com/office/drawing/2014/main" val="20001"/>
                    </a:ext>
                  </a:extLst>
                </a:gridCol>
                <a:gridCol w="2997129">
                  <a:extLst>
                    <a:ext uri="{9D8B030D-6E8A-4147-A177-3AD203B41FA5}">
                      <a16:colId xmlns:a16="http://schemas.microsoft.com/office/drawing/2014/main" val="20002"/>
                    </a:ext>
                  </a:extLst>
                </a:gridCol>
              </a:tblGrid>
              <a:tr h="408954">
                <a:tc>
                  <a:txBody>
                    <a:bodyPr/>
                    <a:lstStyle/>
                    <a:p>
                      <a:pPr algn="ctr"/>
                      <a:r>
                        <a:rPr lang="en-US" sz="1800" dirty="0"/>
                        <a:t>Conceptual</a:t>
                      </a:r>
                      <a:r>
                        <a:rPr lang="en-US" sz="1800" baseline="0" dirty="0"/>
                        <a:t> Schema</a:t>
                      </a:r>
                      <a:endParaRPr lang="en-US" sz="1800" dirty="0"/>
                    </a:p>
                  </a:txBody>
                  <a:tcPr marL="100838" marR="100838" marT="50419" marB="50419"/>
                </a:tc>
                <a:tc>
                  <a:txBody>
                    <a:bodyPr/>
                    <a:lstStyle/>
                    <a:p>
                      <a:pPr algn="ctr"/>
                      <a:r>
                        <a:rPr lang="en-US" sz="1800" dirty="0"/>
                        <a:t>Physical Schema</a:t>
                      </a:r>
                    </a:p>
                  </a:txBody>
                  <a:tcPr marL="100838" marR="100838" marT="50419" marB="50419"/>
                </a:tc>
                <a:tc>
                  <a:txBody>
                    <a:bodyPr/>
                    <a:lstStyle/>
                    <a:p>
                      <a:pPr algn="ctr"/>
                      <a:r>
                        <a:rPr lang="en-US" sz="1800" dirty="0"/>
                        <a:t>External Schema (View)</a:t>
                      </a:r>
                    </a:p>
                  </a:txBody>
                  <a:tcPr marL="100838" marR="100838" marT="50419" marB="50419"/>
                </a:tc>
                <a:extLst>
                  <a:ext uri="{0D108BD9-81ED-4DB2-BD59-A6C34878D82A}">
                    <a16:rowId xmlns:a16="http://schemas.microsoft.com/office/drawing/2014/main" val="10000"/>
                  </a:ext>
                </a:extLst>
              </a:tr>
              <a:tr h="1747859">
                <a:tc>
                  <a:txBody>
                    <a:bodyPr/>
                    <a:lstStyle/>
                    <a:p>
                      <a:pPr marL="171450" indent="-171450">
                        <a:buFont typeface="Arial" pitchFamily="34" charset="0"/>
                        <a:buChar char="•"/>
                      </a:pPr>
                      <a:r>
                        <a:rPr lang="en-US" sz="1500" dirty="0">
                          <a:solidFill>
                            <a:srgbClr val="0070C0"/>
                          </a:solidFill>
                        </a:rPr>
                        <a:t>Students</a:t>
                      </a:r>
                      <a:r>
                        <a:rPr lang="en-US" sz="1500" dirty="0"/>
                        <a:t>(</a:t>
                      </a:r>
                      <a:r>
                        <a:rPr lang="en-US" sz="1500" dirty="0" err="1"/>
                        <a:t>sid</a:t>
                      </a:r>
                      <a:r>
                        <a:rPr lang="en-US" sz="1500" dirty="0"/>
                        <a:t>: string, name: string, login: string, dob: string, </a:t>
                      </a:r>
                      <a:r>
                        <a:rPr lang="en-US" sz="1500" dirty="0" err="1"/>
                        <a:t>gpa:real</a:t>
                      </a:r>
                      <a:r>
                        <a:rPr lang="en-US" sz="1500" dirty="0"/>
                        <a:t>)</a:t>
                      </a:r>
                    </a:p>
                    <a:p>
                      <a:pPr marL="171450" indent="-171450">
                        <a:buFont typeface="Arial" pitchFamily="34" charset="0"/>
                        <a:buChar char="•"/>
                      </a:pPr>
                      <a:r>
                        <a:rPr lang="en-US" sz="1500" dirty="0">
                          <a:solidFill>
                            <a:srgbClr val="0070C0"/>
                          </a:solidFill>
                        </a:rPr>
                        <a:t>Courses</a:t>
                      </a:r>
                      <a:r>
                        <a:rPr lang="en-US" sz="1500" dirty="0"/>
                        <a:t>(cid: string, </a:t>
                      </a:r>
                      <a:r>
                        <a:rPr lang="en-US" sz="1500" dirty="0" err="1"/>
                        <a:t>cname:string</a:t>
                      </a:r>
                      <a:r>
                        <a:rPr lang="en-US" sz="1500" dirty="0"/>
                        <a:t>, </a:t>
                      </a:r>
                      <a:r>
                        <a:rPr lang="en-US" sz="1500" dirty="0" err="1"/>
                        <a:t>credits:integer</a:t>
                      </a:r>
                      <a:r>
                        <a:rPr lang="en-US" sz="1500" dirty="0"/>
                        <a:t>) </a:t>
                      </a:r>
                    </a:p>
                    <a:p>
                      <a:pPr marL="171450" indent="-171450">
                        <a:buFont typeface="Arial" pitchFamily="34" charset="0"/>
                        <a:buChar char="•"/>
                      </a:pPr>
                      <a:r>
                        <a:rPr lang="en-US" sz="1500" dirty="0">
                          <a:solidFill>
                            <a:srgbClr val="0070C0"/>
                          </a:solidFill>
                        </a:rPr>
                        <a:t>Enrolled</a:t>
                      </a:r>
                      <a:r>
                        <a:rPr lang="en-US" sz="1500" dirty="0"/>
                        <a:t>(</a:t>
                      </a:r>
                      <a:r>
                        <a:rPr lang="en-US" sz="1500" dirty="0" err="1"/>
                        <a:t>sid:string</a:t>
                      </a:r>
                      <a:r>
                        <a:rPr lang="en-US" sz="1500" dirty="0"/>
                        <a:t>, cid:string, </a:t>
                      </a:r>
                      <a:r>
                        <a:rPr lang="en-US" sz="1500" dirty="0" err="1"/>
                        <a:t>grade:string</a:t>
                      </a:r>
                      <a:r>
                        <a:rPr lang="en-US" sz="1500" dirty="0"/>
                        <a:t>)</a:t>
                      </a:r>
                    </a:p>
                  </a:txBody>
                  <a:tcPr marL="100838" marR="100838" marT="50419" marB="50419"/>
                </a:tc>
                <a:tc>
                  <a:txBody>
                    <a:bodyPr/>
                    <a:lstStyle/>
                    <a:p>
                      <a:pPr marL="285750" indent="-285750">
                        <a:buFont typeface="Arial" pitchFamily="34" charset="0"/>
                        <a:buChar char="•"/>
                      </a:pPr>
                      <a:r>
                        <a:rPr lang="en-US" sz="1500" dirty="0"/>
                        <a:t>Relations stored as heap files</a:t>
                      </a:r>
                    </a:p>
                    <a:p>
                      <a:pPr marL="285750" indent="-285750">
                        <a:buFont typeface="Arial" pitchFamily="34" charset="0"/>
                        <a:buChar char="•"/>
                      </a:pPr>
                      <a:r>
                        <a:rPr lang="en-US" sz="1500" dirty="0"/>
                        <a:t>Index on first column of</a:t>
                      </a:r>
                      <a:r>
                        <a:rPr lang="en-US" sz="1500" baseline="0" dirty="0"/>
                        <a:t> </a:t>
                      </a:r>
                      <a:r>
                        <a:rPr lang="en-US" sz="1500" dirty="0"/>
                        <a:t>Students</a:t>
                      </a:r>
                    </a:p>
                  </a:txBody>
                  <a:tcPr marL="100838" marR="100838" marT="50419" marB="50419"/>
                </a:tc>
                <a:tc>
                  <a:txBody>
                    <a:bodyPr/>
                    <a:lstStyle/>
                    <a:p>
                      <a:pPr marL="0" indent="0">
                        <a:buFont typeface="Arial" pitchFamily="34" charset="0"/>
                        <a:buNone/>
                      </a:pPr>
                      <a:r>
                        <a:rPr lang="en-US" sz="1500" dirty="0"/>
                        <a:t>Students can be allowed to find out course enrollments:</a:t>
                      </a:r>
                    </a:p>
                    <a:p>
                      <a:pPr marL="285750" indent="-285750">
                        <a:buFont typeface="Arial" pitchFamily="34" charset="0"/>
                        <a:buChar char="•"/>
                      </a:pPr>
                      <a:r>
                        <a:rPr lang="en-US" sz="1500" dirty="0"/>
                        <a:t>Course_info(cid: string, enrollment: integer)</a:t>
                      </a:r>
                    </a:p>
                    <a:p>
                      <a:endParaRPr lang="en-US" sz="1500" dirty="0"/>
                    </a:p>
                    <a:p>
                      <a:endParaRPr lang="en-US" sz="1500" dirty="0"/>
                    </a:p>
                  </a:txBody>
                  <a:tcPr marL="100838" marR="100838" marT="50419" marB="50419"/>
                </a:tc>
                <a:extLst>
                  <a:ext uri="{0D108BD9-81ED-4DB2-BD59-A6C34878D82A}">
                    <a16:rowId xmlns:a16="http://schemas.microsoft.com/office/drawing/2014/main" val="10001"/>
                  </a:ext>
                </a:extLst>
              </a:tr>
            </a:tbl>
          </a:graphicData>
        </a:graphic>
      </p:graphicFrame>
      <p:sp>
        <p:nvSpPr>
          <p:cNvPr id="14" name="Rounded Rectangle 13"/>
          <p:cNvSpPr/>
          <p:nvPr/>
        </p:nvSpPr>
        <p:spPr>
          <a:xfrm>
            <a:off x="7364248" y="5704729"/>
            <a:ext cx="2184823" cy="588222"/>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5"/>
          </a:p>
        </p:txBody>
      </p:sp>
      <p:sp>
        <p:nvSpPr>
          <p:cNvPr id="15" name="Rounded Rectangle 14"/>
          <p:cNvSpPr/>
          <p:nvPr/>
        </p:nvSpPr>
        <p:spPr>
          <a:xfrm>
            <a:off x="1200875" y="5209964"/>
            <a:ext cx="2549223" cy="1717542"/>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5"/>
          </a:p>
        </p:txBody>
      </p:sp>
      <p:cxnSp>
        <p:nvCxnSpPr>
          <p:cNvPr id="17" name="Straight Arrow Connector 16"/>
          <p:cNvCxnSpPr>
            <a:stCxn id="14" idx="1"/>
            <a:endCxn id="15" idx="3"/>
          </p:cNvCxnSpPr>
          <p:nvPr/>
        </p:nvCxnSpPr>
        <p:spPr>
          <a:xfrm flipH="1">
            <a:off x="3750098" y="5998840"/>
            <a:ext cx="3614149" cy="69895"/>
          </a:xfrm>
          <a:prstGeom prst="straightConnector1">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696982" y="6085616"/>
            <a:ext cx="3775136" cy="906787"/>
          </a:xfrm>
          <a:prstGeom prst="rect">
            <a:avLst/>
          </a:prstGeom>
          <a:noFill/>
        </p:spPr>
        <p:txBody>
          <a:bodyPr wrap="none" rtlCol="0">
            <a:spAutoFit/>
          </a:bodyPr>
          <a:lstStyle/>
          <a:p>
            <a:pPr algn="ctr"/>
            <a:r>
              <a:rPr lang="en-US" sz="1764" dirty="0">
                <a:solidFill>
                  <a:srgbClr val="FF0000"/>
                </a:solidFill>
              </a:rPr>
              <a:t>Can be computed from the relations in </a:t>
            </a:r>
            <a:br>
              <a:rPr lang="en-US" sz="1764" dirty="0">
                <a:solidFill>
                  <a:srgbClr val="FF0000"/>
                </a:solidFill>
              </a:rPr>
            </a:br>
            <a:r>
              <a:rPr lang="en-US" sz="1764" dirty="0">
                <a:solidFill>
                  <a:srgbClr val="FF0000"/>
                </a:solidFill>
              </a:rPr>
              <a:t>the conceptual schema (so as to avoid </a:t>
            </a:r>
            <a:br>
              <a:rPr lang="en-US" sz="1764" dirty="0">
                <a:solidFill>
                  <a:srgbClr val="FF0000"/>
                </a:solidFill>
              </a:rPr>
            </a:br>
            <a:r>
              <a:rPr lang="en-US" sz="1764" dirty="0">
                <a:solidFill>
                  <a:srgbClr val="FF0000"/>
                </a:solidFill>
              </a:rPr>
              <a:t>data redundancy and inconsistency).</a:t>
            </a:r>
          </a:p>
        </p:txBody>
      </p:sp>
    </p:spTree>
    <p:extLst>
      <p:ext uri="{BB962C8B-B14F-4D97-AF65-F5344CB8AC3E}">
        <p14:creationId xmlns:p14="http://schemas.microsoft.com/office/powerpoint/2010/main" val="413991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right)">
                                      <p:cBhvr>
                                        <p:cTn id="13" dur="500"/>
                                        <p:tgtEl>
                                          <p:spTgt spid="14"/>
                                        </p:tgtEl>
                                      </p:cBhvr>
                                    </p:animEffect>
                                  </p:childTnLst>
                                </p:cTn>
                              </p:par>
                              <p:par>
                                <p:cTn id="14" presetID="22" presetClass="entr" presetSubtype="2"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right)">
                                      <p:cBhvr>
                                        <p:cTn id="16" dur="500"/>
                                        <p:tgtEl>
                                          <p:spTgt spid="1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right)">
                                      <p:cBhvr>
                                        <p:cTn id="19" dur="500"/>
                                        <p:tgtEl>
                                          <p:spTgt spid="15"/>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right)">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9300" y="428625"/>
            <a:ext cx="4194809" cy="437515"/>
          </a:xfrm>
        </p:spPr>
        <p:txBody>
          <a:bodyPr>
            <a:normAutofit/>
          </a:bodyPr>
          <a:lstStyle/>
          <a:p>
            <a:r>
              <a:rPr lang="en-US" dirty="0"/>
              <a:t>Data Independence</a:t>
            </a:r>
          </a:p>
        </p:txBody>
      </p:sp>
      <p:sp>
        <p:nvSpPr>
          <p:cNvPr id="3" name="Content Placeholder 2"/>
          <p:cNvSpPr>
            <a:spLocks noGrp="1"/>
          </p:cNvSpPr>
          <p:nvPr>
            <p:ph idx="1"/>
          </p:nvPr>
        </p:nvSpPr>
        <p:spPr>
          <a:xfrm>
            <a:off x="241300" y="1764665"/>
            <a:ext cx="9906000" cy="5630122"/>
          </a:xfrm>
        </p:spPr>
        <p:txBody>
          <a:bodyPr>
            <a:normAutofit/>
          </a:bodyPr>
          <a:lstStyle/>
          <a:p>
            <a:pPr marL="457200" indent="-457200">
              <a:buFont typeface="Arial" panose="020B0604020202020204" pitchFamily="34" charset="0"/>
              <a:buChar char="•"/>
            </a:pPr>
            <a:r>
              <a:rPr lang="en-US" sz="2800" b="0" dirty="0">
                <a:solidFill>
                  <a:srgbClr val="0000FF"/>
                </a:solidFill>
              </a:rPr>
              <a:t>One of the most important benefits of using a DBMS is </a:t>
            </a:r>
            <a:br>
              <a:rPr lang="en-US" sz="2800" b="0" dirty="0">
                <a:solidFill>
                  <a:srgbClr val="0000FF"/>
                </a:solidFill>
              </a:rPr>
            </a:br>
            <a:r>
              <a:rPr lang="en-US" sz="2800" b="0" dirty="0">
                <a:solidFill>
                  <a:srgbClr val="0000FF"/>
                </a:solidFill>
              </a:rPr>
              <a:t>data independence</a:t>
            </a:r>
          </a:p>
          <a:p>
            <a:pPr marL="457200" indent="-457200">
              <a:buFont typeface="Arial" panose="020B0604020202020204" pitchFamily="34" charset="0"/>
              <a:buChar char="•"/>
            </a:pPr>
            <a:endParaRPr lang="en-US" sz="2800" b="0" dirty="0">
              <a:solidFill>
                <a:srgbClr val="0000FF"/>
              </a:solidFill>
            </a:endParaRPr>
          </a:p>
          <a:p>
            <a:pPr marL="457200" indent="-457200">
              <a:buFont typeface="Arial" panose="020B0604020202020204" pitchFamily="34" charset="0"/>
              <a:buChar char="•"/>
            </a:pPr>
            <a:r>
              <a:rPr lang="en-US" sz="2800" b="0" dirty="0">
                <a:solidFill>
                  <a:srgbClr val="0000FF"/>
                </a:solidFill>
              </a:rPr>
              <a:t>With data independence, application programs are insulated from how data are structured and stored</a:t>
            </a:r>
          </a:p>
          <a:p>
            <a:pPr marL="457200" indent="-457200">
              <a:buFont typeface="Arial" panose="020B0604020202020204" pitchFamily="34" charset="0"/>
              <a:buChar char="•"/>
            </a:pPr>
            <a:endParaRPr lang="en-US" sz="2800" b="0" dirty="0">
              <a:solidFill>
                <a:srgbClr val="0000FF"/>
              </a:solidFill>
            </a:endParaRPr>
          </a:p>
          <a:p>
            <a:pPr marL="457200" indent="-457200">
              <a:buFont typeface="Arial" panose="020B0604020202020204" pitchFamily="34" charset="0"/>
              <a:buChar char="•"/>
            </a:pPr>
            <a:r>
              <a:rPr lang="en-US" sz="2800" b="0" dirty="0">
                <a:solidFill>
                  <a:srgbClr val="0000FF"/>
                </a:solidFill>
              </a:rPr>
              <a:t>Data independence entails two properties:</a:t>
            </a:r>
          </a:p>
          <a:p>
            <a:pPr marL="742950" lvl="1" indent="-285750">
              <a:buFont typeface="Arial" panose="020B0604020202020204" pitchFamily="34" charset="0"/>
              <a:buChar char="•"/>
            </a:pPr>
            <a:r>
              <a:rPr lang="en-US" dirty="0">
                <a:solidFill>
                  <a:srgbClr val="000099"/>
                </a:solidFill>
                <a:latin typeface="Arial" panose="020B0604020202020204" pitchFamily="34" charset="0"/>
                <a:cs typeface="Arial" panose="020B0604020202020204" pitchFamily="34" charset="0"/>
              </a:rPr>
              <a:t>Logical data independence -- t</a:t>
            </a:r>
            <a:r>
              <a:rPr lang="en-US" dirty="0">
                <a:solidFill>
                  <a:srgbClr val="202124"/>
                </a:solidFill>
                <a:latin typeface="Arial" panose="020B0604020202020204" pitchFamily="34" charset="0"/>
                <a:cs typeface="Arial" panose="020B0604020202020204" pitchFamily="34" charset="0"/>
              </a:rPr>
              <a:t>he ability to modify the logical schema without causing application programs to be rewritten.</a:t>
            </a:r>
          </a:p>
          <a:p>
            <a:pPr marL="742950" lvl="1" indent="-285750">
              <a:buFont typeface="Arial" panose="020B0604020202020204" pitchFamily="34" charset="0"/>
              <a:buChar char="•"/>
            </a:pPr>
            <a:endParaRPr lang="en-US" dirty="0">
              <a:solidFill>
                <a:srgbClr val="202124"/>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altLang="en-US" dirty="0">
                <a:solidFill>
                  <a:srgbClr val="002060"/>
                </a:solidFill>
                <a:latin typeface="Arial" panose="020B0604020202020204" pitchFamily="34" charset="0"/>
                <a:cs typeface="Arial" panose="020B0604020202020204" pitchFamily="34" charset="0"/>
              </a:rPr>
              <a:t>Physical Data Independence </a:t>
            </a:r>
            <a:r>
              <a:rPr lang="en-US" altLang="en-US" dirty="0">
                <a:latin typeface="Arial" panose="020B0604020202020204" pitchFamily="34" charset="0"/>
                <a:cs typeface="Arial" panose="020B0604020202020204" pitchFamily="34" charset="0"/>
              </a:rPr>
              <a:t>– the ability to modify the physical schema without changing the logical schema</a:t>
            </a:r>
            <a:endParaRPr lang="en-US" sz="2226" dirty="0"/>
          </a:p>
          <a:p>
            <a:pPr>
              <a:buFont typeface="Wingdings" pitchFamily="2" charset="2"/>
              <a:buChar char="§"/>
            </a:pPr>
            <a:endParaRPr lang="en-US" sz="2426" dirty="0"/>
          </a:p>
          <a:p>
            <a:pPr lvl="1">
              <a:buFont typeface="Wingdings" pitchFamily="2" charset="2"/>
              <a:buChar char="§"/>
            </a:pPr>
            <a:endParaRPr lang="en-US" sz="1985" dirty="0"/>
          </a:p>
          <a:p>
            <a:pPr>
              <a:buFont typeface="Wingdings" pitchFamily="2" charset="2"/>
              <a:buChar char="§"/>
            </a:pPr>
            <a:endParaRPr lang="en-US" sz="2426" dirty="0"/>
          </a:p>
          <a:p>
            <a:pPr>
              <a:buFont typeface="Wingdings" pitchFamily="2" charset="2"/>
              <a:buChar char="§"/>
            </a:pPr>
            <a:endParaRPr lang="en-US" sz="2426" dirty="0"/>
          </a:p>
          <a:p>
            <a:pPr>
              <a:buFont typeface="Wingdings" pitchFamily="2" charset="2"/>
              <a:buChar char="§"/>
            </a:pPr>
            <a:endParaRPr lang="en-US" sz="2426" dirty="0"/>
          </a:p>
          <a:p>
            <a:pPr lvl="1"/>
            <a:endParaRPr lang="en-US" dirty="0"/>
          </a:p>
          <a:p>
            <a:pPr lvl="1"/>
            <a:endParaRPr lang="en-US" dirty="0"/>
          </a:p>
          <a:p>
            <a:pPr lvl="1"/>
            <a:endParaRPr lang="en-US" dirty="0"/>
          </a:p>
          <a:p>
            <a:pPr lvl="2"/>
            <a:endParaRPr lang="en-US" dirty="0"/>
          </a:p>
          <a:p>
            <a:pPr lvl="1"/>
            <a:endParaRPr lang="en-US" dirty="0"/>
          </a:p>
          <a:p>
            <a:pPr lvl="2"/>
            <a:endParaRPr lang="en-US" dirty="0"/>
          </a:p>
          <a:p>
            <a:pPr lvl="1"/>
            <a:endParaRPr lang="en-US" dirty="0"/>
          </a:p>
          <a:p>
            <a:pPr lvl="3"/>
            <a:endParaRPr lang="en-US" dirty="0"/>
          </a:p>
          <a:p>
            <a:pPr lvl="1"/>
            <a:endParaRPr lang="en-US" dirty="0"/>
          </a:p>
        </p:txBody>
      </p:sp>
    </p:spTree>
    <p:extLst>
      <p:ext uri="{BB962C8B-B14F-4D97-AF65-F5344CB8AC3E}">
        <p14:creationId xmlns:p14="http://schemas.microsoft.com/office/powerpoint/2010/main" val="1585492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9295" y="276225"/>
            <a:ext cx="4194809" cy="437515"/>
          </a:xfrm>
        </p:spPr>
        <p:txBody>
          <a:bodyPr>
            <a:normAutofit/>
          </a:bodyPr>
          <a:lstStyle/>
          <a:p>
            <a:r>
              <a:rPr lang="en-US" dirty="0"/>
              <a:t>Queries in a DBMS</a:t>
            </a:r>
          </a:p>
        </p:txBody>
      </p:sp>
      <p:sp>
        <p:nvSpPr>
          <p:cNvPr id="3" name="Content Placeholder 2"/>
          <p:cNvSpPr>
            <a:spLocks noGrp="1"/>
          </p:cNvSpPr>
          <p:nvPr>
            <p:ph idx="1"/>
          </p:nvPr>
        </p:nvSpPr>
        <p:spPr>
          <a:xfrm>
            <a:off x="241300" y="1114425"/>
            <a:ext cx="9982200" cy="5630122"/>
          </a:xfrm>
        </p:spPr>
        <p:txBody>
          <a:bodyPr>
            <a:normAutofit fontScale="92500"/>
          </a:bodyPr>
          <a:lstStyle/>
          <a:p>
            <a:pPr marL="342900" indent="-342900">
              <a:buFont typeface="Arial" panose="020B0604020202020204" pitchFamily="34" charset="0"/>
              <a:buChar char="•"/>
            </a:pPr>
            <a:r>
              <a:rPr lang="en-US" sz="3000" b="0" dirty="0">
                <a:solidFill>
                  <a:srgbClr val="0000FF"/>
                </a:solidFill>
                <a:latin typeface="Arial" panose="020B0604020202020204" pitchFamily="34" charset="0"/>
                <a:cs typeface="Arial" panose="020B0604020202020204" pitchFamily="34" charset="0"/>
              </a:rPr>
              <a:t>The ease with which information can be queried from a database determines its value to users</a:t>
            </a:r>
          </a:p>
          <a:p>
            <a:pPr marL="342900" indent="-342900">
              <a:buFont typeface="Arial" panose="020B0604020202020204" pitchFamily="34" charset="0"/>
              <a:buChar char="•"/>
            </a:pPr>
            <a:endParaRPr lang="en-US" sz="3000" b="0" dirty="0">
              <a:solidFill>
                <a:srgbClr val="0000FF"/>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3000" b="0" dirty="0">
                <a:solidFill>
                  <a:srgbClr val="0000FF"/>
                </a:solidFill>
                <a:latin typeface="Arial" panose="020B0604020202020204" pitchFamily="34" charset="0"/>
                <a:cs typeface="Arial" panose="020B0604020202020204" pitchFamily="34" charset="0"/>
              </a:rPr>
              <a:t>A DBMS provides a specialized language, called the query language, in which queries can be posed</a:t>
            </a:r>
          </a:p>
          <a:p>
            <a:pPr marL="342900" indent="-342900">
              <a:buFont typeface="Arial" panose="020B0604020202020204" pitchFamily="34" charset="0"/>
              <a:buChar char="•"/>
            </a:pPr>
            <a:endParaRPr lang="en-US" sz="3000" b="0" dirty="0">
              <a:solidFill>
                <a:srgbClr val="0000FF"/>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3000" b="0" dirty="0">
                <a:solidFill>
                  <a:srgbClr val="0000FF"/>
                </a:solidFill>
                <a:latin typeface="Arial" panose="020B0604020202020204" pitchFamily="34" charset="0"/>
                <a:cs typeface="Arial" panose="020B0604020202020204" pitchFamily="34" charset="0"/>
              </a:rPr>
              <a:t>The relational model supports powerful query languages</a:t>
            </a:r>
          </a:p>
          <a:p>
            <a:pPr marL="800100" lvl="1" indent="-342900">
              <a:buFont typeface="Arial" panose="020B0604020202020204" pitchFamily="34" charset="0"/>
              <a:buChar char="•"/>
            </a:pPr>
            <a:r>
              <a:rPr lang="en-US" sz="2600" dirty="0">
                <a:solidFill>
                  <a:srgbClr val="0070C0"/>
                </a:solidFill>
                <a:latin typeface="Arial" panose="020B0604020202020204" pitchFamily="34" charset="0"/>
                <a:cs typeface="Arial" panose="020B0604020202020204" pitchFamily="34" charset="0"/>
              </a:rPr>
              <a:t>Relational calculus</a:t>
            </a:r>
            <a:r>
              <a:rPr lang="en-US" sz="2600" dirty="0">
                <a:latin typeface="Arial" panose="020B0604020202020204" pitchFamily="34" charset="0"/>
                <a:cs typeface="Arial" panose="020B0604020202020204" pitchFamily="34" charset="0"/>
              </a:rPr>
              <a:t>: a formal language based on mathematical logic</a:t>
            </a:r>
          </a:p>
          <a:p>
            <a:pPr marL="800100" lvl="1" indent="-342900">
              <a:buFont typeface="Arial" panose="020B0604020202020204" pitchFamily="34" charset="0"/>
              <a:buChar char="•"/>
            </a:pPr>
            <a:r>
              <a:rPr lang="en-US" sz="2600" dirty="0">
                <a:solidFill>
                  <a:srgbClr val="0070C0"/>
                </a:solidFill>
                <a:latin typeface="Arial" panose="020B0604020202020204" pitchFamily="34" charset="0"/>
                <a:cs typeface="Arial" panose="020B0604020202020204" pitchFamily="34" charset="0"/>
              </a:rPr>
              <a:t>Relational algebra</a:t>
            </a:r>
            <a:r>
              <a:rPr lang="en-US" sz="2600" dirty="0">
                <a:latin typeface="Arial" panose="020B0604020202020204" pitchFamily="34" charset="0"/>
                <a:cs typeface="Arial" panose="020B0604020202020204" pitchFamily="34" charset="0"/>
              </a:rPr>
              <a:t>: a formal language based on a collection of operators (e.g., selection and projection) for manipulating relations</a:t>
            </a:r>
          </a:p>
          <a:p>
            <a:pPr marL="800100" lvl="1" indent="-342900">
              <a:buFont typeface="Arial" panose="020B0604020202020204" pitchFamily="34" charset="0"/>
              <a:buChar char="•"/>
            </a:pPr>
            <a:r>
              <a:rPr lang="en-US" sz="2600" dirty="0">
                <a:solidFill>
                  <a:srgbClr val="0070C0"/>
                </a:solidFill>
                <a:latin typeface="Arial" panose="020B0604020202020204" pitchFamily="34" charset="0"/>
                <a:cs typeface="Arial" panose="020B0604020202020204" pitchFamily="34" charset="0"/>
              </a:rPr>
              <a:t>Structured Query Language</a:t>
            </a:r>
            <a:r>
              <a:rPr lang="en-US" sz="2600" dirty="0">
                <a:latin typeface="Arial" panose="020B0604020202020204" pitchFamily="34" charset="0"/>
                <a:cs typeface="Arial" panose="020B0604020202020204" pitchFamily="34" charset="0"/>
              </a:rPr>
              <a:t> (</a:t>
            </a:r>
            <a:r>
              <a:rPr lang="en-US" sz="2600" dirty="0">
                <a:solidFill>
                  <a:srgbClr val="0070C0"/>
                </a:solidFill>
                <a:latin typeface="Arial" panose="020B0604020202020204" pitchFamily="34" charset="0"/>
                <a:cs typeface="Arial" panose="020B0604020202020204" pitchFamily="34" charset="0"/>
              </a:rPr>
              <a:t>SQL</a:t>
            </a:r>
            <a:r>
              <a:rPr lang="en-US" sz="2600" dirty="0">
                <a:latin typeface="Arial" panose="020B0604020202020204" pitchFamily="34" charset="0"/>
                <a:cs typeface="Arial" panose="020B0604020202020204" pitchFamily="34" charset="0"/>
              </a:rPr>
              <a:t>): </a:t>
            </a:r>
          </a:p>
          <a:p>
            <a:pPr marL="1257300" lvl="2"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Builds upon relational calculus and algebra  </a:t>
            </a:r>
          </a:p>
          <a:p>
            <a:pPr marL="1257300" lvl="2"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Allows creating, manipulating and querying relational databases</a:t>
            </a:r>
          </a:p>
          <a:p>
            <a:pPr marL="1257300" lvl="2"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Can be embedded within a host language (e.g., Java)</a:t>
            </a:r>
          </a:p>
          <a:p>
            <a:pPr lvl="1">
              <a:buFont typeface="Wingdings" pitchFamily="2" charset="2"/>
              <a:buChar char="§"/>
            </a:pPr>
            <a:endParaRPr lang="en-US" sz="1985" dirty="0"/>
          </a:p>
          <a:p>
            <a:pPr>
              <a:buFont typeface="Wingdings" pitchFamily="2" charset="2"/>
              <a:buChar char="§"/>
            </a:pPr>
            <a:endParaRPr lang="en-US" sz="2426" dirty="0"/>
          </a:p>
          <a:p>
            <a:pPr lvl="1">
              <a:buFont typeface="Wingdings" pitchFamily="2" charset="2"/>
              <a:buChar char="§"/>
            </a:pPr>
            <a:endParaRPr lang="en-US" sz="1985" dirty="0"/>
          </a:p>
          <a:p>
            <a:pPr>
              <a:buFont typeface="Wingdings" pitchFamily="2" charset="2"/>
              <a:buChar char="§"/>
            </a:pPr>
            <a:endParaRPr lang="en-US" sz="2426" dirty="0"/>
          </a:p>
          <a:p>
            <a:pPr>
              <a:buFont typeface="Wingdings" pitchFamily="2" charset="2"/>
              <a:buChar char="§"/>
            </a:pPr>
            <a:endParaRPr lang="en-US" sz="2426" dirty="0"/>
          </a:p>
          <a:p>
            <a:pPr>
              <a:buFont typeface="Wingdings" pitchFamily="2" charset="2"/>
              <a:buChar char="§"/>
            </a:pPr>
            <a:endParaRPr lang="en-US" sz="2426" dirty="0"/>
          </a:p>
          <a:p>
            <a:pPr lvl="1"/>
            <a:endParaRPr lang="en-US" dirty="0"/>
          </a:p>
          <a:p>
            <a:pPr lvl="1"/>
            <a:endParaRPr lang="en-US" dirty="0"/>
          </a:p>
          <a:p>
            <a:pPr lvl="1"/>
            <a:endParaRPr lang="en-US" dirty="0"/>
          </a:p>
          <a:p>
            <a:pPr lvl="2"/>
            <a:endParaRPr lang="en-US" dirty="0"/>
          </a:p>
          <a:p>
            <a:pPr lvl="1"/>
            <a:endParaRPr lang="en-US" dirty="0"/>
          </a:p>
          <a:p>
            <a:pPr lvl="2"/>
            <a:endParaRPr lang="en-US" dirty="0"/>
          </a:p>
          <a:p>
            <a:pPr lvl="1"/>
            <a:endParaRPr lang="en-US" dirty="0"/>
          </a:p>
          <a:p>
            <a:pPr lvl="3"/>
            <a:endParaRPr lang="en-US" dirty="0"/>
          </a:p>
          <a:p>
            <a:pPr lvl="1"/>
            <a:endParaRPr lang="en-US" dirty="0"/>
          </a:p>
        </p:txBody>
      </p:sp>
    </p:spTree>
    <p:extLst>
      <p:ext uri="{BB962C8B-B14F-4D97-AF65-F5344CB8AC3E}">
        <p14:creationId xmlns:p14="http://schemas.microsoft.com/office/powerpoint/2010/main" val="181143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991" y="264663"/>
            <a:ext cx="6640102" cy="437515"/>
          </a:xfrm>
        </p:spPr>
        <p:txBody>
          <a:bodyPr>
            <a:normAutofit/>
          </a:bodyPr>
          <a:lstStyle/>
          <a:p>
            <a:r>
              <a:rPr lang="en-US" dirty="0"/>
              <a:t>Concurrent Execution and Transactions</a:t>
            </a:r>
          </a:p>
        </p:txBody>
      </p:sp>
      <p:sp>
        <p:nvSpPr>
          <p:cNvPr id="3" name="Content Placeholder 2"/>
          <p:cNvSpPr>
            <a:spLocks noGrp="1"/>
          </p:cNvSpPr>
          <p:nvPr>
            <p:ph idx="1"/>
          </p:nvPr>
        </p:nvSpPr>
        <p:spPr>
          <a:xfrm>
            <a:off x="469900" y="1764664"/>
            <a:ext cx="9654214" cy="5798185"/>
          </a:xfrm>
        </p:spPr>
        <p:txBody>
          <a:bodyPr>
            <a:normAutofit fontScale="92500"/>
          </a:bodyPr>
          <a:lstStyle/>
          <a:p>
            <a:pPr marL="457200" indent="-457200">
              <a:buFont typeface="Arial" panose="020B0604020202020204" pitchFamily="34" charset="0"/>
              <a:buChar char="•"/>
            </a:pPr>
            <a:r>
              <a:rPr lang="en-US" sz="2800" b="0" dirty="0">
                <a:solidFill>
                  <a:srgbClr val="0000FF"/>
                </a:solidFill>
              </a:rPr>
              <a:t>An important task of a DBMS is to </a:t>
            </a:r>
            <a:r>
              <a:rPr lang="en-US" sz="2800" b="0" i="1" dirty="0">
                <a:solidFill>
                  <a:srgbClr val="0000FF"/>
                </a:solidFill>
              </a:rPr>
              <a:t>schedule</a:t>
            </a:r>
            <a:r>
              <a:rPr lang="en-US" sz="2800" b="0" dirty="0">
                <a:solidFill>
                  <a:srgbClr val="0000FF"/>
                </a:solidFill>
              </a:rPr>
              <a:t> concurrent accesses to data so as to improve performance</a:t>
            </a:r>
          </a:p>
          <a:p>
            <a:pPr marL="457200" indent="-457200">
              <a:buFont typeface="Arial" panose="020B0604020202020204" pitchFamily="34" charset="0"/>
              <a:buChar char="•"/>
            </a:pPr>
            <a:endParaRPr lang="en-US" sz="2800" b="0" dirty="0">
              <a:solidFill>
                <a:srgbClr val="0000FF"/>
              </a:solidFill>
            </a:endParaRPr>
          </a:p>
          <a:p>
            <a:pPr marL="457200" indent="-457200">
              <a:buFont typeface="Arial" panose="020B0604020202020204" pitchFamily="34" charset="0"/>
              <a:buChar char="•"/>
            </a:pPr>
            <a:endParaRPr lang="en-US" sz="2800" b="0" dirty="0">
              <a:solidFill>
                <a:srgbClr val="0000FF"/>
              </a:solidFill>
            </a:endParaRPr>
          </a:p>
          <a:p>
            <a:pPr marL="457200" indent="-457200">
              <a:buFont typeface="Arial" panose="020B0604020202020204" pitchFamily="34" charset="0"/>
              <a:buChar char="•"/>
            </a:pPr>
            <a:endParaRPr lang="en-US" sz="2800" b="0" dirty="0">
              <a:solidFill>
                <a:srgbClr val="0000FF"/>
              </a:solidFill>
            </a:endParaRPr>
          </a:p>
          <a:p>
            <a:pPr marL="457200" indent="-457200">
              <a:buFont typeface="Arial" panose="020B0604020202020204" pitchFamily="34" charset="0"/>
              <a:buChar char="•"/>
            </a:pPr>
            <a:endParaRPr lang="en-US" sz="2800" b="0" dirty="0">
              <a:solidFill>
                <a:srgbClr val="0000FF"/>
              </a:solidFill>
            </a:endParaRPr>
          </a:p>
          <a:p>
            <a:pPr marL="457200" indent="-457200">
              <a:buFont typeface="Arial" panose="020B0604020202020204" pitchFamily="34" charset="0"/>
              <a:buChar char="•"/>
            </a:pPr>
            <a:endParaRPr lang="en-US" sz="2800" b="0" dirty="0">
              <a:solidFill>
                <a:srgbClr val="0000FF"/>
              </a:solidFill>
            </a:endParaRPr>
          </a:p>
          <a:p>
            <a:pPr marL="457200" indent="-457200">
              <a:buFont typeface="Arial" panose="020B0604020202020204" pitchFamily="34" charset="0"/>
              <a:buChar char="•"/>
            </a:pPr>
            <a:r>
              <a:rPr lang="en-US" sz="2800" b="0" dirty="0">
                <a:solidFill>
                  <a:srgbClr val="0000FF"/>
                </a:solidFill>
              </a:rPr>
              <a:t>When several users access a database </a:t>
            </a:r>
            <a:r>
              <a:rPr lang="en-US" sz="2800" b="0" i="1" dirty="0">
                <a:solidFill>
                  <a:srgbClr val="0000FF"/>
                </a:solidFill>
              </a:rPr>
              <a:t>concurrently</a:t>
            </a:r>
            <a:r>
              <a:rPr lang="en-US" sz="2800" b="0" dirty="0">
                <a:solidFill>
                  <a:srgbClr val="0000FF"/>
                </a:solidFill>
              </a:rPr>
              <a:t>, the DBMS must order their requests carefully to avoid conflicts</a:t>
            </a:r>
          </a:p>
          <a:p>
            <a:pPr marL="800100" lvl="1" indent="-342900">
              <a:buFont typeface="Arial" panose="020B0604020202020204" pitchFamily="34" charset="0"/>
              <a:buChar char="•"/>
            </a:pPr>
            <a:r>
              <a:rPr lang="en-US" sz="2400" dirty="0">
                <a:solidFill>
                  <a:srgbClr val="0000FF"/>
                </a:solidFill>
              </a:rPr>
              <a:t>E.g., A check might be cleared while account balance is being computed!</a:t>
            </a:r>
          </a:p>
          <a:p>
            <a:pPr marL="800100" lvl="1" indent="-342900">
              <a:buFont typeface="Arial" panose="020B0604020202020204" pitchFamily="34" charset="0"/>
              <a:buChar char="•"/>
            </a:pPr>
            <a:endParaRPr lang="en-US" sz="2400" dirty="0">
              <a:solidFill>
                <a:srgbClr val="0000FF"/>
              </a:solidFill>
            </a:endParaRPr>
          </a:p>
          <a:p>
            <a:pPr marL="457200" indent="-457200">
              <a:buFont typeface="Arial" panose="020B0604020202020204" pitchFamily="34" charset="0"/>
              <a:buChar char="•"/>
            </a:pPr>
            <a:r>
              <a:rPr lang="en-US" sz="2800" b="0" dirty="0">
                <a:solidFill>
                  <a:srgbClr val="0000FF"/>
                </a:solidFill>
              </a:rPr>
              <a:t>DBMS ensures that conflicts do not arise  via using a locking protocol</a:t>
            </a:r>
          </a:p>
          <a:p>
            <a:pPr marL="800100" lvl="1" indent="-342900">
              <a:buFont typeface="Arial" panose="020B0604020202020204" pitchFamily="34" charset="0"/>
              <a:buChar char="•"/>
            </a:pPr>
            <a:r>
              <a:rPr lang="en-US" sz="2400" dirty="0">
                <a:solidFill>
                  <a:srgbClr val="0000FF"/>
                </a:solidFill>
              </a:rPr>
              <a:t>Shared vs. Exclusive locks</a:t>
            </a:r>
          </a:p>
          <a:p>
            <a:pPr lvl="1">
              <a:buFont typeface="Wingdings" pitchFamily="2" charset="2"/>
              <a:buChar char="§"/>
            </a:pPr>
            <a:endParaRPr lang="en-US" sz="1985" dirty="0"/>
          </a:p>
          <a:p>
            <a:pPr>
              <a:buFont typeface="Wingdings" pitchFamily="2" charset="2"/>
              <a:buChar char="§"/>
            </a:pPr>
            <a:endParaRPr lang="en-US" sz="2426" dirty="0"/>
          </a:p>
          <a:p>
            <a:pPr lvl="1">
              <a:buFont typeface="Wingdings" pitchFamily="2" charset="2"/>
              <a:buChar char="§"/>
            </a:pPr>
            <a:endParaRPr lang="en-US" sz="1985" dirty="0"/>
          </a:p>
          <a:p>
            <a:pPr>
              <a:buFont typeface="Wingdings" pitchFamily="2" charset="2"/>
              <a:buChar char="§"/>
            </a:pPr>
            <a:endParaRPr lang="en-US" sz="2426" dirty="0"/>
          </a:p>
          <a:p>
            <a:pPr>
              <a:buFont typeface="Wingdings" pitchFamily="2" charset="2"/>
              <a:buChar char="§"/>
            </a:pPr>
            <a:endParaRPr lang="en-US" sz="2426" dirty="0"/>
          </a:p>
          <a:p>
            <a:pPr>
              <a:buFont typeface="Wingdings" pitchFamily="2" charset="2"/>
              <a:buChar char="§"/>
            </a:pPr>
            <a:endParaRPr lang="en-US" sz="2426" dirty="0"/>
          </a:p>
          <a:p>
            <a:pPr lvl="1"/>
            <a:endParaRPr lang="en-US" dirty="0"/>
          </a:p>
          <a:p>
            <a:pPr lvl="1"/>
            <a:endParaRPr lang="en-US" dirty="0"/>
          </a:p>
          <a:p>
            <a:pPr lvl="1"/>
            <a:endParaRPr lang="en-US" dirty="0"/>
          </a:p>
          <a:p>
            <a:pPr lvl="2"/>
            <a:endParaRPr lang="en-US" dirty="0"/>
          </a:p>
          <a:p>
            <a:pPr lvl="1"/>
            <a:endParaRPr lang="en-US" dirty="0"/>
          </a:p>
          <a:p>
            <a:pPr lvl="2"/>
            <a:endParaRPr lang="en-US" dirty="0"/>
          </a:p>
          <a:p>
            <a:pPr lvl="1"/>
            <a:endParaRPr lang="en-US" dirty="0"/>
          </a:p>
          <a:p>
            <a:pPr lvl="3"/>
            <a:endParaRPr lang="en-US" dirty="0"/>
          </a:p>
          <a:p>
            <a:pPr lvl="1"/>
            <a:endParaRPr lang="en-US" dirty="0"/>
          </a:p>
        </p:txBody>
      </p:sp>
      <p:cxnSp>
        <p:nvCxnSpPr>
          <p:cNvPr id="5" name="Straight Connector 4"/>
          <p:cNvCxnSpPr/>
          <p:nvPr/>
        </p:nvCxnSpPr>
        <p:spPr>
          <a:xfrm>
            <a:off x="2909782" y="2832138"/>
            <a:ext cx="0" cy="1728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069465" y="3084232"/>
            <a:ext cx="159660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82288" y="2719045"/>
            <a:ext cx="383438" cy="329962"/>
          </a:xfrm>
          <a:prstGeom prst="rect">
            <a:avLst/>
          </a:prstGeom>
          <a:noFill/>
        </p:spPr>
        <p:txBody>
          <a:bodyPr wrap="none" rtlCol="0">
            <a:spAutoFit/>
          </a:bodyPr>
          <a:lstStyle/>
          <a:p>
            <a:r>
              <a:rPr lang="en-US" sz="1544" b="1" dirty="0"/>
              <a:t>T1</a:t>
            </a:r>
          </a:p>
        </p:txBody>
      </p:sp>
      <p:sp>
        <p:nvSpPr>
          <p:cNvPr id="9" name="TextBox 8"/>
          <p:cNvSpPr txBox="1"/>
          <p:nvPr/>
        </p:nvSpPr>
        <p:spPr>
          <a:xfrm>
            <a:off x="3041568" y="2723275"/>
            <a:ext cx="383438" cy="329962"/>
          </a:xfrm>
          <a:prstGeom prst="rect">
            <a:avLst/>
          </a:prstGeom>
          <a:noFill/>
        </p:spPr>
        <p:txBody>
          <a:bodyPr wrap="none" rtlCol="0">
            <a:spAutoFit/>
          </a:bodyPr>
          <a:lstStyle/>
          <a:p>
            <a:r>
              <a:rPr lang="en-US" sz="1544" b="1" dirty="0"/>
              <a:t>T2</a:t>
            </a:r>
          </a:p>
        </p:txBody>
      </p:sp>
      <p:sp>
        <p:nvSpPr>
          <p:cNvPr id="10" name="TextBox 9"/>
          <p:cNvSpPr txBox="1"/>
          <p:nvPr/>
        </p:nvSpPr>
        <p:spPr>
          <a:xfrm>
            <a:off x="2946517" y="3066127"/>
            <a:ext cx="593432" cy="1518108"/>
          </a:xfrm>
          <a:prstGeom prst="rect">
            <a:avLst/>
          </a:prstGeom>
          <a:noFill/>
        </p:spPr>
        <p:txBody>
          <a:bodyPr wrap="none" rtlCol="0">
            <a:spAutoFit/>
          </a:bodyPr>
          <a:lstStyle/>
          <a:p>
            <a:r>
              <a:rPr lang="en-US" sz="1544" dirty="0"/>
              <a:t>R(A)</a:t>
            </a:r>
          </a:p>
          <a:p>
            <a:r>
              <a:rPr lang="en-US" sz="1544" dirty="0"/>
              <a:t>W(A)</a:t>
            </a:r>
          </a:p>
          <a:p>
            <a:endParaRPr lang="en-US" sz="1544" dirty="0"/>
          </a:p>
          <a:p>
            <a:endParaRPr lang="en-US" sz="1544" dirty="0"/>
          </a:p>
          <a:p>
            <a:r>
              <a:rPr lang="en-US" sz="1544" dirty="0"/>
              <a:t>R(C)</a:t>
            </a:r>
          </a:p>
          <a:p>
            <a:r>
              <a:rPr lang="en-US" sz="1544" dirty="0"/>
              <a:t>W(C)</a:t>
            </a:r>
          </a:p>
        </p:txBody>
      </p:sp>
      <p:sp>
        <p:nvSpPr>
          <p:cNvPr id="11" name="TextBox 10"/>
          <p:cNvSpPr txBox="1"/>
          <p:nvPr/>
        </p:nvSpPr>
        <p:spPr>
          <a:xfrm>
            <a:off x="2178874" y="3541301"/>
            <a:ext cx="587020" cy="567591"/>
          </a:xfrm>
          <a:prstGeom prst="rect">
            <a:avLst/>
          </a:prstGeom>
          <a:noFill/>
        </p:spPr>
        <p:txBody>
          <a:bodyPr wrap="none" rtlCol="0">
            <a:spAutoFit/>
          </a:bodyPr>
          <a:lstStyle/>
          <a:p>
            <a:r>
              <a:rPr lang="en-US" sz="1544" dirty="0"/>
              <a:t>R(B)</a:t>
            </a:r>
          </a:p>
          <a:p>
            <a:r>
              <a:rPr lang="en-US" sz="1544" dirty="0"/>
              <a:t>W(B)</a:t>
            </a:r>
          </a:p>
        </p:txBody>
      </p:sp>
      <p:sp>
        <p:nvSpPr>
          <p:cNvPr id="14" name="Rounded Rectangle 13"/>
          <p:cNvSpPr/>
          <p:nvPr/>
        </p:nvSpPr>
        <p:spPr>
          <a:xfrm>
            <a:off x="2946517" y="3112506"/>
            <a:ext cx="615533" cy="1509236"/>
          </a:xfrm>
          <a:prstGeom prst="roundRect">
            <a:avLst/>
          </a:pr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5"/>
          </a:p>
        </p:txBody>
      </p:sp>
      <p:cxnSp>
        <p:nvCxnSpPr>
          <p:cNvPr id="16" name="Straight Arrow Connector 15"/>
          <p:cNvCxnSpPr/>
          <p:nvPr/>
        </p:nvCxnSpPr>
        <p:spPr>
          <a:xfrm flipV="1">
            <a:off x="3562050" y="3625680"/>
            <a:ext cx="776270" cy="241443"/>
          </a:xfrm>
          <a:prstGeom prst="straightConnector1">
            <a:avLst/>
          </a:prstGeom>
          <a:ln w="19050">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38320" y="3300206"/>
            <a:ext cx="5748497" cy="703269"/>
          </a:xfrm>
          <a:prstGeom prst="rect">
            <a:avLst/>
          </a:prstGeom>
          <a:noFill/>
        </p:spPr>
        <p:txBody>
          <a:bodyPr wrap="none" rtlCol="0">
            <a:spAutoFit/>
          </a:bodyPr>
          <a:lstStyle/>
          <a:p>
            <a:r>
              <a:rPr lang="en-US" sz="1985" dirty="0">
                <a:solidFill>
                  <a:srgbClr val="0070C0"/>
                </a:solidFill>
              </a:rPr>
              <a:t>An </a:t>
            </a:r>
            <a:r>
              <a:rPr lang="en-US" sz="1985" i="1" dirty="0">
                <a:solidFill>
                  <a:srgbClr val="0070C0"/>
                </a:solidFill>
              </a:rPr>
              <a:t>atomic</a:t>
            </a:r>
            <a:r>
              <a:rPr lang="en-US" sz="1985" dirty="0">
                <a:solidFill>
                  <a:srgbClr val="0070C0"/>
                </a:solidFill>
              </a:rPr>
              <a:t> sequence of database actions (read/writes)</a:t>
            </a:r>
          </a:p>
          <a:p>
            <a:r>
              <a:rPr lang="en-US" sz="1985" dirty="0">
                <a:solidFill>
                  <a:srgbClr val="0070C0"/>
                </a:solidFill>
              </a:rPr>
              <a:t>is referred to as “</a:t>
            </a:r>
            <a:r>
              <a:rPr lang="en-US" sz="1985" i="1" dirty="0">
                <a:solidFill>
                  <a:srgbClr val="0070C0"/>
                </a:solidFill>
              </a:rPr>
              <a:t>transaction”</a:t>
            </a:r>
          </a:p>
        </p:txBody>
      </p:sp>
    </p:spTree>
    <p:extLst>
      <p:ext uri="{BB962C8B-B14F-4D97-AF65-F5344CB8AC3E}">
        <p14:creationId xmlns:p14="http://schemas.microsoft.com/office/powerpoint/2010/main" val="26498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par>
                                <p:cTn id="22" presetID="22" presetClass="entr" presetSubtype="8"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4" grpId="0" animBg="1"/>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8045" y="428625"/>
            <a:ext cx="4194809" cy="437515"/>
          </a:xfrm>
        </p:spPr>
        <p:txBody>
          <a:bodyPr>
            <a:normAutofit/>
          </a:bodyPr>
          <a:lstStyle/>
          <a:p>
            <a:r>
              <a:rPr lang="en-US" dirty="0"/>
              <a:t>Ensuring Atomicity</a:t>
            </a:r>
          </a:p>
        </p:txBody>
      </p:sp>
      <p:sp>
        <p:nvSpPr>
          <p:cNvPr id="3" name="Content Placeholder 2"/>
          <p:cNvSpPr>
            <a:spLocks noGrp="1"/>
          </p:cNvSpPr>
          <p:nvPr>
            <p:ph idx="1"/>
          </p:nvPr>
        </p:nvSpPr>
        <p:spPr>
          <a:xfrm>
            <a:off x="317500" y="1764665"/>
            <a:ext cx="10375900" cy="5630122"/>
          </a:xfrm>
        </p:spPr>
        <p:txBody>
          <a:bodyPr>
            <a:normAutofit/>
          </a:bodyPr>
          <a:lstStyle/>
          <a:p>
            <a:pPr marL="457200" indent="-457200">
              <a:buFont typeface="Arial" panose="020B0604020202020204" pitchFamily="34" charset="0"/>
              <a:buChar char="•"/>
            </a:pPr>
            <a:r>
              <a:rPr lang="en-US" sz="2800" b="0" dirty="0">
                <a:solidFill>
                  <a:srgbClr val="0000FF"/>
                </a:solidFill>
              </a:rPr>
              <a:t>Transactions can be interrupted before running to completion for a variety of reasons (e.g., due to a system crash)</a:t>
            </a:r>
          </a:p>
          <a:p>
            <a:pPr marL="457200" indent="-457200">
              <a:buFont typeface="Arial" panose="020B0604020202020204" pitchFamily="34" charset="0"/>
              <a:buChar char="•"/>
            </a:pPr>
            <a:endParaRPr lang="en-US" sz="2800" b="0" dirty="0">
              <a:solidFill>
                <a:srgbClr val="0000FF"/>
              </a:solidFill>
            </a:endParaRPr>
          </a:p>
          <a:p>
            <a:pPr marL="457200" indent="-457200">
              <a:buFont typeface="Arial" panose="020B0604020202020204" pitchFamily="34" charset="0"/>
              <a:buChar char="•"/>
            </a:pPr>
            <a:r>
              <a:rPr lang="en-US" sz="2800" b="0" dirty="0">
                <a:solidFill>
                  <a:srgbClr val="0000FF"/>
                </a:solidFill>
              </a:rPr>
              <a:t>DBMS ensures atomicity (all-or-nothing property) even if a crash occurs in the middle of a transaction</a:t>
            </a:r>
          </a:p>
          <a:p>
            <a:pPr marL="457200" indent="-457200">
              <a:buFont typeface="Arial" panose="020B0604020202020204" pitchFamily="34" charset="0"/>
              <a:buChar char="•"/>
            </a:pPr>
            <a:endParaRPr lang="en-US" sz="2800" b="0" dirty="0">
              <a:solidFill>
                <a:srgbClr val="0000FF"/>
              </a:solidFill>
            </a:endParaRPr>
          </a:p>
          <a:p>
            <a:pPr marL="457200" indent="-457200">
              <a:buFont typeface="Arial" panose="020B0604020202020204" pitchFamily="34" charset="0"/>
              <a:buChar char="•"/>
            </a:pPr>
            <a:r>
              <a:rPr lang="en-US" sz="2800" b="0" dirty="0">
                <a:solidFill>
                  <a:srgbClr val="0000FF"/>
                </a:solidFill>
              </a:rPr>
              <a:t>This is achieved via maintaining a log (i.e., history) of all writes </a:t>
            </a:r>
            <a:br>
              <a:rPr lang="en-US" sz="2800" b="0" dirty="0">
                <a:solidFill>
                  <a:srgbClr val="0000FF"/>
                </a:solidFill>
              </a:rPr>
            </a:br>
            <a:r>
              <a:rPr lang="en-US" sz="2800" b="0" dirty="0">
                <a:solidFill>
                  <a:srgbClr val="0000FF"/>
                </a:solidFill>
              </a:rPr>
              <a:t>to the database</a:t>
            </a:r>
          </a:p>
          <a:p>
            <a:pPr marL="800100" lvl="1" indent="-342900">
              <a:buFont typeface="Arial" panose="020B0604020202020204" pitchFamily="34" charset="0"/>
              <a:buChar char="•"/>
            </a:pPr>
            <a:r>
              <a:rPr lang="en-US" sz="2400" i="1" dirty="0"/>
              <a:t>Before</a:t>
            </a:r>
            <a:r>
              <a:rPr lang="en-US" sz="2400" dirty="0"/>
              <a:t> a change is made to the database, the corresponding log entry is forced to a safe location  (this protocol is called </a:t>
            </a:r>
            <a:r>
              <a:rPr lang="en-US" sz="2400" dirty="0">
                <a:solidFill>
                  <a:srgbClr val="0070C0"/>
                </a:solidFill>
              </a:rPr>
              <a:t>Write-Ahead Log </a:t>
            </a:r>
            <a:r>
              <a:rPr lang="en-US" sz="2400" dirty="0"/>
              <a:t>or </a:t>
            </a:r>
            <a:r>
              <a:rPr lang="en-US" sz="2400" dirty="0">
                <a:solidFill>
                  <a:srgbClr val="0070C0"/>
                </a:solidFill>
              </a:rPr>
              <a:t>WAL</a:t>
            </a:r>
            <a:r>
              <a:rPr lang="en-US" sz="2400" dirty="0"/>
              <a:t>)</a:t>
            </a:r>
          </a:p>
          <a:p>
            <a:pPr marL="800100" lvl="1" indent="-342900">
              <a:buFont typeface="Arial" panose="020B0604020202020204" pitchFamily="34" charset="0"/>
              <a:buChar char="•"/>
            </a:pPr>
            <a:r>
              <a:rPr lang="en-US" sz="2400" dirty="0"/>
              <a:t>After a crash, the effects of partially executed transactions are </a:t>
            </a:r>
            <a:r>
              <a:rPr lang="en-US" sz="2400" i="1" dirty="0"/>
              <a:t>undone</a:t>
            </a:r>
            <a:r>
              <a:rPr lang="en-US" sz="2400" dirty="0"/>
              <a:t> using the log</a:t>
            </a:r>
          </a:p>
          <a:p>
            <a:pPr>
              <a:buFont typeface="Wingdings" pitchFamily="2" charset="2"/>
              <a:buChar char="§"/>
            </a:pPr>
            <a:endParaRPr lang="en-US" sz="2426" dirty="0"/>
          </a:p>
          <a:p>
            <a:pPr lvl="1">
              <a:buFont typeface="Wingdings" pitchFamily="2" charset="2"/>
              <a:buChar char="§"/>
            </a:pPr>
            <a:endParaRPr lang="en-US" sz="1985" dirty="0"/>
          </a:p>
          <a:p>
            <a:pPr>
              <a:buFont typeface="Wingdings" pitchFamily="2" charset="2"/>
              <a:buChar char="§"/>
            </a:pPr>
            <a:endParaRPr lang="en-US" sz="2426" dirty="0"/>
          </a:p>
          <a:p>
            <a:pPr lvl="1">
              <a:buFont typeface="Wingdings" pitchFamily="2" charset="2"/>
              <a:buChar char="§"/>
            </a:pPr>
            <a:endParaRPr lang="en-US" sz="1985" dirty="0"/>
          </a:p>
          <a:p>
            <a:pPr>
              <a:buFont typeface="Wingdings" pitchFamily="2" charset="2"/>
              <a:buChar char="§"/>
            </a:pPr>
            <a:endParaRPr lang="en-US" sz="2426" dirty="0"/>
          </a:p>
          <a:p>
            <a:pPr>
              <a:buFont typeface="Wingdings" pitchFamily="2" charset="2"/>
              <a:buChar char="§"/>
            </a:pPr>
            <a:endParaRPr lang="en-US" sz="2426" dirty="0"/>
          </a:p>
          <a:p>
            <a:pPr>
              <a:buFont typeface="Wingdings" pitchFamily="2" charset="2"/>
              <a:buChar char="§"/>
            </a:pPr>
            <a:endParaRPr lang="en-US" sz="2426" dirty="0"/>
          </a:p>
          <a:p>
            <a:pPr lvl="1"/>
            <a:endParaRPr lang="en-US" dirty="0"/>
          </a:p>
          <a:p>
            <a:pPr lvl="1"/>
            <a:endParaRPr lang="en-US" dirty="0"/>
          </a:p>
          <a:p>
            <a:pPr lvl="1"/>
            <a:endParaRPr lang="en-US" dirty="0"/>
          </a:p>
          <a:p>
            <a:pPr lvl="2"/>
            <a:endParaRPr lang="en-US" dirty="0"/>
          </a:p>
          <a:p>
            <a:pPr lvl="1"/>
            <a:endParaRPr lang="en-US" dirty="0"/>
          </a:p>
          <a:p>
            <a:pPr lvl="2"/>
            <a:endParaRPr lang="en-US" dirty="0"/>
          </a:p>
          <a:p>
            <a:pPr lvl="1"/>
            <a:endParaRPr lang="en-US" dirty="0"/>
          </a:p>
          <a:p>
            <a:pPr lvl="3"/>
            <a:endParaRPr lang="en-US" dirty="0"/>
          </a:p>
          <a:p>
            <a:pPr lvl="1"/>
            <a:endParaRPr lang="en-US" dirty="0"/>
          </a:p>
        </p:txBody>
      </p:sp>
    </p:spTree>
    <p:extLst>
      <p:ext uri="{BB962C8B-B14F-4D97-AF65-F5344CB8AC3E}">
        <p14:creationId xmlns:p14="http://schemas.microsoft.com/office/powerpoint/2010/main" val="408743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701" y="223393"/>
            <a:ext cx="6666016" cy="437515"/>
          </a:xfrm>
        </p:spPr>
        <p:txBody>
          <a:bodyPr>
            <a:normAutofit/>
          </a:bodyPr>
          <a:lstStyle/>
          <a:p>
            <a:r>
              <a:rPr lang="en-US" dirty="0"/>
              <a:t>The Architecture of a Relational DBMS</a:t>
            </a:r>
          </a:p>
        </p:txBody>
      </p:sp>
      <p:sp>
        <p:nvSpPr>
          <p:cNvPr id="5" name="Rounded Rectangle 4"/>
          <p:cNvSpPr/>
          <p:nvPr/>
        </p:nvSpPr>
        <p:spPr>
          <a:xfrm>
            <a:off x="1481244" y="1454060"/>
            <a:ext cx="1932728" cy="420158"/>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5" dirty="0">
                <a:solidFill>
                  <a:schemeClr val="tx1"/>
                </a:solidFill>
              </a:rPr>
              <a:t>Web Forms</a:t>
            </a:r>
          </a:p>
        </p:txBody>
      </p:sp>
      <p:sp>
        <p:nvSpPr>
          <p:cNvPr id="6" name="Rounded Rectangle 5"/>
          <p:cNvSpPr/>
          <p:nvPr/>
        </p:nvSpPr>
        <p:spPr>
          <a:xfrm>
            <a:off x="3750098" y="1454060"/>
            <a:ext cx="2604982" cy="420158"/>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5" dirty="0">
                <a:solidFill>
                  <a:schemeClr val="tx1"/>
                </a:solidFill>
              </a:rPr>
              <a:t>Application Front Ends</a:t>
            </a:r>
          </a:p>
        </p:txBody>
      </p:sp>
      <p:sp>
        <p:nvSpPr>
          <p:cNvPr id="7" name="Rounded Rectangle 6"/>
          <p:cNvSpPr/>
          <p:nvPr/>
        </p:nvSpPr>
        <p:spPr>
          <a:xfrm>
            <a:off x="6607175" y="1446600"/>
            <a:ext cx="1932728" cy="420158"/>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5" dirty="0">
                <a:solidFill>
                  <a:schemeClr val="tx1"/>
                </a:solidFill>
              </a:rPr>
              <a:t>SQL Interface</a:t>
            </a:r>
          </a:p>
        </p:txBody>
      </p:sp>
      <p:sp>
        <p:nvSpPr>
          <p:cNvPr id="8" name="Rectangle 7"/>
          <p:cNvSpPr/>
          <p:nvPr/>
        </p:nvSpPr>
        <p:spPr>
          <a:xfrm>
            <a:off x="1145117" y="2540586"/>
            <a:ext cx="7983008" cy="394948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5"/>
          </a:p>
        </p:txBody>
      </p:sp>
      <p:sp>
        <p:nvSpPr>
          <p:cNvPr id="9" name="Rectangle 8"/>
          <p:cNvSpPr/>
          <p:nvPr/>
        </p:nvSpPr>
        <p:spPr>
          <a:xfrm>
            <a:off x="1901402" y="2624618"/>
            <a:ext cx="5882217" cy="134450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5"/>
          </a:p>
        </p:txBody>
      </p:sp>
      <p:sp>
        <p:nvSpPr>
          <p:cNvPr id="10" name="Rectangle 9"/>
          <p:cNvSpPr/>
          <p:nvPr/>
        </p:nvSpPr>
        <p:spPr>
          <a:xfrm>
            <a:off x="2321560" y="2792681"/>
            <a:ext cx="2352887" cy="33612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5" dirty="0"/>
              <a:t>Plan Executer</a:t>
            </a:r>
          </a:p>
        </p:txBody>
      </p:sp>
      <p:sp>
        <p:nvSpPr>
          <p:cNvPr id="11" name="Rectangle 10"/>
          <p:cNvSpPr/>
          <p:nvPr/>
        </p:nvSpPr>
        <p:spPr>
          <a:xfrm>
            <a:off x="5010573" y="2792681"/>
            <a:ext cx="2352887" cy="33612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5" dirty="0"/>
              <a:t>Parser</a:t>
            </a:r>
          </a:p>
        </p:txBody>
      </p:sp>
      <p:sp>
        <p:nvSpPr>
          <p:cNvPr id="12" name="Rectangle 11"/>
          <p:cNvSpPr/>
          <p:nvPr/>
        </p:nvSpPr>
        <p:spPr>
          <a:xfrm>
            <a:off x="2321560" y="3464934"/>
            <a:ext cx="2352887" cy="33612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5" dirty="0"/>
              <a:t>Operator Evaluator</a:t>
            </a:r>
          </a:p>
        </p:txBody>
      </p:sp>
      <p:sp>
        <p:nvSpPr>
          <p:cNvPr id="13" name="Rectangle 12"/>
          <p:cNvSpPr/>
          <p:nvPr/>
        </p:nvSpPr>
        <p:spPr>
          <a:xfrm>
            <a:off x="5010574" y="3464934"/>
            <a:ext cx="2352886" cy="33612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5" dirty="0"/>
              <a:t>Optimizer</a:t>
            </a:r>
          </a:p>
        </p:txBody>
      </p:sp>
      <p:sp>
        <p:nvSpPr>
          <p:cNvPr id="14" name="TextBox 13"/>
          <p:cNvSpPr txBox="1"/>
          <p:nvPr/>
        </p:nvSpPr>
        <p:spPr>
          <a:xfrm>
            <a:off x="7871338" y="2782833"/>
            <a:ext cx="1315553" cy="1008738"/>
          </a:xfrm>
          <a:prstGeom prst="rect">
            <a:avLst/>
          </a:prstGeom>
          <a:noFill/>
        </p:spPr>
        <p:txBody>
          <a:bodyPr wrap="none" rtlCol="0">
            <a:spAutoFit/>
          </a:bodyPr>
          <a:lstStyle/>
          <a:p>
            <a:r>
              <a:rPr lang="en-US" sz="1985" dirty="0"/>
              <a:t>Query </a:t>
            </a:r>
            <a:br>
              <a:rPr lang="en-US" sz="1985" dirty="0"/>
            </a:br>
            <a:r>
              <a:rPr lang="en-US" sz="1985" dirty="0"/>
              <a:t>Evaluation </a:t>
            </a:r>
            <a:br>
              <a:rPr lang="en-US" sz="1985" dirty="0"/>
            </a:br>
            <a:r>
              <a:rPr lang="en-US" sz="1985" dirty="0"/>
              <a:t>Engine</a:t>
            </a:r>
          </a:p>
        </p:txBody>
      </p:sp>
      <p:sp>
        <p:nvSpPr>
          <p:cNvPr id="15" name="Rectangle 14"/>
          <p:cNvSpPr/>
          <p:nvPr/>
        </p:nvSpPr>
        <p:spPr>
          <a:xfrm>
            <a:off x="3245908" y="4221220"/>
            <a:ext cx="3529331" cy="42015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5" dirty="0"/>
              <a:t>Files and Access Methods</a:t>
            </a:r>
          </a:p>
        </p:txBody>
      </p:sp>
      <p:sp>
        <p:nvSpPr>
          <p:cNvPr id="16" name="Rectangle 15"/>
          <p:cNvSpPr/>
          <p:nvPr/>
        </p:nvSpPr>
        <p:spPr>
          <a:xfrm>
            <a:off x="3245908" y="4822793"/>
            <a:ext cx="3529331" cy="42015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5" dirty="0"/>
              <a:t>Buffer Manager</a:t>
            </a:r>
          </a:p>
        </p:txBody>
      </p:sp>
      <p:sp>
        <p:nvSpPr>
          <p:cNvPr id="17" name="Rectangle 16"/>
          <p:cNvSpPr/>
          <p:nvPr/>
        </p:nvSpPr>
        <p:spPr>
          <a:xfrm>
            <a:off x="3245907" y="5481695"/>
            <a:ext cx="3529331" cy="42015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5" dirty="0"/>
              <a:t>Disk Space Manager</a:t>
            </a:r>
          </a:p>
        </p:txBody>
      </p:sp>
      <p:sp>
        <p:nvSpPr>
          <p:cNvPr id="18" name="Rectangle 17"/>
          <p:cNvSpPr/>
          <p:nvPr/>
        </p:nvSpPr>
        <p:spPr>
          <a:xfrm>
            <a:off x="1424697" y="4221220"/>
            <a:ext cx="1596602" cy="16806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5"/>
          </a:p>
        </p:txBody>
      </p:sp>
      <p:sp>
        <p:nvSpPr>
          <p:cNvPr id="19" name="Rectangle 18"/>
          <p:cNvSpPr/>
          <p:nvPr/>
        </p:nvSpPr>
        <p:spPr>
          <a:xfrm>
            <a:off x="1508729" y="4305251"/>
            <a:ext cx="1428538" cy="67225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5" dirty="0"/>
              <a:t>Transaction Manager</a:t>
            </a:r>
          </a:p>
        </p:txBody>
      </p:sp>
      <p:sp>
        <p:nvSpPr>
          <p:cNvPr id="20" name="Rectangle 19"/>
          <p:cNvSpPr/>
          <p:nvPr/>
        </p:nvSpPr>
        <p:spPr>
          <a:xfrm>
            <a:off x="1508729" y="5136929"/>
            <a:ext cx="1428538" cy="67225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5" dirty="0"/>
              <a:t>Lock Manager</a:t>
            </a:r>
          </a:p>
        </p:txBody>
      </p:sp>
      <p:sp>
        <p:nvSpPr>
          <p:cNvPr id="21" name="Rectangle 20"/>
          <p:cNvSpPr/>
          <p:nvPr/>
        </p:nvSpPr>
        <p:spPr>
          <a:xfrm>
            <a:off x="7036758" y="4221220"/>
            <a:ext cx="1428538" cy="168063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5" dirty="0"/>
              <a:t>Recovery Manager</a:t>
            </a:r>
          </a:p>
        </p:txBody>
      </p:sp>
      <p:sp>
        <p:nvSpPr>
          <p:cNvPr id="22" name="TextBox 21"/>
          <p:cNvSpPr txBox="1"/>
          <p:nvPr/>
        </p:nvSpPr>
        <p:spPr>
          <a:xfrm>
            <a:off x="1093568" y="5980961"/>
            <a:ext cx="2305246" cy="397801"/>
          </a:xfrm>
          <a:prstGeom prst="rect">
            <a:avLst/>
          </a:prstGeom>
          <a:noFill/>
        </p:spPr>
        <p:txBody>
          <a:bodyPr wrap="none" rtlCol="0">
            <a:spAutoFit/>
          </a:bodyPr>
          <a:lstStyle/>
          <a:p>
            <a:r>
              <a:rPr lang="en-US" sz="1985" dirty="0"/>
              <a:t>Concurrency Control</a:t>
            </a:r>
          </a:p>
        </p:txBody>
      </p:sp>
      <p:sp>
        <p:nvSpPr>
          <p:cNvPr id="23" name="Can 22"/>
          <p:cNvSpPr/>
          <p:nvPr/>
        </p:nvSpPr>
        <p:spPr>
          <a:xfrm>
            <a:off x="2760568" y="6574106"/>
            <a:ext cx="4327632" cy="924348"/>
          </a:xfrm>
          <a:prstGeom prst="can">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5"/>
          </a:p>
        </p:txBody>
      </p:sp>
      <p:sp>
        <p:nvSpPr>
          <p:cNvPr id="24" name="TextBox 23"/>
          <p:cNvSpPr txBox="1"/>
          <p:nvPr/>
        </p:nvSpPr>
        <p:spPr>
          <a:xfrm>
            <a:off x="5237179" y="6910233"/>
            <a:ext cx="1750287" cy="397801"/>
          </a:xfrm>
          <a:prstGeom prst="rect">
            <a:avLst/>
          </a:prstGeom>
          <a:noFill/>
        </p:spPr>
        <p:txBody>
          <a:bodyPr wrap="none" rtlCol="0">
            <a:spAutoFit/>
          </a:bodyPr>
          <a:lstStyle/>
          <a:p>
            <a:r>
              <a:rPr lang="en-US" sz="1985" dirty="0"/>
              <a:t>System Catalog</a:t>
            </a:r>
          </a:p>
        </p:txBody>
      </p:sp>
      <p:sp>
        <p:nvSpPr>
          <p:cNvPr id="25" name="TextBox 24"/>
          <p:cNvSpPr txBox="1"/>
          <p:nvPr/>
        </p:nvSpPr>
        <p:spPr>
          <a:xfrm>
            <a:off x="3414276" y="6832635"/>
            <a:ext cx="1264449" cy="397801"/>
          </a:xfrm>
          <a:prstGeom prst="rect">
            <a:avLst/>
          </a:prstGeom>
          <a:noFill/>
        </p:spPr>
        <p:txBody>
          <a:bodyPr wrap="none" rtlCol="0">
            <a:spAutoFit/>
          </a:bodyPr>
          <a:lstStyle/>
          <a:p>
            <a:r>
              <a:rPr lang="en-US" sz="1985" dirty="0"/>
              <a:t>Index Files</a:t>
            </a:r>
          </a:p>
        </p:txBody>
      </p:sp>
      <p:sp>
        <p:nvSpPr>
          <p:cNvPr id="27" name="TextBox 26"/>
          <p:cNvSpPr txBox="1"/>
          <p:nvPr/>
        </p:nvSpPr>
        <p:spPr>
          <a:xfrm>
            <a:off x="3472161" y="7146923"/>
            <a:ext cx="1181093" cy="397801"/>
          </a:xfrm>
          <a:prstGeom prst="rect">
            <a:avLst/>
          </a:prstGeom>
          <a:noFill/>
        </p:spPr>
        <p:txBody>
          <a:bodyPr wrap="none" rtlCol="0">
            <a:spAutoFit/>
          </a:bodyPr>
          <a:lstStyle/>
          <a:p>
            <a:r>
              <a:rPr lang="en-US" sz="1985" dirty="0"/>
              <a:t>Data Files</a:t>
            </a:r>
          </a:p>
        </p:txBody>
      </p:sp>
      <p:sp>
        <p:nvSpPr>
          <p:cNvPr id="28" name="TextBox 27"/>
          <p:cNvSpPr txBox="1"/>
          <p:nvPr/>
        </p:nvSpPr>
        <p:spPr>
          <a:xfrm>
            <a:off x="4208304" y="2048476"/>
            <a:ext cx="1803699" cy="397801"/>
          </a:xfrm>
          <a:prstGeom prst="rect">
            <a:avLst/>
          </a:prstGeom>
          <a:noFill/>
        </p:spPr>
        <p:txBody>
          <a:bodyPr wrap="none" rtlCol="0">
            <a:spAutoFit/>
          </a:bodyPr>
          <a:lstStyle/>
          <a:p>
            <a:r>
              <a:rPr lang="en-US" sz="1985" dirty="0"/>
              <a:t>SQL Commands</a:t>
            </a:r>
          </a:p>
        </p:txBody>
      </p:sp>
      <p:cxnSp>
        <p:nvCxnSpPr>
          <p:cNvPr id="4" name="Straight Arrow Connector 3"/>
          <p:cNvCxnSpPr>
            <a:stCxn id="5" idx="2"/>
          </p:cNvCxnSpPr>
          <p:nvPr/>
        </p:nvCxnSpPr>
        <p:spPr>
          <a:xfrm>
            <a:off x="2447607" y="1874219"/>
            <a:ext cx="2604982" cy="244635"/>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 idx="2"/>
          </p:cNvCxnSpPr>
          <p:nvPr/>
        </p:nvCxnSpPr>
        <p:spPr>
          <a:xfrm>
            <a:off x="5052589" y="1874219"/>
            <a:ext cx="0" cy="244635"/>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2"/>
          </p:cNvCxnSpPr>
          <p:nvPr/>
        </p:nvCxnSpPr>
        <p:spPr>
          <a:xfrm flipH="1">
            <a:off x="5052589" y="1866758"/>
            <a:ext cx="2520950" cy="252095"/>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058479" y="2316764"/>
            <a:ext cx="0" cy="201676"/>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287809" y="5979116"/>
            <a:ext cx="814647" cy="397801"/>
          </a:xfrm>
          <a:prstGeom prst="rect">
            <a:avLst/>
          </a:prstGeom>
          <a:noFill/>
        </p:spPr>
        <p:txBody>
          <a:bodyPr wrap="none" rtlCol="0">
            <a:spAutoFit/>
          </a:bodyPr>
          <a:lstStyle/>
          <a:p>
            <a:r>
              <a:rPr lang="en-US" sz="1985" dirty="0"/>
              <a:t>DBMS</a:t>
            </a:r>
          </a:p>
        </p:txBody>
      </p:sp>
      <p:cxnSp>
        <p:nvCxnSpPr>
          <p:cNvPr id="42" name="Straight Arrow Connector 41"/>
          <p:cNvCxnSpPr>
            <a:stCxn id="27" idx="0"/>
          </p:cNvCxnSpPr>
          <p:nvPr/>
        </p:nvCxnSpPr>
        <p:spPr>
          <a:xfrm>
            <a:off x="4073306" y="7146922"/>
            <a:ext cx="199833" cy="9300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25" idx="3"/>
          </p:cNvCxnSpPr>
          <p:nvPr/>
        </p:nvCxnSpPr>
        <p:spPr>
          <a:xfrm flipH="1" flipV="1">
            <a:off x="4701273" y="7036280"/>
            <a:ext cx="535906" cy="7759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4" idx="1"/>
            <a:endCxn id="27" idx="3"/>
          </p:cNvCxnSpPr>
          <p:nvPr/>
        </p:nvCxnSpPr>
        <p:spPr>
          <a:xfrm flipH="1">
            <a:off x="4674448" y="7113878"/>
            <a:ext cx="562731" cy="23668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15" idx="0"/>
          </p:cNvCxnSpPr>
          <p:nvPr/>
        </p:nvCxnSpPr>
        <p:spPr>
          <a:xfrm>
            <a:off x="5010571" y="3969124"/>
            <a:ext cx="2" cy="252095"/>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6" idx="0"/>
          </p:cNvCxnSpPr>
          <p:nvPr/>
        </p:nvCxnSpPr>
        <p:spPr>
          <a:xfrm>
            <a:off x="5010573" y="4650015"/>
            <a:ext cx="0" cy="172778"/>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6" idx="2"/>
            <a:endCxn id="17" idx="0"/>
          </p:cNvCxnSpPr>
          <p:nvPr/>
        </p:nvCxnSpPr>
        <p:spPr>
          <a:xfrm flipH="1">
            <a:off x="5010573" y="5242951"/>
            <a:ext cx="1" cy="238744"/>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003238" y="4442293"/>
            <a:ext cx="252095" cy="0"/>
          </a:xfrm>
          <a:prstGeom prst="straightConnector1">
            <a:avLst/>
          </a:prstGeom>
          <a:ln w="15875">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3003238" y="5041900"/>
            <a:ext cx="252095" cy="0"/>
          </a:xfrm>
          <a:prstGeom prst="straightConnector1">
            <a:avLst/>
          </a:prstGeom>
          <a:ln w="15875">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3001663" y="5714153"/>
            <a:ext cx="252095" cy="0"/>
          </a:xfrm>
          <a:prstGeom prst="straightConnector1">
            <a:avLst/>
          </a:prstGeom>
          <a:ln w="15875">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6776813" y="4434830"/>
            <a:ext cx="252095" cy="0"/>
          </a:xfrm>
          <a:prstGeom prst="straightConnector1">
            <a:avLst/>
          </a:prstGeom>
          <a:ln w="15875">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a:off x="6776813" y="5034436"/>
            <a:ext cx="252095" cy="0"/>
          </a:xfrm>
          <a:prstGeom prst="straightConnector1">
            <a:avLst/>
          </a:prstGeom>
          <a:ln w="15875">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6775238" y="5706690"/>
            <a:ext cx="252095" cy="0"/>
          </a:xfrm>
          <a:prstGeom prst="straightConnector1">
            <a:avLst/>
          </a:prstGeom>
          <a:ln w="15875">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424698" y="6871434"/>
            <a:ext cx="1145826" cy="397801"/>
          </a:xfrm>
          <a:prstGeom prst="rect">
            <a:avLst/>
          </a:prstGeom>
          <a:noFill/>
        </p:spPr>
        <p:txBody>
          <a:bodyPr wrap="none" rtlCol="0">
            <a:spAutoFit/>
          </a:bodyPr>
          <a:lstStyle/>
          <a:p>
            <a:r>
              <a:rPr lang="en-US" sz="1985" dirty="0"/>
              <a:t>Database</a:t>
            </a:r>
          </a:p>
        </p:txBody>
      </p:sp>
      <p:cxnSp>
        <p:nvCxnSpPr>
          <p:cNvPr id="69" name="Straight Arrow Connector 68"/>
          <p:cNvCxnSpPr/>
          <p:nvPr/>
        </p:nvCxnSpPr>
        <p:spPr>
          <a:xfrm>
            <a:off x="4928113" y="6482222"/>
            <a:ext cx="0" cy="172778"/>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46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par>
                                <p:cTn id="19" presetID="22" presetClass="entr" presetSubtype="1"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up)">
                                      <p:cBhvr>
                                        <p:cTn id="21" dur="500"/>
                                        <p:tgtEl>
                                          <p:spTgt spid="29"/>
                                        </p:tgtEl>
                                      </p:cBhvr>
                                    </p:animEffect>
                                  </p:childTnLst>
                                </p:cTn>
                              </p:par>
                              <p:par>
                                <p:cTn id="22" presetID="22" presetClass="entr" presetSubtype="1"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up)">
                                      <p:cBhvr>
                                        <p:cTn id="24" dur="500"/>
                                        <p:tgtEl>
                                          <p:spTgt spid="32"/>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up)">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500"/>
                                        <p:tgtEl>
                                          <p:spTgt spid="1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500"/>
                                        <p:tgtEl>
                                          <p:spTgt spid="2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fade">
                                      <p:cBhvr>
                                        <p:cTn id="80" dur="500"/>
                                        <p:tgtEl>
                                          <p:spTgt spid="2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500"/>
                                        <p:tgtEl>
                                          <p:spTgt spid="27"/>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fade">
                                      <p:cBhvr>
                                        <p:cTn id="92" dur="500"/>
                                        <p:tgtEl>
                                          <p:spTgt spid="40"/>
                                        </p:tgtEl>
                                      </p:cBhvr>
                                    </p:animEffect>
                                  </p:childTnLst>
                                </p:cTn>
                              </p:par>
                              <p:par>
                                <p:cTn id="93" presetID="10" presetClass="entr" presetSubtype="0" fill="hold"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fade">
                                      <p:cBhvr>
                                        <p:cTn id="95" dur="500"/>
                                        <p:tgtEl>
                                          <p:spTgt spid="42"/>
                                        </p:tgtEl>
                                      </p:cBhvr>
                                    </p:animEffect>
                                  </p:childTnLst>
                                </p:cTn>
                              </p:par>
                              <p:par>
                                <p:cTn id="96" presetID="10" presetClass="entr" presetSubtype="0" fill="hold" nodeType="with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fade">
                                      <p:cBhvr>
                                        <p:cTn id="98" dur="500"/>
                                        <p:tgtEl>
                                          <p:spTgt spid="44"/>
                                        </p:tgtEl>
                                      </p:cBhvr>
                                    </p:animEffect>
                                  </p:childTnLst>
                                </p:cTn>
                              </p:par>
                              <p:par>
                                <p:cTn id="99" presetID="10" presetClass="entr" presetSubtype="0" fill="hold" nodeType="withEffect">
                                  <p:stCondLst>
                                    <p:cond delay="0"/>
                                  </p:stCondLst>
                                  <p:childTnLst>
                                    <p:set>
                                      <p:cBhvr>
                                        <p:cTn id="100" dur="1" fill="hold">
                                          <p:stCondLst>
                                            <p:cond delay="0"/>
                                          </p:stCondLst>
                                        </p:cTn>
                                        <p:tgtEl>
                                          <p:spTgt spid="45"/>
                                        </p:tgtEl>
                                        <p:attrNameLst>
                                          <p:attrName>style.visibility</p:attrName>
                                        </p:attrNameLst>
                                      </p:cBhvr>
                                      <p:to>
                                        <p:strVal val="visible"/>
                                      </p:to>
                                    </p:set>
                                    <p:animEffect transition="in" filter="fade">
                                      <p:cBhvr>
                                        <p:cTn id="101" dur="500"/>
                                        <p:tgtEl>
                                          <p:spTgt spid="45"/>
                                        </p:tgtEl>
                                      </p:cBhvr>
                                    </p:animEffect>
                                  </p:childTnLst>
                                </p:cTn>
                              </p:par>
                              <p:par>
                                <p:cTn id="102" presetID="10" presetClass="entr" presetSubtype="0" fill="hold" nodeType="withEffect">
                                  <p:stCondLst>
                                    <p:cond delay="0"/>
                                  </p:stCondLst>
                                  <p:childTnLst>
                                    <p:set>
                                      <p:cBhvr>
                                        <p:cTn id="103" dur="1" fill="hold">
                                          <p:stCondLst>
                                            <p:cond delay="0"/>
                                          </p:stCondLst>
                                        </p:cTn>
                                        <p:tgtEl>
                                          <p:spTgt spid="49"/>
                                        </p:tgtEl>
                                        <p:attrNameLst>
                                          <p:attrName>style.visibility</p:attrName>
                                        </p:attrNameLst>
                                      </p:cBhvr>
                                      <p:to>
                                        <p:strVal val="visible"/>
                                      </p:to>
                                    </p:set>
                                    <p:animEffect transition="in" filter="fade">
                                      <p:cBhvr>
                                        <p:cTn id="104" dur="500"/>
                                        <p:tgtEl>
                                          <p:spTgt spid="49"/>
                                        </p:tgtEl>
                                      </p:cBhvr>
                                    </p:animEffect>
                                  </p:childTnLst>
                                </p:cTn>
                              </p:par>
                              <p:par>
                                <p:cTn id="105" presetID="10" presetClass="entr" presetSubtype="0" fill="hold" nodeType="with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fade">
                                      <p:cBhvr>
                                        <p:cTn id="107" dur="500"/>
                                        <p:tgtEl>
                                          <p:spTgt spid="51"/>
                                        </p:tgtEl>
                                      </p:cBhvr>
                                    </p:animEffect>
                                  </p:childTnLst>
                                </p:cTn>
                              </p:par>
                              <p:par>
                                <p:cTn id="108" presetID="10" presetClass="entr" presetSubtype="0" fill="hold" nodeType="withEffect">
                                  <p:stCondLst>
                                    <p:cond delay="0"/>
                                  </p:stCondLst>
                                  <p:childTnLst>
                                    <p:set>
                                      <p:cBhvr>
                                        <p:cTn id="109" dur="1" fill="hold">
                                          <p:stCondLst>
                                            <p:cond delay="0"/>
                                          </p:stCondLst>
                                        </p:cTn>
                                        <p:tgtEl>
                                          <p:spTgt spid="55"/>
                                        </p:tgtEl>
                                        <p:attrNameLst>
                                          <p:attrName>style.visibility</p:attrName>
                                        </p:attrNameLst>
                                      </p:cBhvr>
                                      <p:to>
                                        <p:strVal val="visible"/>
                                      </p:to>
                                    </p:set>
                                    <p:animEffect transition="in" filter="fade">
                                      <p:cBhvr>
                                        <p:cTn id="110" dur="500"/>
                                        <p:tgtEl>
                                          <p:spTgt spid="55"/>
                                        </p:tgtEl>
                                      </p:cBhvr>
                                    </p:animEffect>
                                  </p:childTnLst>
                                </p:cTn>
                              </p:par>
                              <p:par>
                                <p:cTn id="111" presetID="10" presetClass="entr" presetSubtype="0" fill="hold" nodeType="withEffect">
                                  <p:stCondLst>
                                    <p:cond delay="0"/>
                                  </p:stCondLst>
                                  <p:childTnLst>
                                    <p:set>
                                      <p:cBhvr>
                                        <p:cTn id="112" dur="1" fill="hold">
                                          <p:stCondLst>
                                            <p:cond delay="0"/>
                                          </p:stCondLst>
                                        </p:cTn>
                                        <p:tgtEl>
                                          <p:spTgt spid="60"/>
                                        </p:tgtEl>
                                        <p:attrNameLst>
                                          <p:attrName>style.visibility</p:attrName>
                                        </p:attrNameLst>
                                      </p:cBhvr>
                                      <p:to>
                                        <p:strVal val="visible"/>
                                      </p:to>
                                    </p:set>
                                    <p:animEffect transition="in" filter="fade">
                                      <p:cBhvr>
                                        <p:cTn id="113" dur="500"/>
                                        <p:tgtEl>
                                          <p:spTgt spid="60"/>
                                        </p:tgtEl>
                                      </p:cBhvr>
                                    </p:animEffect>
                                  </p:childTnLst>
                                </p:cTn>
                              </p:par>
                              <p:par>
                                <p:cTn id="114" presetID="10" presetClass="entr" presetSubtype="0" fill="hold" nodeType="withEffect">
                                  <p:stCondLst>
                                    <p:cond delay="0"/>
                                  </p:stCondLst>
                                  <p:childTnLst>
                                    <p:set>
                                      <p:cBhvr>
                                        <p:cTn id="115" dur="1" fill="hold">
                                          <p:stCondLst>
                                            <p:cond delay="0"/>
                                          </p:stCondLst>
                                        </p:cTn>
                                        <p:tgtEl>
                                          <p:spTgt spid="63"/>
                                        </p:tgtEl>
                                        <p:attrNameLst>
                                          <p:attrName>style.visibility</p:attrName>
                                        </p:attrNameLst>
                                      </p:cBhvr>
                                      <p:to>
                                        <p:strVal val="visible"/>
                                      </p:to>
                                    </p:set>
                                    <p:animEffect transition="in" filter="fade">
                                      <p:cBhvr>
                                        <p:cTn id="116" dur="500"/>
                                        <p:tgtEl>
                                          <p:spTgt spid="63"/>
                                        </p:tgtEl>
                                      </p:cBhvr>
                                    </p:animEffect>
                                  </p:childTnLst>
                                </p:cTn>
                              </p:par>
                              <p:par>
                                <p:cTn id="117" presetID="10" presetClass="entr" presetSubtype="0" fill="hold" nodeType="withEffect">
                                  <p:stCondLst>
                                    <p:cond delay="0"/>
                                  </p:stCondLst>
                                  <p:childTnLst>
                                    <p:set>
                                      <p:cBhvr>
                                        <p:cTn id="118" dur="1" fill="hold">
                                          <p:stCondLst>
                                            <p:cond delay="0"/>
                                          </p:stCondLst>
                                        </p:cTn>
                                        <p:tgtEl>
                                          <p:spTgt spid="64"/>
                                        </p:tgtEl>
                                        <p:attrNameLst>
                                          <p:attrName>style.visibility</p:attrName>
                                        </p:attrNameLst>
                                      </p:cBhvr>
                                      <p:to>
                                        <p:strVal val="visible"/>
                                      </p:to>
                                    </p:set>
                                    <p:animEffect transition="in" filter="fade">
                                      <p:cBhvr>
                                        <p:cTn id="119" dur="500"/>
                                        <p:tgtEl>
                                          <p:spTgt spid="64"/>
                                        </p:tgtEl>
                                      </p:cBhvr>
                                    </p:animEffect>
                                  </p:childTnLst>
                                </p:cTn>
                              </p:par>
                              <p:par>
                                <p:cTn id="120" presetID="10" presetClass="entr" presetSubtype="0" fill="hold" nodeType="withEffect">
                                  <p:stCondLst>
                                    <p:cond delay="0"/>
                                  </p:stCondLst>
                                  <p:childTnLst>
                                    <p:set>
                                      <p:cBhvr>
                                        <p:cTn id="121" dur="1" fill="hold">
                                          <p:stCondLst>
                                            <p:cond delay="0"/>
                                          </p:stCondLst>
                                        </p:cTn>
                                        <p:tgtEl>
                                          <p:spTgt spid="65"/>
                                        </p:tgtEl>
                                        <p:attrNameLst>
                                          <p:attrName>style.visibility</p:attrName>
                                        </p:attrNameLst>
                                      </p:cBhvr>
                                      <p:to>
                                        <p:strVal val="visible"/>
                                      </p:to>
                                    </p:set>
                                    <p:animEffect transition="in" filter="fade">
                                      <p:cBhvr>
                                        <p:cTn id="122" dur="500"/>
                                        <p:tgtEl>
                                          <p:spTgt spid="65"/>
                                        </p:tgtEl>
                                      </p:cBhvr>
                                    </p:animEffect>
                                  </p:childTnLst>
                                </p:cTn>
                              </p:par>
                              <p:par>
                                <p:cTn id="123" presetID="10" presetClass="entr" presetSubtype="0" fill="hold" nodeType="withEffect">
                                  <p:stCondLst>
                                    <p:cond delay="0"/>
                                  </p:stCondLst>
                                  <p:childTnLst>
                                    <p:set>
                                      <p:cBhvr>
                                        <p:cTn id="124" dur="1" fill="hold">
                                          <p:stCondLst>
                                            <p:cond delay="0"/>
                                          </p:stCondLst>
                                        </p:cTn>
                                        <p:tgtEl>
                                          <p:spTgt spid="66"/>
                                        </p:tgtEl>
                                        <p:attrNameLst>
                                          <p:attrName>style.visibility</p:attrName>
                                        </p:attrNameLst>
                                      </p:cBhvr>
                                      <p:to>
                                        <p:strVal val="visible"/>
                                      </p:to>
                                    </p:set>
                                    <p:animEffect transition="in" filter="fade">
                                      <p:cBhvr>
                                        <p:cTn id="125" dur="500"/>
                                        <p:tgtEl>
                                          <p:spTgt spid="66"/>
                                        </p:tgtEl>
                                      </p:cBhvr>
                                    </p:animEffect>
                                  </p:childTnLst>
                                </p:cTn>
                              </p:par>
                              <p:par>
                                <p:cTn id="126" presetID="10" presetClass="entr" presetSubtype="0" fill="hold" nodeType="withEffect">
                                  <p:stCondLst>
                                    <p:cond delay="0"/>
                                  </p:stCondLst>
                                  <p:childTnLst>
                                    <p:set>
                                      <p:cBhvr>
                                        <p:cTn id="127" dur="1" fill="hold">
                                          <p:stCondLst>
                                            <p:cond delay="0"/>
                                          </p:stCondLst>
                                        </p:cTn>
                                        <p:tgtEl>
                                          <p:spTgt spid="67"/>
                                        </p:tgtEl>
                                        <p:attrNameLst>
                                          <p:attrName>style.visibility</p:attrName>
                                        </p:attrNameLst>
                                      </p:cBhvr>
                                      <p:to>
                                        <p:strVal val="visible"/>
                                      </p:to>
                                    </p:set>
                                    <p:animEffect transition="in" filter="fade">
                                      <p:cBhvr>
                                        <p:cTn id="128" dur="500"/>
                                        <p:tgtEl>
                                          <p:spTgt spid="67"/>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68"/>
                                        </p:tgtEl>
                                        <p:attrNameLst>
                                          <p:attrName>style.visibility</p:attrName>
                                        </p:attrNameLst>
                                      </p:cBhvr>
                                      <p:to>
                                        <p:strVal val="visible"/>
                                      </p:to>
                                    </p:set>
                                    <p:animEffect transition="in" filter="fade">
                                      <p:cBhvr>
                                        <p:cTn id="131" dur="500"/>
                                        <p:tgtEl>
                                          <p:spTgt spid="68"/>
                                        </p:tgtEl>
                                      </p:cBhvr>
                                    </p:animEffect>
                                  </p:childTnLst>
                                </p:cTn>
                              </p:par>
                              <p:par>
                                <p:cTn id="132" presetID="10" presetClass="entr" presetSubtype="0" fill="hold" nodeType="withEffect">
                                  <p:stCondLst>
                                    <p:cond delay="0"/>
                                  </p:stCondLst>
                                  <p:childTnLst>
                                    <p:set>
                                      <p:cBhvr>
                                        <p:cTn id="133" dur="1" fill="hold">
                                          <p:stCondLst>
                                            <p:cond delay="0"/>
                                          </p:stCondLst>
                                        </p:cTn>
                                        <p:tgtEl>
                                          <p:spTgt spid="69"/>
                                        </p:tgtEl>
                                        <p:attrNameLst>
                                          <p:attrName>style.visibility</p:attrName>
                                        </p:attrNameLst>
                                      </p:cBhvr>
                                      <p:to>
                                        <p:strVal val="visible"/>
                                      </p:to>
                                    </p:set>
                                    <p:animEffect transition="in" filter="fade">
                                      <p:cBhvr>
                                        <p:cTn id="13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p:bldP spid="15" grpId="0" animBg="1"/>
      <p:bldP spid="16" grpId="0" animBg="1"/>
      <p:bldP spid="17" grpId="0" animBg="1"/>
      <p:bldP spid="18" grpId="0" animBg="1"/>
      <p:bldP spid="19" grpId="0" animBg="1"/>
      <p:bldP spid="20" grpId="0" animBg="1"/>
      <p:bldP spid="21" grpId="0" animBg="1"/>
      <p:bldP spid="22" grpId="0"/>
      <p:bldP spid="23" grpId="0" animBg="1"/>
      <p:bldP spid="24" grpId="0"/>
      <p:bldP spid="25" grpId="0"/>
      <p:bldP spid="27" grpId="0"/>
      <p:bldP spid="28" grpId="0"/>
      <p:bldP spid="40" grpId="0"/>
      <p:bldP spid="6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990" y="168063"/>
            <a:ext cx="9075420" cy="1260475"/>
          </a:xfrm>
        </p:spPr>
        <p:txBody>
          <a:bodyPr>
            <a:normAutofit/>
          </a:bodyPr>
          <a:lstStyle/>
          <a:p>
            <a:r>
              <a:rPr lang="en-US" dirty="0"/>
              <a:t>People Who Work With Databases</a:t>
            </a:r>
          </a:p>
        </p:txBody>
      </p:sp>
      <p:sp>
        <p:nvSpPr>
          <p:cNvPr id="3" name="Content Placeholder 2"/>
          <p:cNvSpPr>
            <a:spLocks noGrp="1"/>
          </p:cNvSpPr>
          <p:nvPr>
            <p:ph idx="1"/>
          </p:nvPr>
        </p:nvSpPr>
        <p:spPr>
          <a:xfrm>
            <a:off x="808990" y="1260475"/>
            <a:ext cx="9075420" cy="6302375"/>
          </a:xfrm>
        </p:spPr>
        <p:txBody>
          <a:bodyPr>
            <a:normAutofit/>
          </a:bodyPr>
          <a:lstStyle/>
          <a:p>
            <a:pPr>
              <a:buFont typeface="Wingdings" pitchFamily="2" charset="2"/>
              <a:buChar char="§"/>
            </a:pPr>
            <a:r>
              <a:rPr lang="en-US" sz="2426" dirty="0"/>
              <a:t>There are five classes of people associated with databases:</a:t>
            </a:r>
          </a:p>
          <a:p>
            <a:pPr marL="1008400" lvl="1" indent="-504200">
              <a:buFont typeface="+mj-lt"/>
              <a:buAutoNum type="arabicPeriod"/>
            </a:pPr>
            <a:r>
              <a:rPr lang="en-US" sz="2426" dirty="0">
                <a:solidFill>
                  <a:srgbClr val="0070C0"/>
                </a:solidFill>
              </a:rPr>
              <a:t>End users </a:t>
            </a:r>
          </a:p>
          <a:p>
            <a:pPr lvl="2">
              <a:buFont typeface="Wingdings" pitchFamily="2" charset="2"/>
              <a:buChar char="§"/>
            </a:pPr>
            <a:r>
              <a:rPr lang="en-US" sz="2095" dirty="0"/>
              <a:t>Store and use data in DBMSs</a:t>
            </a:r>
          </a:p>
          <a:p>
            <a:pPr lvl="2">
              <a:buFont typeface="Wingdings" pitchFamily="2" charset="2"/>
              <a:buChar char="§"/>
            </a:pPr>
            <a:r>
              <a:rPr lang="en-US" sz="1985" dirty="0"/>
              <a:t>Usually not computer professionals</a:t>
            </a:r>
          </a:p>
          <a:p>
            <a:pPr marL="1008400" lvl="1" indent="-504200">
              <a:buFont typeface="+mj-lt"/>
              <a:buAutoNum type="arabicPeriod"/>
            </a:pPr>
            <a:r>
              <a:rPr lang="en-US" sz="2426" dirty="0">
                <a:solidFill>
                  <a:srgbClr val="0070C0"/>
                </a:solidFill>
              </a:rPr>
              <a:t>Application programmers </a:t>
            </a:r>
          </a:p>
          <a:p>
            <a:pPr lvl="2">
              <a:buFont typeface="Wingdings" pitchFamily="2" charset="2"/>
              <a:buChar char="§"/>
            </a:pPr>
            <a:r>
              <a:rPr lang="en-US" sz="2095" dirty="0"/>
              <a:t>Develop applications that facilitate the usage of DBMSs for end-users</a:t>
            </a:r>
          </a:p>
          <a:p>
            <a:pPr lvl="2">
              <a:buFont typeface="Wingdings" pitchFamily="2" charset="2"/>
              <a:buChar char="§"/>
            </a:pPr>
            <a:r>
              <a:rPr lang="en-US" sz="2095" dirty="0"/>
              <a:t>Computer professionals who know how to leverage host languages, query languages and DBMSs altogether</a:t>
            </a:r>
          </a:p>
          <a:p>
            <a:pPr marL="1008400" lvl="1" indent="-504200">
              <a:buFont typeface="+mj-lt"/>
              <a:buAutoNum type="arabicPeriod"/>
            </a:pPr>
            <a:r>
              <a:rPr lang="en-US" sz="2426" dirty="0">
                <a:solidFill>
                  <a:srgbClr val="0070C0"/>
                </a:solidFill>
              </a:rPr>
              <a:t>Database Administrators</a:t>
            </a:r>
            <a:r>
              <a:rPr lang="en-US" sz="2426" dirty="0"/>
              <a:t> </a:t>
            </a:r>
            <a:r>
              <a:rPr lang="en-US" sz="2426" dirty="0">
                <a:solidFill>
                  <a:srgbClr val="0070C0"/>
                </a:solidFill>
              </a:rPr>
              <a:t>(DBAs)</a:t>
            </a:r>
          </a:p>
          <a:p>
            <a:pPr lvl="2">
              <a:buFont typeface="Wingdings" pitchFamily="2" charset="2"/>
              <a:buChar char="§"/>
            </a:pPr>
            <a:r>
              <a:rPr lang="en-US" sz="2095" dirty="0"/>
              <a:t>Design the conceptual and physical schemas</a:t>
            </a:r>
          </a:p>
          <a:p>
            <a:pPr lvl="2">
              <a:buFont typeface="Wingdings" pitchFamily="2" charset="2"/>
              <a:buChar char="§"/>
            </a:pPr>
            <a:r>
              <a:rPr lang="en-US" sz="2095" dirty="0"/>
              <a:t>Ensure security and authorization</a:t>
            </a:r>
          </a:p>
          <a:p>
            <a:pPr lvl="2">
              <a:buFont typeface="Wingdings" pitchFamily="2" charset="2"/>
              <a:buChar char="§"/>
            </a:pPr>
            <a:r>
              <a:rPr lang="en-US" sz="2095" dirty="0"/>
              <a:t>Ensure data availability and recovery from failures</a:t>
            </a:r>
          </a:p>
          <a:p>
            <a:pPr lvl="2">
              <a:buFont typeface="Wingdings" pitchFamily="2" charset="2"/>
              <a:buChar char="§"/>
            </a:pPr>
            <a:r>
              <a:rPr lang="en-US" sz="2095" dirty="0"/>
              <a:t>Perform database tuning</a:t>
            </a:r>
          </a:p>
          <a:p>
            <a:pPr marL="1008400" lvl="1" indent="-504200">
              <a:buFont typeface="+mj-lt"/>
              <a:buAutoNum type="arabicPeriod"/>
            </a:pPr>
            <a:r>
              <a:rPr lang="en-US" sz="2426" dirty="0">
                <a:solidFill>
                  <a:srgbClr val="0070C0"/>
                </a:solidFill>
              </a:rPr>
              <a:t>Implementers</a:t>
            </a:r>
            <a:r>
              <a:rPr lang="en-US" sz="2426" dirty="0"/>
              <a:t> </a:t>
            </a:r>
          </a:p>
          <a:p>
            <a:pPr lvl="2">
              <a:buFont typeface="Wingdings" pitchFamily="2" charset="2"/>
              <a:buChar char="§"/>
            </a:pPr>
            <a:r>
              <a:rPr lang="en-US" sz="2095" dirty="0"/>
              <a:t>Build DBMS software for vendors like IBM and Oracle</a:t>
            </a:r>
          </a:p>
          <a:p>
            <a:pPr lvl="2">
              <a:buFont typeface="Wingdings" pitchFamily="2" charset="2"/>
              <a:buChar char="§"/>
            </a:pPr>
            <a:r>
              <a:rPr lang="en-US" sz="2095" dirty="0"/>
              <a:t>Computer professionals who know how to build DBMS internals</a:t>
            </a:r>
          </a:p>
          <a:p>
            <a:pPr marL="1008400" lvl="1" indent="-504200">
              <a:buFont typeface="+mj-lt"/>
              <a:buAutoNum type="arabicPeriod"/>
            </a:pPr>
            <a:r>
              <a:rPr lang="en-US" sz="2426" dirty="0">
                <a:solidFill>
                  <a:srgbClr val="0070C0"/>
                </a:solidFill>
              </a:rPr>
              <a:t>Researchers</a:t>
            </a:r>
          </a:p>
          <a:p>
            <a:pPr lvl="2">
              <a:buFont typeface="Wingdings" pitchFamily="2" charset="2"/>
              <a:buChar char="§"/>
            </a:pPr>
            <a:r>
              <a:rPr lang="en-US" sz="2095" dirty="0"/>
              <a:t>Innovate new ideas which address evolving and new challenges/problems</a:t>
            </a:r>
          </a:p>
          <a:p>
            <a:pPr lvl="2">
              <a:buFont typeface="Wingdings" pitchFamily="2" charset="2"/>
              <a:buChar char="§"/>
            </a:pPr>
            <a:endParaRPr lang="en-US" sz="1985" dirty="0"/>
          </a:p>
          <a:p>
            <a:pPr lvl="1">
              <a:buFont typeface="Wingdings" pitchFamily="2" charset="2"/>
              <a:buChar char="§"/>
            </a:pPr>
            <a:endParaRPr lang="en-US" sz="1985" dirty="0"/>
          </a:p>
          <a:p>
            <a:pPr>
              <a:buFont typeface="Wingdings" pitchFamily="2" charset="2"/>
              <a:buChar char="§"/>
            </a:pPr>
            <a:endParaRPr lang="en-US" sz="2206" dirty="0"/>
          </a:p>
          <a:p>
            <a:pPr>
              <a:buFont typeface="Wingdings" pitchFamily="2" charset="2"/>
              <a:buChar char="§"/>
            </a:pPr>
            <a:endParaRPr lang="en-US" sz="2206" dirty="0"/>
          </a:p>
          <a:p>
            <a:pPr>
              <a:buFont typeface="Wingdings" pitchFamily="2" charset="2"/>
              <a:buChar char="§"/>
            </a:pPr>
            <a:endParaRPr lang="en-US" sz="2426" dirty="0"/>
          </a:p>
          <a:p>
            <a:pPr lvl="1">
              <a:buFont typeface="Wingdings" pitchFamily="2" charset="2"/>
              <a:buChar char="§"/>
            </a:pPr>
            <a:endParaRPr lang="en-US" sz="1985" dirty="0"/>
          </a:p>
          <a:p>
            <a:pPr>
              <a:buFont typeface="Wingdings" pitchFamily="2" charset="2"/>
              <a:buChar char="§"/>
            </a:pPr>
            <a:endParaRPr lang="en-US" sz="2426" dirty="0"/>
          </a:p>
          <a:p>
            <a:pPr lvl="1">
              <a:buFont typeface="Wingdings" pitchFamily="2" charset="2"/>
              <a:buChar char="§"/>
            </a:pPr>
            <a:endParaRPr lang="en-US" sz="1985" dirty="0"/>
          </a:p>
          <a:p>
            <a:pPr>
              <a:buFont typeface="Wingdings" pitchFamily="2" charset="2"/>
              <a:buChar char="§"/>
            </a:pPr>
            <a:endParaRPr lang="en-US" sz="2426" dirty="0"/>
          </a:p>
          <a:p>
            <a:pPr>
              <a:buFont typeface="Wingdings" pitchFamily="2" charset="2"/>
              <a:buChar char="§"/>
            </a:pPr>
            <a:endParaRPr lang="en-US" sz="2426" dirty="0"/>
          </a:p>
          <a:p>
            <a:pPr>
              <a:buFont typeface="Wingdings" pitchFamily="2" charset="2"/>
              <a:buChar char="§"/>
            </a:pPr>
            <a:endParaRPr lang="en-US" sz="2426" dirty="0"/>
          </a:p>
          <a:p>
            <a:pPr lvl="1"/>
            <a:endParaRPr lang="en-US" dirty="0"/>
          </a:p>
          <a:p>
            <a:pPr lvl="1"/>
            <a:endParaRPr lang="en-US" dirty="0"/>
          </a:p>
          <a:p>
            <a:pPr lvl="1"/>
            <a:endParaRPr lang="en-US" dirty="0"/>
          </a:p>
          <a:p>
            <a:pPr lvl="2"/>
            <a:endParaRPr lang="en-US" dirty="0"/>
          </a:p>
          <a:p>
            <a:pPr lvl="1"/>
            <a:endParaRPr lang="en-US" dirty="0"/>
          </a:p>
          <a:p>
            <a:pPr lvl="2"/>
            <a:endParaRPr lang="en-US" dirty="0"/>
          </a:p>
          <a:p>
            <a:pPr lvl="1"/>
            <a:endParaRPr lang="en-US" dirty="0"/>
          </a:p>
          <a:p>
            <a:pPr lvl="3"/>
            <a:endParaRPr lang="en-US" dirty="0"/>
          </a:p>
          <a:p>
            <a:pPr lvl="1"/>
            <a:endParaRPr lang="en-US" dirty="0"/>
          </a:p>
        </p:txBody>
      </p:sp>
    </p:spTree>
    <p:extLst>
      <p:ext uri="{BB962C8B-B14F-4D97-AF65-F5344CB8AC3E}">
        <p14:creationId xmlns:p14="http://schemas.microsoft.com/office/powerpoint/2010/main" val="18160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568" y="278314"/>
            <a:ext cx="6479971" cy="437515"/>
          </a:xfrm>
        </p:spPr>
        <p:txBody>
          <a:bodyPr>
            <a:normAutofit/>
          </a:bodyPr>
          <a:lstStyle/>
          <a:p>
            <a:r>
              <a:rPr lang="en-US" dirty="0"/>
              <a:t>The Architecture of a Relational DBMS</a:t>
            </a:r>
          </a:p>
        </p:txBody>
      </p:sp>
      <p:sp>
        <p:nvSpPr>
          <p:cNvPr id="5" name="Rounded Rectangle 4"/>
          <p:cNvSpPr/>
          <p:nvPr/>
        </p:nvSpPr>
        <p:spPr>
          <a:xfrm>
            <a:off x="1481244" y="1454060"/>
            <a:ext cx="1932728" cy="420158"/>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5" dirty="0">
                <a:solidFill>
                  <a:schemeClr val="tx1"/>
                </a:solidFill>
              </a:rPr>
              <a:t>Web Forms</a:t>
            </a:r>
          </a:p>
        </p:txBody>
      </p:sp>
      <p:sp>
        <p:nvSpPr>
          <p:cNvPr id="6" name="Rounded Rectangle 5"/>
          <p:cNvSpPr/>
          <p:nvPr/>
        </p:nvSpPr>
        <p:spPr>
          <a:xfrm>
            <a:off x="3750098" y="1454060"/>
            <a:ext cx="2604982" cy="420158"/>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5" dirty="0">
                <a:solidFill>
                  <a:schemeClr val="tx1"/>
                </a:solidFill>
              </a:rPr>
              <a:t>Application Front Ends</a:t>
            </a:r>
          </a:p>
        </p:txBody>
      </p:sp>
      <p:sp>
        <p:nvSpPr>
          <p:cNvPr id="7" name="Rounded Rectangle 6"/>
          <p:cNvSpPr/>
          <p:nvPr/>
        </p:nvSpPr>
        <p:spPr>
          <a:xfrm>
            <a:off x="6607175" y="1446600"/>
            <a:ext cx="1932728" cy="420158"/>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5" dirty="0">
                <a:solidFill>
                  <a:schemeClr val="tx1"/>
                </a:solidFill>
              </a:rPr>
              <a:t>SQL Interface</a:t>
            </a:r>
          </a:p>
        </p:txBody>
      </p:sp>
      <p:sp>
        <p:nvSpPr>
          <p:cNvPr id="8" name="Rectangle 7"/>
          <p:cNvSpPr/>
          <p:nvPr/>
        </p:nvSpPr>
        <p:spPr>
          <a:xfrm>
            <a:off x="1145117" y="2540586"/>
            <a:ext cx="7983008" cy="394948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5"/>
          </a:p>
        </p:txBody>
      </p:sp>
      <p:sp>
        <p:nvSpPr>
          <p:cNvPr id="9" name="Rectangle 8"/>
          <p:cNvSpPr/>
          <p:nvPr/>
        </p:nvSpPr>
        <p:spPr>
          <a:xfrm>
            <a:off x="1901402" y="2624618"/>
            <a:ext cx="5882217" cy="134450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5"/>
          </a:p>
        </p:txBody>
      </p:sp>
      <p:sp>
        <p:nvSpPr>
          <p:cNvPr id="10" name="Rectangle 9"/>
          <p:cNvSpPr/>
          <p:nvPr/>
        </p:nvSpPr>
        <p:spPr>
          <a:xfrm>
            <a:off x="2321560" y="2792681"/>
            <a:ext cx="2352887" cy="33612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5" dirty="0"/>
              <a:t>Plan Executer</a:t>
            </a:r>
          </a:p>
        </p:txBody>
      </p:sp>
      <p:sp>
        <p:nvSpPr>
          <p:cNvPr id="11" name="Rectangle 10"/>
          <p:cNvSpPr/>
          <p:nvPr/>
        </p:nvSpPr>
        <p:spPr>
          <a:xfrm>
            <a:off x="5010573" y="2792681"/>
            <a:ext cx="2352887" cy="33612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5" dirty="0"/>
              <a:t>Parser</a:t>
            </a:r>
          </a:p>
        </p:txBody>
      </p:sp>
      <p:sp>
        <p:nvSpPr>
          <p:cNvPr id="12" name="Rectangle 11"/>
          <p:cNvSpPr/>
          <p:nvPr/>
        </p:nvSpPr>
        <p:spPr>
          <a:xfrm>
            <a:off x="2321560" y="3464934"/>
            <a:ext cx="2352887" cy="33612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5" dirty="0"/>
              <a:t>Operator Evaluator</a:t>
            </a:r>
          </a:p>
        </p:txBody>
      </p:sp>
      <p:sp>
        <p:nvSpPr>
          <p:cNvPr id="13" name="Rectangle 12"/>
          <p:cNvSpPr/>
          <p:nvPr/>
        </p:nvSpPr>
        <p:spPr>
          <a:xfrm>
            <a:off x="5010574" y="3464934"/>
            <a:ext cx="2352886" cy="33612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5" dirty="0"/>
              <a:t>Optimizer</a:t>
            </a:r>
          </a:p>
        </p:txBody>
      </p:sp>
      <p:sp>
        <p:nvSpPr>
          <p:cNvPr id="14" name="TextBox 13"/>
          <p:cNvSpPr txBox="1"/>
          <p:nvPr/>
        </p:nvSpPr>
        <p:spPr>
          <a:xfrm>
            <a:off x="7871338" y="2782833"/>
            <a:ext cx="1315553" cy="1008738"/>
          </a:xfrm>
          <a:prstGeom prst="rect">
            <a:avLst/>
          </a:prstGeom>
          <a:noFill/>
        </p:spPr>
        <p:txBody>
          <a:bodyPr wrap="none" rtlCol="0">
            <a:spAutoFit/>
          </a:bodyPr>
          <a:lstStyle/>
          <a:p>
            <a:r>
              <a:rPr lang="en-US" sz="1985" dirty="0"/>
              <a:t>Query </a:t>
            </a:r>
            <a:br>
              <a:rPr lang="en-US" sz="1985" dirty="0"/>
            </a:br>
            <a:r>
              <a:rPr lang="en-US" sz="1985" dirty="0"/>
              <a:t>Evaluation </a:t>
            </a:r>
            <a:br>
              <a:rPr lang="en-US" sz="1985" dirty="0"/>
            </a:br>
            <a:r>
              <a:rPr lang="en-US" sz="1985" dirty="0"/>
              <a:t>Engine</a:t>
            </a:r>
          </a:p>
        </p:txBody>
      </p:sp>
      <p:sp>
        <p:nvSpPr>
          <p:cNvPr id="15" name="Rectangle 14"/>
          <p:cNvSpPr/>
          <p:nvPr/>
        </p:nvSpPr>
        <p:spPr>
          <a:xfrm>
            <a:off x="3245908" y="4221220"/>
            <a:ext cx="3529331" cy="42015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5" dirty="0"/>
              <a:t>Files and Access Methods</a:t>
            </a:r>
          </a:p>
        </p:txBody>
      </p:sp>
      <p:sp>
        <p:nvSpPr>
          <p:cNvPr id="16" name="Rectangle 15"/>
          <p:cNvSpPr/>
          <p:nvPr/>
        </p:nvSpPr>
        <p:spPr>
          <a:xfrm>
            <a:off x="3245908" y="4822793"/>
            <a:ext cx="3529331" cy="42015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5" dirty="0"/>
              <a:t>Buffer Manager</a:t>
            </a:r>
          </a:p>
        </p:txBody>
      </p:sp>
      <p:sp>
        <p:nvSpPr>
          <p:cNvPr id="17" name="Rectangle 16"/>
          <p:cNvSpPr/>
          <p:nvPr/>
        </p:nvSpPr>
        <p:spPr>
          <a:xfrm>
            <a:off x="3245907" y="5481695"/>
            <a:ext cx="3529331" cy="42015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5" dirty="0"/>
              <a:t>Disk Space Manager</a:t>
            </a:r>
          </a:p>
        </p:txBody>
      </p:sp>
      <p:sp>
        <p:nvSpPr>
          <p:cNvPr id="18" name="Rectangle 17"/>
          <p:cNvSpPr/>
          <p:nvPr/>
        </p:nvSpPr>
        <p:spPr>
          <a:xfrm>
            <a:off x="1424697" y="4221220"/>
            <a:ext cx="1596602" cy="16806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5"/>
          </a:p>
        </p:txBody>
      </p:sp>
      <p:sp>
        <p:nvSpPr>
          <p:cNvPr id="19" name="Rectangle 18"/>
          <p:cNvSpPr/>
          <p:nvPr/>
        </p:nvSpPr>
        <p:spPr>
          <a:xfrm>
            <a:off x="1508729" y="4305251"/>
            <a:ext cx="1428538" cy="67225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5" dirty="0"/>
              <a:t>Transaction Manager</a:t>
            </a:r>
          </a:p>
        </p:txBody>
      </p:sp>
      <p:sp>
        <p:nvSpPr>
          <p:cNvPr id="20" name="Rectangle 19"/>
          <p:cNvSpPr/>
          <p:nvPr/>
        </p:nvSpPr>
        <p:spPr>
          <a:xfrm>
            <a:off x="1508729" y="5136929"/>
            <a:ext cx="1428538" cy="67225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5" dirty="0"/>
              <a:t>Lock Manager</a:t>
            </a:r>
          </a:p>
        </p:txBody>
      </p:sp>
      <p:sp>
        <p:nvSpPr>
          <p:cNvPr id="21" name="Rectangle 20"/>
          <p:cNvSpPr/>
          <p:nvPr/>
        </p:nvSpPr>
        <p:spPr>
          <a:xfrm>
            <a:off x="7036758" y="4221220"/>
            <a:ext cx="1428538" cy="168063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5" dirty="0"/>
              <a:t>Recovery Manager</a:t>
            </a:r>
          </a:p>
        </p:txBody>
      </p:sp>
      <p:sp>
        <p:nvSpPr>
          <p:cNvPr id="22" name="TextBox 21"/>
          <p:cNvSpPr txBox="1"/>
          <p:nvPr/>
        </p:nvSpPr>
        <p:spPr>
          <a:xfrm>
            <a:off x="1093568" y="5980961"/>
            <a:ext cx="2305246" cy="397801"/>
          </a:xfrm>
          <a:prstGeom prst="rect">
            <a:avLst/>
          </a:prstGeom>
          <a:noFill/>
        </p:spPr>
        <p:txBody>
          <a:bodyPr wrap="none" rtlCol="0">
            <a:spAutoFit/>
          </a:bodyPr>
          <a:lstStyle/>
          <a:p>
            <a:r>
              <a:rPr lang="en-US" sz="1985" dirty="0"/>
              <a:t>Concurrency Control</a:t>
            </a:r>
          </a:p>
        </p:txBody>
      </p:sp>
      <p:sp>
        <p:nvSpPr>
          <p:cNvPr id="23" name="Can 22"/>
          <p:cNvSpPr/>
          <p:nvPr/>
        </p:nvSpPr>
        <p:spPr>
          <a:xfrm>
            <a:off x="2760568" y="6574106"/>
            <a:ext cx="4327632" cy="924348"/>
          </a:xfrm>
          <a:prstGeom prst="can">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5"/>
          </a:p>
        </p:txBody>
      </p:sp>
      <p:sp>
        <p:nvSpPr>
          <p:cNvPr id="24" name="TextBox 23"/>
          <p:cNvSpPr txBox="1"/>
          <p:nvPr/>
        </p:nvSpPr>
        <p:spPr>
          <a:xfrm>
            <a:off x="5237179" y="6910233"/>
            <a:ext cx="1750287" cy="397801"/>
          </a:xfrm>
          <a:prstGeom prst="rect">
            <a:avLst/>
          </a:prstGeom>
          <a:noFill/>
        </p:spPr>
        <p:txBody>
          <a:bodyPr wrap="none" rtlCol="0">
            <a:spAutoFit/>
          </a:bodyPr>
          <a:lstStyle/>
          <a:p>
            <a:r>
              <a:rPr lang="en-US" sz="1985" dirty="0"/>
              <a:t>System Catalog</a:t>
            </a:r>
          </a:p>
        </p:txBody>
      </p:sp>
      <p:sp>
        <p:nvSpPr>
          <p:cNvPr id="25" name="TextBox 24"/>
          <p:cNvSpPr txBox="1"/>
          <p:nvPr/>
        </p:nvSpPr>
        <p:spPr>
          <a:xfrm>
            <a:off x="3414276" y="6832635"/>
            <a:ext cx="1264449" cy="397801"/>
          </a:xfrm>
          <a:prstGeom prst="rect">
            <a:avLst/>
          </a:prstGeom>
          <a:noFill/>
        </p:spPr>
        <p:txBody>
          <a:bodyPr wrap="none" rtlCol="0">
            <a:spAutoFit/>
          </a:bodyPr>
          <a:lstStyle/>
          <a:p>
            <a:r>
              <a:rPr lang="en-US" sz="1985" dirty="0"/>
              <a:t>Index Files</a:t>
            </a:r>
          </a:p>
        </p:txBody>
      </p:sp>
      <p:sp>
        <p:nvSpPr>
          <p:cNvPr id="27" name="TextBox 26"/>
          <p:cNvSpPr txBox="1"/>
          <p:nvPr/>
        </p:nvSpPr>
        <p:spPr>
          <a:xfrm>
            <a:off x="3472161" y="7146923"/>
            <a:ext cx="1181093" cy="397801"/>
          </a:xfrm>
          <a:prstGeom prst="rect">
            <a:avLst/>
          </a:prstGeom>
          <a:noFill/>
        </p:spPr>
        <p:txBody>
          <a:bodyPr wrap="none" rtlCol="0">
            <a:spAutoFit/>
          </a:bodyPr>
          <a:lstStyle/>
          <a:p>
            <a:r>
              <a:rPr lang="en-US" sz="1985" dirty="0"/>
              <a:t>Data Files</a:t>
            </a:r>
          </a:p>
        </p:txBody>
      </p:sp>
      <p:sp>
        <p:nvSpPr>
          <p:cNvPr id="28" name="TextBox 27"/>
          <p:cNvSpPr txBox="1"/>
          <p:nvPr/>
        </p:nvSpPr>
        <p:spPr>
          <a:xfrm>
            <a:off x="4208304" y="2048476"/>
            <a:ext cx="1803699" cy="397801"/>
          </a:xfrm>
          <a:prstGeom prst="rect">
            <a:avLst/>
          </a:prstGeom>
          <a:noFill/>
        </p:spPr>
        <p:txBody>
          <a:bodyPr wrap="none" rtlCol="0">
            <a:spAutoFit/>
          </a:bodyPr>
          <a:lstStyle/>
          <a:p>
            <a:r>
              <a:rPr lang="en-US" sz="1985" dirty="0"/>
              <a:t>SQL Commands</a:t>
            </a:r>
          </a:p>
        </p:txBody>
      </p:sp>
      <p:cxnSp>
        <p:nvCxnSpPr>
          <p:cNvPr id="4" name="Straight Arrow Connector 3"/>
          <p:cNvCxnSpPr>
            <a:stCxn id="5" idx="2"/>
          </p:cNvCxnSpPr>
          <p:nvPr/>
        </p:nvCxnSpPr>
        <p:spPr>
          <a:xfrm>
            <a:off x="2447607" y="1874219"/>
            <a:ext cx="2604982" cy="244635"/>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 idx="2"/>
          </p:cNvCxnSpPr>
          <p:nvPr/>
        </p:nvCxnSpPr>
        <p:spPr>
          <a:xfrm>
            <a:off x="5052589" y="1874219"/>
            <a:ext cx="0" cy="244635"/>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2"/>
          </p:cNvCxnSpPr>
          <p:nvPr/>
        </p:nvCxnSpPr>
        <p:spPr>
          <a:xfrm flipH="1">
            <a:off x="5052589" y="1866758"/>
            <a:ext cx="2520950" cy="252095"/>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058479" y="2316764"/>
            <a:ext cx="0" cy="201676"/>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287809" y="5979116"/>
            <a:ext cx="814647" cy="397801"/>
          </a:xfrm>
          <a:prstGeom prst="rect">
            <a:avLst/>
          </a:prstGeom>
          <a:noFill/>
        </p:spPr>
        <p:txBody>
          <a:bodyPr wrap="none" rtlCol="0">
            <a:spAutoFit/>
          </a:bodyPr>
          <a:lstStyle/>
          <a:p>
            <a:r>
              <a:rPr lang="en-US" sz="1985" dirty="0"/>
              <a:t>DBMS</a:t>
            </a:r>
          </a:p>
        </p:txBody>
      </p:sp>
      <p:cxnSp>
        <p:nvCxnSpPr>
          <p:cNvPr id="42" name="Straight Arrow Connector 41"/>
          <p:cNvCxnSpPr>
            <a:stCxn id="27" idx="0"/>
          </p:cNvCxnSpPr>
          <p:nvPr/>
        </p:nvCxnSpPr>
        <p:spPr>
          <a:xfrm>
            <a:off x="4073306" y="7146922"/>
            <a:ext cx="199833" cy="9300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25" idx="3"/>
          </p:cNvCxnSpPr>
          <p:nvPr/>
        </p:nvCxnSpPr>
        <p:spPr>
          <a:xfrm flipH="1" flipV="1">
            <a:off x="4701273" y="7036280"/>
            <a:ext cx="535906" cy="7759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4" idx="1"/>
            <a:endCxn id="27" idx="3"/>
          </p:cNvCxnSpPr>
          <p:nvPr/>
        </p:nvCxnSpPr>
        <p:spPr>
          <a:xfrm flipH="1">
            <a:off x="4674448" y="7113878"/>
            <a:ext cx="562731" cy="23668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15" idx="0"/>
          </p:cNvCxnSpPr>
          <p:nvPr/>
        </p:nvCxnSpPr>
        <p:spPr>
          <a:xfrm>
            <a:off x="5010571" y="3969124"/>
            <a:ext cx="2" cy="252095"/>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6" idx="0"/>
          </p:cNvCxnSpPr>
          <p:nvPr/>
        </p:nvCxnSpPr>
        <p:spPr>
          <a:xfrm>
            <a:off x="5010573" y="4650015"/>
            <a:ext cx="0" cy="172778"/>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6" idx="2"/>
            <a:endCxn id="17" idx="0"/>
          </p:cNvCxnSpPr>
          <p:nvPr/>
        </p:nvCxnSpPr>
        <p:spPr>
          <a:xfrm flipH="1">
            <a:off x="5010573" y="5242951"/>
            <a:ext cx="1" cy="238744"/>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003238" y="4442293"/>
            <a:ext cx="252095" cy="0"/>
          </a:xfrm>
          <a:prstGeom prst="straightConnector1">
            <a:avLst/>
          </a:prstGeom>
          <a:ln w="15875">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3003238" y="5041900"/>
            <a:ext cx="252095" cy="0"/>
          </a:xfrm>
          <a:prstGeom prst="straightConnector1">
            <a:avLst/>
          </a:prstGeom>
          <a:ln w="15875">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3001663" y="5714153"/>
            <a:ext cx="252095" cy="0"/>
          </a:xfrm>
          <a:prstGeom prst="straightConnector1">
            <a:avLst/>
          </a:prstGeom>
          <a:ln w="15875">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6776813" y="4434830"/>
            <a:ext cx="252095" cy="0"/>
          </a:xfrm>
          <a:prstGeom prst="straightConnector1">
            <a:avLst/>
          </a:prstGeom>
          <a:ln w="15875">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a:off x="6776813" y="5034436"/>
            <a:ext cx="252095" cy="0"/>
          </a:xfrm>
          <a:prstGeom prst="straightConnector1">
            <a:avLst/>
          </a:prstGeom>
          <a:ln w="15875">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6775238" y="5706690"/>
            <a:ext cx="252095" cy="0"/>
          </a:xfrm>
          <a:prstGeom prst="straightConnector1">
            <a:avLst/>
          </a:prstGeom>
          <a:ln w="15875">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424698" y="6871434"/>
            <a:ext cx="1145826" cy="397801"/>
          </a:xfrm>
          <a:prstGeom prst="rect">
            <a:avLst/>
          </a:prstGeom>
          <a:noFill/>
        </p:spPr>
        <p:txBody>
          <a:bodyPr wrap="none" rtlCol="0">
            <a:spAutoFit/>
          </a:bodyPr>
          <a:lstStyle/>
          <a:p>
            <a:r>
              <a:rPr lang="en-US" sz="1985" dirty="0"/>
              <a:t>Database</a:t>
            </a:r>
          </a:p>
        </p:txBody>
      </p:sp>
      <p:cxnSp>
        <p:nvCxnSpPr>
          <p:cNvPr id="69" name="Straight Arrow Connector 68"/>
          <p:cNvCxnSpPr/>
          <p:nvPr/>
        </p:nvCxnSpPr>
        <p:spPr>
          <a:xfrm>
            <a:off x="4928113" y="6482222"/>
            <a:ext cx="0" cy="172778"/>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145117" y="1283095"/>
            <a:ext cx="5378027" cy="1033669"/>
          </a:xfrm>
          <a:prstGeom prst="rect">
            <a:avLst/>
          </a:prstGeom>
          <a:solidFill>
            <a:srgbClr val="FFFF00">
              <a:alpha val="8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985" b="1" dirty="0">
                <a:solidFill>
                  <a:schemeClr val="tx1"/>
                </a:solidFill>
              </a:rPr>
              <a:t>End Users (e.g., university staff, travel agents, etc.)</a:t>
            </a:r>
          </a:p>
        </p:txBody>
      </p:sp>
      <p:sp>
        <p:nvSpPr>
          <p:cNvPr id="46" name="Rectangle 45"/>
          <p:cNvSpPr/>
          <p:nvPr/>
        </p:nvSpPr>
        <p:spPr>
          <a:xfrm>
            <a:off x="6568393" y="1283095"/>
            <a:ext cx="2552382" cy="1033669"/>
          </a:xfrm>
          <a:prstGeom prst="rect">
            <a:avLst/>
          </a:prstGeom>
          <a:solidFill>
            <a:srgbClr val="FFFF00">
              <a:alpha val="8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5" b="1" dirty="0">
                <a:solidFill>
                  <a:schemeClr val="tx1"/>
                </a:solidFill>
              </a:rPr>
              <a:t>Application Programmers &amp; DBAs </a:t>
            </a:r>
          </a:p>
        </p:txBody>
      </p:sp>
      <p:sp>
        <p:nvSpPr>
          <p:cNvPr id="47" name="Rectangle 46"/>
          <p:cNvSpPr/>
          <p:nvPr/>
        </p:nvSpPr>
        <p:spPr>
          <a:xfrm>
            <a:off x="1140690" y="2390350"/>
            <a:ext cx="7983008" cy="5136611"/>
          </a:xfrm>
          <a:prstGeom prst="rect">
            <a:avLst/>
          </a:prstGeom>
          <a:solidFill>
            <a:srgbClr val="FFFF00">
              <a:alpha val="8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5" b="1" dirty="0">
                <a:solidFill>
                  <a:schemeClr val="tx1"/>
                </a:solidFill>
              </a:rPr>
              <a:t>Implementers and Researchers</a:t>
            </a:r>
          </a:p>
        </p:txBody>
      </p:sp>
    </p:spTree>
    <p:extLst>
      <p:ext uri="{BB962C8B-B14F-4D97-AF65-F5344CB8AC3E}">
        <p14:creationId xmlns:p14="http://schemas.microsoft.com/office/powerpoint/2010/main" val="193591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6" grpId="0" animBg="1"/>
      <p:bldP spid="4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6501" y="123825"/>
            <a:ext cx="1905000" cy="437515"/>
          </a:xfrm>
        </p:spPr>
        <p:txBody>
          <a:bodyPr>
            <a:normAutofit/>
          </a:bodyPr>
          <a:lstStyle/>
          <a:p>
            <a:r>
              <a:rPr lang="en-US" dirty="0"/>
              <a:t>Summary</a:t>
            </a:r>
          </a:p>
        </p:txBody>
      </p:sp>
      <p:sp>
        <p:nvSpPr>
          <p:cNvPr id="3" name="Content Placeholder 2"/>
          <p:cNvSpPr>
            <a:spLocks noGrp="1"/>
          </p:cNvSpPr>
          <p:nvPr>
            <p:ph idx="1"/>
          </p:nvPr>
        </p:nvSpPr>
        <p:spPr>
          <a:xfrm>
            <a:off x="393700" y="1038225"/>
            <a:ext cx="9906000" cy="5798185"/>
          </a:xfrm>
        </p:spPr>
        <p:txBody>
          <a:bodyPr>
            <a:normAutofit fontScale="92500" lnSpcReduction="20000"/>
          </a:bodyPr>
          <a:lstStyle/>
          <a:p>
            <a:pPr marL="342900" indent="-342900">
              <a:buFont typeface="Arial" panose="020B0604020202020204" pitchFamily="34" charset="0"/>
              <a:buChar char="•"/>
            </a:pPr>
            <a:r>
              <a:rPr lang="en-US" sz="2400" b="0" dirty="0">
                <a:solidFill>
                  <a:schemeClr val="tx1"/>
                </a:solidFill>
              </a:rPr>
              <a:t>We live in a world of data</a:t>
            </a:r>
          </a:p>
          <a:p>
            <a:pPr marL="342900" indent="-342900">
              <a:buFont typeface="Arial" panose="020B0604020202020204" pitchFamily="34" charset="0"/>
              <a:buChar char="•"/>
            </a:pPr>
            <a:endParaRPr lang="en-US" sz="2400" b="0" dirty="0">
              <a:solidFill>
                <a:schemeClr val="tx1"/>
              </a:solidFill>
            </a:endParaRPr>
          </a:p>
          <a:p>
            <a:pPr marL="342900" indent="-342900">
              <a:buFont typeface="Arial" panose="020B0604020202020204" pitchFamily="34" charset="0"/>
              <a:buChar char="•"/>
            </a:pPr>
            <a:r>
              <a:rPr lang="en-US" sz="2400" b="0" dirty="0">
                <a:solidFill>
                  <a:schemeClr val="tx1"/>
                </a:solidFill>
              </a:rPr>
              <a:t>The explosion of data is occurring along the 3Vs dimensions</a:t>
            </a:r>
          </a:p>
          <a:p>
            <a:pPr marL="342900" indent="-342900">
              <a:buFont typeface="Arial" panose="020B0604020202020204" pitchFamily="34" charset="0"/>
              <a:buChar char="•"/>
            </a:pPr>
            <a:endParaRPr lang="en-US" sz="2400" b="0" dirty="0">
              <a:solidFill>
                <a:schemeClr val="tx1"/>
              </a:solidFill>
            </a:endParaRPr>
          </a:p>
          <a:p>
            <a:pPr marL="342900" indent="-342900">
              <a:buFont typeface="Arial" panose="020B0604020202020204" pitchFamily="34" charset="0"/>
              <a:buChar char="•"/>
            </a:pPr>
            <a:r>
              <a:rPr lang="en-US" sz="2400" b="0" dirty="0">
                <a:solidFill>
                  <a:schemeClr val="tx1"/>
                </a:solidFill>
              </a:rPr>
              <a:t>DBMSs are needed for ensuring logical and physical data independence and ACID properties, among others </a:t>
            </a:r>
          </a:p>
          <a:p>
            <a:pPr marL="342900" indent="-342900">
              <a:buFont typeface="Arial" panose="020B0604020202020204" pitchFamily="34" charset="0"/>
              <a:buChar char="•"/>
            </a:pPr>
            <a:endParaRPr lang="en-US" sz="2400" b="0" dirty="0">
              <a:solidFill>
                <a:schemeClr val="tx1"/>
              </a:solidFill>
            </a:endParaRPr>
          </a:p>
          <a:p>
            <a:pPr marL="342900" indent="-342900">
              <a:buFont typeface="Arial" panose="020B0604020202020204" pitchFamily="34" charset="0"/>
              <a:buChar char="•"/>
            </a:pPr>
            <a:r>
              <a:rPr lang="en-US" sz="2400" b="0" dirty="0">
                <a:solidFill>
                  <a:schemeClr val="tx1"/>
                </a:solidFill>
              </a:rPr>
              <a:t>The data in a DBMS is described at three levels of abstraction</a:t>
            </a:r>
          </a:p>
          <a:p>
            <a:pPr marL="342900" indent="-342900">
              <a:buFont typeface="Arial" panose="020B0604020202020204" pitchFamily="34" charset="0"/>
              <a:buChar char="•"/>
            </a:pPr>
            <a:endParaRPr lang="en-US" sz="2400" b="0" dirty="0">
              <a:solidFill>
                <a:schemeClr val="tx1"/>
              </a:solidFill>
            </a:endParaRPr>
          </a:p>
          <a:p>
            <a:pPr marL="342900" indent="-342900">
              <a:buFont typeface="Arial" panose="020B0604020202020204" pitchFamily="34" charset="0"/>
              <a:buChar char="•"/>
            </a:pPr>
            <a:r>
              <a:rPr lang="en-US" sz="2400" b="0" dirty="0">
                <a:solidFill>
                  <a:schemeClr val="tx1"/>
                </a:solidFill>
              </a:rPr>
              <a:t>A DBMS typically has a layered architecture</a:t>
            </a:r>
          </a:p>
          <a:p>
            <a:pPr marL="342900" indent="-342900">
              <a:buFont typeface="Arial" panose="020B0604020202020204" pitchFamily="34" charset="0"/>
              <a:buChar char="•"/>
            </a:pPr>
            <a:endParaRPr lang="en-US" sz="2400" b="0" dirty="0">
              <a:solidFill>
                <a:schemeClr val="tx1"/>
              </a:solidFill>
            </a:endParaRPr>
          </a:p>
          <a:p>
            <a:pPr marL="342900" indent="-342900">
              <a:buFont typeface="Arial" panose="020B0604020202020204" pitchFamily="34" charset="0"/>
              <a:buChar char="•"/>
            </a:pPr>
            <a:r>
              <a:rPr lang="en-US" sz="2400" b="0" dirty="0">
                <a:solidFill>
                  <a:schemeClr val="tx1"/>
                </a:solidFill>
              </a:rPr>
              <a:t>Studying DBMSs is one of the broadest and most exciting areas in computer science!</a:t>
            </a:r>
          </a:p>
          <a:p>
            <a:pPr marL="342900" indent="-342900">
              <a:buFont typeface="Arial" panose="020B0604020202020204" pitchFamily="34" charset="0"/>
              <a:buChar char="•"/>
            </a:pPr>
            <a:endParaRPr lang="en-US" sz="2400" b="0" dirty="0">
              <a:solidFill>
                <a:schemeClr val="tx1"/>
              </a:solidFill>
            </a:endParaRPr>
          </a:p>
          <a:p>
            <a:pPr marL="342900" indent="-342900">
              <a:buFont typeface="Arial" panose="020B0604020202020204" pitchFamily="34" charset="0"/>
              <a:buChar char="•"/>
            </a:pPr>
            <a:r>
              <a:rPr lang="en-US" sz="2400" b="0" dirty="0">
                <a:solidFill>
                  <a:schemeClr val="tx1"/>
                </a:solidFill>
              </a:rPr>
              <a:t>This course provides an in-depth treatment of DBMSs with an emphasis on how to </a:t>
            </a:r>
            <a:r>
              <a:rPr lang="en-US" sz="2400" b="0" i="1" dirty="0">
                <a:solidFill>
                  <a:schemeClr val="tx1"/>
                </a:solidFill>
              </a:rPr>
              <a:t>design</a:t>
            </a:r>
            <a:r>
              <a:rPr lang="en-US" sz="2400" b="0" dirty="0">
                <a:solidFill>
                  <a:schemeClr val="tx1"/>
                </a:solidFill>
              </a:rPr>
              <a:t>, </a:t>
            </a:r>
            <a:r>
              <a:rPr lang="en-US" sz="2400" b="0" i="1" dirty="0">
                <a:solidFill>
                  <a:schemeClr val="tx1"/>
                </a:solidFill>
              </a:rPr>
              <a:t>create</a:t>
            </a:r>
            <a:r>
              <a:rPr lang="en-US" sz="2400" b="0" dirty="0">
                <a:solidFill>
                  <a:schemeClr val="tx1"/>
                </a:solidFill>
              </a:rPr>
              <a:t>, </a:t>
            </a:r>
            <a:r>
              <a:rPr lang="en-US" sz="2400" b="0" i="1" dirty="0">
                <a:solidFill>
                  <a:schemeClr val="tx1"/>
                </a:solidFill>
              </a:rPr>
              <a:t>refine</a:t>
            </a:r>
            <a:r>
              <a:rPr lang="en-US" sz="2400" b="0" dirty="0">
                <a:solidFill>
                  <a:schemeClr val="tx1"/>
                </a:solidFill>
              </a:rPr>
              <a:t>, </a:t>
            </a:r>
            <a:r>
              <a:rPr lang="en-US" sz="2400" b="0" i="1" dirty="0">
                <a:solidFill>
                  <a:schemeClr val="tx1"/>
                </a:solidFill>
              </a:rPr>
              <a:t>use</a:t>
            </a:r>
            <a:r>
              <a:rPr lang="en-US" sz="2400" b="0" dirty="0">
                <a:solidFill>
                  <a:schemeClr val="tx1"/>
                </a:solidFill>
              </a:rPr>
              <a:t> and </a:t>
            </a:r>
            <a:r>
              <a:rPr lang="en-US" sz="2400" b="0" i="1" dirty="0">
                <a:solidFill>
                  <a:schemeClr val="tx1"/>
                </a:solidFill>
              </a:rPr>
              <a:t>build</a:t>
            </a:r>
            <a:r>
              <a:rPr lang="en-US" sz="2400" b="0" dirty="0">
                <a:solidFill>
                  <a:schemeClr val="tx1"/>
                </a:solidFill>
              </a:rPr>
              <a:t> DBMSs and real-world enterprise databases</a:t>
            </a:r>
          </a:p>
          <a:p>
            <a:pPr marL="342900" indent="-342900">
              <a:buFont typeface="Arial" panose="020B0604020202020204" pitchFamily="34" charset="0"/>
              <a:buChar char="•"/>
            </a:pPr>
            <a:endParaRPr lang="en-US" sz="2400" b="0" dirty="0">
              <a:solidFill>
                <a:schemeClr val="tx1"/>
              </a:solidFill>
            </a:endParaRPr>
          </a:p>
          <a:p>
            <a:pPr marL="342900" indent="-342900">
              <a:buFont typeface="Arial" panose="020B0604020202020204" pitchFamily="34" charset="0"/>
              <a:buChar char="•"/>
            </a:pPr>
            <a:r>
              <a:rPr lang="en-US" sz="2400" b="0" dirty="0">
                <a:solidFill>
                  <a:schemeClr val="tx1"/>
                </a:solidFill>
              </a:rPr>
              <a:t>Various classes of people who work with databases hold responsible jobs and are well-paid! </a:t>
            </a:r>
          </a:p>
          <a:p>
            <a:pPr marL="342900" indent="-342900">
              <a:buFont typeface="Arial" panose="020B0604020202020204" pitchFamily="34" charset="0"/>
              <a:buChar char="•"/>
            </a:pPr>
            <a:endParaRPr lang="en-US" sz="2400" b="0" dirty="0">
              <a:solidFill>
                <a:srgbClr val="0000FF"/>
              </a:solidFill>
            </a:endParaRPr>
          </a:p>
          <a:p>
            <a:pPr>
              <a:buFont typeface="Wingdings" pitchFamily="2" charset="2"/>
              <a:buChar char="§"/>
            </a:pPr>
            <a:endParaRPr lang="en-US" sz="2647" dirty="0"/>
          </a:p>
          <a:p>
            <a:pPr>
              <a:buFont typeface="Wingdings" pitchFamily="2" charset="2"/>
              <a:buChar char="§"/>
            </a:pPr>
            <a:endParaRPr lang="en-US" sz="2206" dirty="0"/>
          </a:p>
          <a:p>
            <a:pPr>
              <a:buFont typeface="Wingdings" pitchFamily="2" charset="2"/>
              <a:buChar char="§"/>
            </a:pPr>
            <a:endParaRPr lang="en-US" sz="2426" dirty="0"/>
          </a:p>
          <a:p>
            <a:pPr lvl="1">
              <a:buFont typeface="Wingdings" pitchFamily="2" charset="2"/>
              <a:buChar char="§"/>
            </a:pPr>
            <a:endParaRPr lang="en-US" sz="1985" dirty="0"/>
          </a:p>
          <a:p>
            <a:pPr>
              <a:buFont typeface="Wingdings" pitchFamily="2" charset="2"/>
              <a:buChar char="§"/>
            </a:pPr>
            <a:endParaRPr lang="en-US" sz="2426" dirty="0"/>
          </a:p>
          <a:p>
            <a:pPr lvl="1">
              <a:buFont typeface="Wingdings" pitchFamily="2" charset="2"/>
              <a:buChar char="§"/>
            </a:pPr>
            <a:endParaRPr lang="en-US" sz="1985" dirty="0"/>
          </a:p>
          <a:p>
            <a:pPr>
              <a:buFont typeface="Wingdings" pitchFamily="2" charset="2"/>
              <a:buChar char="§"/>
            </a:pPr>
            <a:endParaRPr lang="en-US" sz="2426" dirty="0"/>
          </a:p>
          <a:p>
            <a:pPr>
              <a:buFont typeface="Wingdings" pitchFamily="2" charset="2"/>
              <a:buChar char="§"/>
            </a:pPr>
            <a:endParaRPr lang="en-US" sz="2426" dirty="0"/>
          </a:p>
          <a:p>
            <a:pPr>
              <a:buFont typeface="Wingdings" pitchFamily="2" charset="2"/>
              <a:buChar char="§"/>
            </a:pPr>
            <a:endParaRPr lang="en-US" sz="2426" dirty="0"/>
          </a:p>
          <a:p>
            <a:pPr lvl="1"/>
            <a:endParaRPr lang="en-US" dirty="0"/>
          </a:p>
          <a:p>
            <a:pPr lvl="1"/>
            <a:endParaRPr lang="en-US" dirty="0"/>
          </a:p>
          <a:p>
            <a:pPr lvl="1"/>
            <a:endParaRPr lang="en-US" dirty="0"/>
          </a:p>
          <a:p>
            <a:pPr lvl="2"/>
            <a:endParaRPr lang="en-US" dirty="0"/>
          </a:p>
          <a:p>
            <a:pPr lvl="1"/>
            <a:endParaRPr lang="en-US" dirty="0"/>
          </a:p>
          <a:p>
            <a:pPr lvl="2"/>
            <a:endParaRPr lang="en-US" dirty="0"/>
          </a:p>
          <a:p>
            <a:pPr lvl="1"/>
            <a:endParaRPr lang="en-US" dirty="0"/>
          </a:p>
          <a:p>
            <a:pPr lvl="3"/>
            <a:endParaRPr lang="en-US" dirty="0"/>
          </a:p>
          <a:p>
            <a:pPr lvl="1"/>
            <a:endParaRPr lang="en-US" dirty="0"/>
          </a:p>
        </p:txBody>
      </p:sp>
    </p:spTree>
    <p:extLst>
      <p:ext uri="{BB962C8B-B14F-4D97-AF65-F5344CB8AC3E}">
        <p14:creationId xmlns:p14="http://schemas.microsoft.com/office/powerpoint/2010/main" val="113257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89301" y="504825"/>
            <a:ext cx="2819400" cy="437515"/>
          </a:xfrm>
          <a:prstGeom prst="rect">
            <a:avLst/>
          </a:prstGeom>
        </p:spPr>
        <p:txBody>
          <a:bodyPr vert="horz" wrap="square" lIns="0" tIns="12700" rIns="0" bIns="0" rtlCol="0">
            <a:spAutoFit/>
          </a:bodyPr>
          <a:lstStyle/>
          <a:p>
            <a:pPr marL="12700">
              <a:lnSpc>
                <a:spcPct val="100000"/>
              </a:lnSpc>
              <a:spcBef>
                <a:spcPts val="100"/>
              </a:spcBef>
            </a:pPr>
            <a:r>
              <a:rPr spc="5" dirty="0"/>
              <a:t>Lecture</a:t>
            </a:r>
            <a:r>
              <a:rPr spc="-5" dirty="0"/>
              <a:t> </a:t>
            </a:r>
            <a:r>
              <a:rPr spc="5" dirty="0"/>
              <a:t>Material</a:t>
            </a:r>
          </a:p>
        </p:txBody>
      </p:sp>
      <p:sp>
        <p:nvSpPr>
          <p:cNvPr id="4" name="object 4"/>
          <p:cNvSpPr txBox="1">
            <a:spLocks noGrp="1"/>
          </p:cNvSpPr>
          <p:nvPr>
            <p:ph type="body" idx="1"/>
          </p:nvPr>
        </p:nvSpPr>
        <p:spPr>
          <a:xfrm>
            <a:off x="165100" y="1343025"/>
            <a:ext cx="11734800" cy="2290884"/>
          </a:xfrm>
          <a:prstGeom prst="rect">
            <a:avLst/>
          </a:prstGeom>
        </p:spPr>
        <p:txBody>
          <a:bodyPr vert="horz" wrap="square" lIns="0" tIns="25400" rIns="0" bIns="0" rtlCol="0">
            <a:spAutoFit/>
          </a:bodyPr>
          <a:lstStyle/>
          <a:p>
            <a:pPr marL="342900" marR="1506855" indent="-342900">
              <a:lnSpc>
                <a:spcPct val="135100"/>
              </a:lnSpc>
              <a:spcBef>
                <a:spcPts val="200"/>
              </a:spcBef>
              <a:buClr>
                <a:srgbClr val="CC3300"/>
              </a:buClr>
              <a:buSzPct val="87500"/>
              <a:buFont typeface="Arial" panose="020B0604020202020204" pitchFamily="34" charset="0"/>
              <a:buChar char="•"/>
              <a:tabLst>
                <a:tab pos="342900" algn="l"/>
              </a:tabLst>
            </a:pPr>
            <a:endParaRPr lang="en-IN" sz="2400" spc="-15" dirty="0">
              <a:solidFill>
                <a:srgbClr val="000000"/>
              </a:solidFill>
            </a:endParaRPr>
          </a:p>
          <a:p>
            <a:pPr marL="342900" marR="1506855" indent="-342900">
              <a:lnSpc>
                <a:spcPct val="135100"/>
              </a:lnSpc>
              <a:spcBef>
                <a:spcPts val="200"/>
              </a:spcBef>
              <a:buClr>
                <a:srgbClr val="CC3300"/>
              </a:buClr>
              <a:buSzPct val="87500"/>
              <a:buFont typeface="Arial" panose="020B0604020202020204" pitchFamily="34" charset="0"/>
              <a:buChar char="•"/>
              <a:tabLst>
                <a:tab pos="342900" algn="l"/>
              </a:tabLst>
            </a:pPr>
            <a:r>
              <a:rPr lang="en-IN" sz="2400" b="0" spc="-15" dirty="0">
                <a:solidFill>
                  <a:srgbClr val="000000"/>
                </a:solidFill>
              </a:rPr>
              <a:t>You may refer the book ‘</a:t>
            </a:r>
            <a:r>
              <a:rPr sz="2400" b="0" spc="-15" dirty="0">
                <a:solidFill>
                  <a:srgbClr val="000000"/>
                </a:solidFill>
              </a:rPr>
              <a:t>Database System </a:t>
            </a:r>
            <a:r>
              <a:rPr sz="2400" b="0" spc="-10" dirty="0">
                <a:solidFill>
                  <a:srgbClr val="000000"/>
                </a:solidFill>
              </a:rPr>
              <a:t>Concepts</a:t>
            </a:r>
            <a:r>
              <a:rPr lang="en-IN" sz="2400" b="0" spc="-10" dirty="0">
                <a:solidFill>
                  <a:srgbClr val="000000"/>
                </a:solidFill>
              </a:rPr>
              <a:t>'</a:t>
            </a:r>
            <a:r>
              <a:rPr sz="2400" b="0" spc="-10" dirty="0">
                <a:solidFill>
                  <a:srgbClr val="000000"/>
                </a:solidFill>
              </a:rPr>
              <a:t> </a:t>
            </a:r>
            <a:r>
              <a:rPr sz="2400" b="0" spc="-10" dirty="0"/>
              <a:t> </a:t>
            </a:r>
            <a:r>
              <a:rPr lang="en-IN" sz="2400" b="0" spc="-10" dirty="0"/>
              <a:t>by </a:t>
            </a:r>
            <a:r>
              <a:rPr sz="2400" b="0" spc="15" dirty="0" err="1"/>
              <a:t>Silberschatz</a:t>
            </a:r>
            <a:r>
              <a:rPr sz="2400" b="0" spc="15" dirty="0"/>
              <a:t>, Korth, and </a:t>
            </a:r>
            <a:r>
              <a:rPr sz="2400" b="0" spc="15" dirty="0" err="1"/>
              <a:t>Sudarshan</a:t>
            </a:r>
            <a:r>
              <a:rPr lang="en-IN" sz="2400" b="0" spc="15" dirty="0"/>
              <a:t>,</a:t>
            </a:r>
            <a:r>
              <a:rPr sz="2400" b="0" spc="15" dirty="0"/>
              <a:t> </a:t>
            </a:r>
            <a:r>
              <a:rPr sz="2400" b="0" spc="15" dirty="0">
                <a:solidFill>
                  <a:srgbClr val="000099"/>
                </a:solidFill>
              </a:rPr>
              <a:t> </a:t>
            </a:r>
            <a:r>
              <a:rPr sz="2400" b="0" spc="20" dirty="0">
                <a:solidFill>
                  <a:srgbClr val="000099"/>
                </a:solidFill>
              </a:rPr>
              <a:t>McGraw </a:t>
            </a:r>
            <a:r>
              <a:rPr sz="2400" b="0" spc="10" dirty="0">
                <a:solidFill>
                  <a:srgbClr val="000099"/>
                </a:solidFill>
              </a:rPr>
              <a:t>Hill, </a:t>
            </a:r>
            <a:r>
              <a:rPr lang="en-US" sz="2400" b="0" dirty="0">
                <a:solidFill>
                  <a:srgbClr val="000099"/>
                </a:solidFill>
              </a:rPr>
              <a:t>7</a:t>
            </a:r>
            <a:r>
              <a:rPr sz="2400" b="0" baseline="23809" dirty="0">
                <a:solidFill>
                  <a:srgbClr val="000099"/>
                </a:solidFill>
              </a:rPr>
              <a:t>th</a:t>
            </a:r>
            <a:r>
              <a:rPr sz="2400" b="0" spc="270" baseline="23809" dirty="0">
                <a:solidFill>
                  <a:srgbClr val="000099"/>
                </a:solidFill>
              </a:rPr>
              <a:t> </a:t>
            </a:r>
            <a:r>
              <a:rPr sz="2400" b="0" spc="15" dirty="0">
                <a:solidFill>
                  <a:srgbClr val="000099"/>
                </a:solidFill>
              </a:rPr>
              <a:t>Ed.</a:t>
            </a:r>
            <a:endParaRPr sz="2400" b="0" dirty="0"/>
          </a:p>
          <a:p>
            <a:pPr marL="781685" lvl="1" indent="-342900">
              <a:lnSpc>
                <a:spcPct val="100000"/>
              </a:lnSpc>
              <a:spcBef>
                <a:spcPts val="985"/>
              </a:spcBef>
              <a:buClr>
                <a:srgbClr val="FF9933"/>
              </a:buClr>
              <a:buSzPct val="80000"/>
              <a:buFont typeface="Arial" panose="020B0604020202020204" pitchFamily="34" charset="0"/>
              <a:buChar char="•"/>
              <a:tabLst>
                <a:tab pos="683895" algn="l"/>
              </a:tabLst>
            </a:pPr>
            <a:r>
              <a:rPr sz="2000" b="1" spc="15" dirty="0">
                <a:solidFill>
                  <a:srgbClr val="000099"/>
                </a:solidFill>
                <a:latin typeface="Arial"/>
                <a:cs typeface="Arial"/>
              </a:rPr>
              <a:t>Book </a:t>
            </a:r>
            <a:r>
              <a:rPr sz="2000" b="1" spc="10" dirty="0">
                <a:solidFill>
                  <a:srgbClr val="000099"/>
                </a:solidFill>
                <a:latin typeface="Arial"/>
                <a:cs typeface="Arial"/>
              </a:rPr>
              <a:t>slides </a:t>
            </a:r>
            <a:r>
              <a:rPr sz="2000" b="1" spc="15" dirty="0">
                <a:solidFill>
                  <a:srgbClr val="000099"/>
                </a:solidFill>
                <a:latin typeface="Arial"/>
                <a:cs typeface="Arial"/>
              </a:rPr>
              <a:t>available</a:t>
            </a:r>
            <a:r>
              <a:rPr sz="2000" b="1" spc="55" dirty="0">
                <a:solidFill>
                  <a:srgbClr val="000099"/>
                </a:solidFill>
                <a:latin typeface="Arial"/>
                <a:cs typeface="Arial"/>
              </a:rPr>
              <a:t> </a:t>
            </a:r>
            <a:r>
              <a:rPr sz="2000" b="1" spc="15" dirty="0">
                <a:solidFill>
                  <a:srgbClr val="000099"/>
                </a:solidFill>
                <a:latin typeface="Arial"/>
                <a:cs typeface="Arial"/>
              </a:rPr>
              <a:t>online</a:t>
            </a:r>
            <a:r>
              <a:rPr lang="en-IN" sz="2000" dirty="0">
                <a:latin typeface="Arial"/>
                <a:cs typeface="Arial"/>
              </a:rPr>
              <a:t>  </a:t>
            </a:r>
            <a:r>
              <a:rPr sz="2000" u="heavy" spc="15" dirty="0">
                <a:solidFill>
                  <a:srgbClr val="FF9900"/>
                </a:solidFill>
                <a:uFill>
                  <a:solidFill>
                    <a:srgbClr val="FF9900"/>
                  </a:solidFill>
                </a:uFill>
                <a:latin typeface="Arial"/>
                <a:cs typeface="Arial"/>
              </a:rPr>
              <a:t>https://</a:t>
            </a:r>
            <a:r>
              <a:rPr sz="2000" u="heavy" spc="15" dirty="0">
                <a:solidFill>
                  <a:srgbClr val="FF9900"/>
                </a:solidFill>
                <a:uFill>
                  <a:solidFill>
                    <a:srgbClr val="FF9900"/>
                  </a:solidFill>
                </a:uFill>
                <a:latin typeface="Arial"/>
                <a:cs typeface="Arial"/>
                <a:hlinkClick r:id="rId2"/>
              </a:rPr>
              <a:t>www.db-book.com/db6/slide-dir/</a:t>
            </a:r>
            <a:endParaRPr sz="2000" dirty="0">
              <a:latin typeface="Arial"/>
              <a:cs typeface="Arial"/>
            </a:endParaRPr>
          </a:p>
          <a:p>
            <a:pPr marL="800100" lvl="1" indent="-342900">
              <a:lnSpc>
                <a:spcPct val="100000"/>
              </a:lnSpc>
              <a:buClr>
                <a:srgbClr val="FF9933"/>
              </a:buClr>
              <a:buFont typeface="Arial" panose="020B0604020202020204" pitchFamily="34" charset="0"/>
              <a:buChar char="•"/>
            </a:pPr>
            <a:endParaRPr sz="2000" dirty="0">
              <a:latin typeface="Arial"/>
              <a:cs typeface="Arial"/>
            </a:endParaRPr>
          </a:p>
        </p:txBody>
      </p:sp>
    </p:spTree>
    <p:extLst>
      <p:ext uri="{BB962C8B-B14F-4D97-AF65-F5344CB8AC3E}">
        <p14:creationId xmlns:p14="http://schemas.microsoft.com/office/powerpoint/2010/main" val="332171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98900" y="504825"/>
            <a:ext cx="2670810" cy="382156"/>
          </a:xfrm>
          <a:prstGeom prst="rect">
            <a:avLst/>
          </a:prstGeom>
        </p:spPr>
        <p:txBody>
          <a:bodyPr vert="horz" wrap="square" lIns="0" tIns="12700" rIns="0" bIns="0" rtlCol="0">
            <a:spAutoFit/>
          </a:bodyPr>
          <a:lstStyle/>
          <a:p>
            <a:pPr marL="12700">
              <a:lnSpc>
                <a:spcPct val="100000"/>
              </a:lnSpc>
              <a:spcBef>
                <a:spcPts val="100"/>
              </a:spcBef>
            </a:pPr>
            <a:r>
              <a:rPr sz="2400" b="0" spc="-20" dirty="0">
                <a:solidFill>
                  <a:srgbClr val="0000FF"/>
                </a:solidFill>
                <a:uFill>
                  <a:solidFill>
                    <a:srgbClr val="AF7B51"/>
                  </a:solidFill>
                </a:uFill>
              </a:rPr>
              <a:t>Evaluation</a:t>
            </a:r>
            <a:r>
              <a:rPr sz="2400" b="0" spc="-75" dirty="0">
                <a:solidFill>
                  <a:srgbClr val="0000FF"/>
                </a:solidFill>
                <a:uFill>
                  <a:solidFill>
                    <a:srgbClr val="AF7B51"/>
                  </a:solidFill>
                </a:uFill>
              </a:rPr>
              <a:t> </a:t>
            </a:r>
            <a:r>
              <a:rPr sz="2400" b="0" spc="-20" dirty="0">
                <a:solidFill>
                  <a:srgbClr val="0000FF"/>
                </a:solidFill>
                <a:uFill>
                  <a:solidFill>
                    <a:srgbClr val="AF7B51"/>
                  </a:solidFill>
                </a:uFill>
              </a:rPr>
              <a:t>Scheme</a:t>
            </a:r>
            <a:endParaRPr sz="2400" b="0" dirty="0">
              <a:solidFill>
                <a:srgbClr val="0000FF"/>
              </a:solidFill>
            </a:endParaRPr>
          </a:p>
        </p:txBody>
      </p:sp>
      <p:sp>
        <p:nvSpPr>
          <p:cNvPr id="3" name="object 3"/>
          <p:cNvSpPr txBox="1"/>
          <p:nvPr/>
        </p:nvSpPr>
        <p:spPr>
          <a:xfrm>
            <a:off x="469900" y="1266825"/>
            <a:ext cx="9212580" cy="3175228"/>
          </a:xfrm>
          <a:prstGeom prst="rect">
            <a:avLst/>
          </a:prstGeom>
        </p:spPr>
        <p:txBody>
          <a:bodyPr vert="horz" wrap="square" lIns="0" tIns="12700" rIns="0" bIns="0" rtlCol="0">
            <a:spAutoFit/>
          </a:bodyPr>
          <a:lstStyle/>
          <a:p>
            <a:pPr marL="297815" indent="-285750">
              <a:lnSpc>
                <a:spcPct val="100000"/>
              </a:lnSpc>
              <a:spcBef>
                <a:spcPts val="100"/>
              </a:spcBef>
              <a:buSzPct val="111111"/>
              <a:buFont typeface="Arial" panose="020B0604020202020204" pitchFamily="34" charset="0"/>
              <a:buChar char="•"/>
              <a:tabLst>
                <a:tab pos="401320" algn="l"/>
                <a:tab pos="401955" algn="l"/>
              </a:tabLst>
            </a:pPr>
            <a:endParaRPr lang="en-US" spc="5" dirty="0">
              <a:solidFill>
                <a:srgbClr val="0000FF"/>
              </a:solidFill>
              <a:latin typeface="Arial" panose="020B0604020202020204" pitchFamily="34" charset="0"/>
              <a:cs typeface="Arial" panose="020B0604020202020204" pitchFamily="34" charset="0"/>
            </a:endParaRPr>
          </a:p>
          <a:p>
            <a:pPr marL="297815" indent="-285750">
              <a:lnSpc>
                <a:spcPct val="100000"/>
              </a:lnSpc>
              <a:spcBef>
                <a:spcPts val="100"/>
              </a:spcBef>
              <a:buSzPct val="111111"/>
              <a:buFont typeface="Arial" panose="020B0604020202020204" pitchFamily="34" charset="0"/>
              <a:buChar char="•"/>
              <a:tabLst>
                <a:tab pos="401320" algn="l"/>
                <a:tab pos="401955" algn="l"/>
              </a:tabLst>
            </a:pPr>
            <a:r>
              <a:rPr lang="en-US" spc="5" dirty="0">
                <a:solidFill>
                  <a:srgbClr val="0000FF"/>
                </a:solidFill>
                <a:latin typeface="Arial" panose="020B0604020202020204" pitchFamily="34" charset="0"/>
                <a:cs typeface="Arial" panose="020B0604020202020204" pitchFamily="34" charset="0"/>
              </a:rPr>
              <a:t>Mid-term exam</a:t>
            </a:r>
            <a:r>
              <a:rPr lang="en-US" spc="5" dirty="0">
                <a:latin typeface="Arial" panose="020B0604020202020204" pitchFamily="34" charset="0"/>
                <a:cs typeface="Arial" panose="020B0604020202020204" pitchFamily="34" charset="0"/>
              </a:rPr>
              <a:t>: 25% (as per IIITD exam calendar) [Common for both sections]</a:t>
            </a:r>
            <a:endParaRPr lang="en-US" dirty="0">
              <a:latin typeface="Arial" panose="020B0604020202020204" pitchFamily="34" charset="0"/>
              <a:cs typeface="Arial" panose="020B0604020202020204" pitchFamily="34" charset="0"/>
            </a:endParaRPr>
          </a:p>
          <a:p>
            <a:pPr marL="297815" indent="-285750">
              <a:lnSpc>
                <a:spcPct val="100000"/>
              </a:lnSpc>
              <a:spcBef>
                <a:spcPts val="100"/>
              </a:spcBef>
              <a:buSzPct val="111111"/>
              <a:buFont typeface="Arial" panose="020B0604020202020204" pitchFamily="34" charset="0"/>
              <a:buChar char="•"/>
              <a:tabLst>
                <a:tab pos="401320" algn="l"/>
                <a:tab pos="401955" algn="l"/>
              </a:tabLst>
            </a:pPr>
            <a:endParaRPr lang="en-IN" spc="5" dirty="0">
              <a:solidFill>
                <a:srgbClr val="0000FF"/>
              </a:solidFill>
              <a:latin typeface="Arial" panose="020B0604020202020204" pitchFamily="34" charset="0"/>
              <a:cs typeface="Arial" panose="020B0604020202020204" pitchFamily="34" charset="0"/>
            </a:endParaRPr>
          </a:p>
          <a:p>
            <a:pPr marL="297815" indent="-285750">
              <a:lnSpc>
                <a:spcPct val="100000"/>
              </a:lnSpc>
              <a:spcBef>
                <a:spcPts val="100"/>
              </a:spcBef>
              <a:buSzPct val="111111"/>
              <a:buFont typeface="Arial" panose="020B0604020202020204" pitchFamily="34" charset="0"/>
              <a:buChar char="•"/>
              <a:tabLst>
                <a:tab pos="401320" algn="l"/>
                <a:tab pos="401955" algn="l"/>
              </a:tabLst>
            </a:pPr>
            <a:r>
              <a:rPr spc="5" dirty="0">
                <a:solidFill>
                  <a:srgbClr val="0000FF"/>
                </a:solidFill>
                <a:latin typeface="Arial" panose="020B0604020202020204" pitchFamily="34" charset="0"/>
                <a:cs typeface="Arial" panose="020B0604020202020204" pitchFamily="34" charset="0"/>
              </a:rPr>
              <a:t>Final exam</a:t>
            </a:r>
            <a:r>
              <a:rPr b="1" spc="5" dirty="0">
                <a:solidFill>
                  <a:srgbClr val="0000FF"/>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30</a:t>
            </a:r>
            <a:r>
              <a:rPr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(as per IIITD exam calendar) [Common for both sections]</a:t>
            </a:r>
          </a:p>
          <a:p>
            <a:pPr marL="297815" indent="-285750">
              <a:lnSpc>
                <a:spcPct val="100000"/>
              </a:lnSpc>
              <a:spcBef>
                <a:spcPts val="100"/>
              </a:spcBef>
              <a:buSzPct val="111111"/>
              <a:buFont typeface="Arial" panose="020B0604020202020204" pitchFamily="34" charset="0"/>
              <a:buChar char="•"/>
              <a:tabLst>
                <a:tab pos="401320" algn="l"/>
                <a:tab pos="401955" algn="l"/>
              </a:tabLst>
            </a:pPr>
            <a:endParaRPr lang="en-US" spc="5" dirty="0">
              <a:solidFill>
                <a:srgbClr val="0000FF"/>
              </a:solidFill>
              <a:latin typeface="Arial" panose="020B0604020202020204" pitchFamily="34" charset="0"/>
              <a:cs typeface="Arial" panose="020B0604020202020204" pitchFamily="34" charset="0"/>
            </a:endParaRPr>
          </a:p>
          <a:p>
            <a:pPr marL="297815" indent="-285750">
              <a:lnSpc>
                <a:spcPct val="100000"/>
              </a:lnSpc>
              <a:spcBef>
                <a:spcPts val="100"/>
              </a:spcBef>
              <a:buSzPct val="111111"/>
              <a:buFont typeface="Arial" panose="020B0604020202020204" pitchFamily="34" charset="0"/>
              <a:buChar char="•"/>
              <a:tabLst>
                <a:tab pos="401320" algn="l"/>
                <a:tab pos="401955" algn="l"/>
              </a:tabLst>
            </a:pPr>
            <a:r>
              <a:rPr lang="en-US" spc="5" dirty="0">
                <a:solidFill>
                  <a:srgbClr val="0000FF"/>
                </a:solidFill>
                <a:latin typeface="Arial" panose="020B0604020202020204" pitchFamily="34" charset="0"/>
                <a:cs typeface="Arial" panose="020B0604020202020204" pitchFamily="34" charset="0"/>
              </a:rPr>
              <a:t>Group (2 students) discussion exam (date will be announced at least one week in advance): </a:t>
            </a:r>
            <a:r>
              <a:rPr lang="en-US" spc="5" dirty="0">
                <a:latin typeface="Arial" panose="020B0604020202020204" pitchFamily="34" charset="0"/>
                <a:cs typeface="Arial" panose="020B0604020202020204" pitchFamily="34" charset="0"/>
              </a:rPr>
              <a:t>10%       [Groups will be formed by the Teaching Fellow]</a:t>
            </a:r>
          </a:p>
          <a:p>
            <a:pPr marL="297815" indent="-285750">
              <a:lnSpc>
                <a:spcPct val="100000"/>
              </a:lnSpc>
              <a:spcBef>
                <a:spcPts val="100"/>
              </a:spcBef>
              <a:buSzPct val="111111"/>
              <a:buFont typeface="Arial" panose="020B0604020202020204" pitchFamily="34" charset="0"/>
              <a:buChar char="•"/>
              <a:tabLst>
                <a:tab pos="401320" algn="l"/>
                <a:tab pos="401955" algn="l"/>
              </a:tabLst>
            </a:pPr>
            <a:endParaRPr lang="en-US" spc="5" dirty="0">
              <a:solidFill>
                <a:srgbClr val="0000FF"/>
              </a:solidFill>
              <a:latin typeface="Arial" panose="020B0604020202020204" pitchFamily="34" charset="0"/>
              <a:cs typeface="Arial" panose="020B0604020202020204" pitchFamily="34" charset="0"/>
            </a:endParaRPr>
          </a:p>
          <a:p>
            <a:pPr marL="297815" indent="-285750">
              <a:lnSpc>
                <a:spcPct val="100000"/>
              </a:lnSpc>
              <a:spcBef>
                <a:spcPts val="100"/>
              </a:spcBef>
              <a:buSzPct val="111111"/>
              <a:buFont typeface="Arial" panose="020B0604020202020204" pitchFamily="34" charset="0"/>
              <a:buChar char="•"/>
              <a:tabLst>
                <a:tab pos="401320" algn="l"/>
                <a:tab pos="401955" algn="l"/>
              </a:tabLst>
            </a:pPr>
            <a:r>
              <a:rPr lang="en-US" spc="5" dirty="0">
                <a:solidFill>
                  <a:srgbClr val="0000FF"/>
                </a:solidFill>
                <a:latin typeface="Arial" panose="020B0604020202020204" pitchFamily="34" charset="0"/>
                <a:cs typeface="Arial" panose="020B0604020202020204" pitchFamily="34" charset="0"/>
              </a:rPr>
              <a:t>Project: </a:t>
            </a:r>
            <a:r>
              <a:rPr lang="en-US" spc="5" dirty="0">
                <a:solidFill>
                  <a:srgbClr val="002060"/>
                </a:solidFill>
                <a:latin typeface="Arial" panose="020B0604020202020204" pitchFamily="34" charset="0"/>
                <a:cs typeface="Arial" panose="020B0604020202020204" pitchFamily="34" charset="0"/>
              </a:rPr>
              <a:t>30%</a:t>
            </a:r>
          </a:p>
          <a:p>
            <a:pPr marL="297815" indent="-285750">
              <a:lnSpc>
                <a:spcPct val="100000"/>
              </a:lnSpc>
              <a:spcBef>
                <a:spcPts val="100"/>
              </a:spcBef>
              <a:buSzPct val="111111"/>
              <a:buFont typeface="Arial" panose="020B0604020202020204" pitchFamily="34" charset="0"/>
              <a:buChar char="•"/>
              <a:tabLst>
                <a:tab pos="401320" algn="l"/>
                <a:tab pos="401955" algn="l"/>
              </a:tabLst>
            </a:pPr>
            <a:endParaRPr lang="en-US" spc="5" dirty="0">
              <a:solidFill>
                <a:srgbClr val="0000FF"/>
              </a:solidFill>
              <a:latin typeface="Arial" panose="020B0604020202020204" pitchFamily="34" charset="0"/>
              <a:cs typeface="Arial" panose="020B0604020202020204" pitchFamily="34" charset="0"/>
            </a:endParaRPr>
          </a:p>
          <a:p>
            <a:pPr marL="297815" indent="-285750">
              <a:lnSpc>
                <a:spcPct val="100000"/>
              </a:lnSpc>
              <a:spcBef>
                <a:spcPts val="100"/>
              </a:spcBef>
              <a:buSzPct val="111111"/>
              <a:buFont typeface="Arial" panose="020B0604020202020204" pitchFamily="34" charset="0"/>
              <a:buChar char="•"/>
              <a:tabLst>
                <a:tab pos="401320" algn="l"/>
                <a:tab pos="401955" algn="l"/>
              </a:tabLst>
            </a:pPr>
            <a:r>
              <a:rPr lang="en-US" spc="5" dirty="0">
                <a:solidFill>
                  <a:srgbClr val="0000FF"/>
                </a:solidFill>
                <a:latin typeface="Arial" panose="020B0604020202020204" pitchFamily="34" charset="0"/>
                <a:cs typeface="Arial" panose="020B0604020202020204" pitchFamily="34" charset="0"/>
              </a:rPr>
              <a:t>Class interaction: </a:t>
            </a:r>
            <a:r>
              <a:rPr lang="en-US" spc="5" dirty="0">
                <a:solidFill>
                  <a:srgbClr val="002060"/>
                </a:solidFill>
                <a:latin typeface="Arial" panose="020B0604020202020204" pitchFamily="34" charset="0"/>
                <a:cs typeface="Arial" panose="020B0604020202020204" pitchFamily="34" charset="0"/>
              </a:rPr>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75100" y="123825"/>
            <a:ext cx="2670810" cy="382156"/>
          </a:xfrm>
          <a:prstGeom prst="rect">
            <a:avLst/>
          </a:prstGeom>
        </p:spPr>
        <p:txBody>
          <a:bodyPr vert="horz" wrap="square" lIns="0" tIns="12700" rIns="0" bIns="0" rtlCol="0">
            <a:spAutoFit/>
          </a:bodyPr>
          <a:lstStyle/>
          <a:p>
            <a:pPr marL="12700">
              <a:lnSpc>
                <a:spcPct val="100000"/>
              </a:lnSpc>
              <a:spcBef>
                <a:spcPts val="100"/>
              </a:spcBef>
            </a:pPr>
            <a:r>
              <a:rPr lang="en-IN" sz="2400" b="0" spc="-20" dirty="0">
                <a:solidFill>
                  <a:srgbClr val="0000FF"/>
                </a:solidFill>
                <a:uFill>
                  <a:solidFill>
                    <a:srgbClr val="AF7B51"/>
                  </a:solidFill>
                </a:uFill>
              </a:rPr>
              <a:t>Project Evaluation</a:t>
            </a:r>
            <a:endParaRPr sz="2400" b="0" dirty="0">
              <a:solidFill>
                <a:srgbClr val="0000FF"/>
              </a:solidFill>
            </a:endParaRPr>
          </a:p>
        </p:txBody>
      </p:sp>
      <p:sp>
        <p:nvSpPr>
          <p:cNvPr id="3" name="object 3"/>
          <p:cNvSpPr txBox="1"/>
          <p:nvPr/>
        </p:nvSpPr>
        <p:spPr>
          <a:xfrm>
            <a:off x="20320" y="622760"/>
            <a:ext cx="11422380" cy="7055329"/>
          </a:xfrm>
          <a:prstGeom prst="rect">
            <a:avLst/>
          </a:prstGeom>
        </p:spPr>
        <p:txBody>
          <a:bodyPr vert="horz" wrap="square" lIns="0" tIns="12700" rIns="0" bIns="0" rtlCol="0">
            <a:spAutoFit/>
          </a:bodyPr>
          <a:lstStyle/>
          <a:p>
            <a:pPr marL="297815" indent="-285750">
              <a:lnSpc>
                <a:spcPct val="100000"/>
              </a:lnSpc>
              <a:spcBef>
                <a:spcPts val="100"/>
              </a:spcBef>
              <a:buSzPct val="111111"/>
              <a:buFont typeface="Arial" panose="020B0604020202020204" pitchFamily="34" charset="0"/>
              <a:buChar char="•"/>
              <a:tabLst>
                <a:tab pos="401320" algn="l"/>
                <a:tab pos="401955" algn="l"/>
              </a:tabLst>
            </a:pPr>
            <a:r>
              <a:rPr spc="5" dirty="0">
                <a:solidFill>
                  <a:srgbClr val="0000FF"/>
                </a:solidFill>
                <a:latin typeface="Arial" panose="020B0604020202020204" pitchFamily="34" charset="0"/>
                <a:cs typeface="Arial" panose="020B0604020202020204" pitchFamily="34" charset="0"/>
              </a:rPr>
              <a:t>Project: </a:t>
            </a:r>
            <a:r>
              <a:rPr lang="en-US" dirty="0">
                <a:latin typeface="Arial" panose="020B0604020202020204" pitchFamily="34" charset="0"/>
                <a:cs typeface="Arial" panose="020B0604020202020204" pitchFamily="34" charset="0"/>
              </a:rPr>
              <a:t>3</a:t>
            </a:r>
            <a:r>
              <a:rPr dirty="0">
                <a:latin typeface="Arial" panose="020B0604020202020204" pitchFamily="34" charset="0"/>
                <a:cs typeface="Arial" panose="020B0604020202020204" pitchFamily="34" charset="0"/>
              </a:rPr>
              <a:t>0%</a:t>
            </a:r>
            <a:r>
              <a:rPr lang="en-IN" dirty="0">
                <a:latin typeface="Arial" panose="020B0604020202020204" pitchFamily="34" charset="0"/>
                <a:cs typeface="Arial" panose="020B0604020202020204" pitchFamily="34" charset="0"/>
              </a:rPr>
              <a:t> [5*6]</a:t>
            </a:r>
            <a:endParaRPr lang="en-US" dirty="0">
              <a:latin typeface="Arial" panose="020B0604020202020204" pitchFamily="34" charset="0"/>
              <a:cs typeface="Arial" panose="020B0604020202020204" pitchFamily="34" charset="0"/>
            </a:endParaRPr>
          </a:p>
          <a:p>
            <a:pPr marL="401320" marR="1076960" indent="-389255">
              <a:lnSpc>
                <a:spcPct val="115599"/>
              </a:lnSpc>
              <a:buSzPct val="111111"/>
              <a:buFont typeface="Arial"/>
              <a:buChar char="●"/>
              <a:tabLst>
                <a:tab pos="401320" algn="l"/>
                <a:tab pos="401955" algn="l"/>
              </a:tabLst>
            </a:pPr>
            <a:r>
              <a:rPr lang="en-US" sz="1700" dirty="0">
                <a:latin typeface="Arial"/>
                <a:cs typeface="Arial"/>
              </a:rPr>
              <a:t>Continuous evaluation as follows:</a:t>
            </a:r>
          </a:p>
          <a:p>
            <a:pPr marL="401320" marR="1076960" indent="-389255">
              <a:lnSpc>
                <a:spcPct val="115599"/>
              </a:lnSpc>
              <a:buSzPct val="111111"/>
              <a:buFont typeface="Arial"/>
              <a:buChar char="●"/>
              <a:tabLst>
                <a:tab pos="401320" algn="l"/>
                <a:tab pos="401955" algn="l"/>
              </a:tabLst>
            </a:pPr>
            <a:r>
              <a:rPr lang="en-US" sz="1700" dirty="0">
                <a:latin typeface="Arial"/>
                <a:cs typeface="Arial"/>
              </a:rPr>
              <a:t>The following tasks (</a:t>
            </a:r>
            <a:r>
              <a:rPr lang="en-US" sz="1700" u="sng" dirty="0">
                <a:latin typeface="Arial"/>
                <a:cs typeface="Arial"/>
              </a:rPr>
              <a:t>date should be read as </a:t>
            </a:r>
            <a:r>
              <a:rPr lang="en-US" sz="1700" i="1" u="sng" dirty="0">
                <a:latin typeface="Arial"/>
                <a:cs typeface="Arial"/>
              </a:rPr>
              <a:t>on or before </a:t>
            </a:r>
            <a:r>
              <a:rPr lang="en-US" sz="1700" u="sng" dirty="0">
                <a:latin typeface="Arial"/>
                <a:cs typeface="Arial"/>
              </a:rPr>
              <a:t>midnight of that day</a:t>
            </a:r>
            <a:r>
              <a:rPr lang="en-US" sz="1700" dirty="0">
                <a:latin typeface="Arial"/>
                <a:cs typeface="Arial"/>
              </a:rPr>
              <a:t>) will be evaluated by your tutor in/outside the tutorial class. </a:t>
            </a:r>
          </a:p>
          <a:p>
            <a:pPr marL="858520" marR="1076960" lvl="1" indent="-389255">
              <a:lnSpc>
                <a:spcPct val="115599"/>
              </a:lnSpc>
              <a:buSzPct val="111111"/>
              <a:buFont typeface="Arial"/>
              <a:buChar char="●"/>
              <a:tabLst>
                <a:tab pos="401320" algn="l"/>
                <a:tab pos="401955" algn="l"/>
              </a:tabLst>
            </a:pPr>
            <a:r>
              <a:rPr lang="en-US" sz="1500" dirty="0">
                <a:latin typeface="Arial"/>
                <a:cs typeface="Arial"/>
              </a:rPr>
              <a:t>Project Scope for the business requirements (design of a online retail store, like </a:t>
            </a:r>
            <a:r>
              <a:rPr lang="en-US" sz="1500" dirty="0" err="1">
                <a:latin typeface="Arial"/>
                <a:cs typeface="Arial"/>
              </a:rPr>
              <a:t>Blinkit</a:t>
            </a:r>
            <a:r>
              <a:rPr lang="en-US" sz="1500" dirty="0">
                <a:latin typeface="Arial"/>
                <a:cs typeface="Arial"/>
              </a:rPr>
              <a:t>) </a:t>
            </a:r>
          </a:p>
          <a:p>
            <a:pPr marL="4058920" marR="1076960" lvl="8" indent="-389255">
              <a:lnSpc>
                <a:spcPct val="115599"/>
              </a:lnSpc>
              <a:buSzPct val="111111"/>
              <a:buFont typeface="Arial"/>
              <a:buChar char="●"/>
              <a:tabLst>
                <a:tab pos="401320" algn="l"/>
                <a:tab pos="401955" algn="l"/>
              </a:tabLst>
            </a:pPr>
            <a:r>
              <a:rPr lang="en-US" sz="1500" dirty="0">
                <a:latin typeface="Arial"/>
                <a:cs typeface="Arial"/>
              </a:rPr>
              <a:t>[Submission: Jan 15, Evaluation: Jan 22] </a:t>
            </a:r>
          </a:p>
          <a:p>
            <a:pPr marL="858520" marR="1076960" lvl="1" indent="-389255">
              <a:lnSpc>
                <a:spcPct val="115599"/>
              </a:lnSpc>
              <a:buSzPct val="111111"/>
              <a:buFont typeface="Arial"/>
              <a:buChar char="●"/>
              <a:tabLst>
                <a:tab pos="401320" algn="l"/>
                <a:tab pos="401955" algn="l"/>
              </a:tabLst>
            </a:pPr>
            <a:r>
              <a:rPr lang="en-US" sz="1500" dirty="0">
                <a:latin typeface="Arial"/>
                <a:cs typeface="Arial"/>
              </a:rPr>
              <a:t>Design of Conceptual Model of your project and converting it to Relational model </a:t>
            </a:r>
          </a:p>
          <a:p>
            <a:pPr marL="4058920" marR="1076960" lvl="8" indent="-389255">
              <a:lnSpc>
                <a:spcPct val="115599"/>
              </a:lnSpc>
              <a:buSzPct val="111111"/>
              <a:buFont typeface="Arial"/>
              <a:buChar char="●"/>
              <a:tabLst>
                <a:tab pos="401320" algn="l"/>
                <a:tab pos="401955" algn="l"/>
              </a:tabLst>
            </a:pPr>
            <a:r>
              <a:rPr lang="en-US" sz="1500" dirty="0">
                <a:latin typeface="Arial"/>
                <a:cs typeface="Arial"/>
              </a:rPr>
              <a:t>[Submission: Jan 25, Evaluation: Feb 02]</a:t>
            </a:r>
          </a:p>
          <a:p>
            <a:pPr marL="858520" marR="1076960" lvl="1" indent="-389255">
              <a:lnSpc>
                <a:spcPct val="115599"/>
              </a:lnSpc>
              <a:buSzPct val="111111"/>
              <a:buFont typeface="Arial"/>
              <a:buChar char="●"/>
              <a:tabLst>
                <a:tab pos="401320" algn="l"/>
                <a:tab pos="401955" algn="l"/>
              </a:tabLst>
            </a:pPr>
            <a:r>
              <a:rPr lang="en-US" sz="1500" dirty="0">
                <a:latin typeface="Arial"/>
                <a:cs typeface="Arial"/>
              </a:rPr>
              <a:t>Database schema and indexes creation (with integrity constraints) and data insertion (populate simulated data satisfying the constraints) </a:t>
            </a:r>
          </a:p>
          <a:p>
            <a:pPr marL="4058920" marR="1076960" lvl="8" indent="-389255">
              <a:lnSpc>
                <a:spcPct val="115599"/>
              </a:lnSpc>
              <a:buSzPct val="111111"/>
              <a:buFont typeface="Arial"/>
              <a:buChar char="●"/>
              <a:tabLst>
                <a:tab pos="401320" algn="l"/>
                <a:tab pos="401955" algn="l"/>
              </a:tabLst>
            </a:pPr>
            <a:r>
              <a:rPr lang="en-US" sz="1500" dirty="0">
                <a:latin typeface="Arial"/>
                <a:cs typeface="Arial"/>
              </a:rPr>
              <a:t>[Submission: Feb 09, Evaluation: Feb 16]</a:t>
            </a:r>
          </a:p>
          <a:p>
            <a:pPr marL="858520" marR="1076960" lvl="1" indent="-389255">
              <a:lnSpc>
                <a:spcPct val="115599"/>
              </a:lnSpc>
              <a:buSzPct val="111111"/>
              <a:buFont typeface="Arial"/>
              <a:buChar char="●"/>
              <a:tabLst>
                <a:tab pos="401320" algn="l"/>
                <a:tab pos="401955" algn="l"/>
              </a:tabLst>
            </a:pPr>
            <a:r>
              <a:rPr lang="en-US" sz="1500" spc="10" dirty="0">
                <a:latin typeface="Arial"/>
                <a:cs typeface="Arial"/>
              </a:rPr>
              <a:t>Write and execute</a:t>
            </a:r>
            <a:r>
              <a:rPr lang="en-US" sz="1500" spc="575" dirty="0">
                <a:latin typeface="Arial"/>
                <a:cs typeface="Arial"/>
              </a:rPr>
              <a:t> </a:t>
            </a:r>
            <a:r>
              <a:rPr lang="en-US" sz="1500" spc="10" dirty="0">
                <a:latin typeface="Arial"/>
                <a:cs typeface="Arial"/>
              </a:rPr>
              <a:t>at least </a:t>
            </a:r>
            <a:r>
              <a:rPr lang="en-US" sz="1500" u="sng" spc="10" dirty="0">
                <a:latin typeface="Arial"/>
                <a:cs typeface="Arial"/>
              </a:rPr>
              <a:t>TEN SQL queries</a:t>
            </a:r>
            <a:r>
              <a:rPr lang="en-US" sz="1500" spc="10" dirty="0">
                <a:latin typeface="Arial"/>
                <a:cs typeface="Arial"/>
              </a:rPr>
              <a:t> pertaining to your application involving various relational algebraic  operations </a:t>
            </a:r>
            <a:r>
              <a:rPr lang="en-US" sz="1500" spc="15" dirty="0">
                <a:latin typeface="Arial"/>
                <a:cs typeface="Arial"/>
              </a:rPr>
              <a:t>supporting </a:t>
            </a:r>
            <a:r>
              <a:rPr lang="en-US" sz="1500" spc="10" dirty="0">
                <a:latin typeface="Arial"/>
                <a:cs typeface="Arial"/>
              </a:rPr>
              <a:t>the application features involving </a:t>
            </a:r>
            <a:r>
              <a:rPr lang="en-US" sz="1500" spc="15" dirty="0">
                <a:latin typeface="Arial"/>
                <a:cs typeface="Arial"/>
              </a:rPr>
              <a:t>database access </a:t>
            </a:r>
            <a:r>
              <a:rPr lang="en-US" sz="1500" spc="10" dirty="0">
                <a:latin typeface="Arial"/>
                <a:cs typeface="Arial"/>
              </a:rPr>
              <a:t>and</a:t>
            </a:r>
            <a:r>
              <a:rPr lang="en-US" sz="1500" spc="40" dirty="0">
                <a:latin typeface="Arial"/>
                <a:cs typeface="Arial"/>
              </a:rPr>
              <a:t> </a:t>
            </a:r>
            <a:r>
              <a:rPr lang="en-US" sz="1500" spc="15" dirty="0">
                <a:latin typeface="Arial"/>
                <a:cs typeface="Arial"/>
              </a:rPr>
              <a:t>manipulation.</a:t>
            </a:r>
          </a:p>
          <a:p>
            <a:pPr marL="4058920" marR="1076960" lvl="8" indent="-389255">
              <a:lnSpc>
                <a:spcPct val="115599"/>
              </a:lnSpc>
              <a:buSzPct val="111111"/>
              <a:buFont typeface="Arial"/>
              <a:buChar char="●"/>
              <a:tabLst>
                <a:tab pos="401320" algn="l"/>
                <a:tab pos="401955" algn="l"/>
              </a:tabLst>
            </a:pPr>
            <a:r>
              <a:rPr lang="en-US" sz="1500" dirty="0">
                <a:latin typeface="Arial"/>
                <a:cs typeface="Arial"/>
              </a:rPr>
              <a:t>[Submission: Feb 19,  Evaluation: Feb 23]</a:t>
            </a:r>
          </a:p>
          <a:p>
            <a:pPr marL="858520" marR="1076960" lvl="1" indent="-389255">
              <a:lnSpc>
                <a:spcPct val="115599"/>
              </a:lnSpc>
              <a:buSzPct val="111111"/>
              <a:buFont typeface="Arial"/>
              <a:buChar char="●"/>
              <a:tabLst>
                <a:tab pos="401320" algn="l"/>
                <a:tab pos="401955" algn="l"/>
              </a:tabLst>
            </a:pPr>
            <a:r>
              <a:rPr lang="en-US" sz="1500" dirty="0">
                <a:latin typeface="Arial"/>
                <a:cs typeface="Arial"/>
              </a:rPr>
              <a:t>Write applications (embedded SQL in your favorite programming language ) for ‘Ordering the items’ and ‘inventory or customer analysis’ and define at least </a:t>
            </a:r>
            <a:r>
              <a:rPr lang="en-US" sz="1500" u="sng" dirty="0">
                <a:latin typeface="Arial"/>
                <a:cs typeface="Arial"/>
              </a:rPr>
              <a:t>TWO triggers</a:t>
            </a:r>
            <a:r>
              <a:rPr lang="en-US" sz="1500" dirty="0">
                <a:latin typeface="Arial"/>
                <a:cs typeface="Arial"/>
              </a:rPr>
              <a:t> which checks the database conditions and takes appropriate actions as desired by your application (for example, a/cv blocking after 3 login failures, </a:t>
            </a:r>
            <a:r>
              <a:rPr lang="en-US" sz="1500" dirty="0" err="1">
                <a:latin typeface="Arial"/>
                <a:cs typeface="Arial"/>
              </a:rPr>
              <a:t>etc</a:t>
            </a:r>
            <a:r>
              <a:rPr lang="en-US" sz="1500" dirty="0">
                <a:latin typeface="Arial"/>
                <a:cs typeface="Arial"/>
              </a:rPr>
              <a:t>). </a:t>
            </a:r>
          </a:p>
          <a:p>
            <a:pPr marL="4058920" marR="1076960" lvl="8" indent="-389255">
              <a:lnSpc>
                <a:spcPct val="115599"/>
              </a:lnSpc>
              <a:buSzPct val="111111"/>
              <a:buFont typeface="Arial"/>
              <a:buChar char="●"/>
              <a:tabLst>
                <a:tab pos="401320" algn="l"/>
                <a:tab pos="401955" algn="l"/>
              </a:tabLst>
            </a:pPr>
            <a:r>
              <a:rPr lang="en-US" sz="1500" dirty="0">
                <a:latin typeface="Arial"/>
                <a:cs typeface="Arial"/>
              </a:rPr>
              <a:t>[Submission: March 28, Evaluation: April 05]</a:t>
            </a:r>
          </a:p>
          <a:p>
            <a:pPr marL="858520" marR="1076960" lvl="1" indent="-389255">
              <a:lnSpc>
                <a:spcPct val="115599"/>
              </a:lnSpc>
              <a:buSzPct val="111111"/>
              <a:buFont typeface="Arial"/>
              <a:buChar char="●"/>
              <a:tabLst>
                <a:tab pos="401320" algn="l"/>
                <a:tab pos="401955" algn="l"/>
              </a:tabLst>
            </a:pPr>
            <a:r>
              <a:rPr lang="en-US" sz="1500" dirty="0">
                <a:latin typeface="Arial"/>
                <a:cs typeface="Arial"/>
              </a:rPr>
              <a:t>Write and execute </a:t>
            </a:r>
            <a:r>
              <a:rPr lang="en-US" sz="1500" dirty="0" err="1">
                <a:latin typeface="Arial"/>
                <a:cs typeface="Arial"/>
              </a:rPr>
              <a:t>db</a:t>
            </a:r>
            <a:r>
              <a:rPr lang="en-US" sz="1500" dirty="0">
                <a:latin typeface="Arial"/>
                <a:cs typeface="Arial"/>
              </a:rPr>
              <a:t> transactions (including conflicting ones) and check the effect on your db. </a:t>
            </a:r>
          </a:p>
          <a:p>
            <a:pPr marL="4058920" marR="1076960" lvl="8" indent="-389255">
              <a:lnSpc>
                <a:spcPct val="115599"/>
              </a:lnSpc>
              <a:buSzPct val="111111"/>
              <a:buFont typeface="Arial"/>
              <a:buChar char="●"/>
              <a:tabLst>
                <a:tab pos="401320" algn="l"/>
                <a:tab pos="401955" algn="l"/>
              </a:tabLst>
            </a:pPr>
            <a:r>
              <a:rPr lang="en-US" sz="1500" dirty="0">
                <a:latin typeface="Arial"/>
                <a:cs typeface="Arial"/>
              </a:rPr>
              <a:t>[Submission: April 12, Evaluation: April 19]</a:t>
            </a:r>
          </a:p>
          <a:p>
            <a:pPr marL="401320" marR="1076960" indent="-389255">
              <a:lnSpc>
                <a:spcPct val="115599"/>
              </a:lnSpc>
              <a:buSzPct val="111111"/>
              <a:buFont typeface="Arial"/>
              <a:buChar char="●"/>
              <a:tabLst>
                <a:tab pos="401320" algn="l"/>
                <a:tab pos="401955" algn="l"/>
              </a:tabLst>
            </a:pPr>
            <a:r>
              <a:rPr lang="en-US" sz="1600" b="1" dirty="0">
                <a:solidFill>
                  <a:srgbClr val="0070C0"/>
                </a:solidFill>
                <a:latin typeface="Arial"/>
                <a:cs typeface="Arial"/>
              </a:rPr>
              <a:t>Late submission policy: ONE mark will be deducted per (part of) day late submission. For late evaluation by the tutor, please flag it to the TF immediately. </a:t>
            </a:r>
          </a:p>
          <a:p>
            <a:pPr marL="401320" marR="1076960" indent="-389255">
              <a:lnSpc>
                <a:spcPct val="115599"/>
              </a:lnSpc>
              <a:buSzPct val="111111"/>
              <a:buFont typeface="Arial"/>
              <a:buChar char="●"/>
              <a:tabLst>
                <a:tab pos="401320" algn="l"/>
                <a:tab pos="401955" algn="l"/>
              </a:tabLst>
            </a:pPr>
            <a:endParaRPr lang="en-US" sz="1600" b="1" dirty="0">
              <a:solidFill>
                <a:srgbClr val="0070C0"/>
              </a:solidFill>
              <a:latin typeface="Arial"/>
              <a:cs typeface="Arial"/>
            </a:endParaRPr>
          </a:p>
          <a:p>
            <a:pPr marL="401320" marR="1076960" indent="-389255">
              <a:lnSpc>
                <a:spcPct val="115599"/>
              </a:lnSpc>
              <a:buSzPct val="111111"/>
              <a:buFont typeface="Arial"/>
              <a:buChar char="●"/>
              <a:tabLst>
                <a:tab pos="401320" algn="l"/>
                <a:tab pos="401955" algn="l"/>
              </a:tabLst>
            </a:pPr>
            <a:r>
              <a:rPr lang="en-US" sz="2000" b="1" dirty="0">
                <a:solidFill>
                  <a:srgbClr val="002060"/>
                </a:solidFill>
                <a:latin typeface="Arial"/>
                <a:cs typeface="Arial"/>
              </a:rPr>
              <a:t>The instructor will evaluate 5-20% projects randomly at each stage and may change the marks given by the TA.</a:t>
            </a:r>
          </a:p>
        </p:txBody>
      </p:sp>
    </p:spTree>
    <p:extLst>
      <p:ext uri="{BB962C8B-B14F-4D97-AF65-F5344CB8AC3E}">
        <p14:creationId xmlns:p14="http://schemas.microsoft.com/office/powerpoint/2010/main" val="184174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100" y="585490"/>
            <a:ext cx="10528300" cy="6986528"/>
          </a:xfrm>
          <a:prstGeom prst="rect">
            <a:avLst/>
          </a:prstGeom>
          <a:noFill/>
        </p:spPr>
        <p:txBody>
          <a:bodyPr wrap="square" rtlCol="0">
            <a:spAutoFit/>
          </a:bodyPr>
          <a:lstStyle/>
          <a:p>
            <a:r>
              <a:rPr lang="en-US" sz="1600" dirty="0"/>
              <a:t>The </a:t>
            </a:r>
            <a:r>
              <a:rPr lang="en-US" sz="1600" dirty="0" err="1"/>
              <a:t>GoI</a:t>
            </a:r>
            <a:r>
              <a:rPr lang="en-US" sz="1600" dirty="0"/>
              <a:t> plans to build a DB for managing the information about procurement, distribution of vaccines and booking of appointments in hospitals. The </a:t>
            </a:r>
            <a:r>
              <a:rPr lang="en-US" sz="1600" dirty="0" err="1"/>
              <a:t>dept</a:t>
            </a:r>
            <a:r>
              <a:rPr lang="en-US" sz="1600" dirty="0"/>
              <a:t> procures vaccines from various vendors and then distributes them to local health centers for vaccinations to citizens. A citizen books an appointment in a hospital for vaccination.</a:t>
            </a:r>
          </a:p>
          <a:p>
            <a:endParaRPr lang="en-US" sz="1600" dirty="0"/>
          </a:p>
          <a:p>
            <a:r>
              <a:rPr lang="en-US" sz="1600" dirty="0"/>
              <a:t>A citizen may choose the vaccination type (</a:t>
            </a:r>
            <a:r>
              <a:rPr lang="en-US" sz="1600" dirty="0" err="1"/>
              <a:t>Covishield</a:t>
            </a:r>
            <a:r>
              <a:rPr lang="en-US" sz="1600" dirty="0"/>
              <a:t>/</a:t>
            </a:r>
            <a:r>
              <a:rPr lang="en-US" sz="1600" dirty="0" err="1"/>
              <a:t>Covaxin</a:t>
            </a:r>
            <a:r>
              <a:rPr lang="en-US" sz="1600" dirty="0"/>
              <a:t>) and whether it is their first, second or booster shot [based on their vaccination status] while booking an appointment in a hospital. The citizen also chooses the date, time slot and a hospital (Hid, </a:t>
            </a:r>
            <a:r>
              <a:rPr lang="en-US" sz="1600" dirty="0" err="1"/>
              <a:t>Hname</a:t>
            </a:r>
            <a:r>
              <a:rPr lang="en-US" sz="1600" dirty="0"/>
              <a:t>, </a:t>
            </a:r>
            <a:r>
              <a:rPr lang="en-US" sz="1600" dirty="0" err="1"/>
              <a:t>Hlocation</a:t>
            </a:r>
            <a:r>
              <a:rPr lang="en-US" sz="1600" dirty="0"/>
              <a:t>, License number) they want to get vaccinated at. While booking an appointment, a citizen is required to give all personal information including </a:t>
            </a:r>
            <a:r>
              <a:rPr lang="en-US" sz="1600" dirty="0" err="1"/>
              <a:t>Aadhaar</a:t>
            </a:r>
            <a:r>
              <a:rPr lang="en-US" sz="1600" dirty="0"/>
              <a:t> number, name, date of birth, city, and a phone number. It may happen that some citizens may not appear on their scheduled appointment date/time. In this case, they need to rebook and get fresh appointments. Your database design should register the information whether a citizen appeared at the scheduled appointment date/time, and the current vaccination status of a citizen. The system calculates the age based on DOB and categorizes citizens as teenagers, adults and senior citizens for analysis. Only double vaccinated people in the third category can opt for a booster shot while the teenagers are not eligible for vaccination. Citizens may book vaccination </a:t>
            </a:r>
            <a:r>
              <a:rPr lang="en-IN" sz="1600" dirty="0"/>
              <a:t>appointments for multiple people.</a:t>
            </a:r>
          </a:p>
          <a:p>
            <a:endParaRPr lang="en-IN" sz="1600" dirty="0"/>
          </a:p>
          <a:p>
            <a:r>
              <a:rPr lang="en-US" sz="1600" dirty="0"/>
              <a:t>Since there are a sufficient number of vaccines in hospitals, CMO would like to get the status of vaccine inventory and how many folks are covered in their health center each day. If the inventory falls below a certain threshold, the CMO office will send a fresh order for the next supply. To make sure a citizen gets an appointment, the health center checks whether appointments are available before booking the appointment and updates the DB once the citizen gets an appointment.</a:t>
            </a:r>
          </a:p>
          <a:p>
            <a:endParaRPr lang="en-US" sz="1600" dirty="0"/>
          </a:p>
          <a:p>
            <a:r>
              <a:rPr lang="en-US" sz="1600" dirty="0"/>
              <a:t>Vendors must register on the portal to sell vaccines to the </a:t>
            </a:r>
            <a:r>
              <a:rPr lang="en-US" sz="1600" dirty="0" err="1"/>
              <a:t>GoI</a:t>
            </a:r>
            <a:r>
              <a:rPr lang="en-US" sz="1600" dirty="0"/>
              <a:t> by entering details about the vendor, their </a:t>
            </a:r>
            <a:r>
              <a:rPr lang="en-US" sz="1600" dirty="0" err="1"/>
              <a:t>organisation</a:t>
            </a:r>
            <a:r>
              <a:rPr lang="en-US" sz="1600" dirty="0"/>
              <a:t>, details of type and number of vaccines available for sale, and vaccine price quotation. They must also upload a document to prove that they are authorized to sell vaccines. The </a:t>
            </a:r>
            <a:r>
              <a:rPr lang="en-IN" sz="1600" dirty="0" err="1"/>
              <a:t>GoI</a:t>
            </a:r>
            <a:r>
              <a:rPr lang="en-IN" sz="1600" dirty="0"/>
              <a:t> advertises for vendors via digital and print media.</a:t>
            </a:r>
          </a:p>
          <a:p>
            <a:endParaRPr lang="en-IN" sz="1600" dirty="0"/>
          </a:p>
          <a:p>
            <a:r>
              <a:rPr lang="en-US" sz="1600" dirty="0"/>
              <a:t>Vaccine requests by hospitals and applications from vendors are approved by </a:t>
            </a:r>
            <a:r>
              <a:rPr lang="en-US" sz="1600" dirty="0" err="1"/>
              <a:t>GoI</a:t>
            </a:r>
            <a:r>
              <a:rPr lang="en-US" sz="1600" dirty="0"/>
              <a:t> officials. The costs of vaccines sold by </a:t>
            </a:r>
            <a:r>
              <a:rPr lang="en-US" sz="1600" dirty="0" err="1"/>
              <a:t>GoI</a:t>
            </a:r>
            <a:r>
              <a:rPr lang="en-US" sz="1600" dirty="0"/>
              <a:t> to health centers and by health centers to the citizens are fixed. However, the </a:t>
            </a:r>
            <a:r>
              <a:rPr lang="en-US" sz="1600" dirty="0" err="1"/>
              <a:t>GoI</a:t>
            </a:r>
            <a:r>
              <a:rPr lang="en-US" sz="1600" dirty="0"/>
              <a:t> may have a mutual negotiation with vendors for different bulk rates. All information about the sale of vaccines to hospitals and procurement of vaccines from vendors is stored in the </a:t>
            </a:r>
            <a:r>
              <a:rPr lang="en-IN" sz="1600" dirty="0"/>
              <a:t>system.</a:t>
            </a:r>
          </a:p>
        </p:txBody>
      </p:sp>
      <p:sp>
        <p:nvSpPr>
          <p:cNvPr id="3" name="TextBox 2"/>
          <p:cNvSpPr txBox="1"/>
          <p:nvPr/>
        </p:nvSpPr>
        <p:spPr>
          <a:xfrm>
            <a:off x="0" y="24765"/>
            <a:ext cx="11053603" cy="461665"/>
          </a:xfrm>
          <a:prstGeom prst="rect">
            <a:avLst/>
          </a:prstGeom>
          <a:noFill/>
        </p:spPr>
        <p:txBody>
          <a:bodyPr wrap="none" rtlCol="0">
            <a:spAutoFit/>
          </a:bodyPr>
          <a:lstStyle/>
          <a:p>
            <a:r>
              <a:rPr lang="en-IN" sz="2400" dirty="0" err="1">
                <a:solidFill>
                  <a:srgbClr val="0000FF"/>
                </a:solidFill>
              </a:rPr>
              <a:t>Covid</a:t>
            </a:r>
            <a:r>
              <a:rPr lang="en-IN" sz="2400" dirty="0">
                <a:solidFill>
                  <a:srgbClr val="0000FF"/>
                </a:solidFill>
              </a:rPr>
              <a:t> Vaccine Management System project example – business requirement </a:t>
            </a:r>
            <a:r>
              <a:rPr lang="en-IN" sz="1400" dirty="0">
                <a:solidFill>
                  <a:srgbClr val="0000FF"/>
                </a:solidFill>
              </a:rPr>
              <a:t>(Mid-</a:t>
            </a:r>
            <a:r>
              <a:rPr lang="en-IN" sz="1400" dirty="0" err="1">
                <a:solidFill>
                  <a:srgbClr val="0000FF"/>
                </a:solidFill>
              </a:rPr>
              <a:t>sem</a:t>
            </a:r>
            <a:r>
              <a:rPr lang="en-IN" sz="1400" dirty="0">
                <a:solidFill>
                  <a:srgbClr val="0000FF"/>
                </a:solidFill>
              </a:rPr>
              <a:t> W22)</a:t>
            </a:r>
          </a:p>
        </p:txBody>
      </p:sp>
    </p:spTree>
    <p:extLst>
      <p:ext uri="{BB962C8B-B14F-4D97-AF65-F5344CB8AC3E}">
        <p14:creationId xmlns:p14="http://schemas.microsoft.com/office/powerpoint/2010/main" val="322040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101" y="657225"/>
            <a:ext cx="10439399" cy="6617196"/>
          </a:xfrm>
          <a:prstGeom prst="rect">
            <a:avLst/>
          </a:prstGeom>
          <a:noFill/>
        </p:spPr>
        <p:txBody>
          <a:bodyPr wrap="square" rtlCol="0">
            <a:spAutoFit/>
          </a:bodyPr>
          <a:lstStyle/>
          <a:p>
            <a:pPr marL="285750" lvl="0" indent="-285750">
              <a:buFont typeface="Arial" panose="020B0604020202020204" pitchFamily="34" charset="0"/>
              <a:buChar char="•"/>
            </a:pPr>
            <a:r>
              <a:rPr lang="en-AU" sz="1600" dirty="0"/>
              <a:t>A highly popular ‘</a:t>
            </a:r>
            <a:r>
              <a:rPr lang="en-AU" sz="1600" dirty="0" err="1"/>
              <a:t>McM</a:t>
            </a:r>
            <a:r>
              <a:rPr lang="en-AU" sz="1600" dirty="0"/>
              <a:t> </a:t>
            </a:r>
            <a:r>
              <a:rPr lang="en-AU" sz="1600" dirty="0" err="1"/>
              <a:t>Sangeet</a:t>
            </a:r>
            <a:r>
              <a:rPr lang="en-AU" sz="1600" dirty="0"/>
              <a:t> company’ plans to organize a competition for searching the right talents to train them for creating music albums. The company advertises their recruitment requirements on different channels (both print and digital media) for inviting talents by submitting their personal information, prior experience, and a 2-5 minutes media file, which is of either an audio file (for songs) or a video (for songs and/or playing music instruments), to a given URL in the advertisement. The company writes in the advertisement that the shortlisted candidate will be informed by Phone and/or Email. </a:t>
            </a:r>
            <a:endParaRPr lang="en-IN" sz="1600" dirty="0"/>
          </a:p>
          <a:p>
            <a:pPr marL="285750" lvl="0" indent="-285750">
              <a:buFont typeface="Arial" panose="020B0604020202020204" pitchFamily="34" charset="0"/>
              <a:buChar char="•"/>
            </a:pPr>
            <a:r>
              <a:rPr lang="en-AU" sz="1600" dirty="0"/>
              <a:t>A candidate can submit more than one entry and has an option to provide more than one phone number in the submission, which are unique to him/her. </a:t>
            </a:r>
            <a:endParaRPr lang="en-IN" sz="1600" dirty="0"/>
          </a:p>
          <a:p>
            <a:pPr marL="285750" lvl="0" indent="-285750">
              <a:buFont typeface="Arial" panose="020B0604020202020204" pitchFamily="34" charset="0"/>
              <a:buChar char="•"/>
            </a:pPr>
            <a:r>
              <a:rPr lang="en-AU" sz="1600" dirty="0"/>
              <a:t>After the closing date of entry submission, a panel evaluates all entries and recommends a set of candidates to invite them for the next round. The company maintains the information about the panellist (personal information, industry experience, association with the </a:t>
            </a:r>
            <a:r>
              <a:rPr lang="en-AU" sz="1600" dirty="0" err="1"/>
              <a:t>McM</a:t>
            </a:r>
            <a:r>
              <a:rPr lang="en-AU" sz="1600" dirty="0"/>
              <a:t> company). A candidate can see the outcome of their application online.</a:t>
            </a:r>
            <a:endParaRPr lang="en-IN" sz="1600" dirty="0"/>
          </a:p>
          <a:p>
            <a:pPr marL="285750" lvl="0" indent="-285750">
              <a:buFont typeface="Arial" panose="020B0604020202020204" pitchFamily="34" charset="0"/>
              <a:buChar char="•"/>
            </a:pPr>
            <a:r>
              <a:rPr lang="en-AU" sz="1600" dirty="0"/>
              <a:t>These shortlisted candidates are then invited to perform a ‘Live’ show in Mumbai and finally top ‘</a:t>
            </a:r>
            <a:r>
              <a:rPr lang="en-AU" sz="1600" i="1" dirty="0"/>
              <a:t>n</a:t>
            </a:r>
            <a:r>
              <a:rPr lang="en-AU" sz="1600" dirty="0"/>
              <a:t>’ candidates are selected in each album category (i.e. audio and video). These </a:t>
            </a:r>
            <a:r>
              <a:rPr lang="en-AU" sz="1600" i="1" dirty="0"/>
              <a:t>2n</a:t>
            </a:r>
            <a:r>
              <a:rPr lang="en-AU" sz="1600" dirty="0"/>
              <a:t> candidates are called as the member of McM-2020.</a:t>
            </a:r>
            <a:endParaRPr lang="en-IN" sz="1600" dirty="0"/>
          </a:p>
          <a:p>
            <a:pPr marL="285750" lvl="0" indent="-285750">
              <a:buFont typeface="Arial" panose="020B0604020202020204" pitchFamily="34" charset="0"/>
              <a:buChar char="•"/>
            </a:pPr>
            <a:r>
              <a:rPr lang="en-AU" sz="1600" dirty="0"/>
              <a:t>Different music groups (pop, classic, leisure, evergreen, …) are formed to create the music albums (audio/video). Every member belongs to one or more music group which is moderated by a director who himself/herself is a member of the group. Each member has a different role to play in each album.</a:t>
            </a:r>
            <a:endParaRPr lang="en-IN" sz="1600" dirty="0"/>
          </a:p>
          <a:p>
            <a:pPr marL="285750" lvl="0" indent="-285750">
              <a:buFont typeface="Arial" panose="020B0604020202020204" pitchFamily="34" charset="0"/>
              <a:buChar char="•"/>
            </a:pPr>
            <a:r>
              <a:rPr lang="en-AU" sz="1600" dirty="0"/>
              <a:t>Once the album is created and approved by </a:t>
            </a:r>
            <a:r>
              <a:rPr lang="en-AU" sz="1600" dirty="0" err="1"/>
              <a:t>McM</a:t>
            </a:r>
            <a:r>
              <a:rPr lang="en-AU" sz="1600" dirty="0"/>
              <a:t> Director, its trailer is released online for limited time to the outsiders to give their comments (like and dislike), and all this recorded in the database (album name, date of release, number of visits, number of likes/dislikes, …). </a:t>
            </a:r>
            <a:endParaRPr lang="en-IN" sz="1600" dirty="0"/>
          </a:p>
          <a:p>
            <a:pPr marL="285750" lvl="0" indent="-285750">
              <a:buFont typeface="Arial" panose="020B0604020202020204" pitchFamily="34" charset="0"/>
              <a:buChar char="•"/>
            </a:pPr>
            <a:r>
              <a:rPr lang="en-AU" sz="1600" dirty="0"/>
              <a:t>The </a:t>
            </a:r>
            <a:r>
              <a:rPr lang="en-AU" sz="1600" dirty="0" err="1"/>
              <a:t>McM</a:t>
            </a:r>
            <a:r>
              <a:rPr lang="en-AU" sz="1600" dirty="0"/>
              <a:t> decides the price of the album after analysing the data collected from its trailer release, and then the album is released to distributors who eventually will sell it online. Note, each distributor may be charged a different price per unit depending on the negotiation between the </a:t>
            </a:r>
            <a:r>
              <a:rPr lang="en-AU" sz="1600" dirty="0" err="1"/>
              <a:t>McM</a:t>
            </a:r>
            <a:r>
              <a:rPr lang="en-AU" sz="1600" dirty="0"/>
              <a:t> and distributor.</a:t>
            </a:r>
            <a:endParaRPr lang="en-IN" sz="1600" dirty="0"/>
          </a:p>
          <a:p>
            <a:pPr marL="285750" lvl="0" indent="-285750">
              <a:buFont typeface="Arial" panose="020B0604020202020204" pitchFamily="34" charset="0"/>
              <a:buChar char="•"/>
            </a:pPr>
            <a:r>
              <a:rPr lang="en-AU" sz="1600" dirty="0"/>
              <a:t>When a distributor sells an album, the download request comes to the </a:t>
            </a:r>
            <a:r>
              <a:rPr lang="en-AU" sz="1600" dirty="0" err="1"/>
              <a:t>McM</a:t>
            </a:r>
            <a:r>
              <a:rPr lang="en-AU" sz="1600" dirty="0"/>
              <a:t> site. Thus, the </a:t>
            </a:r>
            <a:r>
              <a:rPr lang="en-AU" sz="1600" dirty="0" err="1"/>
              <a:t>McM</a:t>
            </a:r>
            <a:r>
              <a:rPr lang="en-AU" sz="1600" dirty="0"/>
              <a:t> company maintains the record for each download (Incoming URL – identifying the distributor, Album#, Date, Download Status – success/failure) so that they can track the number of downloads for raising the invoice.</a:t>
            </a:r>
            <a:endParaRPr lang="en-IN" sz="1600" dirty="0"/>
          </a:p>
          <a:p>
            <a:pPr marL="285750" indent="-285750">
              <a:buFont typeface="Arial" panose="020B0604020202020204" pitchFamily="34" charset="0"/>
              <a:buChar char="•"/>
            </a:pPr>
            <a:endParaRPr lang="en-IN" dirty="0"/>
          </a:p>
        </p:txBody>
      </p:sp>
      <p:sp>
        <p:nvSpPr>
          <p:cNvPr id="3" name="TextBox 2"/>
          <p:cNvSpPr txBox="1"/>
          <p:nvPr/>
        </p:nvSpPr>
        <p:spPr>
          <a:xfrm>
            <a:off x="166371" y="186035"/>
            <a:ext cx="10058400" cy="461665"/>
          </a:xfrm>
          <a:prstGeom prst="rect">
            <a:avLst/>
          </a:prstGeom>
          <a:noFill/>
        </p:spPr>
        <p:txBody>
          <a:bodyPr wrap="square" rtlCol="0">
            <a:spAutoFit/>
          </a:bodyPr>
          <a:lstStyle/>
          <a:p>
            <a:r>
              <a:rPr lang="en-IN" sz="2400" dirty="0" err="1">
                <a:solidFill>
                  <a:srgbClr val="0000FF"/>
                </a:solidFill>
              </a:rPr>
              <a:t>Sangeet</a:t>
            </a:r>
            <a:r>
              <a:rPr lang="en-IN" sz="2400" dirty="0">
                <a:solidFill>
                  <a:srgbClr val="0000FF"/>
                </a:solidFill>
              </a:rPr>
              <a:t> Talents Management System – business requirements   (Mid-</a:t>
            </a:r>
            <a:r>
              <a:rPr lang="en-IN" sz="2400" dirty="0" err="1">
                <a:solidFill>
                  <a:srgbClr val="0000FF"/>
                </a:solidFill>
              </a:rPr>
              <a:t>sem</a:t>
            </a:r>
            <a:r>
              <a:rPr lang="en-IN" sz="2400" dirty="0">
                <a:solidFill>
                  <a:srgbClr val="0000FF"/>
                </a:solidFill>
              </a:rPr>
              <a:t> W21)</a:t>
            </a:r>
          </a:p>
        </p:txBody>
      </p:sp>
    </p:spTree>
    <p:extLst>
      <p:ext uri="{BB962C8B-B14F-4D97-AF65-F5344CB8AC3E}">
        <p14:creationId xmlns:p14="http://schemas.microsoft.com/office/powerpoint/2010/main" val="2575287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03195" y="123825"/>
            <a:ext cx="5210810" cy="428322"/>
          </a:xfrm>
          <a:prstGeom prst="rect">
            <a:avLst/>
          </a:prstGeom>
        </p:spPr>
        <p:txBody>
          <a:bodyPr vert="horz" wrap="square" lIns="0" tIns="12700" rIns="0" bIns="0" rtlCol="0">
            <a:spAutoFit/>
          </a:bodyPr>
          <a:lstStyle/>
          <a:p>
            <a:pPr marL="12700">
              <a:lnSpc>
                <a:spcPct val="100000"/>
              </a:lnSpc>
              <a:spcBef>
                <a:spcPts val="100"/>
              </a:spcBef>
            </a:pPr>
            <a:r>
              <a:rPr lang="en-US" b="0" spc="5" dirty="0">
                <a:solidFill>
                  <a:srgbClr val="0000FF"/>
                </a:solidFill>
                <a:uFill>
                  <a:solidFill>
                    <a:srgbClr val="AF7B51"/>
                  </a:solidFill>
                </a:uFill>
              </a:rPr>
              <a:t>More about your </a:t>
            </a:r>
            <a:r>
              <a:rPr b="0" spc="5" dirty="0">
                <a:solidFill>
                  <a:srgbClr val="0000FF"/>
                </a:solidFill>
                <a:uFill>
                  <a:solidFill>
                    <a:srgbClr val="AF7B51"/>
                  </a:solidFill>
                </a:uFill>
              </a:rPr>
              <a:t>Project</a:t>
            </a:r>
            <a:r>
              <a:rPr lang="en-US" b="0" spc="5" dirty="0">
                <a:solidFill>
                  <a:srgbClr val="0000FF"/>
                </a:solidFill>
                <a:uFill>
                  <a:solidFill>
                    <a:srgbClr val="AF7B51"/>
                  </a:solidFill>
                </a:uFill>
              </a:rPr>
              <a:t> ---</a:t>
            </a:r>
            <a:endParaRPr b="0" spc="5" dirty="0">
              <a:solidFill>
                <a:srgbClr val="0000FF"/>
              </a:solidFill>
              <a:uFill>
                <a:solidFill>
                  <a:srgbClr val="AF7B51"/>
                </a:solidFill>
              </a:uFill>
            </a:endParaRPr>
          </a:p>
        </p:txBody>
      </p:sp>
      <p:sp>
        <p:nvSpPr>
          <p:cNvPr id="3" name="object 3"/>
          <p:cNvSpPr txBox="1"/>
          <p:nvPr/>
        </p:nvSpPr>
        <p:spPr>
          <a:xfrm>
            <a:off x="88900" y="572638"/>
            <a:ext cx="10134600" cy="6593152"/>
          </a:xfrm>
          <a:prstGeom prst="rect">
            <a:avLst/>
          </a:prstGeom>
        </p:spPr>
        <p:txBody>
          <a:bodyPr vert="horz" wrap="square" lIns="0" tIns="19685" rIns="0" bIns="0" rtlCol="0">
            <a:spAutoFit/>
          </a:bodyPr>
          <a:lstStyle/>
          <a:p>
            <a:pPr marL="297815" marR="5080" indent="-285750" algn="just">
              <a:lnSpc>
                <a:spcPct val="118600"/>
              </a:lnSpc>
              <a:spcBef>
                <a:spcPts val="155"/>
              </a:spcBef>
              <a:buFont typeface="Arial" panose="020B0604020202020204" pitchFamily="34" charset="0"/>
              <a:buChar char="•"/>
              <a:tabLst>
                <a:tab pos="401955" algn="l"/>
              </a:tabLst>
            </a:pPr>
            <a:r>
              <a:rPr lang="en-US" dirty="0">
                <a:latin typeface="Arial" panose="020B0604020202020204" pitchFamily="34" charset="0"/>
                <a:cs typeface="Arial" panose="020B0604020202020204" pitchFamily="34" charset="0"/>
              </a:rPr>
              <a:t>Project team: </a:t>
            </a:r>
            <a:r>
              <a:rPr lang="en-US" u="sng" dirty="0">
                <a:latin typeface="Arial" panose="020B0604020202020204" pitchFamily="34" charset="0"/>
                <a:cs typeface="Arial" panose="020B0604020202020204" pitchFamily="34" charset="0"/>
              </a:rPr>
              <a:t>Make your own</a:t>
            </a:r>
            <a:r>
              <a:rPr lang="en-US" dirty="0">
                <a:latin typeface="Arial" panose="020B0604020202020204" pitchFamily="34" charset="0"/>
                <a:cs typeface="Arial" panose="020B0604020202020204" pitchFamily="34" charset="0"/>
              </a:rPr>
              <a:t> </a:t>
            </a:r>
            <a:r>
              <a:rPr lang="en-US" b="1" u="sng" dirty="0">
                <a:latin typeface="Arial" panose="020B0604020202020204" pitchFamily="34" charset="0"/>
                <a:cs typeface="Arial" panose="020B0604020202020204" pitchFamily="34" charset="0"/>
              </a:rPr>
              <a:t>team of at most four students </a:t>
            </a:r>
            <a:r>
              <a:rPr lang="en-US" dirty="0">
                <a:latin typeface="Arial" panose="020B0604020202020204" pitchFamily="34" charset="0"/>
                <a:cs typeface="Arial" panose="020B0604020202020204" pitchFamily="34" charset="0"/>
              </a:rPr>
              <a:t>from </a:t>
            </a:r>
            <a:r>
              <a:rPr lang="en-US" u="sng" dirty="0">
                <a:latin typeface="Arial" panose="020B0604020202020204" pitchFamily="34" charset="0"/>
                <a:cs typeface="Arial" panose="020B0604020202020204" pitchFamily="34" charset="0"/>
              </a:rPr>
              <a:t>your</a:t>
            </a:r>
            <a:r>
              <a:rPr lang="en-US" dirty="0">
                <a:latin typeface="Arial" panose="020B0604020202020204" pitchFamily="34" charset="0"/>
                <a:cs typeface="Arial" panose="020B0604020202020204" pitchFamily="34" charset="0"/>
              </a:rPr>
              <a:t> tutorial class. (</a:t>
            </a:r>
            <a:r>
              <a:rPr lang="en-US" spc="15" dirty="0">
                <a:latin typeface="Arial" panose="020B0604020202020204" pitchFamily="34" charset="0"/>
                <a:cs typeface="Arial" panose="020B0604020202020204" pitchFamily="34" charset="0"/>
              </a:rPr>
              <a:t>Tutorial class will be announced in this week)</a:t>
            </a:r>
          </a:p>
          <a:p>
            <a:pPr marL="297815" marR="5080" indent="-285750" algn="just">
              <a:lnSpc>
                <a:spcPct val="118600"/>
              </a:lnSpc>
              <a:spcBef>
                <a:spcPts val="155"/>
              </a:spcBef>
              <a:buFont typeface="Arial" panose="020B0604020202020204" pitchFamily="34" charset="0"/>
              <a:buChar char="•"/>
              <a:tabLst>
                <a:tab pos="401955" algn="l"/>
              </a:tabLst>
            </a:pPr>
            <a:endParaRPr lang="en-US" spc="15" dirty="0">
              <a:latin typeface="Arial" panose="020B0604020202020204" pitchFamily="34" charset="0"/>
              <a:cs typeface="Arial" panose="020B0604020202020204" pitchFamily="34" charset="0"/>
            </a:endParaRPr>
          </a:p>
          <a:p>
            <a:pPr marL="297815" marR="5080" indent="-285750" algn="just">
              <a:lnSpc>
                <a:spcPct val="118600"/>
              </a:lnSpc>
              <a:spcBef>
                <a:spcPts val="155"/>
              </a:spcBef>
              <a:buFont typeface="Arial" panose="020B0604020202020204" pitchFamily="34" charset="0"/>
              <a:buChar char="•"/>
              <a:tabLst>
                <a:tab pos="401955" algn="l"/>
              </a:tabLst>
            </a:pPr>
            <a:r>
              <a:rPr lang="en-US" spc="15" dirty="0">
                <a:latin typeface="Arial" panose="020B0604020202020204" pitchFamily="34" charset="0"/>
                <a:cs typeface="Arial" panose="020B0604020202020204" pitchFamily="34" charset="0"/>
              </a:rPr>
              <a:t>Inform to the Teaching Fellow about your team member names and Tutorial# before project submission deadline number 1.</a:t>
            </a:r>
            <a:endParaRPr lang="en-US" spc="15" dirty="0">
              <a:latin typeface="Arial"/>
              <a:cs typeface="Arial"/>
            </a:endParaRPr>
          </a:p>
          <a:p>
            <a:pPr marL="297815" marR="5080" indent="-285750" algn="just">
              <a:lnSpc>
                <a:spcPct val="118600"/>
              </a:lnSpc>
              <a:spcBef>
                <a:spcPts val="155"/>
              </a:spcBef>
              <a:buFont typeface="Arial" panose="020B0604020202020204" pitchFamily="34" charset="0"/>
              <a:buChar char="•"/>
              <a:tabLst>
                <a:tab pos="401955" algn="l"/>
              </a:tabLst>
            </a:pPr>
            <a:endParaRPr lang="en-US" spc="15" dirty="0">
              <a:latin typeface="Arial"/>
              <a:cs typeface="Arial"/>
            </a:endParaRPr>
          </a:p>
          <a:p>
            <a:pPr marL="297815" marR="5080" indent="-285750" algn="just">
              <a:lnSpc>
                <a:spcPct val="118600"/>
              </a:lnSpc>
              <a:spcBef>
                <a:spcPts val="155"/>
              </a:spcBef>
              <a:buFont typeface="Arial" panose="020B0604020202020204" pitchFamily="34" charset="0"/>
              <a:buChar char="•"/>
              <a:tabLst>
                <a:tab pos="401955" algn="l"/>
              </a:tabLst>
            </a:pPr>
            <a:r>
              <a:rPr lang="en-US" spc="15" dirty="0">
                <a:latin typeface="Arial"/>
                <a:cs typeface="Arial"/>
              </a:rPr>
              <a:t>Your team</a:t>
            </a:r>
            <a:r>
              <a:rPr spc="15" dirty="0">
                <a:latin typeface="Arial"/>
                <a:cs typeface="Arial"/>
              </a:rPr>
              <a:t> </a:t>
            </a:r>
            <a:r>
              <a:rPr lang="en-US" spc="15" dirty="0">
                <a:latin typeface="Arial"/>
                <a:cs typeface="Arial"/>
              </a:rPr>
              <a:t>is </a:t>
            </a:r>
            <a:r>
              <a:rPr spc="10" dirty="0">
                <a:latin typeface="Arial"/>
                <a:cs typeface="Arial"/>
              </a:rPr>
              <a:t>required </a:t>
            </a:r>
            <a:r>
              <a:rPr spc="5" dirty="0">
                <a:latin typeface="Arial"/>
                <a:cs typeface="Arial"/>
              </a:rPr>
              <a:t>to </a:t>
            </a:r>
            <a:r>
              <a:rPr spc="15" dirty="0">
                <a:latin typeface="Arial"/>
                <a:cs typeface="Arial"/>
              </a:rPr>
              <a:t>develop </a:t>
            </a:r>
            <a:r>
              <a:rPr lang="en-US" spc="15" dirty="0">
                <a:latin typeface="Arial"/>
                <a:cs typeface="Arial"/>
              </a:rPr>
              <a:t>an e2e </a:t>
            </a:r>
            <a:r>
              <a:rPr lang="en-US" spc="15" dirty="0" err="1">
                <a:latin typeface="Arial"/>
                <a:cs typeface="Arial"/>
              </a:rPr>
              <a:t>db</a:t>
            </a:r>
            <a:r>
              <a:rPr lang="en-US" spc="15" dirty="0">
                <a:latin typeface="Arial"/>
                <a:cs typeface="Arial"/>
              </a:rPr>
              <a:t> application, primary focus on </a:t>
            </a:r>
            <a:r>
              <a:rPr spc="10" dirty="0">
                <a:latin typeface="Arial"/>
                <a:cs typeface="Arial"/>
              </a:rPr>
              <a:t>the </a:t>
            </a:r>
            <a:r>
              <a:rPr lang="en-US" spc="10" dirty="0">
                <a:latin typeface="Arial"/>
                <a:cs typeface="Arial"/>
              </a:rPr>
              <a:t>design of a </a:t>
            </a:r>
            <a:r>
              <a:rPr spc="15" dirty="0">
                <a:latin typeface="Arial"/>
                <a:cs typeface="Arial"/>
              </a:rPr>
              <a:t>back</a:t>
            </a:r>
            <a:r>
              <a:rPr lang="en-US" spc="15" dirty="0">
                <a:latin typeface="Arial"/>
                <a:cs typeface="Arial"/>
              </a:rPr>
              <a:t>-</a:t>
            </a:r>
            <a:r>
              <a:rPr spc="15" dirty="0">
                <a:latin typeface="Arial"/>
                <a:cs typeface="Arial"/>
              </a:rPr>
              <a:t>end </a:t>
            </a:r>
            <a:r>
              <a:rPr lang="en-US" spc="15" dirty="0" err="1">
                <a:latin typeface="Arial"/>
                <a:cs typeface="Arial"/>
              </a:rPr>
              <a:t>db</a:t>
            </a:r>
            <a:r>
              <a:rPr lang="en-US" spc="15" dirty="0">
                <a:latin typeface="Arial"/>
                <a:cs typeface="Arial"/>
              </a:rPr>
              <a:t> </a:t>
            </a:r>
            <a:r>
              <a:rPr lang="en-US" spc="10" dirty="0">
                <a:latin typeface="Arial"/>
                <a:cs typeface="Arial"/>
              </a:rPr>
              <a:t>application </a:t>
            </a:r>
            <a:r>
              <a:rPr spc="10" dirty="0">
                <a:latin typeface="Arial"/>
                <a:cs typeface="Arial"/>
              </a:rPr>
              <a:t>that require </a:t>
            </a:r>
            <a:r>
              <a:rPr spc="15" dirty="0">
                <a:latin typeface="Arial"/>
                <a:cs typeface="Arial"/>
              </a:rPr>
              <a:t>extensive </a:t>
            </a:r>
            <a:r>
              <a:rPr spc="10" dirty="0">
                <a:latin typeface="Arial"/>
                <a:cs typeface="Arial"/>
              </a:rPr>
              <a:t>use of data entities selection and relationship </a:t>
            </a:r>
            <a:r>
              <a:rPr spc="15" dirty="0">
                <a:latin typeface="Arial"/>
                <a:cs typeface="Arial"/>
              </a:rPr>
              <a:t>between them,  modeling </a:t>
            </a:r>
            <a:r>
              <a:rPr spc="10" dirty="0">
                <a:latin typeface="Arial"/>
                <a:cs typeface="Arial"/>
              </a:rPr>
              <a:t>of these data entities, relationships and </a:t>
            </a:r>
            <a:r>
              <a:rPr spc="15" dirty="0">
                <a:latin typeface="Arial"/>
                <a:cs typeface="Arial"/>
              </a:rPr>
              <a:t>constraints, populating  </a:t>
            </a:r>
            <a:r>
              <a:rPr spc="10" dirty="0">
                <a:latin typeface="Arial"/>
                <a:cs typeface="Arial"/>
              </a:rPr>
              <a:t>the fictitious data </a:t>
            </a:r>
            <a:r>
              <a:rPr dirty="0">
                <a:latin typeface="Arial"/>
                <a:cs typeface="Arial"/>
              </a:rPr>
              <a:t>in </a:t>
            </a:r>
            <a:r>
              <a:rPr spc="10" dirty="0">
                <a:latin typeface="Arial"/>
                <a:cs typeface="Arial"/>
              </a:rPr>
              <a:t>data tables, </a:t>
            </a:r>
            <a:r>
              <a:rPr spc="15" dirty="0">
                <a:latin typeface="Arial"/>
                <a:cs typeface="Arial"/>
              </a:rPr>
              <a:t>database access </a:t>
            </a:r>
            <a:r>
              <a:rPr spc="10" dirty="0">
                <a:latin typeface="Arial"/>
                <a:cs typeface="Arial"/>
              </a:rPr>
              <a:t>and data </a:t>
            </a:r>
            <a:r>
              <a:rPr spc="15" dirty="0">
                <a:latin typeface="Arial"/>
                <a:cs typeface="Arial"/>
              </a:rPr>
              <a:t>manipulation.</a:t>
            </a:r>
            <a:r>
              <a:rPr lang="en-IN" spc="15" dirty="0">
                <a:latin typeface="Arial"/>
                <a:cs typeface="Arial"/>
              </a:rPr>
              <a:t> Your application should be demonstrated through a front-end.</a:t>
            </a:r>
          </a:p>
          <a:p>
            <a:pPr marL="297815" marR="5080" indent="-285750" algn="just">
              <a:lnSpc>
                <a:spcPct val="118600"/>
              </a:lnSpc>
              <a:spcBef>
                <a:spcPts val="155"/>
              </a:spcBef>
              <a:buFont typeface="Arial" panose="020B0604020202020204" pitchFamily="34" charset="0"/>
              <a:buChar char="•"/>
              <a:tabLst>
                <a:tab pos="401955" algn="l"/>
              </a:tabLst>
            </a:pPr>
            <a:endParaRPr lang="en-IN" spc="15" dirty="0">
              <a:latin typeface="Arial"/>
              <a:cs typeface="Arial"/>
            </a:endParaRPr>
          </a:p>
          <a:p>
            <a:pPr marL="297815" indent="-285750" algn="just">
              <a:lnSpc>
                <a:spcPct val="100000"/>
              </a:lnSpc>
              <a:spcBef>
                <a:spcPts val="100"/>
              </a:spcBef>
              <a:buClr>
                <a:srgbClr val="000000"/>
              </a:buClr>
              <a:buFont typeface="Arial" panose="020B0604020202020204" pitchFamily="34" charset="0"/>
              <a:buChar char="•"/>
              <a:tabLst>
                <a:tab pos="401955" algn="l"/>
              </a:tabLst>
            </a:pPr>
            <a:r>
              <a:rPr lang="en-US" spc="20" dirty="0">
                <a:latin typeface="Arial"/>
                <a:cs typeface="Arial"/>
              </a:rPr>
              <a:t>Each team member contribution should be clearly defined and communicated to your TA.</a:t>
            </a:r>
          </a:p>
          <a:p>
            <a:pPr marL="297815" indent="-285750" algn="just">
              <a:lnSpc>
                <a:spcPct val="100000"/>
              </a:lnSpc>
              <a:spcBef>
                <a:spcPts val="100"/>
              </a:spcBef>
              <a:buClr>
                <a:srgbClr val="000000"/>
              </a:buClr>
              <a:buFont typeface="Arial" panose="020B0604020202020204" pitchFamily="34" charset="0"/>
              <a:buChar char="•"/>
              <a:tabLst>
                <a:tab pos="401955" algn="l"/>
              </a:tabLst>
            </a:pPr>
            <a:endParaRPr lang="en-US" spc="20" dirty="0">
              <a:latin typeface="Arial"/>
              <a:cs typeface="Arial"/>
            </a:endParaRPr>
          </a:p>
          <a:p>
            <a:pPr marL="297815" indent="-285750" algn="just">
              <a:lnSpc>
                <a:spcPct val="100000"/>
              </a:lnSpc>
              <a:spcBef>
                <a:spcPts val="100"/>
              </a:spcBef>
              <a:buClr>
                <a:srgbClr val="000000"/>
              </a:buClr>
              <a:buFont typeface="Arial" panose="020B0604020202020204" pitchFamily="34" charset="0"/>
              <a:buChar char="•"/>
              <a:tabLst>
                <a:tab pos="401955" algn="l"/>
              </a:tabLst>
            </a:pPr>
            <a:r>
              <a:rPr lang="en-US" spc="-10" dirty="0">
                <a:latin typeface="Arial"/>
                <a:cs typeface="Arial"/>
              </a:rPr>
              <a:t>The </a:t>
            </a:r>
            <a:r>
              <a:rPr lang="en-US" spc="-15" dirty="0">
                <a:latin typeface="Arial"/>
                <a:cs typeface="Arial"/>
              </a:rPr>
              <a:t>outcome </a:t>
            </a:r>
            <a:r>
              <a:rPr lang="en-US" spc="-5" dirty="0">
                <a:latin typeface="Arial"/>
                <a:cs typeface="Arial"/>
              </a:rPr>
              <a:t>will </a:t>
            </a:r>
            <a:r>
              <a:rPr lang="en-US" spc="-10" dirty="0">
                <a:latin typeface="Arial"/>
                <a:cs typeface="Arial"/>
              </a:rPr>
              <a:t>be </a:t>
            </a:r>
            <a:r>
              <a:rPr lang="en-US" spc="-15" dirty="0">
                <a:latin typeface="Arial"/>
                <a:cs typeface="Arial"/>
              </a:rPr>
              <a:t>judged </a:t>
            </a:r>
            <a:r>
              <a:rPr lang="en-US" spc="-10" dirty="0">
                <a:latin typeface="Arial"/>
                <a:cs typeface="Arial"/>
              </a:rPr>
              <a:t>by </a:t>
            </a:r>
            <a:r>
              <a:rPr lang="en-US" spc="-5" dirty="0">
                <a:latin typeface="Arial"/>
                <a:cs typeface="Arial"/>
              </a:rPr>
              <a:t>the </a:t>
            </a:r>
            <a:r>
              <a:rPr lang="en-US" spc="-10" dirty="0">
                <a:latin typeface="Arial"/>
                <a:cs typeface="Arial"/>
              </a:rPr>
              <a:t>basic </a:t>
            </a:r>
            <a:r>
              <a:rPr lang="en-US" spc="-15" dirty="0">
                <a:latin typeface="Arial"/>
                <a:cs typeface="Arial"/>
              </a:rPr>
              <a:t>concept </a:t>
            </a:r>
            <a:r>
              <a:rPr lang="en-US" spc="-10" dirty="0">
                <a:latin typeface="Arial"/>
                <a:cs typeface="Arial"/>
              </a:rPr>
              <a:t>followed through and </a:t>
            </a:r>
            <a:r>
              <a:rPr lang="en-US" spc="-15" dirty="0">
                <a:latin typeface="Arial"/>
                <a:cs typeface="Arial"/>
              </a:rPr>
              <a:t>implemented </a:t>
            </a:r>
            <a:r>
              <a:rPr lang="en-US" spc="-5" dirty="0">
                <a:latin typeface="Arial"/>
                <a:cs typeface="Arial"/>
              </a:rPr>
              <a:t>in the  </a:t>
            </a:r>
            <a:r>
              <a:rPr lang="en-US" spc="-10" dirty="0">
                <a:latin typeface="Arial"/>
                <a:cs typeface="Arial"/>
              </a:rPr>
              <a:t>project. The TA, during the </a:t>
            </a:r>
            <a:r>
              <a:rPr lang="en-US" spc="-15" dirty="0">
                <a:latin typeface="Arial"/>
                <a:cs typeface="Arial"/>
              </a:rPr>
              <a:t>evaluation stage, </a:t>
            </a:r>
            <a:r>
              <a:rPr lang="en-US" spc="-5" dirty="0">
                <a:latin typeface="Arial"/>
                <a:cs typeface="Arial"/>
              </a:rPr>
              <a:t>will </a:t>
            </a:r>
            <a:r>
              <a:rPr lang="en-US" spc="-10" dirty="0">
                <a:latin typeface="Arial"/>
                <a:cs typeface="Arial"/>
              </a:rPr>
              <a:t>ask </a:t>
            </a:r>
            <a:r>
              <a:rPr lang="en-US" spc="-5" dirty="0">
                <a:latin typeface="Arial"/>
                <a:cs typeface="Arial"/>
              </a:rPr>
              <a:t>the </a:t>
            </a:r>
            <a:r>
              <a:rPr lang="en-US" spc="-15" dirty="0">
                <a:latin typeface="Arial"/>
                <a:cs typeface="Arial"/>
              </a:rPr>
              <a:t>questions to each team member  </a:t>
            </a:r>
            <a:r>
              <a:rPr lang="en-US" spc="-10" dirty="0">
                <a:latin typeface="Arial"/>
                <a:cs typeface="Arial"/>
              </a:rPr>
              <a:t>how and why/why-not </a:t>
            </a:r>
            <a:r>
              <a:rPr lang="en-US" spc="-5" dirty="0">
                <a:latin typeface="Arial"/>
                <a:cs typeface="Arial"/>
              </a:rPr>
              <a:t>‘XXX’ </a:t>
            </a:r>
            <a:r>
              <a:rPr lang="en-US" spc="-10" dirty="0">
                <a:latin typeface="Arial"/>
                <a:cs typeface="Arial"/>
              </a:rPr>
              <a:t>has </a:t>
            </a:r>
            <a:r>
              <a:rPr lang="en-US" spc="-15" dirty="0">
                <a:latin typeface="Arial"/>
                <a:cs typeface="Arial"/>
              </a:rPr>
              <a:t>been considered </a:t>
            </a:r>
            <a:r>
              <a:rPr lang="en-US" spc="-5" dirty="0">
                <a:latin typeface="Arial"/>
                <a:cs typeface="Arial"/>
              </a:rPr>
              <a:t>for</a:t>
            </a:r>
            <a:r>
              <a:rPr lang="en-US" spc="-40" dirty="0">
                <a:latin typeface="Arial"/>
                <a:cs typeface="Arial"/>
              </a:rPr>
              <a:t> </a:t>
            </a:r>
            <a:r>
              <a:rPr lang="en-US" spc="-15" dirty="0">
                <a:latin typeface="Arial"/>
                <a:cs typeface="Arial"/>
              </a:rPr>
              <a:t>design and/or implemented?</a:t>
            </a:r>
            <a:endParaRPr lang="en-US" dirty="0">
              <a:latin typeface="Arial"/>
              <a:cs typeface="Arial"/>
            </a:endParaRPr>
          </a:p>
          <a:p>
            <a:pPr marL="297815" marR="5080" indent="-285750" algn="just">
              <a:lnSpc>
                <a:spcPct val="118600"/>
              </a:lnSpc>
              <a:spcBef>
                <a:spcPts val="155"/>
              </a:spcBef>
              <a:buFont typeface="Arial" panose="020B0604020202020204" pitchFamily="34" charset="0"/>
              <a:buChar char="•"/>
              <a:tabLst>
                <a:tab pos="401955" algn="l"/>
              </a:tabLst>
            </a:pPr>
            <a:endParaRPr lang="en-IN" spc="15" dirty="0">
              <a:latin typeface="Arial"/>
              <a:cs typeface="Arial"/>
            </a:endParaRPr>
          </a:p>
          <a:p>
            <a:pPr marL="297815" marR="5080" indent="-285750" algn="just">
              <a:lnSpc>
                <a:spcPct val="118600"/>
              </a:lnSpc>
              <a:spcBef>
                <a:spcPts val="155"/>
              </a:spcBef>
              <a:buFont typeface="Arial" panose="020B0604020202020204" pitchFamily="34" charset="0"/>
              <a:buChar char="•"/>
              <a:tabLst>
                <a:tab pos="401955" algn="l"/>
              </a:tabLst>
            </a:pPr>
            <a:r>
              <a:rPr lang="en-IN" spc="15" dirty="0">
                <a:latin typeface="Arial"/>
                <a:cs typeface="Arial"/>
              </a:rPr>
              <a:t>The project is:</a:t>
            </a:r>
            <a:endParaRPr lang="en-US" spc="15" dirty="0">
              <a:latin typeface="Arial"/>
              <a:cs typeface="Arial"/>
            </a:endParaRPr>
          </a:p>
          <a:p>
            <a:pPr marL="755015" marR="5080" lvl="1" indent="-285750" algn="just">
              <a:lnSpc>
                <a:spcPct val="118600"/>
              </a:lnSpc>
              <a:spcBef>
                <a:spcPts val="155"/>
              </a:spcBef>
              <a:buFont typeface="Arial" panose="020B0604020202020204" pitchFamily="34" charset="0"/>
              <a:buChar char="•"/>
              <a:tabLst>
                <a:tab pos="401955" algn="l"/>
              </a:tabLst>
            </a:pPr>
            <a:r>
              <a:rPr lang="en-US" spc="15" dirty="0">
                <a:solidFill>
                  <a:srgbClr val="0000FF"/>
                </a:solidFill>
                <a:latin typeface="Arial"/>
                <a:cs typeface="Arial"/>
              </a:rPr>
              <a:t>Design of an online retail store (like </a:t>
            </a:r>
            <a:r>
              <a:rPr lang="en-US" spc="15" dirty="0" err="1">
                <a:solidFill>
                  <a:srgbClr val="0000FF"/>
                </a:solidFill>
                <a:latin typeface="Arial"/>
                <a:cs typeface="Arial"/>
              </a:rPr>
              <a:t>Blinkit</a:t>
            </a:r>
            <a:r>
              <a:rPr lang="en-US" spc="15" dirty="0">
                <a:solidFill>
                  <a:srgbClr val="0000FF"/>
                </a:solidFill>
                <a:latin typeface="Arial"/>
                <a:cs typeface="Aria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46500" y="276225"/>
            <a:ext cx="2362200" cy="536044"/>
          </a:xfrm>
          <a:prstGeom prst="rect">
            <a:avLst/>
          </a:prstGeom>
        </p:spPr>
        <p:txBody>
          <a:bodyPr vert="horz" wrap="square" lIns="0" tIns="12700" rIns="0" bIns="0" rtlCol="0">
            <a:spAutoFit/>
          </a:bodyPr>
          <a:lstStyle/>
          <a:p>
            <a:pPr marL="12700">
              <a:lnSpc>
                <a:spcPct val="100000"/>
              </a:lnSpc>
              <a:spcBef>
                <a:spcPts val="100"/>
              </a:spcBef>
            </a:pPr>
            <a:r>
              <a:rPr lang="en-US" sz="3400" b="0" spc="-190" dirty="0">
                <a:solidFill>
                  <a:srgbClr val="AF7B51"/>
                </a:solidFill>
                <a:latin typeface="+mn-lt"/>
                <a:cs typeface="Arial Black"/>
              </a:rPr>
              <a:t>Today’s task</a:t>
            </a:r>
            <a:endParaRPr sz="3400" dirty="0">
              <a:latin typeface="+mn-lt"/>
              <a:cs typeface="Arial Black"/>
            </a:endParaRPr>
          </a:p>
        </p:txBody>
      </p:sp>
      <p:sp>
        <p:nvSpPr>
          <p:cNvPr id="3" name="object 3"/>
          <p:cNvSpPr txBox="1"/>
          <p:nvPr/>
        </p:nvSpPr>
        <p:spPr>
          <a:xfrm>
            <a:off x="469900" y="1343025"/>
            <a:ext cx="9525000" cy="1723485"/>
          </a:xfrm>
          <a:prstGeom prst="rect">
            <a:avLst/>
          </a:prstGeom>
        </p:spPr>
        <p:txBody>
          <a:bodyPr vert="horz" wrap="square" lIns="0" tIns="6985" rIns="0" bIns="0" rtlCol="0">
            <a:spAutoFit/>
          </a:bodyPr>
          <a:lstStyle/>
          <a:p>
            <a:pPr marL="401320" indent="-389255">
              <a:lnSpc>
                <a:spcPct val="100000"/>
              </a:lnSpc>
              <a:spcBef>
                <a:spcPts val="100"/>
              </a:spcBef>
              <a:buSzPct val="111111"/>
              <a:buChar char="●"/>
              <a:tabLst>
                <a:tab pos="401320" algn="l"/>
                <a:tab pos="401955" algn="l"/>
              </a:tabLst>
            </a:pPr>
            <a:r>
              <a:rPr lang="en-US" dirty="0">
                <a:latin typeface="Arial"/>
                <a:cs typeface="Arial"/>
              </a:rPr>
              <a:t>Download </a:t>
            </a:r>
            <a:r>
              <a:rPr lang="en-US" spc="5" dirty="0" err="1">
                <a:latin typeface="Arial"/>
                <a:cs typeface="Arial"/>
              </a:rPr>
              <a:t>mysql</a:t>
            </a:r>
            <a:r>
              <a:rPr lang="en-US" spc="5" dirty="0">
                <a:latin typeface="Arial"/>
                <a:cs typeface="Arial"/>
              </a:rPr>
              <a:t> (</a:t>
            </a:r>
            <a:r>
              <a:rPr lang="en-US" u="heavy" spc="5" dirty="0">
                <a:solidFill>
                  <a:srgbClr val="3D4594"/>
                </a:solidFill>
                <a:uFill>
                  <a:solidFill>
                    <a:srgbClr val="3D4594"/>
                  </a:solidFill>
                </a:uFill>
                <a:latin typeface="Arial"/>
                <a:cs typeface="Arial"/>
              </a:rPr>
              <a:t>www.mysql.com</a:t>
            </a:r>
            <a:r>
              <a:rPr lang="en-US" spc="5" dirty="0">
                <a:latin typeface="Arial"/>
                <a:cs typeface="Arial"/>
              </a:rPr>
              <a:t>) </a:t>
            </a:r>
            <a:r>
              <a:rPr lang="en-US" dirty="0">
                <a:latin typeface="Arial"/>
                <a:cs typeface="Arial"/>
              </a:rPr>
              <a:t>and </a:t>
            </a:r>
            <a:r>
              <a:rPr lang="en-US" spc="5" dirty="0">
                <a:latin typeface="Arial"/>
                <a:cs typeface="Arial"/>
              </a:rPr>
              <a:t>start </a:t>
            </a:r>
            <a:r>
              <a:rPr lang="en-US" dirty="0">
                <a:latin typeface="Arial"/>
                <a:cs typeface="Arial"/>
              </a:rPr>
              <a:t>playing </a:t>
            </a:r>
            <a:r>
              <a:rPr lang="en-US" spc="5" dirty="0">
                <a:latin typeface="Arial"/>
                <a:cs typeface="Arial"/>
              </a:rPr>
              <a:t>to </a:t>
            </a:r>
            <a:r>
              <a:rPr lang="en-US" dirty="0">
                <a:latin typeface="Arial"/>
                <a:cs typeface="Arial"/>
              </a:rPr>
              <a:t>get</a:t>
            </a:r>
            <a:r>
              <a:rPr lang="en-US" spc="100" dirty="0">
                <a:latin typeface="Arial"/>
                <a:cs typeface="Arial"/>
              </a:rPr>
              <a:t> yourself </a:t>
            </a:r>
            <a:r>
              <a:rPr lang="en-US" dirty="0">
                <a:latin typeface="Arial"/>
                <a:cs typeface="Arial"/>
              </a:rPr>
              <a:t>familiarized.</a:t>
            </a:r>
          </a:p>
          <a:p>
            <a:pPr marL="401320" indent="-389255">
              <a:lnSpc>
                <a:spcPct val="100000"/>
              </a:lnSpc>
              <a:spcBef>
                <a:spcPts val="100"/>
              </a:spcBef>
              <a:buSzPct val="111111"/>
              <a:buChar char="●"/>
              <a:tabLst>
                <a:tab pos="401320" algn="l"/>
                <a:tab pos="401955" algn="l"/>
              </a:tabLst>
            </a:pPr>
            <a:endParaRPr lang="en-US" dirty="0">
              <a:latin typeface="Arial"/>
              <a:cs typeface="Arial"/>
            </a:endParaRPr>
          </a:p>
          <a:p>
            <a:pPr marL="401320" indent="-389255">
              <a:lnSpc>
                <a:spcPct val="100000"/>
              </a:lnSpc>
              <a:spcBef>
                <a:spcPts val="100"/>
              </a:spcBef>
              <a:buSzPct val="111111"/>
              <a:buChar char="●"/>
              <a:tabLst>
                <a:tab pos="401320" algn="l"/>
                <a:tab pos="401955" algn="l"/>
              </a:tabLst>
            </a:pPr>
            <a:r>
              <a:rPr lang="en-US" dirty="0">
                <a:latin typeface="Arial"/>
                <a:cs typeface="Arial"/>
              </a:rPr>
              <a:t>Help: https://www.youtube.com/watch?v=6dC0xjdIPZ0</a:t>
            </a:r>
          </a:p>
          <a:p>
            <a:pPr>
              <a:lnSpc>
                <a:spcPct val="100000"/>
              </a:lnSpc>
              <a:spcBef>
                <a:spcPts val="10"/>
              </a:spcBef>
              <a:buFont typeface="Arial"/>
              <a:buChar char="●"/>
            </a:pPr>
            <a:endParaRPr lang="en-US" sz="1850" dirty="0">
              <a:latin typeface="Arial"/>
              <a:cs typeface="Arial"/>
            </a:endParaRPr>
          </a:p>
          <a:p>
            <a:pPr marL="401320" marR="5715" indent="-389255" algn="just">
              <a:lnSpc>
                <a:spcPct val="101099"/>
              </a:lnSpc>
              <a:buSzPct val="111111"/>
              <a:buChar char="●"/>
              <a:tabLst>
                <a:tab pos="401955" algn="l"/>
              </a:tabLst>
            </a:pPr>
            <a:endParaRPr lang="en-US" dirty="0">
              <a:latin typeface="Arial"/>
              <a:cs typeface="Arial"/>
            </a:endParaRPr>
          </a:p>
          <a:p>
            <a:pPr marL="401320" marR="7620" indent="-389255">
              <a:lnSpc>
                <a:spcPct val="102200"/>
              </a:lnSpc>
              <a:spcBef>
                <a:spcPts val="55"/>
              </a:spcBef>
              <a:buSzPct val="111111"/>
              <a:buChar char="●"/>
              <a:tabLst>
                <a:tab pos="401320" algn="l"/>
                <a:tab pos="401955" algn="l"/>
              </a:tabLst>
            </a:pPr>
            <a:endParaRPr lang="en-US"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99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27684</TotalTime>
  <Words>3698</Words>
  <Application>Microsoft Office PowerPoint</Application>
  <PresentationFormat>Custom</PresentationFormat>
  <Paragraphs>579</Paragraphs>
  <Slides>29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Book Antiqua</vt:lpstr>
      <vt:lpstr>Calibri</vt:lpstr>
      <vt:lpstr>Wingdings</vt:lpstr>
      <vt:lpstr>Office Theme</vt:lpstr>
      <vt:lpstr>CSE 202: Fundamentals of Database Systems  Winter 2024</vt:lpstr>
      <vt:lpstr>PowerPoint Presentation</vt:lpstr>
      <vt:lpstr>Lecture Material</vt:lpstr>
      <vt:lpstr>Evaluation Scheme</vt:lpstr>
      <vt:lpstr>Project Evaluation</vt:lpstr>
      <vt:lpstr>PowerPoint Presentation</vt:lpstr>
      <vt:lpstr>PowerPoint Presentation</vt:lpstr>
      <vt:lpstr>More about your Project ---</vt:lpstr>
      <vt:lpstr>Today’s task</vt:lpstr>
      <vt:lpstr>CSE 202 DBMS Introduction Lecture 1</vt:lpstr>
      <vt:lpstr>Why Studying Databases?</vt:lpstr>
      <vt:lpstr>List of Topics</vt:lpstr>
      <vt:lpstr>A Motivating Scenario</vt:lpstr>
      <vt:lpstr>Managing Data using File Systems</vt:lpstr>
      <vt:lpstr>Database Management Systems</vt:lpstr>
      <vt:lpstr>Some Definitions</vt:lpstr>
      <vt:lpstr>Data Models</vt:lpstr>
      <vt:lpstr>The Relational Model</vt:lpstr>
      <vt:lpstr>The Relational Model: An Example</vt:lpstr>
      <vt:lpstr>Levels of Abstraction</vt:lpstr>
      <vt:lpstr>Views</vt:lpstr>
      <vt:lpstr>Data Independence</vt:lpstr>
      <vt:lpstr>Queries in a DBMS</vt:lpstr>
      <vt:lpstr>Concurrent Execution and Transactions</vt:lpstr>
      <vt:lpstr>Ensuring Atomicity</vt:lpstr>
      <vt:lpstr>The Architecture of a Relational DBMS</vt:lpstr>
      <vt:lpstr>People Who Work With Databases</vt:lpstr>
      <vt:lpstr>The Architecture of a Relational DBMS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and Project</dc:title>
  <dc:creator>Mukesh Mohania</dc:creator>
  <cp:lastModifiedBy>Vishal Maurya</cp:lastModifiedBy>
  <cp:revision>71</cp:revision>
  <dcterms:created xsi:type="dcterms:W3CDTF">2022-01-09T14:32:12Z</dcterms:created>
  <dcterms:modified xsi:type="dcterms:W3CDTF">2024-01-28T16:58:38Z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2021-01-11T00:00:00Z</vt:filetime>
  </property>
  <property fmtid="{D5CDD505-2E9C-101B-9397-08002B2CF9AE}" pid="3" name="Creator">
    <vt:lpwstr>PowerPoint</vt:lpwstr>
  </property>
  <property fmtid="{D5CDD505-2E9C-101B-9397-08002B2CF9AE}" pid="4" name="LastSaved">
    <vt:filetime>2022-01-09T00:00:00Z</vt:filetime>
  </property>
  <property fmtid="{D5CDD505-2E9C-101B-9397-08002B2CF9AE}" pid="5" name="MSIP_Label_defa4170-0d19-0005-0004-bc88714345d2_Enabled">
    <vt:lpwstr>true</vt:lpwstr>
  </property>
  <property fmtid="{D5CDD505-2E9C-101B-9397-08002B2CF9AE}" pid="6" name="MSIP_Label_defa4170-0d19-0005-0004-bc88714345d2_SetDate">
    <vt:lpwstr>2024-01-09T15:45:23Z</vt:lpwstr>
  </property>
  <property fmtid="{D5CDD505-2E9C-101B-9397-08002B2CF9AE}" pid="7" name="MSIP_Label_defa4170-0d19-0005-0004-bc88714345d2_Method">
    <vt:lpwstr>Standard</vt:lpwstr>
  </property>
  <property fmtid="{D5CDD505-2E9C-101B-9397-08002B2CF9AE}" pid="8" name="MSIP_Label_defa4170-0d19-0005-0004-bc88714345d2_Name">
    <vt:lpwstr>defa4170-0d19-0005-0004-bc88714345d2</vt:lpwstr>
  </property>
  <property fmtid="{D5CDD505-2E9C-101B-9397-08002B2CF9AE}" pid="9" name="MSIP_Label_defa4170-0d19-0005-0004-bc88714345d2_SiteId">
    <vt:lpwstr>2bc7a50f-1fb7-47d3-982d-1547b397f03a</vt:lpwstr>
  </property>
  <property fmtid="{D5CDD505-2E9C-101B-9397-08002B2CF9AE}" pid="10" name="MSIP_Label_defa4170-0d19-0005-0004-bc88714345d2_ActionId">
    <vt:lpwstr>2145844e-aa93-43b9-87ef-e802e46a7f26</vt:lpwstr>
  </property>
  <property fmtid="{D5CDD505-2E9C-101B-9397-08002B2CF9AE}" pid="11" name="MSIP_Label_defa4170-0d19-0005-0004-bc88714345d2_ContentBits">
    <vt:lpwstr>0</vt:lpwstr>
  </property>
</Properties>
</file>