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9"/>
  </p:notesMasterIdLst>
  <p:handoutMasterIdLst>
    <p:handoutMasterId r:id="rId90"/>
  </p:handoutMasterIdLst>
  <p:sldIdLst>
    <p:sldId id="423" r:id="rId2"/>
    <p:sldId id="337" r:id="rId3"/>
    <p:sldId id="424" r:id="rId4"/>
    <p:sldId id="342" r:id="rId5"/>
    <p:sldId id="457" r:id="rId6"/>
    <p:sldId id="343" r:id="rId7"/>
    <p:sldId id="344" r:id="rId8"/>
    <p:sldId id="463" r:id="rId9"/>
    <p:sldId id="345" r:id="rId10"/>
    <p:sldId id="346" r:id="rId11"/>
    <p:sldId id="347" r:id="rId12"/>
    <p:sldId id="464" r:id="rId13"/>
    <p:sldId id="348" r:id="rId14"/>
    <p:sldId id="349" r:id="rId15"/>
    <p:sldId id="350" r:id="rId16"/>
    <p:sldId id="351" r:id="rId17"/>
    <p:sldId id="352" r:id="rId18"/>
    <p:sldId id="465" r:id="rId19"/>
    <p:sldId id="353" r:id="rId20"/>
    <p:sldId id="354" r:id="rId21"/>
    <p:sldId id="355" r:id="rId22"/>
    <p:sldId id="356" r:id="rId23"/>
    <p:sldId id="357" r:id="rId24"/>
    <p:sldId id="358" r:id="rId25"/>
    <p:sldId id="359" r:id="rId26"/>
    <p:sldId id="360" r:id="rId27"/>
    <p:sldId id="361" r:id="rId28"/>
    <p:sldId id="362" r:id="rId29"/>
    <p:sldId id="363" r:id="rId30"/>
    <p:sldId id="364" r:id="rId31"/>
    <p:sldId id="466" r:id="rId32"/>
    <p:sldId id="365" r:id="rId33"/>
    <p:sldId id="366" r:id="rId34"/>
    <p:sldId id="467" r:id="rId35"/>
    <p:sldId id="367" r:id="rId36"/>
    <p:sldId id="368" r:id="rId37"/>
    <p:sldId id="369" r:id="rId38"/>
    <p:sldId id="370" r:id="rId39"/>
    <p:sldId id="371" r:id="rId40"/>
    <p:sldId id="373" r:id="rId41"/>
    <p:sldId id="374" r:id="rId42"/>
    <p:sldId id="375" r:id="rId43"/>
    <p:sldId id="376" r:id="rId44"/>
    <p:sldId id="377" r:id="rId45"/>
    <p:sldId id="468" r:id="rId46"/>
    <p:sldId id="456" r:id="rId47"/>
    <p:sldId id="379" r:id="rId48"/>
    <p:sldId id="380" r:id="rId49"/>
    <p:sldId id="381" r:id="rId50"/>
    <p:sldId id="382" r:id="rId51"/>
    <p:sldId id="383" r:id="rId52"/>
    <p:sldId id="384" r:id="rId53"/>
    <p:sldId id="385" r:id="rId54"/>
    <p:sldId id="386" r:id="rId55"/>
    <p:sldId id="387" r:id="rId56"/>
    <p:sldId id="425" r:id="rId57"/>
    <p:sldId id="426" r:id="rId58"/>
    <p:sldId id="427" r:id="rId59"/>
    <p:sldId id="428" r:id="rId60"/>
    <p:sldId id="429" r:id="rId61"/>
    <p:sldId id="430" r:id="rId62"/>
    <p:sldId id="431" r:id="rId63"/>
    <p:sldId id="432" r:id="rId64"/>
    <p:sldId id="433" r:id="rId65"/>
    <p:sldId id="434" r:id="rId66"/>
    <p:sldId id="435" r:id="rId67"/>
    <p:sldId id="436" r:id="rId68"/>
    <p:sldId id="437" r:id="rId69"/>
    <p:sldId id="438" r:id="rId70"/>
    <p:sldId id="439" r:id="rId71"/>
    <p:sldId id="440" r:id="rId72"/>
    <p:sldId id="441" r:id="rId73"/>
    <p:sldId id="442" r:id="rId74"/>
    <p:sldId id="443" r:id="rId75"/>
    <p:sldId id="444" r:id="rId76"/>
    <p:sldId id="445" r:id="rId77"/>
    <p:sldId id="446" r:id="rId78"/>
    <p:sldId id="447" r:id="rId79"/>
    <p:sldId id="448" r:id="rId80"/>
    <p:sldId id="449" r:id="rId81"/>
    <p:sldId id="450" r:id="rId82"/>
    <p:sldId id="451" r:id="rId83"/>
    <p:sldId id="452" r:id="rId84"/>
    <p:sldId id="453" r:id="rId85"/>
    <p:sldId id="454" r:id="rId86"/>
    <p:sldId id="455" r:id="rId87"/>
    <p:sldId id="419" r:id="rId88"/>
  </p:sldIdLst>
  <p:sldSz cx="9144000" cy="6858000" type="screen4x3"/>
  <p:notesSz cx="6997700" cy="9283700"/>
  <p:custShowLst>
    <p:custShow name="Custom Show 1" id="0">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7">
          <p15:clr>
            <a:srgbClr val="A4A3A4"/>
          </p15:clr>
        </p15:guide>
        <p15:guide id="2" pos="57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 Sudarshan" initials="SS" lastIdx="1" clrIdx="0">
    <p:extLst>
      <p:ext uri="{19B8F6BF-5375-455C-9EA6-DF929625EA0E}">
        <p15:presenceInfo xmlns:p15="http://schemas.microsoft.com/office/powerpoint/2012/main" userId="b463bc06a992a74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8B3714-94A6-427A-948B-E3A444ABE961}" v="40" dt="2024-01-19T15:19:02.9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7" autoAdjust="0"/>
    <p:restoredTop sz="90562" autoAdjust="0"/>
  </p:normalViewPr>
  <p:slideViewPr>
    <p:cSldViewPr snapToGrid="0">
      <p:cViewPr>
        <p:scale>
          <a:sx n="96" d="100"/>
          <a:sy n="96" d="100"/>
        </p:scale>
        <p:origin x="912" y="48"/>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handoutMaster" Target="handoutMasters/handout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commentAuthors" Target="commentAuthors.xml"/><Relationship Id="rId9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al Maurya" userId="b4c48a94-2409-4969-a9ff-778d91f69dce" providerId="ADAL" clId="{D88B3714-94A6-427A-948B-E3A444ABE961}"/>
    <pc:docChg chg="undo custSel modSld">
      <pc:chgData name="Vishal Maurya" userId="b4c48a94-2409-4969-a9ff-778d91f69dce" providerId="ADAL" clId="{D88B3714-94A6-427A-948B-E3A444ABE961}" dt="2024-01-19T13:33:01.008" v="13" actId="478"/>
      <pc:docMkLst>
        <pc:docMk/>
      </pc:docMkLst>
      <pc:sldChg chg="addSp delSp modSp mod addAnim delAnim">
        <pc:chgData name="Vishal Maurya" userId="b4c48a94-2409-4969-a9ff-778d91f69dce" providerId="ADAL" clId="{D88B3714-94A6-427A-948B-E3A444ABE961}" dt="2024-01-19T13:33:01.008" v="13" actId="478"/>
        <pc:sldMkLst>
          <pc:docMk/>
          <pc:sldMk cId="0" sldId="344"/>
        </pc:sldMkLst>
        <pc:spChg chg="mod">
          <ac:chgData name="Vishal Maurya" userId="b4c48a94-2409-4969-a9ff-778d91f69dce" providerId="ADAL" clId="{D88B3714-94A6-427A-948B-E3A444ABE961}" dt="2024-01-19T13:32:10.193" v="5" actId="20577"/>
          <ac:spMkLst>
            <pc:docMk/>
            <pc:sldMk cId="0" sldId="344"/>
            <ac:spMk id="13315" creationId="{00000000-0000-0000-0000-000000000000}"/>
          </ac:spMkLst>
        </pc:spChg>
        <pc:picChg chg="add del mod">
          <ac:chgData name="Vishal Maurya" userId="b4c48a94-2409-4969-a9ff-778d91f69dce" providerId="ADAL" clId="{D88B3714-94A6-427A-948B-E3A444ABE961}" dt="2024-01-19T13:32:55.699" v="12" actId="478"/>
          <ac:picMkLst>
            <pc:docMk/>
            <pc:sldMk cId="0" sldId="344"/>
            <ac:picMk id="8" creationId="{735AB3C0-8014-2856-C4D6-1195D6DF731D}"/>
          </ac:picMkLst>
        </pc:picChg>
        <pc:inkChg chg="add">
          <ac:chgData name="Vishal Maurya" userId="b4c48a94-2409-4969-a9ff-778d91f69dce" providerId="ADAL" clId="{D88B3714-94A6-427A-948B-E3A444ABE961}" dt="2024-01-19T13:29:31.926" v="0"/>
          <ac:inkMkLst>
            <pc:docMk/>
            <pc:sldMk cId="0" sldId="344"/>
            <ac:inkMk id="4" creationId="{AAEBB312-561A-5E52-4422-EF4EEB6B549B}"/>
          </ac:inkMkLst>
        </pc:inkChg>
        <pc:inkChg chg="add del">
          <ac:chgData name="Vishal Maurya" userId="b4c48a94-2409-4969-a9ff-778d91f69dce" providerId="ADAL" clId="{D88B3714-94A6-427A-948B-E3A444ABE961}" dt="2024-01-19T13:33:01.008" v="13" actId="478"/>
          <ac:inkMkLst>
            <pc:docMk/>
            <pc:sldMk cId="0" sldId="344"/>
            <ac:inkMk id="7" creationId="{9D22AB9B-FC68-871C-E43B-BA826C233EC6}"/>
          </ac:inkMkLst>
        </pc:ink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C6EF5354-BFFB-44DF-8FA7-1A088153BD87}"/>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dirty="0"/>
          </a:p>
        </p:txBody>
      </p:sp>
      <p:sp>
        <p:nvSpPr>
          <p:cNvPr id="267267" name="Rectangle 3">
            <a:extLst>
              <a:ext uri="{FF2B5EF4-FFF2-40B4-BE49-F238E27FC236}">
                <a16:creationId xmlns:a16="http://schemas.microsoft.com/office/drawing/2014/main" id="{5BBF6CF9-ADFE-4F6E-89A0-8CB582D8FFC5}"/>
              </a:ext>
            </a:extLst>
          </p:cNvPr>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dirty="0"/>
          </a:p>
        </p:txBody>
      </p:sp>
      <p:sp>
        <p:nvSpPr>
          <p:cNvPr id="267268" name="Rectangle 4">
            <a:extLst>
              <a:ext uri="{FF2B5EF4-FFF2-40B4-BE49-F238E27FC236}">
                <a16:creationId xmlns:a16="http://schemas.microsoft.com/office/drawing/2014/main" id="{8C120FC7-7BCE-4696-BB5D-C087861E4B4E}"/>
              </a:ext>
            </a:extLst>
          </p:cNvPr>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dirty="0"/>
          </a:p>
        </p:txBody>
      </p:sp>
      <p:sp>
        <p:nvSpPr>
          <p:cNvPr id="267269" name="Rectangle 5">
            <a:extLst>
              <a:ext uri="{FF2B5EF4-FFF2-40B4-BE49-F238E27FC236}">
                <a16:creationId xmlns:a16="http://schemas.microsoft.com/office/drawing/2014/main" id="{6735A123-7D3E-455E-AB82-1C3749BB052A}"/>
              </a:ext>
            </a:extLst>
          </p:cNvPr>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vl1pPr>
          </a:lstStyle>
          <a:p>
            <a:pPr>
              <a:defRPr/>
            </a:pPr>
            <a:fld id="{A8B4C920-550B-4EA7-9CB5-2D8883A273BF}" type="slidenum">
              <a:rPr lang="en-US" altLang="en-US"/>
              <a:pPr>
                <a:defRPr/>
              </a:pPr>
              <a:t>‹#›</a:t>
            </a:fld>
            <a:endParaRPr lang="en-US" alt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2E8AF117-EF14-4BF3-AB7D-D75C4F934CCD}"/>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dirty="0"/>
          </a:p>
        </p:txBody>
      </p:sp>
      <p:sp>
        <p:nvSpPr>
          <p:cNvPr id="240643" name="Rectangle 3">
            <a:extLst>
              <a:ext uri="{FF2B5EF4-FFF2-40B4-BE49-F238E27FC236}">
                <a16:creationId xmlns:a16="http://schemas.microsoft.com/office/drawing/2014/main" id="{D7D2DA5C-BED3-45D1-AFD2-94AF29863ABC}"/>
              </a:ext>
            </a:extLst>
          </p:cNvPr>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dirty="0"/>
          </a:p>
        </p:txBody>
      </p:sp>
      <p:sp>
        <p:nvSpPr>
          <p:cNvPr id="3076" name="Rectangle 4">
            <a:extLst>
              <a:ext uri="{FF2B5EF4-FFF2-40B4-BE49-F238E27FC236}">
                <a16:creationId xmlns:a16="http://schemas.microsoft.com/office/drawing/2014/main" id="{A2936E5F-4C9B-4144-9261-C3F188AA67D9}"/>
              </a:ext>
            </a:extLst>
          </p:cNvPr>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a:extLst>
              <a:ext uri="{FF2B5EF4-FFF2-40B4-BE49-F238E27FC236}">
                <a16:creationId xmlns:a16="http://schemas.microsoft.com/office/drawing/2014/main" id="{D73F14C5-05F8-4300-9D01-F3633C854740}"/>
              </a:ext>
            </a:extLst>
          </p:cNvPr>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0646" name="Rectangle 6">
            <a:extLst>
              <a:ext uri="{FF2B5EF4-FFF2-40B4-BE49-F238E27FC236}">
                <a16:creationId xmlns:a16="http://schemas.microsoft.com/office/drawing/2014/main" id="{BCB6CAD9-A006-4455-8054-9CACB290288C}"/>
              </a:ext>
            </a:extLst>
          </p:cNvPr>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dirty="0"/>
          </a:p>
        </p:txBody>
      </p:sp>
      <p:sp>
        <p:nvSpPr>
          <p:cNvPr id="240647" name="Rectangle 7">
            <a:extLst>
              <a:ext uri="{FF2B5EF4-FFF2-40B4-BE49-F238E27FC236}">
                <a16:creationId xmlns:a16="http://schemas.microsoft.com/office/drawing/2014/main" id="{63060AD7-0C3D-477B-BD60-55C8EBDB9451}"/>
              </a:ext>
            </a:extLst>
          </p:cNvPr>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a:defRPr sz="1300"/>
            </a:lvl1pPr>
          </a:lstStyle>
          <a:p>
            <a:pPr>
              <a:defRPr/>
            </a:pPr>
            <a:fld id="{AE66C03C-4B0E-4149-8287-A3B340EB818D}"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1DE2DCE1-2EFC-4C42-8DFC-CBA6F33233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1637794-A468-4EC6-9DD2-8F932E639220}" type="slidenum">
              <a:rPr lang="en-US" altLang="en-US" sz="1300" smtClean="0"/>
              <a:pPr/>
              <a:t>1</a:t>
            </a:fld>
            <a:endParaRPr lang="en-US" altLang="en-US" sz="1300" dirty="0"/>
          </a:p>
        </p:txBody>
      </p:sp>
      <p:sp>
        <p:nvSpPr>
          <p:cNvPr id="6147" name="Rectangle 2">
            <a:extLst>
              <a:ext uri="{FF2B5EF4-FFF2-40B4-BE49-F238E27FC236}">
                <a16:creationId xmlns:a16="http://schemas.microsoft.com/office/drawing/2014/main" id="{607B12F9-7FC5-42D0-9964-0865785D1C17}"/>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2BC6D4DE-B9DA-4FD2-A997-14A566E8D5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8557968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25D6698B-82E8-4243-BAB0-D6783EE2B84F}" type="slidenum">
              <a:rPr lang="en-US" altLang="en-US" sz="1200"/>
              <a:pPr/>
              <a:t>13</a:t>
            </a:fld>
            <a:endParaRPr lang="en-US" altLang="en-US" sz="1200" dirty="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E75EE63-BBAB-4B59-AB6C-C7C62F9D7EF6}" type="slidenum">
              <a:rPr lang="en-US" altLang="en-US" sz="1200"/>
              <a:pPr/>
              <a:t>14</a:t>
            </a:fld>
            <a:endParaRPr lang="en-US" altLang="en-US" sz="1200" dirty="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FA286EA-37A2-4E74-A5EA-47322F5F22B9}" type="slidenum">
              <a:rPr lang="en-US" altLang="en-US" sz="1200"/>
              <a:pPr/>
              <a:t>15</a:t>
            </a:fld>
            <a:endParaRPr lang="en-US" altLang="en-US" sz="1200" dirty="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F34FE36-22BB-471F-B5BA-20ABB5BF6430}" type="slidenum">
              <a:rPr lang="en-US" altLang="en-US" sz="1200"/>
              <a:pPr/>
              <a:t>16</a:t>
            </a:fld>
            <a:endParaRPr lang="en-US" altLang="en-US" sz="1200" dirty="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F66F3D21-A5A9-4DF0-817E-313DA5AE0CC9}" type="slidenum">
              <a:rPr lang="en-US" altLang="en-US" sz="1200"/>
              <a:pPr/>
              <a:t>17</a:t>
            </a:fld>
            <a:endParaRPr lang="en-US" altLang="en-US" sz="1200" dirty="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681DB7B-8BB9-428D-983D-60F2DF463925}" type="slidenum">
              <a:rPr lang="en-US" altLang="en-US" sz="1200"/>
              <a:pPr/>
              <a:t>19</a:t>
            </a:fld>
            <a:endParaRPr lang="en-US" altLang="en-US" sz="1200" dirty="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61469615-0B6C-4E37-A5DC-FDCF4C566C37}" type="slidenum">
              <a:rPr lang="en-US" altLang="en-US" sz="1200"/>
              <a:pPr/>
              <a:t>20</a:t>
            </a:fld>
            <a:endParaRPr lang="en-US" altLang="en-US" sz="1200" dirty="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2F97F58-FA04-4838-BA8D-1673429622FF}" type="slidenum">
              <a:rPr lang="en-US" altLang="en-US" sz="1200"/>
              <a:pPr/>
              <a:t>21</a:t>
            </a:fld>
            <a:endParaRPr lang="en-US" altLang="en-US" sz="1200" dirty="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2E8ABFFE-D826-4EF9-B15D-4180085C23C7}" type="slidenum">
              <a:rPr lang="en-US" altLang="en-US" sz="1200"/>
              <a:pPr/>
              <a:t>22</a:t>
            </a:fld>
            <a:endParaRPr lang="en-US" altLang="en-US" sz="12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A9C970B-8220-4517-837F-B56840EC81F1}" type="slidenum">
              <a:rPr lang="en-US" altLang="en-US" sz="1200"/>
              <a:pPr/>
              <a:t>23</a:t>
            </a:fld>
            <a:endParaRPr lang="en-US" altLang="en-US" sz="1200" dirty="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3F0CAC2-290B-4447-A1A9-9DF2412B29D5}" type="slidenum">
              <a:rPr lang="en-US" altLang="en-US" sz="1200"/>
              <a:pPr/>
              <a:t>2</a:t>
            </a:fld>
            <a:endParaRPr lang="en-US" altLang="en-US" sz="1200" dirty="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CB53E9A-4F1C-4562-B43B-B5CFB7E98BB2}" type="slidenum">
              <a:rPr lang="en-US" altLang="en-US" sz="1200"/>
              <a:pPr/>
              <a:t>24</a:t>
            </a:fld>
            <a:endParaRPr lang="en-US" altLang="en-US" sz="1200" dirty="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D71DE7E-FF0D-4034-AE63-651A3A350F6F}" type="slidenum">
              <a:rPr lang="en-US" altLang="en-US" sz="1200"/>
              <a:pPr/>
              <a:t>25</a:t>
            </a:fld>
            <a:endParaRPr lang="en-US" altLang="en-US" sz="1200" dirty="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6281BB1-9FD8-4756-B07C-05F43DCBB1D1}" type="slidenum">
              <a:rPr lang="en-US" altLang="en-US" sz="1200"/>
              <a:pPr/>
              <a:t>26</a:t>
            </a:fld>
            <a:endParaRPr lang="en-US" altLang="en-US" sz="1200" dirty="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02CC610-2C92-4BB3-8D98-C7E1312CA104}" type="slidenum">
              <a:rPr lang="en-US" altLang="en-US" sz="1200"/>
              <a:pPr/>
              <a:t>27</a:t>
            </a:fld>
            <a:endParaRPr lang="en-US" altLang="en-US" sz="1200" dirty="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5844853C-1565-4D82-BAFB-17FA6226FCB3}" type="slidenum">
              <a:rPr lang="en-US" altLang="en-US" sz="1200"/>
              <a:pPr/>
              <a:t>28</a:t>
            </a:fld>
            <a:endParaRPr lang="en-US" altLang="en-US" sz="1200" dirty="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C5E82CE-5F33-4AA9-922C-5F54A6966317}" type="slidenum">
              <a:rPr lang="en-US" altLang="en-US" sz="1200"/>
              <a:pPr/>
              <a:t>29</a:t>
            </a:fld>
            <a:endParaRPr lang="en-US" altLang="en-US" sz="1200" dirty="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8449F55-0331-42F3-8185-5550FA6588AF}" type="slidenum">
              <a:rPr lang="en-US" altLang="en-US" sz="1200"/>
              <a:pPr/>
              <a:t>30</a:t>
            </a:fld>
            <a:endParaRPr lang="en-US" altLang="en-US" sz="1200" dirty="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1A24CF4-9A58-4D8C-8B4A-1F5B4A557C17}" type="slidenum">
              <a:rPr lang="en-US" altLang="en-US" sz="1200"/>
              <a:pPr/>
              <a:t>32</a:t>
            </a:fld>
            <a:endParaRPr lang="en-US" altLang="en-US" sz="1200" dirty="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7733CA9-4ACE-4C8E-94A6-AF7CB20743E9}" type="slidenum">
              <a:rPr lang="en-US" altLang="en-US" sz="1200"/>
              <a:pPr/>
              <a:t>33</a:t>
            </a:fld>
            <a:endParaRPr lang="en-US" altLang="en-US" sz="1200" dirty="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4DD1ABD-49B5-439D-89A5-0D9922344811}" type="slidenum">
              <a:rPr lang="en-US" altLang="en-US" sz="1200"/>
              <a:pPr/>
              <a:t>35</a:t>
            </a:fld>
            <a:endParaRPr lang="en-US" altLang="en-US" sz="1200" dirty="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7696">
              <a:defRPr sz="1600">
                <a:solidFill>
                  <a:schemeClr val="tx1"/>
                </a:solidFill>
                <a:latin typeface="Helvetica" panose="020B0604020202020204" pitchFamily="34" charset="0"/>
                <a:ea typeface="ＭＳ Ｐゴシック" panose="020B0600070205080204" pitchFamily="34" charset="-128"/>
              </a:defRPr>
            </a:lvl1pPr>
            <a:lvl2pPr marL="750157" indent="-288522" defTabSz="937696">
              <a:defRPr sz="1600">
                <a:solidFill>
                  <a:schemeClr val="tx1"/>
                </a:solidFill>
                <a:latin typeface="Helvetica" panose="020B0604020202020204" pitchFamily="34" charset="0"/>
                <a:ea typeface="ＭＳ Ｐゴシック" panose="020B0600070205080204" pitchFamily="34" charset="-128"/>
              </a:defRPr>
            </a:lvl2pPr>
            <a:lvl3pPr marL="1154087" indent="-230817" defTabSz="937696">
              <a:defRPr sz="1600">
                <a:solidFill>
                  <a:schemeClr val="tx1"/>
                </a:solidFill>
                <a:latin typeface="Helvetica" panose="020B0604020202020204" pitchFamily="34" charset="0"/>
                <a:ea typeface="ＭＳ Ｐゴシック" panose="020B0600070205080204" pitchFamily="34" charset="-128"/>
              </a:defRPr>
            </a:lvl3pPr>
            <a:lvl4pPr marL="1615722" indent="-230817" defTabSz="937696">
              <a:defRPr sz="1600">
                <a:solidFill>
                  <a:schemeClr val="tx1"/>
                </a:solidFill>
                <a:latin typeface="Helvetica" panose="020B0604020202020204" pitchFamily="34" charset="0"/>
                <a:ea typeface="ＭＳ Ｐゴシック" panose="020B0600070205080204" pitchFamily="34" charset="-128"/>
              </a:defRPr>
            </a:lvl4pPr>
            <a:lvl5pPr marL="2077357" indent="-230817" defTabSz="937696">
              <a:defRPr sz="1600">
                <a:solidFill>
                  <a:schemeClr val="tx1"/>
                </a:solidFill>
                <a:latin typeface="Helvetica" panose="020B0604020202020204" pitchFamily="34" charset="0"/>
                <a:ea typeface="ＭＳ Ｐゴシック" panose="020B0600070205080204" pitchFamily="34" charset="-128"/>
              </a:defRPr>
            </a:lvl5pPr>
            <a:lvl6pPr marL="2538992" indent="-230817" defTabSz="937696"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7696"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7696"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7696"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3F0CAC2-290B-4447-A1A9-9DF2412B29D5}" type="slidenum">
              <a:rPr lang="en-US" altLang="en-US" sz="1200"/>
              <a:pPr/>
              <a:t>3</a:t>
            </a:fld>
            <a:endParaRPr lang="en-US" altLang="en-US" sz="1200" dirty="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41329107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D2532D8-F19F-403F-A34B-7117B24BF533}" type="slidenum">
              <a:rPr lang="en-US" altLang="en-US" sz="1200"/>
              <a:pPr/>
              <a:t>36</a:t>
            </a:fld>
            <a:endParaRPr lang="en-US" altLang="en-US" sz="1200" dirty="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40ADC53-D181-43CB-9865-BA969C5AAEFD}" type="slidenum">
              <a:rPr lang="en-US" altLang="en-US" sz="1200"/>
              <a:pPr/>
              <a:t>37</a:t>
            </a:fld>
            <a:endParaRPr lang="en-US" altLang="en-US" sz="1200" dirty="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94E467F-6EAC-4F92-B33E-2BE268A09E9A}" type="slidenum">
              <a:rPr lang="en-US" altLang="en-US" sz="1200"/>
              <a:pPr/>
              <a:t>38</a:t>
            </a:fld>
            <a:endParaRPr lang="en-US" altLang="en-US" sz="1200" dirty="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5AF7D5D7-1528-465C-90C3-10C59F6113C4}" type="slidenum">
              <a:rPr lang="en-US" altLang="en-US" sz="1200"/>
              <a:pPr/>
              <a:t>39</a:t>
            </a:fld>
            <a:endParaRPr lang="en-US" altLang="en-US" sz="1200" dirty="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7D1A45DA-CA64-41FA-A1E8-AD1BAE08C0BB}" type="slidenum">
              <a:rPr lang="en-US" altLang="en-US" sz="1200"/>
              <a:pPr/>
              <a:t>40</a:t>
            </a:fld>
            <a:endParaRPr lang="en-US" altLang="en-US" sz="1200" dirty="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64DA130-9CE3-4E7D-9E7F-223297258F10}" type="slidenum">
              <a:rPr lang="en-US" altLang="en-US" sz="1200"/>
              <a:pPr/>
              <a:t>41</a:t>
            </a:fld>
            <a:endParaRPr lang="en-US" altLang="en-US" sz="1200" dirty="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BB2FFBC-ECC8-4E72-ACD7-AC5B3AC7D391}" type="slidenum">
              <a:rPr lang="en-US" altLang="en-US" sz="1200"/>
              <a:pPr/>
              <a:t>42</a:t>
            </a:fld>
            <a:endParaRPr lang="en-US" altLang="en-US" sz="1200" dirty="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733A54A-C6D5-44D3-B193-2B68843B2348}" type="slidenum">
              <a:rPr lang="en-US" altLang="en-US" sz="1200"/>
              <a:pPr/>
              <a:t>43</a:t>
            </a:fld>
            <a:endParaRPr lang="en-US" altLang="en-US" sz="1200" dirty="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57AE074-BB24-467C-A389-042288128DCE}" type="slidenum">
              <a:rPr lang="en-US" altLang="en-US" sz="1200"/>
              <a:pPr/>
              <a:t>44</a:t>
            </a:fld>
            <a:endParaRPr lang="en-US" altLang="en-US" sz="1200" dirty="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521DAE2F-0D65-4187-8195-66E3DFCF9142}" type="slidenum">
              <a:rPr lang="en-US" altLang="en-US" sz="1200"/>
              <a:pPr/>
              <a:t>47</a:t>
            </a:fld>
            <a:endParaRPr lang="en-US" altLang="en-US" sz="1200" dirty="0"/>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43EEFE5-6DA2-40BF-A0EC-25CFBBE7FBB4}" type="slidenum">
              <a:rPr lang="en-US" altLang="en-US" sz="1200"/>
              <a:pPr/>
              <a:t>4</a:t>
            </a:fld>
            <a:endParaRPr lang="en-US" altLang="en-US" sz="1200" dirty="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6D12A99F-88C8-4413-BBDB-E9633A53948D}" type="slidenum">
              <a:rPr lang="en-US" altLang="en-US" sz="1200"/>
              <a:pPr/>
              <a:t>48</a:t>
            </a:fld>
            <a:endParaRPr lang="en-US" altLang="en-US" sz="1200" dirty="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9B5DD2D-80F8-4C47-BE29-F71863EB928E}" type="slidenum">
              <a:rPr lang="en-US" altLang="en-US" sz="1200"/>
              <a:pPr/>
              <a:t>49</a:t>
            </a:fld>
            <a:endParaRPr lang="en-US" altLang="en-US" sz="1200" dirty="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txBox="1">
            <a:spLocks noGrp="1" noChangeArrowheads="1"/>
          </p:cNvSpPr>
          <p:nvPr/>
        </p:nvSpPr>
        <p:spPr bwMode="auto">
          <a:xfrm>
            <a:off x="3966171" y="8820783"/>
            <a:ext cx="3031529"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D1584D15-F658-456F-8F61-E80EBA02FF6A}" type="slidenum">
              <a:rPr lang="en-US" altLang="en-US" sz="1200"/>
              <a:pPr algn="r"/>
              <a:t>50</a:t>
            </a:fld>
            <a:endParaRPr lang="en-US" altLang="en-US" sz="1200" dirty="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txBox="1">
            <a:spLocks noGrp="1" noChangeArrowheads="1"/>
          </p:cNvSpPr>
          <p:nvPr/>
        </p:nvSpPr>
        <p:spPr bwMode="auto">
          <a:xfrm>
            <a:off x="3966171" y="8820783"/>
            <a:ext cx="3031529"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52C13233-64BC-4954-9464-11A8667DC6C3}" type="slidenum">
              <a:rPr lang="en-US" altLang="en-US" sz="1200"/>
              <a:pPr algn="r"/>
              <a:t>51</a:t>
            </a:fld>
            <a:endParaRPr lang="en-US" altLang="en-US" sz="1200" dirty="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702DC87-2809-4E8A-B7E5-19578CF611CB}" type="slidenum">
              <a:rPr lang="en-US" altLang="en-US" sz="1200"/>
              <a:pPr/>
              <a:t>52</a:t>
            </a:fld>
            <a:endParaRPr lang="en-US" altLang="en-US" sz="1200" dirty="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5C5B6243-9F6C-4A40-B7AB-819F09B48280}" type="slidenum">
              <a:rPr lang="en-US" altLang="en-US" sz="1200"/>
              <a:pPr/>
              <a:t>53</a:t>
            </a:fld>
            <a:endParaRPr lang="en-US" altLang="en-US" sz="1200" dirty="0"/>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txBox="1">
            <a:spLocks noGrp="1" noChangeArrowheads="1"/>
          </p:cNvSpPr>
          <p:nvPr/>
        </p:nvSpPr>
        <p:spPr bwMode="auto">
          <a:xfrm>
            <a:off x="3966171" y="8820783"/>
            <a:ext cx="3031529"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03671C7C-5C30-4951-A09C-C7DE0069A227}" type="slidenum">
              <a:rPr lang="en-US" altLang="en-US" sz="1200"/>
              <a:pPr algn="r"/>
              <a:t>54</a:t>
            </a:fld>
            <a:endParaRPr lang="en-US" altLang="en-US" sz="1200" dirty="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txBox="1">
            <a:spLocks noGrp="1" noChangeArrowheads="1"/>
          </p:cNvSpPr>
          <p:nvPr/>
        </p:nvSpPr>
        <p:spPr bwMode="auto">
          <a:xfrm>
            <a:off x="3966171" y="8820783"/>
            <a:ext cx="3031529"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1896E650-A8FF-4A75-8D3E-76E6F7496A62}" type="slidenum">
              <a:rPr lang="en-US" altLang="en-US" sz="1200"/>
              <a:pPr algn="r"/>
              <a:t>55</a:t>
            </a:fld>
            <a:endParaRPr lang="en-US" altLang="en-US" sz="1200" dirty="0"/>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A60B134-387B-41E7-B677-3964AC0C6785}" type="slidenum">
              <a:rPr lang="en-US" altLang="en-US" sz="1200"/>
              <a:pPr/>
              <a:t>56</a:t>
            </a:fld>
            <a:endParaRPr lang="en-US" altLang="en-US" sz="1200" dirty="0"/>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8052385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5F59032-4CC8-49AA-B921-0985818A4A69}" type="slidenum">
              <a:rPr lang="en-US" altLang="en-US" sz="1200"/>
              <a:pPr/>
              <a:t>57</a:t>
            </a:fld>
            <a:endParaRPr lang="en-US" altLang="en-US" sz="1200" dirty="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52062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E76179E-0825-42BA-A86D-E07CE2CDFB4A}" type="slidenum">
              <a:rPr lang="en-US" altLang="en-US" sz="1200"/>
              <a:pPr/>
              <a:t>6</a:t>
            </a:fld>
            <a:endParaRPr lang="en-US" altLang="en-US" sz="1200" dirty="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BB37812-7A60-4D4D-B158-CDF22B62669D}" type="slidenum">
              <a:rPr lang="en-US" altLang="en-US" sz="1200"/>
              <a:pPr/>
              <a:t>58</a:t>
            </a:fld>
            <a:endParaRPr lang="en-US" altLang="en-US" sz="1200" dirty="0"/>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1992756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txBox="1">
            <a:spLocks noGrp="1" noChangeArrowheads="1"/>
          </p:cNvSpPr>
          <p:nvPr/>
        </p:nvSpPr>
        <p:spPr bwMode="auto">
          <a:xfrm>
            <a:off x="4011160" y="8896201"/>
            <a:ext cx="3065916" cy="4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09" tIns="46955" rIns="93909" bIns="46955" anchor="b"/>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019A4C02-8989-47FD-A904-144A669035C3}" type="slidenum">
              <a:rPr lang="en-US" altLang="en-US" sz="1200"/>
              <a:pPr algn="r"/>
              <a:t>59</a:t>
            </a:fld>
            <a:endParaRPr lang="en-US" altLang="en-US" sz="1200" dirty="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7300169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txBox="1">
            <a:spLocks noGrp="1" noChangeArrowheads="1"/>
          </p:cNvSpPr>
          <p:nvPr/>
        </p:nvSpPr>
        <p:spPr bwMode="auto">
          <a:xfrm>
            <a:off x="4011160" y="8896201"/>
            <a:ext cx="3065916" cy="4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09" tIns="46955" rIns="93909" bIns="46955" anchor="b"/>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36AEDBC9-C94E-4A98-8290-172F520CC2AF}" type="slidenum">
              <a:rPr lang="en-US" altLang="en-US" sz="1200"/>
              <a:pPr algn="r"/>
              <a:t>60</a:t>
            </a:fld>
            <a:endParaRPr lang="en-US" altLang="en-US" sz="1200" dirty="0"/>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7167375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01C0836-68E5-499B-9488-51A72A955B8C}" type="slidenum">
              <a:rPr lang="en-US" altLang="en-US" sz="1200"/>
              <a:pPr/>
              <a:t>61</a:t>
            </a:fld>
            <a:endParaRPr lang="en-US" altLang="en-US" sz="1200" dirty="0"/>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3205793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BD25D0B9-C0C0-40E8-996B-37789D8CE8CB}" type="slidenum">
              <a:rPr lang="en-US" altLang="en-US" sz="1200"/>
              <a:pPr/>
              <a:t>62</a:t>
            </a:fld>
            <a:endParaRPr lang="en-US" altLang="en-US" sz="1200" dirty="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991555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36294EE-9918-45CD-8B30-53914648990E}" type="slidenum">
              <a:rPr lang="en-US" altLang="en-US" sz="1200"/>
              <a:pPr/>
              <a:t>63</a:t>
            </a:fld>
            <a:endParaRPr lang="en-US" altLang="en-US" sz="1200" dirty="0"/>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8755523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2CB36896-4F4E-48BE-8ED8-64318D033CE8}" type="slidenum">
              <a:rPr lang="en-US" altLang="en-US" sz="1200"/>
              <a:pPr/>
              <a:t>64</a:t>
            </a:fld>
            <a:endParaRPr lang="en-US" altLang="en-US" sz="1200" dirty="0"/>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9819837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FDE8E9FC-6F08-40BB-B772-EA0C2AE1A7A0}" type="slidenum">
              <a:rPr lang="en-US" altLang="en-US" sz="1200"/>
              <a:pPr/>
              <a:t>65</a:t>
            </a:fld>
            <a:endParaRPr lang="en-US" altLang="en-US" sz="1200" dirty="0"/>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263819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txBox="1">
            <a:spLocks noGrp="1" noChangeArrowheads="1"/>
          </p:cNvSpPr>
          <p:nvPr/>
        </p:nvSpPr>
        <p:spPr bwMode="auto">
          <a:xfrm>
            <a:off x="4011160" y="8896201"/>
            <a:ext cx="3065916" cy="4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09" tIns="46955" rIns="93909" bIns="46955" anchor="b"/>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B999CF1A-EE2D-40C7-88BC-5CB4646E5D8B}" type="slidenum">
              <a:rPr lang="en-US" altLang="en-US" sz="1200"/>
              <a:pPr algn="r"/>
              <a:t>66</a:t>
            </a:fld>
            <a:endParaRPr lang="en-US" altLang="en-US" sz="1200" dirty="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8255142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25DBE05D-165E-44E5-8FF5-12AB8BF987CB}" type="slidenum">
              <a:rPr lang="en-US" altLang="en-US" sz="1200"/>
              <a:pPr/>
              <a:t>67</a:t>
            </a:fld>
            <a:endParaRPr lang="en-US" altLang="en-US" sz="1200" dirty="0"/>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767317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E8D77EB-8DA4-473C-85D9-A2C867216A15}" type="slidenum">
              <a:rPr lang="en-US" altLang="en-US" sz="1200"/>
              <a:pPr/>
              <a:t>7</a:t>
            </a:fld>
            <a:endParaRPr lang="en-US" altLang="en-US" sz="1200" dirty="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52217473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txBox="1">
            <a:spLocks noGrp="1" noChangeArrowheads="1"/>
          </p:cNvSpPr>
          <p:nvPr/>
        </p:nvSpPr>
        <p:spPr bwMode="auto">
          <a:xfrm>
            <a:off x="4011160" y="8896201"/>
            <a:ext cx="3065916" cy="4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09" tIns="46955" rIns="93909" bIns="46955" anchor="b"/>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4934C981-6806-4B1C-8EC3-8AAD8F35AA7C}" type="slidenum">
              <a:rPr lang="en-US" altLang="en-US" sz="1200"/>
              <a:pPr algn="r"/>
              <a:t>69</a:t>
            </a:fld>
            <a:endParaRPr lang="en-US" altLang="en-US" sz="1200" dirty="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1102426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txBox="1">
            <a:spLocks noGrp="1" noChangeArrowheads="1"/>
          </p:cNvSpPr>
          <p:nvPr/>
        </p:nvSpPr>
        <p:spPr bwMode="auto">
          <a:xfrm>
            <a:off x="4011160" y="8896201"/>
            <a:ext cx="3065916" cy="4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09" tIns="46955" rIns="93909" bIns="46955" anchor="b"/>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500DFA9D-6D5B-4797-B1CA-7EEB8BD7226F}" type="slidenum">
              <a:rPr lang="en-US" altLang="en-US" sz="1200"/>
              <a:pPr algn="r"/>
              <a:t>70</a:t>
            </a:fld>
            <a:endParaRPr lang="en-US" altLang="en-US" sz="1200" dirty="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5094777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txBox="1">
            <a:spLocks noGrp="1" noChangeArrowheads="1"/>
          </p:cNvSpPr>
          <p:nvPr/>
        </p:nvSpPr>
        <p:spPr bwMode="auto">
          <a:xfrm>
            <a:off x="4011160" y="8896201"/>
            <a:ext cx="3065916" cy="4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09" tIns="46955" rIns="93909" bIns="46955" anchor="b"/>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ACD7BD46-B851-41F6-BDE0-EE3DE5BA6FCC}" type="slidenum">
              <a:rPr lang="en-US" altLang="en-US" sz="1200"/>
              <a:pPr algn="r"/>
              <a:t>71</a:t>
            </a:fld>
            <a:endParaRPr lang="en-US" altLang="en-US" sz="1200" dirty="0"/>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63168864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txBox="1">
            <a:spLocks noGrp="1" noChangeArrowheads="1"/>
          </p:cNvSpPr>
          <p:nvPr/>
        </p:nvSpPr>
        <p:spPr bwMode="auto">
          <a:xfrm>
            <a:off x="4011160" y="8896201"/>
            <a:ext cx="3065916" cy="4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09" tIns="46955" rIns="93909" bIns="46955" anchor="b"/>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B8506864-7409-4F31-A643-622503D4FBA6}" type="slidenum">
              <a:rPr lang="en-US" altLang="en-US" sz="1200"/>
              <a:pPr algn="r"/>
              <a:t>72</a:t>
            </a:fld>
            <a:endParaRPr lang="en-US" altLang="en-US" sz="1200" dirty="0"/>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85669770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txBox="1">
            <a:spLocks noGrp="1" noChangeArrowheads="1"/>
          </p:cNvSpPr>
          <p:nvPr/>
        </p:nvSpPr>
        <p:spPr bwMode="auto">
          <a:xfrm>
            <a:off x="4011160" y="8896201"/>
            <a:ext cx="3065916" cy="4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09" tIns="46955" rIns="93909" bIns="46955" anchor="b"/>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7DB985E1-F95E-4DDA-9035-000ADC85BF1B}" type="slidenum">
              <a:rPr lang="en-US" altLang="en-US" sz="1200"/>
              <a:pPr algn="r"/>
              <a:t>73</a:t>
            </a:fld>
            <a:endParaRPr lang="en-US" altLang="en-US" sz="1200" dirty="0"/>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31462501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txBox="1">
            <a:spLocks noGrp="1" noChangeArrowheads="1"/>
          </p:cNvSpPr>
          <p:nvPr/>
        </p:nvSpPr>
        <p:spPr bwMode="auto">
          <a:xfrm>
            <a:off x="4011160" y="8896201"/>
            <a:ext cx="3065916" cy="4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09" tIns="46955" rIns="93909" bIns="46955" anchor="b"/>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AA716B33-9885-4347-A6EC-10A44624E185}" type="slidenum">
              <a:rPr lang="en-US" altLang="en-US" sz="1200"/>
              <a:pPr algn="r"/>
              <a:t>74</a:t>
            </a:fld>
            <a:endParaRPr lang="en-US" altLang="en-US" sz="1200" dirty="0"/>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77486204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txBox="1">
            <a:spLocks noGrp="1" noChangeArrowheads="1"/>
          </p:cNvSpPr>
          <p:nvPr/>
        </p:nvSpPr>
        <p:spPr bwMode="auto">
          <a:xfrm>
            <a:off x="4011160" y="8896201"/>
            <a:ext cx="3065916" cy="4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09" tIns="46955" rIns="93909" bIns="46955" anchor="b"/>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CABF513D-38FF-41B0-951F-F069DAE8A50D}" type="slidenum">
              <a:rPr lang="en-US" altLang="en-US" sz="1200"/>
              <a:pPr algn="r"/>
              <a:t>75</a:t>
            </a:fld>
            <a:endParaRPr lang="en-US" altLang="en-US" sz="1200" dirty="0"/>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67655476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FAD77A2-2119-4E7C-B11C-A31372FFAE35}" type="slidenum">
              <a:rPr lang="en-US" altLang="en-US" sz="1200"/>
              <a:pPr/>
              <a:t>76</a:t>
            </a:fld>
            <a:endParaRPr lang="en-US" altLang="en-US" sz="1200" dirty="0"/>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19689476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B819C23-332F-464A-B228-80F79B607C9B}" type="slidenum">
              <a:rPr lang="en-US" altLang="en-US" sz="1200"/>
              <a:pPr/>
              <a:t>77</a:t>
            </a:fld>
            <a:endParaRPr lang="en-US" altLang="en-US" sz="1200" dirty="0"/>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378758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F02298E3-52AF-4F84-BC83-1D80A0E7F6B5}" type="slidenum">
              <a:rPr lang="en-US" altLang="en-US" sz="1200"/>
              <a:pPr/>
              <a:t>9</a:t>
            </a:fld>
            <a:endParaRPr lang="en-US" altLang="en-US" sz="1200" dirty="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51AE7BDE-6BAD-4869-BA94-42F764CB0731}" type="slidenum">
              <a:rPr lang="en-US" altLang="en-US" sz="1200"/>
              <a:pPr/>
              <a:t>78</a:t>
            </a:fld>
            <a:endParaRPr lang="en-US" altLang="en-US" sz="1200" dirty="0"/>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2684265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6B6CF80-A94A-429C-B018-ADC56A3A4F61}" type="slidenum">
              <a:rPr lang="en-US" altLang="en-US" sz="1200"/>
              <a:pPr/>
              <a:t>79</a:t>
            </a:fld>
            <a:endParaRPr lang="en-US" altLang="en-US" sz="1200" dirty="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62062811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BA03F12-E271-4AB0-B36E-709F00E15421}" type="slidenum">
              <a:rPr lang="en-US" altLang="en-US" sz="1200"/>
              <a:pPr/>
              <a:t>80</a:t>
            </a:fld>
            <a:endParaRPr lang="en-US" altLang="en-US" sz="1200" dirty="0"/>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18387923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6605841-5CB7-4C7A-924F-2C7512868176}" type="slidenum">
              <a:rPr lang="en-US" altLang="en-US" sz="1200"/>
              <a:pPr/>
              <a:t>81</a:t>
            </a:fld>
            <a:endParaRPr lang="en-US" altLang="en-US" sz="1200" dirty="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66815834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C0CCDE4-0F12-4A8C-B062-A94A0F2D6B2E}" type="slidenum">
              <a:rPr lang="en-US" altLang="en-US" sz="1200"/>
              <a:pPr/>
              <a:t>82</a:t>
            </a:fld>
            <a:endParaRPr lang="en-US" altLang="en-US" sz="1200" dirty="0"/>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6098844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E4AA371-DF05-42FF-99C9-D54AF61A2C5F}" type="slidenum">
              <a:rPr lang="en-US" altLang="en-US" sz="1200"/>
              <a:pPr/>
              <a:t>83</a:t>
            </a:fld>
            <a:endParaRPr lang="en-US" altLang="en-US" sz="1200" dirty="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58347399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5D861502-E13A-4E4B-8A3F-EB8172491AE8}" type="slidenum">
              <a:rPr lang="en-US" altLang="en-US" sz="1200"/>
              <a:pPr/>
              <a:t>84</a:t>
            </a:fld>
            <a:endParaRPr lang="en-US" altLang="en-US" sz="1200" dirty="0"/>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18262598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C960A81-80FF-4A23-A638-FC4A7098A3E0}" type="slidenum">
              <a:rPr lang="en-US" altLang="en-US" sz="1200"/>
              <a:pPr/>
              <a:t>85</a:t>
            </a:fld>
            <a:endParaRPr lang="en-US" altLang="en-US" sz="1200" dirty="0"/>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413019142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7BADD71-F370-42F0-9F4D-D0E45F2310C4}" type="slidenum">
              <a:rPr lang="en-US" altLang="en-US" sz="1200"/>
              <a:pPr/>
              <a:t>86</a:t>
            </a:fld>
            <a:endParaRPr lang="en-US" altLang="en-US" sz="1200" dirty="0"/>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64929976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7372408-51E1-415E-A2FF-CF1B7A173FF8}" type="slidenum">
              <a:rPr lang="en-US" altLang="en-US" sz="1200"/>
              <a:pPr/>
              <a:t>87</a:t>
            </a:fld>
            <a:endParaRPr lang="en-US" altLang="en-US" sz="1200" dirty="0"/>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6C87BE7-122B-4399-B1F6-35CC3C43642F}" type="slidenum">
              <a:rPr lang="en-US" altLang="en-US" sz="1200"/>
              <a:pPr/>
              <a:t>10</a:t>
            </a:fld>
            <a:endParaRPr lang="en-US" altLang="en-US" sz="1200" dirty="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954D2032-F7A1-47FB-8029-FF01734C1A45}" type="slidenum">
              <a:rPr lang="en-US" altLang="en-US" sz="1200"/>
              <a:pPr/>
              <a:t>11</a:t>
            </a:fld>
            <a:endParaRPr lang="en-US" altLang="en-US" sz="1200" dirty="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dirty="0"/>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048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85C950AD-734E-45C7-8042-5795FFAD6750}"/>
              </a:ext>
            </a:extLst>
          </p:cNvPr>
          <p:cNvSpPr>
            <a:spLocks noGrp="1" noChangeArrowheads="1"/>
          </p:cNvSpPr>
          <p:nvPr>
            <p:ph type="sldNum" sz="quarter" idx="10"/>
          </p:nvPr>
        </p:nvSpPr>
        <p:spPr>
          <a:ln/>
        </p:spPr>
        <p:txBody>
          <a:bodyPr/>
          <a:lstStyle>
            <a:lvl1pPr>
              <a:defRPr/>
            </a:lvl1pPr>
          </a:lstStyle>
          <a:p>
            <a:pPr>
              <a:defRPr/>
            </a:pPr>
            <a:fld id="{D7E5E31B-1343-4510-8DCD-65E7B6544692}" type="slidenum">
              <a:rPr lang="en-US" altLang="en-US"/>
              <a:pPr>
                <a:defRPr/>
              </a:pPr>
              <a:t>‹#›</a:t>
            </a:fld>
            <a:endParaRPr lang="en-US" altLang="en-US" dirty="0"/>
          </a:p>
        </p:txBody>
      </p:sp>
    </p:spTree>
    <p:extLst>
      <p:ext uri="{BB962C8B-B14F-4D97-AF65-F5344CB8AC3E}">
        <p14:creationId xmlns:p14="http://schemas.microsoft.com/office/powerpoint/2010/main" val="1763046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C7A7A2CD-B5B0-4CF6-8038-339B0E99E366}"/>
              </a:ext>
            </a:extLst>
          </p:cNvPr>
          <p:cNvSpPr>
            <a:spLocks noGrp="1" noChangeArrowheads="1"/>
          </p:cNvSpPr>
          <p:nvPr>
            <p:ph type="sldNum" sz="quarter" idx="10"/>
          </p:nvPr>
        </p:nvSpPr>
        <p:spPr>
          <a:ln/>
        </p:spPr>
        <p:txBody>
          <a:bodyPr/>
          <a:lstStyle>
            <a:lvl1pPr>
              <a:defRPr/>
            </a:lvl1pPr>
          </a:lstStyle>
          <a:p>
            <a:pPr>
              <a:defRPr/>
            </a:pPr>
            <a:fld id="{833574B0-C055-4E38-82A9-667A1DF1F8D0}" type="slidenum">
              <a:rPr lang="en-US" altLang="en-US"/>
              <a:pPr>
                <a:defRPr/>
              </a:pPr>
              <a:t>‹#›</a:t>
            </a:fld>
            <a:endParaRPr lang="en-US" altLang="en-US" dirty="0"/>
          </a:p>
        </p:txBody>
      </p:sp>
    </p:spTree>
    <p:extLst>
      <p:ext uri="{BB962C8B-B14F-4D97-AF65-F5344CB8AC3E}">
        <p14:creationId xmlns:p14="http://schemas.microsoft.com/office/powerpoint/2010/main" val="2894649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A9796C49-4A73-449B-A170-DFFCD45313DF}"/>
              </a:ext>
            </a:extLst>
          </p:cNvPr>
          <p:cNvSpPr>
            <a:spLocks noGrp="1" noChangeArrowheads="1"/>
          </p:cNvSpPr>
          <p:nvPr>
            <p:ph type="sldNum" sz="quarter" idx="10"/>
          </p:nvPr>
        </p:nvSpPr>
        <p:spPr>
          <a:ln/>
        </p:spPr>
        <p:txBody>
          <a:bodyPr/>
          <a:lstStyle>
            <a:lvl1pPr>
              <a:defRPr/>
            </a:lvl1pPr>
          </a:lstStyle>
          <a:p>
            <a:pPr>
              <a:defRPr/>
            </a:pPr>
            <a:fld id="{300D9E99-A0D8-4F2F-B04A-331DF655FEAB}" type="slidenum">
              <a:rPr lang="en-US" altLang="en-US"/>
              <a:pPr>
                <a:defRPr/>
              </a:pPr>
              <a:t>‹#›</a:t>
            </a:fld>
            <a:endParaRPr lang="en-US" altLang="en-US" dirty="0"/>
          </a:p>
        </p:txBody>
      </p:sp>
    </p:spTree>
    <p:extLst>
      <p:ext uri="{BB962C8B-B14F-4D97-AF65-F5344CB8AC3E}">
        <p14:creationId xmlns:p14="http://schemas.microsoft.com/office/powerpoint/2010/main" val="2422825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768350" y="1093788"/>
            <a:ext cx="7707313" cy="4903787"/>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Font typeface="Wingdings" panose="05000000000000000000" pitchFamily="2" charset="2"/>
              <a:buChar cha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4371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336F2EBE-FF5F-4F9D-A3C2-A59A92D7809D}"/>
              </a:ext>
            </a:extLst>
          </p:cNvPr>
          <p:cNvSpPr>
            <a:spLocks noGrp="1" noChangeArrowheads="1"/>
          </p:cNvSpPr>
          <p:nvPr>
            <p:ph type="sldNum" sz="quarter" idx="10"/>
          </p:nvPr>
        </p:nvSpPr>
        <p:spPr>
          <a:ln/>
        </p:spPr>
        <p:txBody>
          <a:bodyPr/>
          <a:lstStyle>
            <a:lvl1pPr>
              <a:defRPr/>
            </a:lvl1pPr>
          </a:lstStyle>
          <a:p>
            <a:pPr>
              <a:defRPr/>
            </a:pPr>
            <a:fld id="{547F3CAF-32BF-49A6-93F1-59C9E4B7C957}" type="slidenum">
              <a:rPr lang="en-US" altLang="en-US"/>
              <a:pPr>
                <a:defRPr/>
              </a:pPr>
              <a:t>‹#›</a:t>
            </a:fld>
            <a:endParaRPr lang="en-US" altLang="en-US" dirty="0"/>
          </a:p>
        </p:txBody>
      </p:sp>
    </p:spTree>
    <p:extLst>
      <p:ext uri="{BB962C8B-B14F-4D97-AF65-F5344CB8AC3E}">
        <p14:creationId xmlns:p14="http://schemas.microsoft.com/office/powerpoint/2010/main" val="2960709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A6D4A7F0-1138-4608-80AA-D0A6F5D41187}"/>
              </a:ext>
            </a:extLst>
          </p:cNvPr>
          <p:cNvSpPr>
            <a:spLocks noGrp="1" noChangeArrowheads="1"/>
          </p:cNvSpPr>
          <p:nvPr>
            <p:ph type="sldNum" sz="quarter" idx="10"/>
          </p:nvPr>
        </p:nvSpPr>
        <p:spPr>
          <a:ln/>
        </p:spPr>
        <p:txBody>
          <a:bodyPr/>
          <a:lstStyle>
            <a:lvl1pPr>
              <a:defRPr/>
            </a:lvl1pPr>
          </a:lstStyle>
          <a:p>
            <a:pPr>
              <a:defRPr/>
            </a:pPr>
            <a:fld id="{00852D5F-D37B-4E9D-98AD-511A1ABBD6A9}" type="slidenum">
              <a:rPr lang="en-US" altLang="en-US"/>
              <a:pPr>
                <a:defRPr/>
              </a:pPr>
              <a:t>‹#›</a:t>
            </a:fld>
            <a:endParaRPr lang="en-US" altLang="en-US" dirty="0"/>
          </a:p>
        </p:txBody>
      </p:sp>
    </p:spTree>
    <p:extLst>
      <p:ext uri="{BB962C8B-B14F-4D97-AF65-F5344CB8AC3E}">
        <p14:creationId xmlns:p14="http://schemas.microsoft.com/office/powerpoint/2010/main" val="4110802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56DFCFB3-6710-4DD2-8404-7E55A930F352}"/>
              </a:ext>
            </a:extLst>
          </p:cNvPr>
          <p:cNvSpPr>
            <a:spLocks noGrp="1" noChangeArrowheads="1"/>
          </p:cNvSpPr>
          <p:nvPr>
            <p:ph type="sldNum" sz="quarter" idx="10"/>
          </p:nvPr>
        </p:nvSpPr>
        <p:spPr>
          <a:ln/>
        </p:spPr>
        <p:txBody>
          <a:bodyPr/>
          <a:lstStyle>
            <a:lvl1pPr>
              <a:defRPr/>
            </a:lvl1pPr>
          </a:lstStyle>
          <a:p>
            <a:pPr>
              <a:defRPr/>
            </a:pPr>
            <a:fld id="{C0191CCC-CC48-429B-87C9-7123B48E52D4}" type="slidenum">
              <a:rPr lang="en-US" altLang="en-US"/>
              <a:pPr>
                <a:defRPr/>
              </a:pPr>
              <a:t>‹#›</a:t>
            </a:fld>
            <a:endParaRPr lang="en-US" altLang="en-US" dirty="0"/>
          </a:p>
        </p:txBody>
      </p:sp>
    </p:spTree>
    <p:extLst>
      <p:ext uri="{BB962C8B-B14F-4D97-AF65-F5344CB8AC3E}">
        <p14:creationId xmlns:p14="http://schemas.microsoft.com/office/powerpoint/2010/main" val="251904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BB431453-8F56-47C4-89BA-3EDF3CD092BA}"/>
              </a:ext>
            </a:extLst>
          </p:cNvPr>
          <p:cNvSpPr>
            <a:spLocks noGrp="1" noChangeArrowheads="1"/>
          </p:cNvSpPr>
          <p:nvPr>
            <p:ph type="sldNum" sz="quarter" idx="10"/>
          </p:nvPr>
        </p:nvSpPr>
        <p:spPr>
          <a:ln/>
        </p:spPr>
        <p:txBody>
          <a:bodyPr/>
          <a:lstStyle>
            <a:lvl1pPr>
              <a:defRPr/>
            </a:lvl1pPr>
          </a:lstStyle>
          <a:p>
            <a:pPr>
              <a:defRPr/>
            </a:pPr>
            <a:fld id="{5E9D92F0-DB25-4E6B-A10D-A7937AC7A365}" type="slidenum">
              <a:rPr lang="en-US" altLang="en-US"/>
              <a:pPr>
                <a:defRPr/>
              </a:pPr>
              <a:t>‹#›</a:t>
            </a:fld>
            <a:endParaRPr lang="en-US" altLang="en-US" dirty="0"/>
          </a:p>
        </p:txBody>
      </p:sp>
    </p:spTree>
    <p:extLst>
      <p:ext uri="{BB962C8B-B14F-4D97-AF65-F5344CB8AC3E}">
        <p14:creationId xmlns:p14="http://schemas.microsoft.com/office/powerpoint/2010/main" val="383600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BE8099E-18A5-481A-9697-216087BE0676}"/>
              </a:ext>
            </a:extLst>
          </p:cNvPr>
          <p:cNvSpPr>
            <a:spLocks noGrp="1" noChangeArrowheads="1"/>
          </p:cNvSpPr>
          <p:nvPr>
            <p:ph type="sldNum" sz="quarter" idx="10"/>
          </p:nvPr>
        </p:nvSpPr>
        <p:spPr>
          <a:ln/>
        </p:spPr>
        <p:txBody>
          <a:bodyPr/>
          <a:lstStyle>
            <a:lvl1pPr>
              <a:defRPr/>
            </a:lvl1pPr>
          </a:lstStyle>
          <a:p>
            <a:pPr>
              <a:defRPr/>
            </a:pPr>
            <a:fld id="{0E555C8E-F740-4D28-8DA3-D7B8E0F6F578}" type="slidenum">
              <a:rPr lang="en-US" altLang="en-US"/>
              <a:pPr>
                <a:defRPr/>
              </a:pPr>
              <a:t>‹#›</a:t>
            </a:fld>
            <a:endParaRPr lang="en-US" altLang="en-US" dirty="0"/>
          </a:p>
        </p:txBody>
      </p:sp>
    </p:spTree>
    <p:extLst>
      <p:ext uri="{BB962C8B-B14F-4D97-AF65-F5344CB8AC3E}">
        <p14:creationId xmlns:p14="http://schemas.microsoft.com/office/powerpoint/2010/main" val="243214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7E2C57D-1205-411A-BA90-DF60A810F6DB}"/>
              </a:ext>
            </a:extLst>
          </p:cNvPr>
          <p:cNvSpPr>
            <a:spLocks noGrp="1" noChangeArrowheads="1"/>
          </p:cNvSpPr>
          <p:nvPr>
            <p:ph type="sldNum" sz="quarter" idx="10"/>
          </p:nvPr>
        </p:nvSpPr>
        <p:spPr>
          <a:ln/>
        </p:spPr>
        <p:txBody>
          <a:bodyPr/>
          <a:lstStyle>
            <a:lvl1pPr>
              <a:defRPr/>
            </a:lvl1pPr>
          </a:lstStyle>
          <a:p>
            <a:pPr>
              <a:defRPr/>
            </a:pPr>
            <a:fld id="{2BBBE5B0-1186-4DAB-9E97-511F15F5C63C}" type="slidenum">
              <a:rPr lang="en-US" altLang="en-US"/>
              <a:pPr>
                <a:defRPr/>
              </a:pPr>
              <a:t>‹#›</a:t>
            </a:fld>
            <a:endParaRPr lang="en-US" altLang="en-US" dirty="0"/>
          </a:p>
        </p:txBody>
      </p:sp>
    </p:spTree>
    <p:extLst>
      <p:ext uri="{BB962C8B-B14F-4D97-AF65-F5344CB8AC3E}">
        <p14:creationId xmlns:p14="http://schemas.microsoft.com/office/powerpoint/2010/main" val="134880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9EB6957-06EE-46F8-A450-3DB417A1F8A6}"/>
              </a:ext>
            </a:extLst>
          </p:cNvPr>
          <p:cNvSpPr>
            <a:spLocks noGrp="1" noChangeArrowheads="1"/>
          </p:cNvSpPr>
          <p:nvPr>
            <p:ph type="sldNum" sz="quarter" idx="10"/>
          </p:nvPr>
        </p:nvSpPr>
        <p:spPr>
          <a:ln/>
        </p:spPr>
        <p:txBody>
          <a:bodyPr/>
          <a:lstStyle>
            <a:lvl1pPr>
              <a:defRPr/>
            </a:lvl1pPr>
          </a:lstStyle>
          <a:p>
            <a:pPr>
              <a:defRPr/>
            </a:pPr>
            <a:fld id="{F291DB2E-7BC4-4C22-ACAE-0B8B3F0C5147}" type="slidenum">
              <a:rPr lang="en-US" altLang="en-US"/>
              <a:pPr>
                <a:defRPr/>
              </a:pPr>
              <a:t>‹#›</a:t>
            </a:fld>
            <a:endParaRPr lang="en-US" altLang="en-US" dirty="0"/>
          </a:p>
        </p:txBody>
      </p:sp>
    </p:spTree>
    <p:extLst>
      <p:ext uri="{BB962C8B-B14F-4D97-AF65-F5344CB8AC3E}">
        <p14:creationId xmlns:p14="http://schemas.microsoft.com/office/powerpoint/2010/main" val="2481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6112478-D9B7-4D0D-ADE5-62D5EFAAFBBF}"/>
              </a:ext>
            </a:extLst>
          </p:cNvPr>
          <p:cNvSpPr>
            <a:spLocks noGrp="1" noChangeArrowheads="1"/>
          </p:cNvSpPr>
          <p:nvPr>
            <p:ph type="body" idx="1"/>
          </p:nvPr>
        </p:nvSpPr>
        <p:spPr bwMode="auto">
          <a:xfrm>
            <a:off x="768350" y="1093788"/>
            <a:ext cx="7707313"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512003" name="Rectangle 3">
            <a:extLst>
              <a:ext uri="{FF2B5EF4-FFF2-40B4-BE49-F238E27FC236}">
                <a16:creationId xmlns:a16="http://schemas.microsoft.com/office/drawing/2014/main" id="{D2EB5033-CF44-472B-B77D-FAA18581E631}"/>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rgbClr val="002060"/>
                </a:solidFill>
                <a:latin typeface="Times New Roman" panose="02020603050405020304" pitchFamily="18" charset="0"/>
              </a:defRPr>
            </a:lvl1pPr>
          </a:lstStyle>
          <a:p>
            <a:pPr>
              <a:defRPr/>
            </a:pPr>
            <a:fld id="{8BECA7E0-09BC-41D3-BD93-B7E81A2ACCB7}" type="slidenum">
              <a:rPr lang="en-US" altLang="en-US" smtClean="0"/>
              <a:pPr>
                <a:defRPr/>
              </a:pPr>
              <a:t>‹#›</a:t>
            </a:fld>
            <a:endParaRPr lang="en-US" altLang="en-US" dirty="0"/>
          </a:p>
        </p:txBody>
      </p:sp>
      <p:sp>
        <p:nvSpPr>
          <p:cNvPr id="1028" name="Text Box 4">
            <a:extLst>
              <a:ext uri="{FF2B5EF4-FFF2-40B4-BE49-F238E27FC236}">
                <a16:creationId xmlns:a16="http://schemas.microsoft.com/office/drawing/2014/main" id="{D0CFC8B2-2C6C-4CA4-9AFC-14298F0DD4EC}"/>
              </a:ext>
            </a:extLst>
          </p:cNvPr>
          <p:cNvSpPr txBox="1">
            <a:spLocks noChangeArrowheads="1"/>
          </p:cNvSpPr>
          <p:nvPr/>
        </p:nvSpPr>
        <p:spPr bwMode="auto">
          <a:xfrm>
            <a:off x="6762750" y="6613525"/>
            <a:ext cx="23812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©Silberschatz, Korth and Sudarshan</a:t>
            </a:r>
          </a:p>
        </p:txBody>
      </p:sp>
      <p:sp>
        <p:nvSpPr>
          <p:cNvPr id="512005" name="Text Box 5">
            <a:extLst>
              <a:ext uri="{FF2B5EF4-FFF2-40B4-BE49-F238E27FC236}">
                <a16:creationId xmlns:a16="http://schemas.microsoft.com/office/drawing/2014/main" id="{ED25C836-0663-424A-84A7-5AB803422860}"/>
              </a:ext>
            </a:extLst>
          </p:cNvPr>
          <p:cNvSpPr txBox="1">
            <a:spLocks noChangeArrowheads="1"/>
          </p:cNvSpPr>
          <p:nvPr userDrawn="1"/>
        </p:nvSpPr>
        <p:spPr bwMode="auto">
          <a:xfrm>
            <a:off x="4479985" y="6613525"/>
            <a:ext cx="447558"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6.</a:t>
            </a:r>
            <a:fld id="{669DE52E-05EC-4487-BE79-3F9A6A9F8797}"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512006" name="Rectangle 6">
            <a:extLst>
              <a:ext uri="{FF2B5EF4-FFF2-40B4-BE49-F238E27FC236}">
                <a16:creationId xmlns:a16="http://schemas.microsoft.com/office/drawing/2014/main" id="{BFAC4B4C-D3C2-4A14-871E-CC7D45F0769E}"/>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id="{5472E9A1-C06F-4393-872E-7F8100F91627}"/>
              </a:ext>
            </a:extLst>
          </p:cNvPr>
          <p:cNvSpPr txBox="1">
            <a:spLocks noChangeArrowheads="1"/>
          </p:cNvSpPr>
          <p:nvPr/>
        </p:nvSpPr>
        <p:spPr bwMode="auto">
          <a:xfrm>
            <a:off x="0" y="6613525"/>
            <a:ext cx="25717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charset="0"/>
                <a:ea typeface="ＭＳ Ｐゴシック" charset="0"/>
                <a:cs typeface="ＭＳ Ｐゴシック" charset="0"/>
              </a:defRPr>
            </a:lvl1pPr>
            <a:lvl2pPr marL="742950" indent="-285750">
              <a:defRPr sz="1600">
                <a:solidFill>
                  <a:schemeClr val="tx1"/>
                </a:solidFill>
                <a:latin typeface="Helvetica" charset="0"/>
                <a:ea typeface="ＭＳ Ｐゴシック" charset="0"/>
              </a:defRPr>
            </a:lvl2pPr>
            <a:lvl3pPr marL="1143000" indent="-228600">
              <a:defRPr sz="1600">
                <a:solidFill>
                  <a:schemeClr val="tx1"/>
                </a:solidFill>
                <a:latin typeface="Helvetica" charset="0"/>
                <a:ea typeface="ＭＳ Ｐゴシック" charset="0"/>
              </a:defRPr>
            </a:lvl3pPr>
            <a:lvl4pPr marL="1600200" indent="-228600">
              <a:defRPr sz="1600">
                <a:solidFill>
                  <a:schemeClr val="tx1"/>
                </a:solidFill>
                <a:latin typeface="Helvetica" charset="0"/>
                <a:ea typeface="ＭＳ Ｐゴシック" charset="0"/>
              </a:defRPr>
            </a:lvl4pPr>
            <a:lvl5pPr marL="2057400" indent="-228600">
              <a:defRPr sz="1600">
                <a:solidFill>
                  <a:schemeClr val="tx1"/>
                </a:solidFill>
                <a:latin typeface="Helvetica" charset="0"/>
                <a:ea typeface="ＭＳ Ｐゴシック" charset="0"/>
              </a:defRPr>
            </a:lvl5pPr>
            <a:lvl6pPr marL="2514600" indent="-228600" eaLnBrk="0" fontAlgn="base" hangingPunct="0">
              <a:spcBef>
                <a:spcPct val="0"/>
              </a:spcBef>
              <a:spcAft>
                <a:spcPct val="0"/>
              </a:spcAft>
              <a:defRPr sz="1600">
                <a:solidFill>
                  <a:schemeClr val="tx1"/>
                </a:solidFill>
                <a:latin typeface="Helvetica" charset="0"/>
                <a:ea typeface="ＭＳ Ｐゴシック" charset="0"/>
              </a:defRPr>
            </a:lvl6pPr>
            <a:lvl7pPr marL="2971800" indent="-228600" eaLnBrk="0" fontAlgn="base" hangingPunct="0">
              <a:spcBef>
                <a:spcPct val="0"/>
              </a:spcBef>
              <a:spcAft>
                <a:spcPct val="0"/>
              </a:spcAft>
              <a:defRPr sz="1600">
                <a:solidFill>
                  <a:schemeClr val="tx1"/>
                </a:solidFill>
                <a:latin typeface="Helvetica" charset="0"/>
                <a:ea typeface="ＭＳ Ｐゴシック" charset="0"/>
              </a:defRPr>
            </a:lvl7pPr>
            <a:lvl8pPr marL="3429000" indent="-228600" eaLnBrk="0" fontAlgn="base" hangingPunct="0">
              <a:spcBef>
                <a:spcPct val="0"/>
              </a:spcBef>
              <a:spcAft>
                <a:spcPct val="0"/>
              </a:spcAft>
              <a:defRPr sz="1600">
                <a:solidFill>
                  <a:schemeClr val="tx1"/>
                </a:solidFill>
                <a:latin typeface="Helvetica" charset="0"/>
                <a:ea typeface="ＭＳ Ｐゴシック" charset="0"/>
              </a:defRPr>
            </a:lvl8pPr>
            <a:lvl9pPr marL="3886200" indent="-228600" eaLnBrk="0" fontAlgn="base" hangingPunct="0">
              <a:spcBef>
                <a:spcPct val="0"/>
              </a:spcBef>
              <a:spcAft>
                <a:spcPct val="0"/>
              </a:spcAft>
              <a:defRPr sz="1600">
                <a:solidFill>
                  <a:schemeClr val="tx1"/>
                </a:solidFill>
                <a:latin typeface="Helvetica" charset="0"/>
                <a:ea typeface="ＭＳ Ｐゴシック"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id="{0362D880-06BD-4D02-876C-3226AC8E6F10}"/>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p>
        </p:txBody>
      </p:sp>
      <p:pic>
        <p:nvPicPr>
          <p:cNvPr id="10" name="Picture 8" descr="Cover-6Ed"/>
          <p:cNvPicPr>
            <a:picLocks noChangeAspect="1" noChangeArrowheads="1"/>
          </p:cNvPicPr>
          <p:nvPr userDrawn="1"/>
        </p:nvPicPr>
        <p:blipFill>
          <a:blip r:embed="rId14"/>
          <a:stretch>
            <a:fillRect/>
          </a:stretch>
        </p:blipFill>
        <p:spPr bwMode="auto">
          <a:xfrm>
            <a:off x="5546" y="0"/>
            <a:ext cx="742012" cy="947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1"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10000"/>
        <a:buFont typeface="Wingdings" panose="05000000000000000000" pitchFamily="2" charset="2"/>
        <a:buChar char="§"/>
        <a:defRPr kumimoji="1" sz="17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35000"/>
        </a:spcBef>
        <a:spcAft>
          <a:spcPct val="0"/>
        </a:spcAft>
        <a:buClr>
          <a:schemeClr val="folHlink"/>
        </a:buClr>
        <a:buSzPct val="110000"/>
        <a:buFont typeface="Arial" panose="020B0604020202020204" pitchFamily="34" charset="0"/>
        <a:buChar char="•"/>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ingdings" panose="05000000000000000000" pitchFamily="2" charset="2"/>
        <a:buChar char="§"/>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Arial" panose="020B0604020202020204" pitchFamily="34" charset="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Font typeface="Wingdings" panose="05000000000000000000" pitchFamily="2" charset="2"/>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21.sv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2.xml"/><Relationship Id="rId1" Type="http://schemas.openxmlformats.org/officeDocument/2006/relationships/slideLayout" Target="../slideLayouts/slideLayout7.xml"/><Relationship Id="rId6" Type="http://schemas.openxmlformats.org/officeDocument/2006/relationships/image" Target="../media/image29.emf"/><Relationship Id="rId5" Type="http://schemas.openxmlformats.org/officeDocument/2006/relationships/image" Target="../media/image32.emf"/><Relationship Id="rId4" Type="http://schemas.openxmlformats.org/officeDocument/2006/relationships/image" Target="../media/image31.svg"/></Relationships>
</file>

<file path=ppt/slides/_rels/slide7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22DBFC5-E763-46C1-ABAD-DD42419B93B8}"/>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272386" name="Rectangle 2">
            <a:extLst>
              <a:ext uri="{FF2B5EF4-FFF2-40B4-BE49-F238E27FC236}">
                <a16:creationId xmlns:a16="http://schemas.microsoft.com/office/drawing/2014/main" id="{1CB68582-BBE2-4F64-8E5F-7C76410784FB}"/>
              </a:ext>
            </a:extLst>
          </p:cNvPr>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Chapter 6: Database Design Using the E-R Model</a:t>
            </a:r>
          </a:p>
        </p:txBody>
      </p:sp>
    </p:spTree>
    <p:extLst>
      <p:ext uri="{BB962C8B-B14F-4D97-AF65-F5344CB8AC3E}">
        <p14:creationId xmlns:p14="http://schemas.microsoft.com/office/powerpoint/2010/main" val="4162239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12435AE-617D-44C7-8B87-71DB3CDF7658}"/>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86402" name="Rectangle 2"/>
          <p:cNvSpPr>
            <a:spLocks noGrp="1" noChangeArrowheads="1"/>
          </p:cNvSpPr>
          <p:nvPr>
            <p:ph type="title"/>
          </p:nvPr>
        </p:nvSpPr>
        <p:spPr>
          <a:xfrm>
            <a:off x="469900" y="85725"/>
            <a:ext cx="8267700" cy="609600"/>
          </a:xfrm>
        </p:spPr>
        <p:txBody>
          <a:bodyPr/>
          <a:lstStyle/>
          <a:p>
            <a:pPr>
              <a:defRPr/>
            </a:pPr>
            <a:r>
              <a:rPr lang="en-US" altLang="en-US" sz="2800" dirty="0">
                <a:effectLst>
                  <a:outerShdw blurRad="38100" dist="38100" dir="2700000" algn="tl">
                    <a:srgbClr val="C0C0C0"/>
                  </a:outerShdw>
                </a:effectLst>
              </a:rPr>
              <a:t>Representing Entity sets in ER Diagram</a:t>
            </a:r>
          </a:p>
        </p:txBody>
      </p:sp>
      <p:sp>
        <p:nvSpPr>
          <p:cNvPr id="15363" name="Rectangle 3"/>
          <p:cNvSpPr>
            <a:spLocks noChangeArrowheads="1"/>
          </p:cNvSpPr>
          <p:nvPr/>
        </p:nvSpPr>
        <p:spPr bwMode="auto">
          <a:xfrm>
            <a:off x="781235" y="1109663"/>
            <a:ext cx="7615561" cy="168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ＭＳ Ｐゴシック" panose="020B0600070205080204" pitchFamily="34" charset="-128"/>
              </a:defRPr>
            </a:lvl1pPr>
            <a:lvl2pPr marL="800100" indent="-34290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spcBef>
                <a:spcPct val="35000"/>
              </a:spcBef>
              <a:buClr>
                <a:srgbClr val="002060"/>
              </a:buClr>
              <a:buSzPct val="110000"/>
              <a:buFont typeface="Wingdings" panose="05000000000000000000" pitchFamily="2" charset="2"/>
              <a:buChar char="§"/>
            </a:pPr>
            <a:r>
              <a:rPr kumimoji="1" lang="en-US" altLang="en-US" sz="1700" dirty="0"/>
              <a:t>Entity sets can be represented graphically as follows:</a:t>
            </a:r>
          </a:p>
          <a:p>
            <a:pPr marL="914400" lvl="1" indent="-457200">
              <a:spcBef>
                <a:spcPct val="35000"/>
              </a:spcBef>
              <a:buClr>
                <a:srgbClr val="FF9933"/>
              </a:buClr>
              <a:buSzPct val="110000"/>
              <a:buFont typeface="Arial" panose="020B0604020202020204" pitchFamily="34" charset="0"/>
              <a:buChar char="•"/>
            </a:pPr>
            <a:r>
              <a:rPr kumimoji="1" lang="en-US" altLang="en-US" sz="1700" dirty="0"/>
              <a:t>Rectangles represent entity sets.</a:t>
            </a:r>
          </a:p>
          <a:p>
            <a:pPr marL="914400" lvl="1" indent="-457200">
              <a:spcBef>
                <a:spcPct val="35000"/>
              </a:spcBef>
              <a:buClr>
                <a:srgbClr val="FF9933"/>
              </a:buClr>
              <a:buSzPct val="110000"/>
              <a:buFont typeface="Arial" panose="020B0604020202020204" pitchFamily="34" charset="0"/>
              <a:buChar char="•"/>
            </a:pPr>
            <a:r>
              <a:rPr kumimoji="1" lang="en-US" altLang="en-US" sz="1700" dirty="0"/>
              <a:t>Attributes listed inside entity rectangle</a:t>
            </a:r>
          </a:p>
          <a:p>
            <a:pPr marL="914400" lvl="1" indent="-457200">
              <a:spcBef>
                <a:spcPct val="35000"/>
              </a:spcBef>
              <a:buClr>
                <a:srgbClr val="FF9933"/>
              </a:buClr>
              <a:buSzPct val="110000"/>
              <a:buFont typeface="Arial" panose="020B0604020202020204" pitchFamily="34" charset="0"/>
              <a:buChar char="•"/>
            </a:pPr>
            <a:r>
              <a:rPr kumimoji="1" lang="en-US" altLang="en-US" sz="1700" dirty="0"/>
              <a:t>Underline indicates primary key attributes</a:t>
            </a:r>
          </a:p>
        </p:txBody>
      </p:sp>
      <p:pic>
        <p:nvPicPr>
          <p:cNvPr id="6" name="Picture 5">
            <a:extLst>
              <a:ext uri="{FF2B5EF4-FFF2-40B4-BE49-F238E27FC236}">
                <a16:creationId xmlns:a16="http://schemas.microsoft.com/office/drawing/2014/main" id="{91290F8C-1B79-4693-9B6C-81A613B75B05}"/>
              </a:ext>
            </a:extLst>
          </p:cNvPr>
          <p:cNvPicPr>
            <a:picLocks noChangeAspect="1"/>
          </p:cNvPicPr>
          <p:nvPr/>
        </p:nvPicPr>
        <p:blipFill>
          <a:blip r:embed="rId3"/>
          <a:stretch>
            <a:fillRect/>
          </a:stretch>
        </p:blipFill>
        <p:spPr>
          <a:xfrm>
            <a:off x="1996719" y="3435718"/>
            <a:ext cx="4465041" cy="171540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7E74E6FC-02E6-4B65-AD45-B06E1C45B296}"/>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63874" name="Rectangle 2"/>
          <p:cNvSpPr>
            <a:spLocks noGrp="1" noChangeArrowheads="1"/>
          </p:cNvSpPr>
          <p:nvPr>
            <p:ph type="title"/>
          </p:nvPr>
        </p:nvSpPr>
        <p:spPr/>
        <p:txBody>
          <a:bodyPr/>
          <a:lstStyle/>
          <a:p>
            <a:pPr>
              <a:defRPr/>
            </a:pPr>
            <a:r>
              <a:rPr lang="en-US" dirty="0">
                <a:ea typeface="+mj-ea"/>
              </a:rPr>
              <a:t>Relationship Sets</a:t>
            </a:r>
          </a:p>
        </p:txBody>
      </p:sp>
      <p:sp>
        <p:nvSpPr>
          <p:cNvPr id="16387" name="Rectangle 3"/>
          <p:cNvSpPr>
            <a:spLocks noGrp="1" noChangeArrowheads="1"/>
          </p:cNvSpPr>
          <p:nvPr>
            <p:ph type="body" idx="1"/>
          </p:nvPr>
        </p:nvSpPr>
        <p:spPr>
          <a:xfrm>
            <a:off x="768350" y="1137031"/>
            <a:ext cx="7766050" cy="4876800"/>
          </a:xfrm>
        </p:spPr>
        <p:txBody>
          <a:bodyPr/>
          <a:lstStyle/>
          <a:p>
            <a:pPr>
              <a:tabLst>
                <a:tab pos="1536700" algn="ctr"/>
                <a:tab pos="3543300" algn="ctr"/>
                <a:tab pos="5481638" algn="ctr"/>
              </a:tabLst>
            </a:pPr>
            <a:r>
              <a:rPr lang="en-US" altLang="en-US" sz="1700" dirty="0"/>
              <a:t>A </a:t>
            </a:r>
            <a:r>
              <a:rPr lang="en-US" altLang="en-US" sz="1700" b="1" dirty="0">
                <a:solidFill>
                  <a:srgbClr val="002060"/>
                </a:solidFill>
              </a:rPr>
              <a:t>relationship</a:t>
            </a:r>
            <a:r>
              <a:rPr lang="en-US" altLang="en-US" sz="1700" dirty="0"/>
              <a:t> is an association among several entities</a:t>
            </a:r>
          </a:p>
          <a:p>
            <a:pPr>
              <a:buFont typeface="Monotype Sorts" charset="2"/>
              <a:buNone/>
              <a:tabLst>
                <a:tab pos="1536700" algn="ctr"/>
                <a:tab pos="3543300" algn="ctr"/>
                <a:tab pos="5481638" algn="ctr"/>
              </a:tabLst>
            </a:pPr>
            <a:r>
              <a:rPr lang="en-US" altLang="en-US" sz="1700" dirty="0"/>
              <a:t>	Example:</a:t>
            </a:r>
            <a:br>
              <a:rPr lang="en-US" altLang="en-US" sz="1700" dirty="0"/>
            </a:br>
            <a:r>
              <a:rPr lang="en-US" altLang="en-US" sz="1700" dirty="0"/>
              <a:t>	 44553 (Peltier</a:t>
            </a:r>
            <a:r>
              <a:rPr lang="en-US" altLang="en-US" sz="1700" u="sng" dirty="0"/>
              <a:t>)</a:t>
            </a:r>
            <a:r>
              <a:rPr lang="en-US" altLang="en-US" sz="1700" dirty="0"/>
              <a:t> 	</a:t>
            </a:r>
            <a:r>
              <a:rPr lang="en-US" altLang="en-US" sz="1700" i="1" u="sng" dirty="0"/>
              <a:t>advisor</a:t>
            </a:r>
            <a:r>
              <a:rPr lang="en-US" altLang="en-US" sz="1700" dirty="0"/>
              <a:t>	 22222 (</a:t>
            </a:r>
            <a:r>
              <a:rPr lang="en-US" altLang="en-US" sz="1700" u="sng" dirty="0"/>
              <a:t>Einstein)</a:t>
            </a:r>
            <a:r>
              <a:rPr lang="en-US" altLang="en-US" sz="1700" dirty="0"/>
              <a:t> </a:t>
            </a:r>
            <a:br>
              <a:rPr lang="en-US" altLang="en-US" sz="1700" u="sng" dirty="0"/>
            </a:br>
            <a:r>
              <a:rPr lang="en-US" altLang="en-US" sz="1700" dirty="0"/>
              <a:t>	 </a:t>
            </a:r>
            <a:r>
              <a:rPr lang="en-US" altLang="en-US" sz="1700" i="1" dirty="0"/>
              <a:t>student</a:t>
            </a:r>
            <a:r>
              <a:rPr lang="en-US" altLang="en-US" sz="1700" dirty="0"/>
              <a:t> entity	relationship set	 </a:t>
            </a:r>
            <a:r>
              <a:rPr lang="en-US" altLang="en-US" sz="1700" i="1" dirty="0"/>
              <a:t>instructor</a:t>
            </a:r>
            <a:r>
              <a:rPr lang="en-US" altLang="en-US" sz="1700" dirty="0"/>
              <a:t> entity</a:t>
            </a:r>
          </a:p>
          <a:p>
            <a:pPr>
              <a:tabLst>
                <a:tab pos="1536700" algn="ctr"/>
                <a:tab pos="3543300" algn="ctr"/>
                <a:tab pos="5481638" algn="ctr"/>
              </a:tabLst>
            </a:pPr>
            <a:r>
              <a:rPr lang="en-US" altLang="en-US" sz="1700" dirty="0"/>
              <a:t>A </a:t>
            </a:r>
            <a:r>
              <a:rPr lang="en-US" altLang="en-US" sz="1700" b="1" dirty="0">
                <a:solidFill>
                  <a:srgbClr val="002060"/>
                </a:solidFill>
              </a:rPr>
              <a:t>relationship set</a:t>
            </a:r>
            <a:r>
              <a:rPr lang="en-US" altLang="en-US" sz="1700" dirty="0">
                <a:solidFill>
                  <a:srgbClr val="002060"/>
                </a:solidFill>
              </a:rPr>
              <a:t> </a:t>
            </a:r>
            <a:r>
              <a:rPr lang="en-US" altLang="en-US" sz="1700" dirty="0"/>
              <a:t>is a mathematical relation among </a:t>
            </a:r>
            <a:r>
              <a:rPr lang="en-US" altLang="en-US" sz="1700" i="1" dirty="0"/>
              <a:t>n</a:t>
            </a:r>
            <a:r>
              <a:rPr lang="en-US" altLang="en-US" sz="1700" dirty="0"/>
              <a:t> </a:t>
            </a:r>
            <a:r>
              <a:rPr lang="en-US" altLang="en-US" sz="1700" dirty="0">
                <a:sym typeface="Symbol" panose="05050102010706020507" pitchFamily="18" charset="2"/>
              </a:rPr>
              <a:t> 2 entities, each taken from entity sets</a:t>
            </a:r>
          </a:p>
          <a:p>
            <a:pPr>
              <a:buFont typeface="Monotype Sorts" charset="2"/>
              <a:buNone/>
              <a:tabLst>
                <a:tab pos="1536700" algn="ctr"/>
                <a:tab pos="3543300" algn="ctr"/>
                <a:tab pos="5481638" algn="ctr"/>
              </a:tabLst>
            </a:pPr>
            <a:r>
              <a:rPr lang="en-US" altLang="en-US" sz="1700" dirty="0">
                <a:sym typeface="Symbol" panose="05050102010706020507" pitchFamily="18" charset="2"/>
              </a:rPr>
              <a:t>			{(</a:t>
            </a:r>
            <a:r>
              <a:rPr lang="en-US" altLang="en-US" sz="1700" i="1" dirty="0">
                <a:sym typeface="Symbol" panose="05050102010706020507" pitchFamily="18" charset="2"/>
              </a:rPr>
              <a:t>e</a:t>
            </a:r>
            <a:r>
              <a:rPr lang="en-US" altLang="en-US" sz="1700" baseline="-25000" dirty="0">
                <a:sym typeface="Symbol" panose="05050102010706020507" pitchFamily="18" charset="2"/>
              </a:rPr>
              <a:t>1</a:t>
            </a:r>
            <a:r>
              <a:rPr lang="en-US" altLang="en-US" sz="1700" dirty="0">
                <a:sym typeface="Symbol" panose="05050102010706020507" pitchFamily="18" charset="2"/>
              </a:rPr>
              <a:t>, </a:t>
            </a:r>
            <a:r>
              <a:rPr lang="en-US" altLang="en-US" sz="1700" i="1" dirty="0">
                <a:sym typeface="Symbol" panose="05050102010706020507" pitchFamily="18" charset="2"/>
              </a:rPr>
              <a:t>e</a:t>
            </a:r>
            <a:r>
              <a:rPr lang="en-US" altLang="en-US" sz="1700" baseline="-25000" dirty="0">
                <a:sym typeface="Symbol" panose="05050102010706020507" pitchFamily="18" charset="2"/>
              </a:rPr>
              <a:t>2</a:t>
            </a:r>
            <a:r>
              <a:rPr lang="en-US" altLang="en-US" sz="1700" dirty="0">
                <a:sym typeface="Symbol" panose="05050102010706020507" pitchFamily="18" charset="2"/>
              </a:rPr>
              <a:t>, … </a:t>
            </a:r>
            <a:r>
              <a:rPr lang="en-US" altLang="en-US" sz="1700" i="1" dirty="0">
                <a:sym typeface="Symbol" panose="05050102010706020507" pitchFamily="18" charset="2"/>
              </a:rPr>
              <a:t>e</a:t>
            </a:r>
            <a:r>
              <a:rPr lang="en-US" altLang="en-US" sz="1700" i="1" baseline="-25000" dirty="0">
                <a:sym typeface="Symbol" panose="05050102010706020507" pitchFamily="18" charset="2"/>
              </a:rPr>
              <a:t>n</a:t>
            </a:r>
            <a:r>
              <a:rPr lang="en-US" altLang="en-US" sz="1700" dirty="0">
                <a:sym typeface="Symbol" panose="05050102010706020507" pitchFamily="18" charset="2"/>
              </a:rPr>
              <a:t>) | </a:t>
            </a:r>
            <a:r>
              <a:rPr lang="en-US" altLang="en-US" sz="1700" i="1" dirty="0">
                <a:sym typeface="Symbol" panose="05050102010706020507" pitchFamily="18" charset="2"/>
              </a:rPr>
              <a:t>e</a:t>
            </a:r>
            <a:r>
              <a:rPr lang="en-US" altLang="en-US" sz="1700" baseline="-25000" dirty="0">
                <a:sym typeface="Symbol" panose="05050102010706020507" pitchFamily="18" charset="2"/>
              </a:rPr>
              <a:t>1</a:t>
            </a:r>
            <a:r>
              <a:rPr lang="en-US" altLang="en-US" sz="1700" dirty="0">
                <a:sym typeface="Symbol" panose="05050102010706020507" pitchFamily="18" charset="2"/>
              </a:rPr>
              <a:t>   </a:t>
            </a:r>
            <a:r>
              <a:rPr lang="en-US" altLang="en-US" sz="1700" i="1" dirty="0">
                <a:sym typeface="Symbol" panose="05050102010706020507" pitchFamily="18" charset="2"/>
              </a:rPr>
              <a:t>E</a:t>
            </a:r>
            <a:r>
              <a:rPr lang="en-US" altLang="en-US" sz="1700" baseline="-25000" dirty="0">
                <a:sym typeface="Symbol" panose="05050102010706020507" pitchFamily="18" charset="2"/>
              </a:rPr>
              <a:t>1</a:t>
            </a:r>
            <a:r>
              <a:rPr lang="en-US" altLang="en-US" sz="1700" dirty="0">
                <a:sym typeface="Symbol" panose="05050102010706020507" pitchFamily="18" charset="2"/>
              </a:rPr>
              <a:t>, </a:t>
            </a:r>
            <a:r>
              <a:rPr lang="en-US" altLang="en-US" sz="1700" i="1" dirty="0">
                <a:sym typeface="Symbol" panose="05050102010706020507" pitchFamily="18" charset="2"/>
              </a:rPr>
              <a:t>e</a:t>
            </a:r>
            <a:r>
              <a:rPr lang="en-US" altLang="en-US" sz="1700" baseline="-25000" dirty="0">
                <a:sym typeface="Symbol" panose="05050102010706020507" pitchFamily="18" charset="2"/>
              </a:rPr>
              <a:t>2</a:t>
            </a:r>
            <a:r>
              <a:rPr lang="en-US" altLang="en-US" sz="1700" dirty="0">
                <a:sym typeface="Symbol" panose="05050102010706020507" pitchFamily="18" charset="2"/>
              </a:rPr>
              <a:t>   </a:t>
            </a:r>
            <a:r>
              <a:rPr lang="en-US" altLang="en-US" sz="1700" i="1" dirty="0">
                <a:sym typeface="Symbol" panose="05050102010706020507" pitchFamily="18" charset="2"/>
              </a:rPr>
              <a:t>E</a:t>
            </a:r>
            <a:r>
              <a:rPr lang="en-US" altLang="en-US" sz="1700" baseline="-25000" dirty="0">
                <a:sym typeface="Symbol" panose="05050102010706020507" pitchFamily="18" charset="2"/>
              </a:rPr>
              <a:t>2</a:t>
            </a:r>
            <a:r>
              <a:rPr lang="en-US" altLang="en-US" sz="1700" dirty="0">
                <a:sym typeface="Symbol" panose="05050102010706020507" pitchFamily="18" charset="2"/>
              </a:rPr>
              <a:t>, …, </a:t>
            </a:r>
            <a:r>
              <a:rPr lang="en-US" altLang="en-US" sz="1700" i="1" dirty="0">
                <a:sym typeface="Symbol" panose="05050102010706020507" pitchFamily="18" charset="2"/>
              </a:rPr>
              <a:t>e</a:t>
            </a:r>
            <a:r>
              <a:rPr lang="en-US" altLang="en-US" sz="1700" i="1" baseline="-25000" dirty="0">
                <a:sym typeface="Symbol" panose="05050102010706020507" pitchFamily="18" charset="2"/>
              </a:rPr>
              <a:t>n</a:t>
            </a:r>
            <a:r>
              <a:rPr lang="en-US" altLang="en-US" sz="1700" dirty="0">
                <a:sym typeface="Symbol" panose="05050102010706020507" pitchFamily="18" charset="2"/>
              </a:rPr>
              <a:t>   </a:t>
            </a:r>
            <a:r>
              <a:rPr lang="en-US" altLang="en-US" sz="1700" i="1" dirty="0">
                <a:sym typeface="Symbol" panose="05050102010706020507" pitchFamily="18" charset="2"/>
              </a:rPr>
              <a:t>E</a:t>
            </a:r>
            <a:r>
              <a:rPr lang="en-US" altLang="en-US" sz="1700" i="1" baseline="-25000" dirty="0">
                <a:sym typeface="Symbol" panose="05050102010706020507" pitchFamily="18" charset="2"/>
              </a:rPr>
              <a:t>n</a:t>
            </a:r>
            <a:r>
              <a:rPr lang="en-US" altLang="en-US" sz="1700" dirty="0">
                <a:sym typeface="Symbol" panose="05050102010706020507" pitchFamily="18" charset="2"/>
              </a:rPr>
              <a:t>}</a:t>
            </a:r>
            <a:br>
              <a:rPr lang="en-US" altLang="en-US" sz="1700" dirty="0">
                <a:sym typeface="Symbol" panose="05050102010706020507" pitchFamily="18" charset="2"/>
              </a:rPr>
            </a:br>
            <a:br>
              <a:rPr lang="en-US" altLang="en-US" sz="1700" dirty="0">
                <a:sym typeface="Symbol" panose="05050102010706020507" pitchFamily="18" charset="2"/>
              </a:rPr>
            </a:br>
            <a:r>
              <a:rPr lang="en-US" altLang="en-US" sz="1700" dirty="0">
                <a:sym typeface="Symbol" panose="05050102010706020507" pitchFamily="18" charset="2"/>
              </a:rPr>
              <a:t>where (</a:t>
            </a:r>
            <a:r>
              <a:rPr lang="en-US" altLang="en-US" sz="1700" i="1" dirty="0">
                <a:sym typeface="Symbol" panose="05050102010706020507" pitchFamily="18" charset="2"/>
              </a:rPr>
              <a:t>e</a:t>
            </a:r>
            <a:r>
              <a:rPr lang="en-US" altLang="en-US" sz="1700" baseline="-25000" dirty="0">
                <a:sym typeface="Symbol" panose="05050102010706020507" pitchFamily="18" charset="2"/>
              </a:rPr>
              <a:t>1</a:t>
            </a:r>
            <a:r>
              <a:rPr lang="en-US" altLang="en-US" sz="1700" dirty="0">
                <a:sym typeface="Symbol" panose="05050102010706020507" pitchFamily="18" charset="2"/>
              </a:rPr>
              <a:t>, </a:t>
            </a:r>
            <a:r>
              <a:rPr lang="en-US" altLang="en-US" sz="1700" i="1" dirty="0">
                <a:sym typeface="Symbol" panose="05050102010706020507" pitchFamily="18" charset="2"/>
              </a:rPr>
              <a:t>e</a:t>
            </a:r>
            <a:r>
              <a:rPr lang="en-US" altLang="en-US" sz="1700" baseline="-25000" dirty="0">
                <a:sym typeface="Symbol" panose="05050102010706020507" pitchFamily="18" charset="2"/>
              </a:rPr>
              <a:t>2</a:t>
            </a:r>
            <a:r>
              <a:rPr lang="en-US" altLang="en-US" sz="1700" dirty="0">
                <a:sym typeface="Symbol" panose="05050102010706020507" pitchFamily="18" charset="2"/>
              </a:rPr>
              <a:t>, …, </a:t>
            </a:r>
            <a:r>
              <a:rPr lang="en-US" altLang="en-US" sz="1700" i="1" dirty="0">
                <a:sym typeface="Symbol" panose="05050102010706020507" pitchFamily="18" charset="2"/>
              </a:rPr>
              <a:t>e</a:t>
            </a:r>
            <a:r>
              <a:rPr lang="en-US" altLang="en-US" sz="1700" i="1" baseline="-25000" dirty="0">
                <a:sym typeface="Symbol" panose="05050102010706020507" pitchFamily="18" charset="2"/>
              </a:rPr>
              <a:t>n</a:t>
            </a:r>
            <a:r>
              <a:rPr lang="en-US" altLang="en-US" sz="1700" dirty="0">
                <a:sym typeface="Symbol" panose="05050102010706020507" pitchFamily="18" charset="2"/>
              </a:rPr>
              <a:t>) is a relationship</a:t>
            </a:r>
          </a:p>
          <a:p>
            <a:pPr lvl="1">
              <a:tabLst>
                <a:tab pos="1536700" algn="ctr"/>
                <a:tab pos="3543300" algn="ctr"/>
                <a:tab pos="5481638" algn="ctr"/>
              </a:tabLst>
            </a:pPr>
            <a:r>
              <a:rPr lang="en-US" altLang="en-US" sz="1700" dirty="0">
                <a:ea typeface="ＭＳ Ｐゴシック" panose="020B0600070205080204" pitchFamily="34" charset="-128"/>
                <a:sym typeface="Symbol" panose="05050102010706020507" pitchFamily="18" charset="2"/>
              </a:rPr>
              <a:t>Example: </a:t>
            </a:r>
          </a:p>
          <a:p>
            <a:pPr lvl="1">
              <a:buFont typeface="Monotype Sorts" charset="2"/>
              <a:buNone/>
              <a:tabLst>
                <a:tab pos="1536700" algn="ctr"/>
                <a:tab pos="3543300" algn="ctr"/>
                <a:tab pos="5481638" algn="ctr"/>
              </a:tabLst>
            </a:pPr>
            <a:r>
              <a:rPr lang="en-US" altLang="en-US" sz="1700" dirty="0">
                <a:ea typeface="ＭＳ Ｐゴシック" panose="020B0600070205080204" pitchFamily="34" charset="-128"/>
                <a:sym typeface="Symbol" panose="05050102010706020507" pitchFamily="18" charset="2"/>
              </a:rPr>
              <a:t>		        (44553,22222)  </a:t>
            </a:r>
            <a:r>
              <a:rPr lang="en-US" altLang="en-US" sz="1700" i="1" dirty="0">
                <a:ea typeface="ＭＳ Ｐゴシック" panose="020B0600070205080204" pitchFamily="34" charset="-128"/>
                <a:sym typeface="Symbol" panose="05050102010706020507" pitchFamily="18" charset="2"/>
              </a:rPr>
              <a:t>advisor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1547" y="1235947"/>
            <a:ext cx="8631534" cy="2062103"/>
          </a:xfrm>
          <a:prstGeom prst="rect">
            <a:avLst/>
          </a:prstGeom>
          <a:noFill/>
        </p:spPr>
        <p:txBody>
          <a:bodyPr wrap="square" rtlCol="0">
            <a:spAutoFit/>
          </a:bodyPr>
          <a:lstStyle/>
          <a:p>
            <a:r>
              <a:rPr lang="en-US" dirty="0"/>
              <a:t>‘Wow Stylish Saloon’ has several branches in Delhi. Each Saloon has one or more employees and managed by a manager. Each employee, including the manager, provides services to their clients. The client can search the saloon location and their working days/hours, and the services provided by them. The Saloon would like to keep the history of each client and the services taken by them for audit trails and analysis purpose….. </a:t>
            </a:r>
          </a:p>
          <a:p>
            <a:endParaRPr lang="en-US" dirty="0"/>
          </a:p>
          <a:p>
            <a:pPr marL="285750" indent="-285750">
              <a:buFont typeface="Arial" panose="020B0604020202020204" pitchFamily="34" charset="0"/>
              <a:buChar char="•"/>
            </a:pPr>
            <a:r>
              <a:rPr lang="en-US" dirty="0">
                <a:solidFill>
                  <a:schemeClr val="bg2">
                    <a:lumMod val="40000"/>
                    <a:lumOff val="60000"/>
                  </a:schemeClr>
                </a:solidFill>
              </a:rPr>
              <a:t>List all entities and the primary key of each entity.</a:t>
            </a:r>
          </a:p>
          <a:p>
            <a:pPr marL="285750" indent="-285750">
              <a:buFont typeface="Arial" panose="020B0604020202020204" pitchFamily="34" charset="0"/>
              <a:buChar char="•"/>
            </a:pPr>
            <a:r>
              <a:rPr lang="en-US" dirty="0">
                <a:solidFill>
                  <a:srgbClr val="0070C0"/>
                </a:solidFill>
              </a:rPr>
              <a:t>List all relationship sets</a:t>
            </a:r>
            <a:endParaRPr lang="en-IN" dirty="0">
              <a:solidFill>
                <a:srgbClr val="0070C0"/>
              </a:solidFill>
            </a:endParaRPr>
          </a:p>
        </p:txBody>
      </p:sp>
      <p:sp>
        <p:nvSpPr>
          <p:cNvPr id="3" name="TextBox 2"/>
          <p:cNvSpPr txBox="1"/>
          <p:nvPr/>
        </p:nvSpPr>
        <p:spPr>
          <a:xfrm>
            <a:off x="321547" y="3990870"/>
            <a:ext cx="8631534" cy="1077218"/>
          </a:xfrm>
          <a:prstGeom prst="rect">
            <a:avLst/>
          </a:prstGeom>
          <a:noFill/>
        </p:spPr>
        <p:txBody>
          <a:bodyPr wrap="square" rtlCol="0">
            <a:spAutoFit/>
          </a:bodyPr>
          <a:lstStyle/>
          <a:p>
            <a:r>
              <a:rPr lang="en-US" dirty="0"/>
              <a:t>‘</a:t>
            </a:r>
            <a:r>
              <a:rPr lang="en-US" dirty="0">
                <a:solidFill>
                  <a:schemeClr val="bg2">
                    <a:lumMod val="40000"/>
                    <a:lumOff val="60000"/>
                  </a:schemeClr>
                </a:solidFill>
              </a:rPr>
              <a:t>Wow Stylish Saloon’ has several branches in Delhi. Each Saloon has one or more employees and manages by a manager. Each employee can provide maximum 2 types of services to their clients, but a client can ask for multiple services offered by a saloon. Not all saloons offer all services/hair products. A client can choose employees for desired services……</a:t>
            </a:r>
            <a:endParaRPr lang="en-IN" dirty="0">
              <a:solidFill>
                <a:schemeClr val="bg2">
                  <a:lumMod val="40000"/>
                  <a:lumOff val="60000"/>
                </a:schemeClr>
              </a:solidFill>
            </a:endParaRPr>
          </a:p>
        </p:txBody>
      </p:sp>
    </p:spTree>
    <p:extLst>
      <p:ext uri="{BB962C8B-B14F-4D97-AF65-F5344CB8AC3E}">
        <p14:creationId xmlns:p14="http://schemas.microsoft.com/office/powerpoint/2010/main" val="1822245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2519C1B-53E7-465F-B2F5-C1D824F17F9D}"/>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86402" name="Rectangle 2"/>
          <p:cNvSpPr>
            <a:spLocks noGrp="1" noChangeArrowheads="1"/>
          </p:cNvSpPr>
          <p:nvPr>
            <p:ph type="title"/>
          </p:nvPr>
        </p:nvSpPr>
        <p:spPr>
          <a:xfrm>
            <a:off x="469900" y="85725"/>
            <a:ext cx="8267700" cy="609600"/>
          </a:xfrm>
        </p:spPr>
        <p:txBody>
          <a:bodyPr/>
          <a:lstStyle/>
          <a:p>
            <a:pPr>
              <a:defRPr/>
            </a:pPr>
            <a:r>
              <a:rPr lang="en-US" altLang="en-US" dirty="0">
                <a:effectLst>
                  <a:outerShdw blurRad="38100" dist="38100" dir="2700000" algn="tl">
                    <a:srgbClr val="C0C0C0"/>
                  </a:outerShdw>
                </a:effectLst>
              </a:rPr>
              <a:t>Relationship Sets (Cont.)</a:t>
            </a:r>
          </a:p>
        </p:txBody>
      </p:sp>
      <p:sp>
        <p:nvSpPr>
          <p:cNvPr id="17411" name="Rectangle 3"/>
          <p:cNvSpPr>
            <a:spLocks noChangeArrowheads="1"/>
          </p:cNvSpPr>
          <p:nvPr/>
        </p:nvSpPr>
        <p:spPr bwMode="auto">
          <a:xfrm>
            <a:off x="781235" y="1109663"/>
            <a:ext cx="7521391"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marL="457200" indent="-457200">
              <a:spcBef>
                <a:spcPct val="35000"/>
              </a:spcBef>
              <a:buClr>
                <a:srgbClr val="002060"/>
              </a:buClr>
              <a:buSzPct val="110000"/>
              <a:buFont typeface="Wingdings" panose="05000000000000000000" pitchFamily="2" charset="2"/>
              <a:buChar char="§"/>
            </a:pPr>
            <a:r>
              <a:rPr kumimoji="1" lang="en-US" altLang="en-US" sz="1700" dirty="0"/>
              <a:t>Example: we define the relationship set  </a:t>
            </a:r>
            <a:r>
              <a:rPr kumimoji="1" lang="en-US" altLang="en-US" sz="1700" i="1" dirty="0"/>
              <a:t>advisor</a:t>
            </a:r>
            <a:r>
              <a:rPr kumimoji="1" lang="en-US" altLang="en-US" sz="1700" dirty="0"/>
              <a:t> to denote the associations between students and the instructors who act as their advisors.</a:t>
            </a:r>
          </a:p>
          <a:p>
            <a:pPr marL="457200" indent="-457200">
              <a:spcBef>
                <a:spcPct val="35000"/>
              </a:spcBef>
              <a:buClr>
                <a:srgbClr val="002060"/>
              </a:buClr>
              <a:buSzPct val="110000"/>
              <a:buFont typeface="Wingdings" panose="05000000000000000000" pitchFamily="2" charset="2"/>
              <a:buChar char="§"/>
            </a:pPr>
            <a:r>
              <a:rPr kumimoji="1" lang="en-US" altLang="en-US" sz="1700" dirty="0"/>
              <a:t>Pictorially, we draw a line between related entities.</a:t>
            </a:r>
          </a:p>
          <a:p>
            <a:pPr>
              <a:spcBef>
                <a:spcPct val="35000"/>
              </a:spcBef>
              <a:buClr>
                <a:schemeClr val="tx2"/>
              </a:buClr>
              <a:buSzPct val="110000"/>
              <a:buFont typeface="Monotype Sorts" charset="2"/>
              <a:buChar char="n"/>
            </a:pPr>
            <a:endParaRPr kumimoji="1" lang="en-US" altLang="en-US" sz="1700" dirty="0"/>
          </a:p>
        </p:txBody>
      </p:sp>
      <p:pic>
        <p:nvPicPr>
          <p:cNvPr id="1741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3184" y="2488483"/>
            <a:ext cx="4967024" cy="2756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CA44E25-1815-4B95-9BF0-190672492B62}"/>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86402" name="Rectangle 2"/>
          <p:cNvSpPr>
            <a:spLocks noGrp="1" noChangeArrowheads="1"/>
          </p:cNvSpPr>
          <p:nvPr>
            <p:ph type="title"/>
          </p:nvPr>
        </p:nvSpPr>
        <p:spPr>
          <a:xfrm>
            <a:off x="793750" y="85725"/>
            <a:ext cx="8350250" cy="609600"/>
          </a:xfrm>
        </p:spPr>
        <p:txBody>
          <a:bodyPr/>
          <a:lstStyle/>
          <a:p>
            <a:pPr>
              <a:defRPr/>
            </a:pPr>
            <a:r>
              <a:rPr lang="en-US" altLang="en-US" sz="2400" dirty="0">
                <a:effectLst>
                  <a:outerShdw blurRad="38100" dist="38100" dir="2700000" algn="tl">
                    <a:srgbClr val="C0C0C0"/>
                  </a:outerShdw>
                </a:effectLst>
              </a:rPr>
              <a:t>Representing Relationship  Sets via ER Diagrams </a:t>
            </a:r>
          </a:p>
        </p:txBody>
      </p:sp>
      <p:sp>
        <p:nvSpPr>
          <p:cNvPr id="18435" name="Rectangle 3"/>
          <p:cNvSpPr>
            <a:spLocks noChangeArrowheads="1"/>
          </p:cNvSpPr>
          <p:nvPr/>
        </p:nvSpPr>
        <p:spPr bwMode="auto">
          <a:xfrm>
            <a:off x="823595" y="1205034"/>
            <a:ext cx="749681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spcBef>
                <a:spcPct val="35000"/>
              </a:spcBef>
              <a:buClr>
                <a:srgbClr val="002060"/>
              </a:buClr>
              <a:buSzPct val="110000"/>
              <a:buFont typeface="Wingdings" panose="05000000000000000000" pitchFamily="2" charset="2"/>
              <a:buChar char="§"/>
            </a:pPr>
            <a:r>
              <a:rPr kumimoji="1" lang="en-US" altLang="en-US" sz="1700" dirty="0"/>
              <a:t>Diamonds represent relationship sets.</a:t>
            </a:r>
          </a:p>
        </p:txBody>
      </p:sp>
      <p:pic>
        <p:nvPicPr>
          <p:cNvPr id="1843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4281" y="2012264"/>
            <a:ext cx="6006782" cy="1228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C11BF5E-0D22-4F77-9B3A-CB373E33C1E3}"/>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67970"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Relationship Sets (Cont.)</a:t>
            </a:r>
          </a:p>
        </p:txBody>
      </p:sp>
      <p:sp>
        <p:nvSpPr>
          <p:cNvPr id="19459" name="Rectangle 3"/>
          <p:cNvSpPr>
            <a:spLocks noGrp="1" noChangeArrowheads="1"/>
          </p:cNvSpPr>
          <p:nvPr>
            <p:ph type="body" idx="1"/>
          </p:nvPr>
        </p:nvSpPr>
        <p:spPr>
          <a:xfrm>
            <a:off x="768350" y="1077913"/>
            <a:ext cx="7621047" cy="1250759"/>
          </a:xfrm>
        </p:spPr>
        <p:txBody>
          <a:bodyPr/>
          <a:lstStyle/>
          <a:p>
            <a:r>
              <a:rPr lang="en-US" altLang="en-US" sz="1700" dirty="0"/>
              <a:t>An attribute can also be associated with a relationship set.</a:t>
            </a:r>
          </a:p>
          <a:p>
            <a:r>
              <a:rPr lang="en-US" altLang="en-US" sz="1700" dirty="0"/>
              <a:t>For instance, the </a:t>
            </a:r>
            <a:r>
              <a:rPr lang="en-US" altLang="en-US" sz="1700" i="1" dirty="0"/>
              <a:t>advisor </a:t>
            </a:r>
            <a:r>
              <a:rPr lang="en-US" altLang="en-US" sz="1700" dirty="0"/>
              <a:t>relationship set between entity sets </a:t>
            </a:r>
            <a:r>
              <a:rPr lang="en-US" altLang="en-US" sz="1700" i="1" dirty="0"/>
              <a:t>instructor </a:t>
            </a:r>
            <a:r>
              <a:rPr lang="en-US" altLang="en-US" sz="1700" dirty="0"/>
              <a:t>and </a:t>
            </a:r>
            <a:r>
              <a:rPr lang="en-US" altLang="en-US" sz="1700" i="1" dirty="0"/>
              <a:t>student </a:t>
            </a:r>
            <a:r>
              <a:rPr lang="en-US" altLang="en-US" sz="1700" dirty="0"/>
              <a:t>may have the attribute </a:t>
            </a:r>
            <a:r>
              <a:rPr lang="en-US" altLang="en-US" sz="1700" i="1" dirty="0"/>
              <a:t>date </a:t>
            </a:r>
            <a:r>
              <a:rPr lang="en-US" altLang="en-US" sz="1700" dirty="0"/>
              <a:t>which tracks when the student started being associated with the advisor</a:t>
            </a:r>
          </a:p>
        </p:txBody>
      </p:sp>
      <p:pic>
        <p:nvPicPr>
          <p:cNvPr id="1946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6825" y="2511552"/>
            <a:ext cx="5993450" cy="2842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28CB72F-FF9B-4DEC-8E2A-4D7317ABCAA5}"/>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90498"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Relationship Sets with Attributes</a:t>
            </a:r>
          </a:p>
        </p:txBody>
      </p:sp>
      <p:pic>
        <p:nvPicPr>
          <p:cNvPr id="2048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1587500"/>
            <a:ext cx="6932613"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701F842-A753-4C1B-8632-C62B81979AC5}"/>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92546"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Roles</a:t>
            </a:r>
          </a:p>
        </p:txBody>
      </p:sp>
      <p:sp>
        <p:nvSpPr>
          <p:cNvPr id="21507" name="Rectangle 3"/>
          <p:cNvSpPr>
            <a:spLocks noGrp="1" noChangeArrowheads="1"/>
          </p:cNvSpPr>
          <p:nvPr>
            <p:ph type="body" idx="1"/>
          </p:nvPr>
        </p:nvSpPr>
        <p:spPr>
          <a:xfrm>
            <a:off x="768350" y="1141349"/>
            <a:ext cx="7888097" cy="1476375"/>
          </a:xfrm>
        </p:spPr>
        <p:txBody>
          <a:bodyPr/>
          <a:lstStyle/>
          <a:p>
            <a:r>
              <a:rPr kumimoji="0" lang="en-US" altLang="en-US" sz="1700" dirty="0"/>
              <a:t>Entity sets of a relationship need not be distinct</a:t>
            </a:r>
          </a:p>
          <a:p>
            <a:pPr lvl="1"/>
            <a:r>
              <a:rPr kumimoji="0" lang="en-US" altLang="en-US" sz="1700" dirty="0">
                <a:ea typeface="ＭＳ Ｐゴシック" panose="020B0600070205080204" pitchFamily="34" charset="-128"/>
              </a:rPr>
              <a:t>Each occurrence of an entity set plays a “role” in the relationship</a:t>
            </a:r>
            <a:endParaRPr lang="en-US" altLang="en-US" sz="1700" dirty="0">
              <a:ea typeface="ＭＳ Ｐゴシック" panose="020B0600070205080204" pitchFamily="34" charset="-128"/>
            </a:endParaRPr>
          </a:p>
          <a:p>
            <a:r>
              <a:rPr lang="en-US" altLang="en-US" sz="1700" dirty="0"/>
              <a:t>The labels “</a:t>
            </a:r>
            <a:r>
              <a:rPr lang="en-US" altLang="ja-JP" sz="1700" i="1" dirty="0"/>
              <a:t>course_id</a:t>
            </a:r>
            <a:r>
              <a:rPr lang="en-US" altLang="en-US" sz="1700" dirty="0"/>
              <a:t>”</a:t>
            </a:r>
            <a:r>
              <a:rPr lang="en-US" altLang="ja-JP" sz="1700" dirty="0"/>
              <a:t> and </a:t>
            </a:r>
            <a:r>
              <a:rPr lang="en-US" altLang="en-US" sz="1700" dirty="0"/>
              <a:t>“</a:t>
            </a:r>
            <a:r>
              <a:rPr lang="en-US" altLang="ja-JP" sz="1700" i="1" dirty="0"/>
              <a:t>prereq_id</a:t>
            </a:r>
            <a:r>
              <a:rPr lang="en-US" altLang="en-US" sz="1700" dirty="0"/>
              <a:t>”</a:t>
            </a:r>
            <a:r>
              <a:rPr lang="en-US" altLang="ja-JP" sz="1700" dirty="0"/>
              <a:t> are called </a:t>
            </a:r>
            <a:r>
              <a:rPr lang="en-US" altLang="ja-JP" sz="1700" b="1" dirty="0">
                <a:solidFill>
                  <a:srgbClr val="002060"/>
                </a:solidFill>
              </a:rPr>
              <a:t>roles</a:t>
            </a:r>
            <a:r>
              <a:rPr lang="en-US" altLang="ja-JP" sz="1700" dirty="0"/>
              <a:t>.</a:t>
            </a:r>
            <a:endParaRPr lang="en-US" altLang="en-US" sz="1700" dirty="0"/>
          </a:p>
        </p:txBody>
      </p:sp>
      <p:pic>
        <p:nvPicPr>
          <p:cNvPr id="21508"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5520" y="2478346"/>
            <a:ext cx="5139204" cy="1516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1547" y="1235947"/>
            <a:ext cx="8631534" cy="2308324"/>
          </a:xfrm>
          <a:prstGeom prst="rect">
            <a:avLst/>
          </a:prstGeom>
          <a:noFill/>
        </p:spPr>
        <p:txBody>
          <a:bodyPr wrap="square" rtlCol="0">
            <a:spAutoFit/>
          </a:bodyPr>
          <a:lstStyle/>
          <a:p>
            <a:r>
              <a:rPr lang="en-US" dirty="0"/>
              <a:t>‘Wow Stylish Saloon’ has several branches in Delhi. Each Saloon has one or more employees and managed by a manager. Each employee, including the manager, provides services to their clients. The client can search the saloon location and their working days/hours, and the services provided by them. The Saloon would like to keep the history of each client and the services taken by them for audit trails and analysis purpose….. </a:t>
            </a:r>
          </a:p>
          <a:p>
            <a:endParaRPr lang="en-US" dirty="0"/>
          </a:p>
          <a:p>
            <a:pPr marL="285750" indent="-285750">
              <a:buFont typeface="Arial" panose="020B0604020202020204" pitchFamily="34" charset="0"/>
              <a:buChar char="•"/>
            </a:pPr>
            <a:r>
              <a:rPr lang="en-US" dirty="0">
                <a:solidFill>
                  <a:schemeClr val="bg2">
                    <a:lumMod val="40000"/>
                    <a:lumOff val="60000"/>
                  </a:schemeClr>
                </a:solidFill>
              </a:rPr>
              <a:t>List all entities and the primary key of each entity.</a:t>
            </a:r>
          </a:p>
          <a:p>
            <a:pPr marL="285750" indent="-285750">
              <a:buFont typeface="Arial" panose="020B0604020202020204" pitchFamily="34" charset="0"/>
              <a:buChar char="•"/>
            </a:pPr>
            <a:r>
              <a:rPr lang="en-US" dirty="0">
                <a:solidFill>
                  <a:schemeClr val="bg2">
                    <a:lumMod val="40000"/>
                    <a:lumOff val="60000"/>
                  </a:schemeClr>
                </a:solidFill>
              </a:rPr>
              <a:t>List all relationship sets</a:t>
            </a:r>
          </a:p>
          <a:p>
            <a:pPr marL="285750" indent="-285750">
              <a:buFont typeface="Arial" panose="020B0604020202020204" pitchFamily="34" charset="0"/>
              <a:buChar char="•"/>
            </a:pPr>
            <a:r>
              <a:rPr lang="en-US" dirty="0">
                <a:solidFill>
                  <a:srgbClr val="0070C0"/>
                </a:solidFill>
              </a:rPr>
              <a:t>List all relationship sets with attributes.</a:t>
            </a:r>
            <a:endParaRPr lang="en-IN" dirty="0">
              <a:solidFill>
                <a:srgbClr val="0070C0"/>
              </a:solidFill>
            </a:endParaRPr>
          </a:p>
        </p:txBody>
      </p:sp>
      <p:sp>
        <p:nvSpPr>
          <p:cNvPr id="3" name="TextBox 2"/>
          <p:cNvSpPr txBox="1"/>
          <p:nvPr/>
        </p:nvSpPr>
        <p:spPr>
          <a:xfrm>
            <a:off x="321547" y="3990870"/>
            <a:ext cx="8631534" cy="1077218"/>
          </a:xfrm>
          <a:prstGeom prst="rect">
            <a:avLst/>
          </a:prstGeom>
          <a:noFill/>
        </p:spPr>
        <p:txBody>
          <a:bodyPr wrap="square" rtlCol="0">
            <a:spAutoFit/>
          </a:bodyPr>
          <a:lstStyle/>
          <a:p>
            <a:r>
              <a:rPr lang="en-US" dirty="0"/>
              <a:t>‘</a:t>
            </a:r>
            <a:r>
              <a:rPr lang="en-US" dirty="0">
                <a:solidFill>
                  <a:schemeClr val="bg2">
                    <a:lumMod val="40000"/>
                    <a:lumOff val="60000"/>
                  </a:schemeClr>
                </a:solidFill>
              </a:rPr>
              <a:t>Wow Stylish Saloon’ has several branches in Delhi. Each Saloon has one or more employees and manages by a manager. Each employee can provide maximum 2 types of services to their clients, but a client can ask for multiple services offered by a saloon. Not all saloons offer all services/hair products. A client can choose employees for desired services……</a:t>
            </a:r>
            <a:endParaRPr lang="en-IN" dirty="0">
              <a:solidFill>
                <a:schemeClr val="bg2">
                  <a:lumMod val="40000"/>
                  <a:lumOff val="60000"/>
                </a:schemeClr>
              </a:solidFill>
            </a:endParaRPr>
          </a:p>
        </p:txBody>
      </p:sp>
    </p:spTree>
    <p:extLst>
      <p:ext uri="{BB962C8B-B14F-4D97-AF65-F5344CB8AC3E}">
        <p14:creationId xmlns:p14="http://schemas.microsoft.com/office/powerpoint/2010/main" val="1200704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9D097E6-19A2-465A-AE4B-A74A87D9A899}"/>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70018"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Degree of a Relationship Set</a:t>
            </a:r>
          </a:p>
        </p:txBody>
      </p:sp>
      <p:sp>
        <p:nvSpPr>
          <p:cNvPr id="22531" name="Rectangle 3"/>
          <p:cNvSpPr>
            <a:spLocks noGrp="1" noChangeArrowheads="1"/>
          </p:cNvSpPr>
          <p:nvPr>
            <p:ph type="body" idx="1"/>
          </p:nvPr>
        </p:nvSpPr>
        <p:spPr>
          <a:xfrm>
            <a:off x="768350" y="1093788"/>
            <a:ext cx="7558787" cy="3783012"/>
          </a:xfrm>
        </p:spPr>
        <p:txBody>
          <a:bodyPr/>
          <a:lstStyle/>
          <a:p>
            <a:r>
              <a:rPr lang="en-US" altLang="en-US" sz="1700" dirty="0"/>
              <a:t>Binary relationship</a:t>
            </a:r>
          </a:p>
          <a:p>
            <a:pPr lvl="1"/>
            <a:r>
              <a:rPr lang="en-US" altLang="en-US" sz="1700" dirty="0">
                <a:ea typeface="ＭＳ Ｐゴシック" panose="020B0600070205080204" pitchFamily="34" charset="-128"/>
              </a:rPr>
              <a:t>involve two entity sets (or degree two). </a:t>
            </a:r>
          </a:p>
          <a:p>
            <a:pPr lvl="1"/>
            <a:r>
              <a:rPr lang="en-US" altLang="en-US" sz="1700" dirty="0">
                <a:ea typeface="ＭＳ Ｐゴシック" panose="020B0600070205080204" pitchFamily="34" charset="-128"/>
              </a:rPr>
              <a:t>most relationship sets in a database system are binary.</a:t>
            </a:r>
          </a:p>
          <a:p>
            <a:r>
              <a:rPr lang="en-US" altLang="en-US" sz="1700" dirty="0"/>
              <a:t>Relationships between more than two entity sets are rare.  Most relationships are binary. (More on this later.)</a:t>
            </a:r>
          </a:p>
          <a:p>
            <a:pPr lvl="1">
              <a:buClr>
                <a:srgbClr val="FF9933"/>
              </a:buClr>
            </a:pPr>
            <a:r>
              <a:rPr lang="en-US" altLang="en-US" sz="1700" dirty="0">
                <a:ea typeface="ＭＳ Ｐゴシック" panose="020B0600070205080204" pitchFamily="34" charset="-128"/>
              </a:rPr>
              <a:t>Example: </a:t>
            </a:r>
            <a:r>
              <a:rPr lang="en-US" altLang="en-US" sz="1700" i="1" dirty="0">
                <a:ea typeface="ＭＳ Ｐゴシック" panose="020B0600070205080204" pitchFamily="34" charset="-128"/>
              </a:rPr>
              <a:t>students</a:t>
            </a:r>
            <a:r>
              <a:rPr lang="en-US" altLang="en-US" sz="1700" dirty="0">
                <a:ea typeface="ＭＳ Ｐゴシック" panose="020B0600070205080204" pitchFamily="34" charset="-128"/>
              </a:rPr>
              <a:t> work on research </a:t>
            </a:r>
            <a:r>
              <a:rPr lang="en-US" altLang="en-US" sz="1700" i="1" dirty="0">
                <a:ea typeface="ＭＳ Ｐゴシック" panose="020B0600070205080204" pitchFamily="34" charset="-128"/>
              </a:rPr>
              <a:t>projects</a:t>
            </a:r>
            <a:r>
              <a:rPr lang="en-US" altLang="en-US" sz="1700" dirty="0">
                <a:ea typeface="ＭＳ Ｐゴシック" panose="020B0600070205080204" pitchFamily="34" charset="-128"/>
              </a:rPr>
              <a:t> under the guidance of an </a:t>
            </a:r>
            <a:r>
              <a:rPr lang="en-US" altLang="en-US" sz="1700" i="1" dirty="0">
                <a:ea typeface="ＭＳ Ｐゴシック" panose="020B0600070205080204" pitchFamily="34" charset="-128"/>
              </a:rPr>
              <a:t>instructor</a:t>
            </a:r>
            <a:r>
              <a:rPr lang="en-US" altLang="en-US" sz="1700" dirty="0">
                <a:ea typeface="ＭＳ Ｐゴシック" panose="020B0600070205080204" pitchFamily="34" charset="-128"/>
              </a:rPr>
              <a:t>. </a:t>
            </a:r>
          </a:p>
          <a:p>
            <a:pPr lvl="1">
              <a:buClr>
                <a:srgbClr val="FF9933"/>
              </a:buClr>
            </a:pPr>
            <a:r>
              <a:rPr lang="en-US" altLang="en-US" sz="1700" dirty="0">
                <a:ea typeface="ＭＳ Ｐゴシック" panose="020B0600070205080204" pitchFamily="34" charset="-128"/>
              </a:rPr>
              <a:t>relationship </a:t>
            </a:r>
            <a:r>
              <a:rPr lang="en-US" altLang="en-US" sz="1700" i="1" dirty="0">
                <a:ea typeface="ＭＳ Ｐゴシック" panose="020B0600070205080204" pitchFamily="34" charset="-128"/>
              </a:rPr>
              <a:t>proj_guide</a:t>
            </a:r>
            <a:r>
              <a:rPr lang="en-US" altLang="en-US" sz="1700" dirty="0">
                <a:ea typeface="ＭＳ Ｐゴシック" panose="020B0600070205080204" pitchFamily="34" charset="-128"/>
              </a:rPr>
              <a:t> is a ternary relationship between </a:t>
            </a:r>
            <a:r>
              <a:rPr lang="en-US" altLang="en-US" sz="1700" i="1" dirty="0">
                <a:ea typeface="ＭＳ Ｐゴシック" panose="020B0600070205080204" pitchFamily="34" charset="-128"/>
              </a:rPr>
              <a:t>instructor, student, </a:t>
            </a:r>
            <a:r>
              <a:rPr lang="en-US" altLang="en-US" sz="1700" dirty="0">
                <a:ea typeface="ＭＳ Ｐゴシック" panose="020B0600070205080204" pitchFamily="34" charset="-128"/>
              </a:rPr>
              <a:t>and </a:t>
            </a:r>
            <a:r>
              <a:rPr lang="en-US" altLang="en-US" sz="1700" i="1" dirty="0">
                <a:ea typeface="ＭＳ Ｐゴシック" panose="020B0600070205080204" pitchFamily="34" charset="-128"/>
              </a:rPr>
              <a:t>project</a:t>
            </a:r>
            <a:endParaRPr kumimoji="0" lang="en-US" altLang="en-US" sz="1700" dirty="0">
              <a:ea typeface="ＭＳ Ｐゴシック" panose="020B0600070205080204" pitchFamily="34" charset="-128"/>
            </a:endParaRPr>
          </a:p>
          <a:p>
            <a:pPr lvl="1"/>
            <a:endParaRPr lang="en-US" altLang="en-US" sz="2000" dirty="0">
              <a:ea typeface="ＭＳ Ｐゴシック" panose="020B0600070205080204"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F8E9369-7062-4D0C-AC8D-5A7E652C030F}"/>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57730" name="Rectangle 2"/>
          <p:cNvSpPr>
            <a:spLocks noGrp="1" noChangeArrowheads="1"/>
          </p:cNvSpPr>
          <p:nvPr>
            <p:ph type="title"/>
          </p:nvPr>
        </p:nvSpPr>
        <p:spPr>
          <a:xfrm>
            <a:off x="755650" y="125413"/>
            <a:ext cx="8077200" cy="609600"/>
          </a:xfrm>
        </p:spPr>
        <p:txBody>
          <a:bodyPr/>
          <a:lstStyle/>
          <a:p>
            <a:pPr>
              <a:defRPr/>
            </a:pPr>
            <a:r>
              <a:rPr lang="en-US" altLang="en-US" dirty="0">
                <a:effectLst>
                  <a:outerShdw blurRad="38100" dist="38100" dir="2700000" algn="tl">
                    <a:srgbClr val="C0C0C0"/>
                  </a:outerShdw>
                </a:effectLst>
              </a:rPr>
              <a:t>Outline</a:t>
            </a:r>
          </a:p>
        </p:txBody>
      </p:sp>
      <p:sp>
        <p:nvSpPr>
          <p:cNvPr id="6147" name="Rectangle 3"/>
          <p:cNvSpPr>
            <a:spLocks noGrp="1" noChangeArrowheads="1"/>
          </p:cNvSpPr>
          <p:nvPr>
            <p:ph type="body" idx="1"/>
          </p:nvPr>
        </p:nvSpPr>
        <p:spPr>
          <a:xfrm>
            <a:off x="755650" y="1185799"/>
            <a:ext cx="7473949" cy="4105529"/>
          </a:xfrm>
        </p:spPr>
        <p:txBody>
          <a:bodyPr/>
          <a:lstStyle/>
          <a:p>
            <a:r>
              <a:rPr lang="en-US" altLang="en-US" sz="1700" dirty="0"/>
              <a:t>Overview of the Design Process</a:t>
            </a:r>
          </a:p>
          <a:p>
            <a:r>
              <a:rPr lang="en-US" altLang="en-US" sz="1700" dirty="0"/>
              <a:t>The Entity-Relationship Model</a:t>
            </a:r>
          </a:p>
          <a:p>
            <a:r>
              <a:rPr lang="en-US" altLang="en-US" sz="1700" dirty="0"/>
              <a:t>Complex Attributes</a:t>
            </a:r>
          </a:p>
          <a:p>
            <a:r>
              <a:rPr lang="en-US" altLang="en-US" sz="1700" dirty="0"/>
              <a:t>Mapping Cardinalities</a:t>
            </a:r>
          </a:p>
          <a:p>
            <a:r>
              <a:rPr lang="en-US" altLang="en-US" sz="1700" dirty="0"/>
              <a:t>Primary Key</a:t>
            </a:r>
          </a:p>
          <a:p>
            <a:r>
              <a:rPr lang="en-US" altLang="en-US" sz="1700" dirty="0"/>
              <a:t>Removing Redundant Attributes in Entity Sets</a:t>
            </a:r>
          </a:p>
          <a:p>
            <a:r>
              <a:rPr lang="en-US" altLang="en-US" sz="1700" dirty="0"/>
              <a:t>Reducing ER Diagrams to Relational Schemas</a:t>
            </a:r>
          </a:p>
          <a:p>
            <a:r>
              <a:rPr lang="en-US" altLang="en-US" dirty="0"/>
              <a:t>Extended E-R Features</a:t>
            </a:r>
          </a:p>
          <a:p>
            <a:r>
              <a:rPr lang="en-US" altLang="en-US" dirty="0"/>
              <a:t>Entity-Relationship Design Issues</a:t>
            </a:r>
          </a:p>
          <a:p>
            <a:r>
              <a:rPr lang="en-US" altLang="en-US" dirty="0"/>
              <a:t>Alternative Notations for Modeling Data</a:t>
            </a:r>
          </a:p>
          <a:p>
            <a:r>
              <a:rPr lang="en-US" altLang="en-US" dirty="0"/>
              <a:t>Other Aspects of Database Design</a:t>
            </a:r>
          </a:p>
          <a:p>
            <a:pPr>
              <a:buFont typeface="Monotype Sorts" charset="2"/>
              <a:buNone/>
            </a:pPr>
            <a:endParaRPr lang="en-US" altLang="en-US" dirty="0"/>
          </a:p>
          <a:p>
            <a:pPr>
              <a:buFont typeface="Monotype Sorts" charset="2"/>
              <a:buNone/>
            </a:pPr>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6AF3CF1-7052-4132-BC05-7C4131D52E9A}"/>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10978" name="Rectangle 2"/>
          <p:cNvSpPr>
            <a:spLocks noGrp="1" noChangeArrowheads="1"/>
          </p:cNvSpPr>
          <p:nvPr>
            <p:ph type="title"/>
          </p:nvPr>
        </p:nvSpPr>
        <p:spPr>
          <a:xfrm>
            <a:off x="647700" y="53975"/>
            <a:ext cx="8496300" cy="609600"/>
          </a:xfrm>
        </p:spPr>
        <p:txBody>
          <a:bodyPr/>
          <a:lstStyle/>
          <a:p>
            <a:pPr>
              <a:defRPr/>
            </a:pPr>
            <a:r>
              <a:rPr lang="en-US" altLang="en-US" dirty="0">
                <a:effectLst>
                  <a:outerShdw blurRad="38100" dist="38100" dir="2700000" algn="tl">
                    <a:srgbClr val="C0C0C0"/>
                  </a:outerShdw>
                </a:effectLst>
              </a:rPr>
              <a:t>Non-binary Relationship Sets</a:t>
            </a:r>
          </a:p>
        </p:txBody>
      </p:sp>
      <p:sp>
        <p:nvSpPr>
          <p:cNvPr id="23555" name="Rectangle 3"/>
          <p:cNvSpPr>
            <a:spLocks noGrp="1" noChangeArrowheads="1"/>
          </p:cNvSpPr>
          <p:nvPr>
            <p:ph type="body" idx="1"/>
          </p:nvPr>
        </p:nvSpPr>
        <p:spPr>
          <a:xfrm>
            <a:off x="781235" y="1184275"/>
            <a:ext cx="7634796" cy="1680845"/>
          </a:xfrm>
        </p:spPr>
        <p:txBody>
          <a:bodyPr/>
          <a:lstStyle/>
          <a:p>
            <a:r>
              <a:rPr lang="en-US" altLang="en-US" sz="1700" dirty="0"/>
              <a:t>Most relationship sets are binary</a:t>
            </a:r>
          </a:p>
          <a:p>
            <a:r>
              <a:rPr lang="en-US" altLang="en-US" sz="1700" dirty="0"/>
              <a:t>There are  occasions when it is more convenient to represent relationships as non-binary.</a:t>
            </a:r>
          </a:p>
          <a:p>
            <a:r>
              <a:rPr lang="en-US" altLang="en-US" sz="1700" dirty="0"/>
              <a:t>E-R Diagram with a Ternary Relationship</a:t>
            </a:r>
          </a:p>
          <a:p>
            <a:endParaRPr lang="en-US" altLang="en-US" sz="1700" dirty="0"/>
          </a:p>
          <a:p>
            <a:endParaRPr lang="en-US" altLang="en-US" sz="1700" dirty="0"/>
          </a:p>
        </p:txBody>
      </p:sp>
      <p:pic>
        <p:nvPicPr>
          <p:cNvPr id="23556"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1952" y="2755392"/>
            <a:ext cx="5098159" cy="1963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147FF76-3AD8-4E24-9552-77EC77D1DBAC}"/>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72066"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Complex Attributes</a:t>
            </a:r>
          </a:p>
        </p:txBody>
      </p:sp>
      <p:sp>
        <p:nvSpPr>
          <p:cNvPr id="24579" name="Rectangle 3"/>
          <p:cNvSpPr>
            <a:spLocks noGrp="1" noChangeArrowheads="1"/>
          </p:cNvSpPr>
          <p:nvPr>
            <p:ph type="body" idx="1"/>
          </p:nvPr>
        </p:nvSpPr>
        <p:spPr>
          <a:xfrm>
            <a:off x="768350" y="1163638"/>
            <a:ext cx="7753859" cy="3335210"/>
          </a:xfrm>
        </p:spPr>
        <p:txBody>
          <a:bodyPr/>
          <a:lstStyle/>
          <a:p>
            <a:r>
              <a:rPr lang="en-US" altLang="en-US" sz="1700" dirty="0"/>
              <a:t>Attribute types:</a:t>
            </a:r>
          </a:p>
          <a:p>
            <a:pPr lvl="1"/>
            <a:r>
              <a:rPr lang="en-US" altLang="en-US" sz="1700" b="1" dirty="0">
                <a:solidFill>
                  <a:srgbClr val="002060"/>
                </a:solidFill>
                <a:ea typeface="ＭＳ Ｐゴシック" panose="020B0600070205080204" pitchFamily="34" charset="-128"/>
              </a:rPr>
              <a:t>Simple</a:t>
            </a:r>
            <a:r>
              <a:rPr lang="en-US" altLang="en-US" sz="1700" dirty="0">
                <a:ea typeface="ＭＳ Ｐゴシック" panose="020B0600070205080204" pitchFamily="34" charset="-128"/>
              </a:rPr>
              <a:t> and </a:t>
            </a:r>
            <a:r>
              <a:rPr lang="en-US" altLang="en-US" sz="1700" b="1" dirty="0">
                <a:solidFill>
                  <a:srgbClr val="002060"/>
                </a:solidFill>
                <a:ea typeface="ＭＳ Ｐゴシック" panose="020B0600070205080204" pitchFamily="34" charset="-128"/>
              </a:rPr>
              <a:t>composite</a:t>
            </a:r>
            <a:r>
              <a:rPr lang="en-US" altLang="en-US" sz="1700" dirty="0">
                <a:ea typeface="ＭＳ Ｐゴシック" panose="020B0600070205080204" pitchFamily="34" charset="-128"/>
              </a:rPr>
              <a:t> attributes.</a:t>
            </a:r>
          </a:p>
          <a:p>
            <a:pPr lvl="1"/>
            <a:r>
              <a:rPr lang="en-US" altLang="en-US" sz="1700" b="1" dirty="0">
                <a:solidFill>
                  <a:srgbClr val="002060"/>
                </a:solidFill>
                <a:ea typeface="ＭＳ Ｐゴシック" panose="020B0600070205080204" pitchFamily="34" charset="-128"/>
              </a:rPr>
              <a:t>Single-valued</a:t>
            </a:r>
            <a:r>
              <a:rPr lang="en-US" altLang="en-US" sz="1700" dirty="0">
                <a:ea typeface="ＭＳ Ｐゴシック" panose="020B0600070205080204" pitchFamily="34" charset="-128"/>
              </a:rPr>
              <a:t> and </a:t>
            </a:r>
            <a:r>
              <a:rPr lang="en-US" altLang="en-US" sz="1700" b="1" dirty="0">
                <a:solidFill>
                  <a:srgbClr val="002060"/>
                </a:solidFill>
                <a:ea typeface="ＭＳ Ｐゴシック" panose="020B0600070205080204" pitchFamily="34" charset="-128"/>
              </a:rPr>
              <a:t>multivalued</a:t>
            </a:r>
            <a:r>
              <a:rPr lang="en-US" altLang="en-US" sz="1700" dirty="0">
                <a:ea typeface="ＭＳ Ｐゴシック" panose="020B0600070205080204" pitchFamily="34" charset="-128"/>
              </a:rPr>
              <a:t> attributes</a:t>
            </a:r>
          </a:p>
          <a:p>
            <a:pPr lvl="2"/>
            <a:r>
              <a:rPr lang="en-US" altLang="en-US" sz="1700" dirty="0">
                <a:ea typeface="ＭＳ Ｐゴシック" panose="020B0600070205080204" pitchFamily="34" charset="-128"/>
              </a:rPr>
              <a:t>Example: multivalued attribute: </a:t>
            </a:r>
            <a:r>
              <a:rPr lang="en-US" altLang="en-US" sz="1700" i="1" dirty="0">
                <a:ea typeface="ＭＳ Ｐゴシック" panose="020B0600070205080204" pitchFamily="34" charset="-128"/>
              </a:rPr>
              <a:t>phone_numbers</a:t>
            </a:r>
          </a:p>
          <a:p>
            <a:pPr lvl="1"/>
            <a:r>
              <a:rPr lang="en-US" altLang="en-US" sz="1700" b="1" dirty="0">
                <a:solidFill>
                  <a:srgbClr val="002060"/>
                </a:solidFill>
                <a:ea typeface="ＭＳ Ｐゴシック" panose="020B0600070205080204" pitchFamily="34" charset="-128"/>
              </a:rPr>
              <a:t>Derived</a:t>
            </a:r>
            <a:r>
              <a:rPr lang="en-US" altLang="en-US" sz="1700" dirty="0">
                <a:ea typeface="ＭＳ Ｐゴシック" panose="020B0600070205080204" pitchFamily="34" charset="-128"/>
              </a:rPr>
              <a:t> attributes</a:t>
            </a:r>
          </a:p>
          <a:p>
            <a:pPr lvl="2"/>
            <a:r>
              <a:rPr lang="en-US" altLang="en-US" sz="1700" dirty="0">
                <a:ea typeface="ＭＳ Ｐゴシック" panose="020B0600070205080204" pitchFamily="34" charset="-128"/>
              </a:rPr>
              <a:t>Can be computed from other attributes</a:t>
            </a:r>
          </a:p>
          <a:p>
            <a:pPr lvl="2"/>
            <a:r>
              <a:rPr lang="en-US" altLang="en-US" sz="1700" dirty="0">
                <a:ea typeface="ＭＳ Ｐゴシック" panose="020B0600070205080204" pitchFamily="34" charset="-128"/>
              </a:rPr>
              <a:t>Example:  age, given date_of_birth</a:t>
            </a:r>
          </a:p>
          <a:p>
            <a:r>
              <a:rPr lang="en-US" altLang="en-US" sz="1700" b="1" dirty="0">
                <a:solidFill>
                  <a:srgbClr val="002060"/>
                </a:solidFill>
              </a:rPr>
              <a:t>Domain</a:t>
            </a:r>
            <a:r>
              <a:rPr lang="en-US" altLang="en-US" sz="1700" dirty="0"/>
              <a:t> – the set of permitted values for each attribute </a:t>
            </a:r>
          </a:p>
          <a:p>
            <a:endParaRPr lang="en-US" altLang="en-US" sz="17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3743894-A7D2-481D-9232-969407554A7F}"/>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72066"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Composite Attributes</a:t>
            </a:r>
          </a:p>
        </p:txBody>
      </p:sp>
      <p:sp>
        <p:nvSpPr>
          <p:cNvPr id="25603" name="Rectangle 3"/>
          <p:cNvSpPr>
            <a:spLocks noGrp="1" noChangeArrowheads="1"/>
          </p:cNvSpPr>
          <p:nvPr>
            <p:ph type="body" idx="1"/>
          </p:nvPr>
        </p:nvSpPr>
        <p:spPr>
          <a:xfrm>
            <a:off x="768350" y="1163638"/>
            <a:ext cx="7558786" cy="901700"/>
          </a:xfrm>
        </p:spPr>
        <p:txBody>
          <a:bodyPr/>
          <a:lstStyle/>
          <a:p>
            <a:r>
              <a:rPr lang="en-US" altLang="en-US" sz="1700" dirty="0"/>
              <a:t>Composite attributes allow us to divided attributes  into subparts (other attributes).</a:t>
            </a:r>
          </a:p>
        </p:txBody>
      </p:sp>
      <p:pic>
        <p:nvPicPr>
          <p:cNvPr id="2560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3524" y="1987296"/>
            <a:ext cx="6119901" cy="1882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91E5383E-01AA-44A8-9245-3174AB52F5DC}"/>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88450" name="Rectangle 2"/>
          <p:cNvSpPr>
            <a:spLocks noGrp="1" noChangeArrowheads="1"/>
          </p:cNvSpPr>
          <p:nvPr>
            <p:ph type="title"/>
          </p:nvPr>
        </p:nvSpPr>
        <p:spPr>
          <a:xfrm>
            <a:off x="763480" y="73025"/>
            <a:ext cx="8158578" cy="639763"/>
          </a:xfrm>
        </p:spPr>
        <p:txBody>
          <a:bodyPr/>
          <a:lstStyle/>
          <a:p>
            <a:pPr>
              <a:defRPr/>
            </a:pPr>
            <a:r>
              <a:rPr lang="en-US" altLang="en-US" sz="2600" dirty="0">
                <a:effectLst>
                  <a:outerShdw blurRad="38100" dist="38100" dir="2700000" algn="tl">
                    <a:srgbClr val="C0C0C0"/>
                  </a:outerShdw>
                </a:effectLst>
              </a:rPr>
              <a:t>Representing Complex Attributes  in ER Diagram</a:t>
            </a:r>
          </a:p>
        </p:txBody>
      </p:sp>
      <p:pic>
        <p:nvPicPr>
          <p:cNvPr id="2662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1750" y="1268413"/>
            <a:ext cx="1916113" cy="406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951B197-0634-436E-AF91-B9FCD0568D3D}"/>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76162"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Mapping Cardinality Constraints</a:t>
            </a:r>
          </a:p>
        </p:txBody>
      </p:sp>
      <p:sp>
        <p:nvSpPr>
          <p:cNvPr id="27651" name="Rectangle 3"/>
          <p:cNvSpPr>
            <a:spLocks noGrp="1" noChangeArrowheads="1"/>
          </p:cNvSpPr>
          <p:nvPr>
            <p:ph type="body" idx="1"/>
          </p:nvPr>
        </p:nvSpPr>
        <p:spPr>
          <a:xfrm>
            <a:off x="768350" y="1093788"/>
            <a:ext cx="7612170" cy="4114800"/>
          </a:xfrm>
        </p:spPr>
        <p:txBody>
          <a:bodyPr/>
          <a:lstStyle/>
          <a:p>
            <a:r>
              <a:rPr lang="en-US" altLang="en-US" sz="1700" dirty="0"/>
              <a:t>Express the number of entities to which another entity can be associated via a relationship set.</a:t>
            </a:r>
          </a:p>
          <a:p>
            <a:r>
              <a:rPr lang="en-US" altLang="en-US" sz="1700" dirty="0"/>
              <a:t>Most useful in describing binary relationship sets.</a:t>
            </a:r>
          </a:p>
          <a:p>
            <a:r>
              <a:rPr lang="en-US" altLang="en-US" sz="1700" dirty="0"/>
              <a:t>For a binary relationship set the mapping cardinality must be one of the following types:</a:t>
            </a:r>
          </a:p>
          <a:p>
            <a:pPr lvl="1"/>
            <a:r>
              <a:rPr lang="en-US" altLang="en-US" sz="1700" dirty="0">
                <a:ea typeface="ＭＳ Ｐゴシック" panose="020B0600070205080204" pitchFamily="34" charset="-128"/>
              </a:rPr>
              <a:t>One to one</a:t>
            </a:r>
          </a:p>
          <a:p>
            <a:pPr lvl="1"/>
            <a:r>
              <a:rPr lang="en-US" altLang="en-US" sz="1700" dirty="0">
                <a:ea typeface="ＭＳ Ｐゴシック" panose="020B0600070205080204" pitchFamily="34" charset="-128"/>
              </a:rPr>
              <a:t>One to many</a:t>
            </a:r>
          </a:p>
          <a:p>
            <a:pPr lvl="1"/>
            <a:r>
              <a:rPr lang="en-US" altLang="en-US" sz="1700" dirty="0">
                <a:ea typeface="ＭＳ Ｐゴシック" panose="020B0600070205080204" pitchFamily="34" charset="-128"/>
              </a:rPr>
              <a:t>Many to one</a:t>
            </a:r>
          </a:p>
          <a:p>
            <a:pPr lvl="1"/>
            <a:r>
              <a:rPr lang="en-US" altLang="en-US" sz="1700" dirty="0">
                <a:ea typeface="ＭＳ Ｐゴシック" panose="020B0600070205080204" pitchFamily="34" charset="-128"/>
              </a:rPr>
              <a:t>Many to many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7FDFECB-BF84-4C4B-9869-536D9A33F5EE}"/>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78210"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Mapping Cardinalities</a:t>
            </a:r>
          </a:p>
        </p:txBody>
      </p:sp>
      <p:sp>
        <p:nvSpPr>
          <p:cNvPr id="28675" name="Text Box 3"/>
          <p:cNvSpPr txBox="1">
            <a:spLocks noChangeArrowheads="1"/>
          </p:cNvSpPr>
          <p:nvPr/>
        </p:nvSpPr>
        <p:spPr bwMode="auto">
          <a:xfrm>
            <a:off x="2529459" y="4675886"/>
            <a:ext cx="1416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pPr>
            <a:r>
              <a:rPr lang="en-US" altLang="en-US" sz="1700" dirty="0"/>
              <a:t>One to one</a:t>
            </a:r>
          </a:p>
        </p:txBody>
      </p:sp>
      <p:sp>
        <p:nvSpPr>
          <p:cNvPr id="28676" name="Text Box 4"/>
          <p:cNvSpPr txBox="1">
            <a:spLocks noChangeArrowheads="1"/>
          </p:cNvSpPr>
          <p:nvPr/>
        </p:nvSpPr>
        <p:spPr bwMode="auto">
          <a:xfrm>
            <a:off x="6265696" y="4679855"/>
            <a:ext cx="14874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pPr>
            <a:r>
              <a:rPr lang="en-US" altLang="en-US" sz="1700" dirty="0"/>
              <a:t>One to many</a:t>
            </a:r>
          </a:p>
        </p:txBody>
      </p:sp>
      <p:sp>
        <p:nvSpPr>
          <p:cNvPr id="28677" name="Text Box 5"/>
          <p:cNvSpPr txBox="1">
            <a:spLocks noChangeArrowheads="1"/>
          </p:cNvSpPr>
          <p:nvPr/>
        </p:nvSpPr>
        <p:spPr bwMode="auto">
          <a:xfrm>
            <a:off x="1488821" y="5267579"/>
            <a:ext cx="606929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kumimoji="1" lang="en-US" altLang="en-US" sz="1700" dirty="0"/>
              <a:t>Note: Some elements in </a:t>
            </a:r>
            <a:r>
              <a:rPr kumimoji="1" lang="en-US" altLang="en-US" sz="1700" i="1" dirty="0"/>
              <a:t>A</a:t>
            </a:r>
            <a:r>
              <a:rPr kumimoji="1" lang="en-US" altLang="en-US" sz="1700" dirty="0"/>
              <a:t> and </a:t>
            </a:r>
            <a:r>
              <a:rPr kumimoji="1" lang="en-US" altLang="en-US" sz="1700" i="1" dirty="0"/>
              <a:t>B</a:t>
            </a:r>
            <a:r>
              <a:rPr kumimoji="1" lang="en-US" altLang="en-US" sz="1700" dirty="0"/>
              <a:t> may not be mapped to any </a:t>
            </a:r>
          </a:p>
          <a:p>
            <a:r>
              <a:rPr kumimoji="1" lang="en-US" altLang="en-US" sz="1700" dirty="0"/>
              <a:t>elements in the other set</a:t>
            </a:r>
          </a:p>
        </p:txBody>
      </p:sp>
      <p:pic>
        <p:nvPicPr>
          <p:cNvPr id="28678" name="Picture 7" descr="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680" y="1389379"/>
            <a:ext cx="5939028" cy="3025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96131B0C-19E4-4A63-BF29-BB039C88E935}"/>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80258"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Mapping Cardinalities </a:t>
            </a:r>
          </a:p>
        </p:txBody>
      </p:sp>
      <p:sp>
        <p:nvSpPr>
          <p:cNvPr id="29699" name="Text Box 3"/>
          <p:cNvSpPr txBox="1">
            <a:spLocks noChangeArrowheads="1"/>
          </p:cNvSpPr>
          <p:nvPr/>
        </p:nvSpPr>
        <p:spPr bwMode="auto">
          <a:xfrm>
            <a:off x="2284921" y="4593781"/>
            <a:ext cx="1689671"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pPr>
            <a:r>
              <a:rPr lang="en-US" altLang="en-US" sz="1700" dirty="0"/>
              <a:t>Many to one</a:t>
            </a:r>
          </a:p>
        </p:txBody>
      </p:sp>
      <p:sp>
        <p:nvSpPr>
          <p:cNvPr id="29700" name="Text Box 4"/>
          <p:cNvSpPr txBox="1">
            <a:spLocks noChangeArrowheads="1"/>
          </p:cNvSpPr>
          <p:nvPr/>
        </p:nvSpPr>
        <p:spPr bwMode="auto">
          <a:xfrm>
            <a:off x="5962206" y="4632452"/>
            <a:ext cx="1609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pPr>
            <a:r>
              <a:rPr lang="en-US" altLang="en-US" sz="1700" dirty="0"/>
              <a:t>Many to many</a:t>
            </a:r>
          </a:p>
        </p:txBody>
      </p:sp>
      <p:sp>
        <p:nvSpPr>
          <p:cNvPr id="29701" name="Text Box 5"/>
          <p:cNvSpPr txBox="1">
            <a:spLocks noChangeArrowheads="1"/>
          </p:cNvSpPr>
          <p:nvPr/>
        </p:nvSpPr>
        <p:spPr bwMode="auto">
          <a:xfrm>
            <a:off x="1507109" y="5126038"/>
            <a:ext cx="604518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kumimoji="1" lang="en-US" altLang="en-US" sz="1700" dirty="0"/>
              <a:t>Note: Some elements in A and B may not be mapped to any </a:t>
            </a:r>
          </a:p>
          <a:p>
            <a:r>
              <a:rPr kumimoji="1" lang="en-US" altLang="en-US" sz="1700" dirty="0"/>
              <a:t>elements in the other set</a:t>
            </a:r>
          </a:p>
        </p:txBody>
      </p:sp>
      <p:pic>
        <p:nvPicPr>
          <p:cNvPr id="29702" name="Picture 7" descr="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2313" y="1277156"/>
            <a:ext cx="5851524" cy="3053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B171FF3-63AB-41B5-B0A2-FC5B1E933C3E}"/>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94594" name="Rectangle 2"/>
          <p:cNvSpPr>
            <a:spLocks noGrp="1" noChangeArrowheads="1"/>
          </p:cNvSpPr>
          <p:nvPr>
            <p:ph type="title"/>
          </p:nvPr>
        </p:nvSpPr>
        <p:spPr/>
        <p:txBody>
          <a:bodyPr/>
          <a:lstStyle/>
          <a:p>
            <a:pPr>
              <a:defRPr/>
            </a:pPr>
            <a:r>
              <a:rPr lang="en-US" altLang="en-US" sz="2400" dirty="0">
                <a:effectLst>
                  <a:outerShdw blurRad="38100" dist="38100" dir="2700000" algn="tl">
                    <a:srgbClr val="C0C0C0"/>
                  </a:outerShdw>
                </a:effectLst>
              </a:rPr>
              <a:t>Representing Cardinality Constraints in ER Diagram</a:t>
            </a:r>
          </a:p>
        </p:txBody>
      </p:sp>
      <p:sp>
        <p:nvSpPr>
          <p:cNvPr id="30723" name="Rectangle 3"/>
          <p:cNvSpPr>
            <a:spLocks noGrp="1" noChangeArrowheads="1"/>
          </p:cNvSpPr>
          <p:nvPr>
            <p:ph type="body" idx="1"/>
          </p:nvPr>
        </p:nvSpPr>
        <p:spPr>
          <a:xfrm>
            <a:off x="768350" y="1133475"/>
            <a:ext cx="7647681" cy="2744788"/>
          </a:xfrm>
        </p:spPr>
        <p:txBody>
          <a:bodyPr/>
          <a:lstStyle/>
          <a:p>
            <a:pPr>
              <a:lnSpc>
                <a:spcPct val="90000"/>
              </a:lnSpc>
            </a:pPr>
            <a:r>
              <a:rPr lang="en-US" altLang="en-US" sz="1700" dirty="0"/>
              <a:t>We express cardinality constraints by drawing either a directed line (</a:t>
            </a:r>
            <a:r>
              <a:rPr lang="en-US" altLang="en-US" sz="1700" dirty="0">
                <a:sym typeface="Symbol" panose="05050102010706020507" pitchFamily="18" charset="2"/>
              </a:rPr>
              <a:t>), signifying “one,” or an undirected line (—), signifying “many,” between the relationship set and the entity set.</a:t>
            </a:r>
          </a:p>
          <a:p>
            <a:pPr>
              <a:lnSpc>
                <a:spcPct val="90000"/>
              </a:lnSpc>
              <a:buFont typeface="Monotype Sorts" charset="2"/>
              <a:buNone/>
            </a:pPr>
            <a:endParaRPr lang="en-US" altLang="en-US" sz="800" dirty="0">
              <a:sym typeface="Symbol" panose="05050102010706020507" pitchFamily="18" charset="2"/>
            </a:endParaRPr>
          </a:p>
          <a:p>
            <a:pPr>
              <a:lnSpc>
                <a:spcPct val="90000"/>
              </a:lnSpc>
            </a:pPr>
            <a:r>
              <a:rPr lang="en-US" altLang="en-US" sz="1700" dirty="0"/>
              <a:t>One-to-one relationship between an </a:t>
            </a:r>
            <a:r>
              <a:rPr lang="en-US" altLang="en-US" sz="1700" i="1" dirty="0"/>
              <a:t>instructor</a:t>
            </a:r>
            <a:r>
              <a:rPr lang="en-US" altLang="en-US" sz="1700" dirty="0"/>
              <a:t> and a </a:t>
            </a:r>
            <a:r>
              <a:rPr lang="en-US" altLang="en-US" sz="1700" i="1" dirty="0"/>
              <a:t>student </a:t>
            </a:r>
            <a:r>
              <a:rPr lang="en-US" altLang="en-US" sz="1700" dirty="0"/>
              <a:t>:</a:t>
            </a:r>
          </a:p>
          <a:p>
            <a:pPr lvl="1">
              <a:lnSpc>
                <a:spcPct val="90000"/>
              </a:lnSpc>
            </a:pPr>
            <a:r>
              <a:rPr lang="en-US" altLang="en-US" sz="1700" dirty="0">
                <a:ea typeface="ＭＳ Ｐゴシック" panose="020B0600070205080204" pitchFamily="34" charset="-128"/>
              </a:rPr>
              <a:t>A student is associated with at most one </a:t>
            </a:r>
            <a:r>
              <a:rPr lang="en-US" altLang="en-US" sz="1700" i="1" dirty="0">
                <a:ea typeface="ＭＳ Ｐゴシック" panose="020B0600070205080204" pitchFamily="34" charset="-128"/>
              </a:rPr>
              <a:t>instructor</a:t>
            </a:r>
            <a:r>
              <a:rPr lang="en-US" altLang="en-US" sz="1700" dirty="0">
                <a:ea typeface="ＭＳ Ｐゴシック" panose="020B0600070205080204" pitchFamily="34" charset="-128"/>
              </a:rPr>
              <a:t> via the relationship </a:t>
            </a:r>
            <a:r>
              <a:rPr lang="en-US" altLang="en-US" sz="1700" i="1" dirty="0">
                <a:ea typeface="ＭＳ Ｐゴシック" panose="020B0600070205080204" pitchFamily="34" charset="-128"/>
              </a:rPr>
              <a:t>advisor</a:t>
            </a:r>
          </a:p>
          <a:p>
            <a:pPr lvl="1">
              <a:lnSpc>
                <a:spcPct val="90000"/>
              </a:lnSpc>
            </a:pPr>
            <a:r>
              <a:rPr lang="en-US" altLang="en-US" sz="1700" dirty="0">
                <a:ea typeface="ＭＳ Ｐゴシック" panose="020B0600070205080204" pitchFamily="34" charset="-128"/>
              </a:rPr>
              <a:t>A </a:t>
            </a:r>
            <a:r>
              <a:rPr lang="en-US" altLang="en-US" sz="1700" i="1" dirty="0">
                <a:ea typeface="ＭＳ Ｐゴシック" panose="020B0600070205080204" pitchFamily="34" charset="-128"/>
              </a:rPr>
              <a:t>student</a:t>
            </a:r>
            <a:r>
              <a:rPr lang="en-US" altLang="en-US" sz="1700" dirty="0">
                <a:ea typeface="ＭＳ Ｐゴシック" panose="020B0600070205080204" pitchFamily="34" charset="-128"/>
              </a:rPr>
              <a:t> is associated with at most one </a:t>
            </a:r>
            <a:r>
              <a:rPr lang="en-US" altLang="en-US" sz="1700" i="1" dirty="0">
                <a:ea typeface="ＭＳ Ｐゴシック" panose="020B0600070205080204" pitchFamily="34" charset="-128"/>
              </a:rPr>
              <a:t>department</a:t>
            </a:r>
            <a:r>
              <a:rPr lang="en-US" altLang="en-US" sz="1700" dirty="0">
                <a:ea typeface="ＭＳ Ｐゴシック" panose="020B0600070205080204" pitchFamily="34" charset="-128"/>
              </a:rPr>
              <a:t> via </a:t>
            </a:r>
            <a:r>
              <a:rPr lang="en-US" altLang="en-US" sz="1700" i="1" dirty="0">
                <a:ea typeface="ＭＳ Ｐゴシック" panose="020B0600070205080204" pitchFamily="34" charset="-128"/>
              </a:rPr>
              <a:t>stud_dept</a:t>
            </a:r>
            <a:endParaRPr lang="en-US" altLang="en-US" sz="1700" dirty="0">
              <a:ea typeface="ＭＳ Ｐゴシック" panose="020B0600070205080204" pitchFamily="34" charset="-128"/>
            </a:endParaRPr>
          </a:p>
        </p:txBody>
      </p:sp>
      <p:pic>
        <p:nvPicPr>
          <p:cNvPr id="30724" name="Picture 5"/>
          <p:cNvPicPr>
            <a:picLocks noChangeAspect="1" noChangeArrowheads="1"/>
          </p:cNvPicPr>
          <p:nvPr/>
        </p:nvPicPr>
        <p:blipFill>
          <a:blip r:embed="rId3">
            <a:extLst>
              <a:ext uri="{28A0092B-C50C-407E-A947-70E740481C1C}">
                <a14:useLocalDpi xmlns:a14="http://schemas.microsoft.com/office/drawing/2010/main" val="0"/>
              </a:ext>
            </a:extLst>
          </a:blip>
          <a:srcRect b="78418"/>
          <a:stretch>
            <a:fillRect/>
          </a:stretch>
        </p:blipFill>
        <p:spPr bwMode="auto">
          <a:xfrm>
            <a:off x="2267712" y="3654347"/>
            <a:ext cx="5534851" cy="145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184CFEF-5B98-4A34-910C-283EB9B840BF}"/>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98690" name="Rectangle 2"/>
          <p:cNvSpPr>
            <a:spLocks noGrp="1" noChangeArrowheads="1"/>
          </p:cNvSpPr>
          <p:nvPr>
            <p:ph type="title"/>
          </p:nvPr>
        </p:nvSpPr>
        <p:spPr>
          <a:xfrm>
            <a:off x="819150" y="95250"/>
            <a:ext cx="8077200" cy="609600"/>
          </a:xfrm>
        </p:spPr>
        <p:txBody>
          <a:bodyPr/>
          <a:lstStyle/>
          <a:p>
            <a:pPr>
              <a:defRPr/>
            </a:pPr>
            <a:r>
              <a:rPr lang="en-US" altLang="en-US" dirty="0">
                <a:effectLst>
                  <a:outerShdw blurRad="38100" dist="38100" dir="2700000" algn="tl">
                    <a:srgbClr val="C0C0C0"/>
                  </a:outerShdw>
                </a:effectLst>
              </a:rPr>
              <a:t>One-to-Many Relationship</a:t>
            </a:r>
          </a:p>
        </p:txBody>
      </p:sp>
      <p:sp>
        <p:nvSpPr>
          <p:cNvPr id="31747" name="Rectangle 3"/>
          <p:cNvSpPr>
            <a:spLocks noGrp="1" noChangeArrowheads="1"/>
          </p:cNvSpPr>
          <p:nvPr>
            <p:ph type="body" idx="1"/>
          </p:nvPr>
        </p:nvSpPr>
        <p:spPr>
          <a:xfrm>
            <a:off x="763481" y="1087438"/>
            <a:ext cx="7643672" cy="1582610"/>
          </a:xfrm>
        </p:spPr>
        <p:txBody>
          <a:bodyPr/>
          <a:lstStyle/>
          <a:p>
            <a:r>
              <a:rPr lang="en-US" altLang="en-US" sz="1700" dirty="0"/>
              <a:t>one-to-many relationship between an </a:t>
            </a:r>
            <a:r>
              <a:rPr lang="en-US" altLang="en-US" sz="1700" i="1" dirty="0"/>
              <a:t>instructor</a:t>
            </a:r>
            <a:r>
              <a:rPr lang="en-US" altLang="en-US" sz="1700" dirty="0"/>
              <a:t> and a </a:t>
            </a:r>
            <a:r>
              <a:rPr lang="en-US" altLang="en-US" sz="1700" i="1" dirty="0"/>
              <a:t>student</a:t>
            </a:r>
          </a:p>
          <a:p>
            <a:pPr lvl="1"/>
            <a:r>
              <a:rPr lang="en-US" altLang="en-US" sz="1700" dirty="0">
                <a:ea typeface="ＭＳ Ｐゴシック" panose="020B0600070205080204" pitchFamily="34" charset="-128"/>
              </a:rPr>
              <a:t>an instructor is associated with several (including 0) students via </a:t>
            </a:r>
            <a:r>
              <a:rPr lang="en-US" altLang="en-US" sz="1700" i="1" dirty="0">
                <a:ea typeface="ＭＳ Ｐゴシック" panose="020B0600070205080204" pitchFamily="34" charset="-128"/>
              </a:rPr>
              <a:t>advisor </a:t>
            </a:r>
          </a:p>
          <a:p>
            <a:pPr lvl="1"/>
            <a:r>
              <a:rPr lang="en-US" altLang="en-US" sz="1700" dirty="0">
                <a:ea typeface="ＭＳ Ｐゴシック" panose="020B0600070205080204" pitchFamily="34" charset="-128"/>
              </a:rPr>
              <a:t>a student is associated with at most one instructor via advisor, </a:t>
            </a:r>
          </a:p>
        </p:txBody>
      </p:sp>
      <p:pic>
        <p:nvPicPr>
          <p:cNvPr id="31748" name="Picture 5"/>
          <p:cNvPicPr>
            <a:picLocks noChangeAspect="1" noChangeArrowheads="1"/>
          </p:cNvPicPr>
          <p:nvPr/>
        </p:nvPicPr>
        <p:blipFill>
          <a:blip r:embed="rId3">
            <a:extLst>
              <a:ext uri="{28A0092B-C50C-407E-A947-70E740481C1C}">
                <a14:useLocalDpi xmlns:a14="http://schemas.microsoft.com/office/drawing/2010/main" val="0"/>
              </a:ext>
            </a:extLst>
          </a:blip>
          <a:srcRect t="31459" b="44698"/>
          <a:stretch>
            <a:fillRect/>
          </a:stretch>
        </p:blipFill>
        <p:spPr bwMode="auto">
          <a:xfrm>
            <a:off x="2340864" y="2372472"/>
            <a:ext cx="5152400" cy="1497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9DA7C434-1F11-433B-B868-5B8C52821A12}"/>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00738" name="Rectangle 2"/>
          <p:cNvSpPr>
            <a:spLocks noGrp="1" noChangeArrowheads="1"/>
          </p:cNvSpPr>
          <p:nvPr>
            <p:ph type="title"/>
          </p:nvPr>
        </p:nvSpPr>
        <p:spPr>
          <a:xfrm>
            <a:off x="852488" y="225425"/>
            <a:ext cx="8113712" cy="457200"/>
          </a:xfrm>
        </p:spPr>
        <p:txBody>
          <a:bodyPr/>
          <a:lstStyle/>
          <a:p>
            <a:pPr>
              <a:defRPr/>
            </a:pPr>
            <a:r>
              <a:rPr lang="en-US" altLang="en-US" dirty="0">
                <a:effectLst>
                  <a:outerShdw blurRad="38100" dist="38100" dir="2700000" algn="tl">
                    <a:srgbClr val="C0C0C0"/>
                  </a:outerShdw>
                </a:effectLst>
              </a:rPr>
              <a:t>Many-to-One Relationships</a:t>
            </a:r>
          </a:p>
        </p:txBody>
      </p:sp>
      <p:sp>
        <p:nvSpPr>
          <p:cNvPr id="32771" name="Rectangle 3"/>
          <p:cNvSpPr>
            <a:spLocks noGrp="1" noChangeArrowheads="1"/>
          </p:cNvSpPr>
          <p:nvPr>
            <p:ph type="body" idx="1"/>
          </p:nvPr>
        </p:nvSpPr>
        <p:spPr>
          <a:xfrm>
            <a:off x="745724" y="1108012"/>
            <a:ext cx="7752101" cy="1814512"/>
          </a:xfrm>
        </p:spPr>
        <p:txBody>
          <a:bodyPr/>
          <a:lstStyle/>
          <a:p>
            <a:r>
              <a:rPr lang="en-US" altLang="en-US" sz="1700" dirty="0"/>
              <a:t>In a many-to-one relationship between an </a:t>
            </a:r>
            <a:r>
              <a:rPr lang="en-US" altLang="en-US" sz="1700" i="1" dirty="0"/>
              <a:t>instructor</a:t>
            </a:r>
            <a:r>
              <a:rPr lang="en-US" altLang="en-US" sz="1700" dirty="0"/>
              <a:t> and a </a:t>
            </a:r>
            <a:r>
              <a:rPr lang="en-US" altLang="en-US" sz="1700" i="1" dirty="0"/>
              <a:t>student, </a:t>
            </a:r>
          </a:p>
          <a:p>
            <a:pPr lvl="1"/>
            <a:r>
              <a:rPr lang="en-US" altLang="en-US" sz="1700" dirty="0">
                <a:ea typeface="ＭＳ Ｐゴシック" panose="020B0600070205080204" pitchFamily="34" charset="-128"/>
              </a:rPr>
              <a:t>an instructor</a:t>
            </a:r>
            <a:r>
              <a:rPr lang="en-US" altLang="en-US" sz="1700" i="1" dirty="0">
                <a:ea typeface="ＭＳ Ｐゴシック" panose="020B0600070205080204" pitchFamily="34" charset="-128"/>
              </a:rPr>
              <a:t> </a:t>
            </a:r>
            <a:r>
              <a:rPr lang="en-US" altLang="en-US" sz="1700" dirty="0">
                <a:ea typeface="ＭＳ Ｐゴシック" panose="020B0600070205080204" pitchFamily="34" charset="-128"/>
              </a:rPr>
              <a:t> is associated with at most one student via </a:t>
            </a:r>
            <a:r>
              <a:rPr lang="en-US" altLang="en-US" sz="1700" i="1" dirty="0">
                <a:ea typeface="ＭＳ Ｐゴシック" panose="020B0600070205080204" pitchFamily="34" charset="-128"/>
              </a:rPr>
              <a:t>advisor</a:t>
            </a:r>
            <a:r>
              <a:rPr lang="en-US" altLang="en-US" sz="1700" dirty="0">
                <a:ea typeface="ＭＳ Ｐゴシック" panose="020B0600070205080204" pitchFamily="34" charset="-128"/>
              </a:rPr>
              <a:t>, </a:t>
            </a:r>
          </a:p>
          <a:p>
            <a:pPr lvl="1"/>
            <a:r>
              <a:rPr lang="en-US" altLang="en-US" sz="1700" dirty="0">
                <a:ea typeface="ＭＳ Ｐゴシック" panose="020B0600070205080204" pitchFamily="34" charset="-128"/>
              </a:rPr>
              <a:t>and a student is associated with several (including 0) instructors via </a:t>
            </a:r>
            <a:r>
              <a:rPr lang="en-US" altLang="en-US" sz="1700" i="1" dirty="0">
                <a:ea typeface="ＭＳ Ｐゴシック" panose="020B0600070205080204" pitchFamily="34" charset="-128"/>
              </a:rPr>
              <a:t>advisor</a:t>
            </a:r>
          </a:p>
        </p:txBody>
      </p:sp>
      <p:grpSp>
        <p:nvGrpSpPr>
          <p:cNvPr id="3" name="Group 2">
            <a:extLst>
              <a:ext uri="{FF2B5EF4-FFF2-40B4-BE49-F238E27FC236}">
                <a16:creationId xmlns:a16="http://schemas.microsoft.com/office/drawing/2014/main" id="{0F11A9D3-B35F-4D20-8A97-EE883DFF5759}"/>
              </a:ext>
            </a:extLst>
          </p:cNvPr>
          <p:cNvGrpSpPr/>
          <p:nvPr/>
        </p:nvGrpSpPr>
        <p:grpSpPr>
          <a:xfrm>
            <a:off x="1999869" y="2532454"/>
            <a:ext cx="5876163" cy="1814513"/>
            <a:chOff x="1999869" y="2532454"/>
            <a:chExt cx="5876163" cy="1814513"/>
          </a:xfrm>
        </p:grpSpPr>
        <p:pic>
          <p:nvPicPr>
            <p:cNvPr id="32772" name="Picture 5"/>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t="68164" b="6378"/>
            <a:stretch>
              <a:fillRect/>
            </a:stretch>
          </p:blipFill>
          <p:spPr bwMode="auto">
            <a:xfrm>
              <a:off x="1999869" y="2532454"/>
              <a:ext cx="5876163"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Line 6"/>
            <p:cNvSpPr>
              <a:spLocks noChangeShapeType="1"/>
            </p:cNvSpPr>
            <p:nvPr/>
          </p:nvSpPr>
          <p:spPr bwMode="auto">
            <a:xfrm>
              <a:off x="6361211" y="3472078"/>
              <a:ext cx="228600" cy="1587"/>
            </a:xfrm>
            <a:prstGeom prst="line">
              <a:avLst/>
            </a:prstGeom>
            <a:noFill/>
            <a:ln w="12700">
              <a:solidFill>
                <a:schemeClr val="tx1"/>
              </a:solidFill>
              <a:round/>
              <a:headEnd type="none" w="lg" len="lg"/>
              <a:tailEnd type="stealth" w="lg" len="lg"/>
            </a:ln>
            <a:extLst>
              <a:ext uri="{909E8E84-426E-40DD-AFC4-6F175D3DCCD1}">
                <a14:hiddenFill xmlns:a14="http://schemas.microsoft.com/office/drawing/2010/main">
                  <a:noFill/>
                </a14:hiddenFill>
              </a:ext>
            </a:extLst>
          </p:spPr>
          <p:txBody>
            <a:bodyPr wrap="none"/>
            <a:lstStyle/>
            <a:p>
              <a:endParaRPr lang="en-US"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AFE568E-7EE2-451B-AB3F-F04DFB7B76FF}"/>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57730" name="Rectangle 2"/>
          <p:cNvSpPr>
            <a:spLocks noGrp="1" noChangeArrowheads="1"/>
          </p:cNvSpPr>
          <p:nvPr>
            <p:ph type="title"/>
          </p:nvPr>
        </p:nvSpPr>
        <p:spPr>
          <a:xfrm>
            <a:off x="755650" y="125413"/>
            <a:ext cx="8077200" cy="609600"/>
          </a:xfrm>
        </p:spPr>
        <p:txBody>
          <a:bodyPr/>
          <a:lstStyle/>
          <a:p>
            <a:pPr>
              <a:defRPr/>
            </a:pPr>
            <a:r>
              <a:rPr lang="en-US" altLang="en-US" dirty="0">
                <a:effectLst>
                  <a:outerShdw blurRad="38100" dist="38100" dir="2700000" algn="tl">
                    <a:srgbClr val="C0C0C0"/>
                  </a:outerShdw>
                </a:effectLst>
              </a:rPr>
              <a:t>Outline</a:t>
            </a:r>
          </a:p>
        </p:txBody>
      </p:sp>
      <p:sp>
        <p:nvSpPr>
          <p:cNvPr id="6147" name="Rectangle 3"/>
          <p:cNvSpPr>
            <a:spLocks noGrp="1" noChangeArrowheads="1"/>
          </p:cNvSpPr>
          <p:nvPr>
            <p:ph type="body" idx="1"/>
          </p:nvPr>
        </p:nvSpPr>
        <p:spPr>
          <a:xfrm>
            <a:off x="755651" y="1222375"/>
            <a:ext cx="7620254" cy="2861945"/>
          </a:xfrm>
        </p:spPr>
        <p:txBody>
          <a:bodyPr/>
          <a:lstStyle/>
          <a:p>
            <a:r>
              <a:rPr lang="en-US" altLang="en-US" sz="1700" dirty="0"/>
              <a:t>Extended E-R Features</a:t>
            </a:r>
          </a:p>
          <a:p>
            <a:r>
              <a:rPr lang="en-US" altLang="en-US" sz="1700" dirty="0"/>
              <a:t>Entity-Relationship Design Issues</a:t>
            </a:r>
          </a:p>
          <a:p>
            <a:r>
              <a:rPr lang="en-US" altLang="en-US" sz="1700" dirty="0"/>
              <a:t>Alternative Notations for Modeling Data</a:t>
            </a:r>
          </a:p>
          <a:p>
            <a:r>
              <a:rPr lang="en-US" altLang="en-US" sz="1700" dirty="0"/>
              <a:t>Other Aspects of Database Design</a:t>
            </a:r>
          </a:p>
          <a:p>
            <a:pPr>
              <a:buFont typeface="Monotype Sorts" charset="2"/>
              <a:buNone/>
            </a:pPr>
            <a:endParaRPr lang="en-US" altLang="en-US" dirty="0"/>
          </a:p>
          <a:p>
            <a:pPr>
              <a:buFont typeface="Monotype Sorts" charset="2"/>
              <a:buNone/>
            </a:pPr>
            <a:endParaRPr lang="en-US" altLang="en-US" dirty="0"/>
          </a:p>
        </p:txBody>
      </p:sp>
    </p:spTree>
    <p:extLst>
      <p:ext uri="{BB962C8B-B14F-4D97-AF65-F5344CB8AC3E}">
        <p14:creationId xmlns:p14="http://schemas.microsoft.com/office/powerpoint/2010/main" val="3592138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4D901F7-E18E-4092-8CEE-D775F0E83EE9}"/>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02786"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Many-to-Many Relationship</a:t>
            </a:r>
          </a:p>
        </p:txBody>
      </p:sp>
      <p:sp>
        <p:nvSpPr>
          <p:cNvPr id="33795" name="Rectangle 3"/>
          <p:cNvSpPr>
            <a:spLocks noGrp="1" noChangeArrowheads="1"/>
          </p:cNvSpPr>
          <p:nvPr>
            <p:ph type="body" idx="1"/>
          </p:nvPr>
        </p:nvSpPr>
        <p:spPr>
          <a:xfrm>
            <a:off x="768351" y="1093788"/>
            <a:ext cx="7772972" cy="1546225"/>
          </a:xfrm>
        </p:spPr>
        <p:txBody>
          <a:bodyPr/>
          <a:lstStyle/>
          <a:p>
            <a:r>
              <a:rPr lang="en-US" altLang="en-US" sz="1700" dirty="0"/>
              <a:t>An instructor is associated with several (possibly 0) students via </a:t>
            </a:r>
            <a:r>
              <a:rPr lang="en-US" altLang="en-US" sz="1700" i="1" dirty="0"/>
              <a:t>advisor</a:t>
            </a:r>
          </a:p>
          <a:p>
            <a:r>
              <a:rPr lang="en-US" altLang="en-US" sz="1700" dirty="0"/>
              <a:t>A student is associated with several (possibly 0) instructors via </a:t>
            </a:r>
            <a:r>
              <a:rPr lang="en-US" altLang="en-US" sz="1700" i="1" dirty="0"/>
              <a:t>advisor</a:t>
            </a:r>
            <a:r>
              <a:rPr lang="en-US" altLang="en-US" sz="1700" dirty="0"/>
              <a:t> </a:t>
            </a:r>
          </a:p>
        </p:txBody>
      </p:sp>
      <p:pic>
        <p:nvPicPr>
          <p:cNvPr id="3379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334480"/>
            <a:ext cx="6161088" cy="126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1547" y="1235947"/>
            <a:ext cx="8631534" cy="2554545"/>
          </a:xfrm>
          <a:prstGeom prst="rect">
            <a:avLst/>
          </a:prstGeom>
          <a:noFill/>
        </p:spPr>
        <p:txBody>
          <a:bodyPr wrap="square" rtlCol="0">
            <a:spAutoFit/>
          </a:bodyPr>
          <a:lstStyle/>
          <a:p>
            <a:r>
              <a:rPr lang="en-US" dirty="0"/>
              <a:t>‘Wow Stylish Saloon’ has several branches in Delhi. Each Saloon has one or more employees and managed by a manager. Each employee, including the manager, provides services to their clients. The client can search the saloon location and their working days/hours, and the services provided by them. The Saloon would like to keep the history of each client and the services taken by them for audit trails and analysis purpose….. </a:t>
            </a:r>
          </a:p>
          <a:p>
            <a:endParaRPr lang="en-US" dirty="0"/>
          </a:p>
          <a:p>
            <a:pPr marL="285750" indent="-285750">
              <a:buFont typeface="Arial" panose="020B0604020202020204" pitchFamily="34" charset="0"/>
              <a:buChar char="•"/>
            </a:pPr>
            <a:r>
              <a:rPr lang="en-US" dirty="0">
                <a:solidFill>
                  <a:schemeClr val="bg2">
                    <a:lumMod val="40000"/>
                    <a:lumOff val="60000"/>
                  </a:schemeClr>
                </a:solidFill>
              </a:rPr>
              <a:t>List all entities and the primary key of each entity.</a:t>
            </a:r>
          </a:p>
          <a:p>
            <a:pPr marL="285750" indent="-285750">
              <a:buFont typeface="Arial" panose="020B0604020202020204" pitchFamily="34" charset="0"/>
              <a:buChar char="•"/>
            </a:pPr>
            <a:r>
              <a:rPr lang="en-US" dirty="0">
                <a:solidFill>
                  <a:schemeClr val="bg2">
                    <a:lumMod val="40000"/>
                    <a:lumOff val="60000"/>
                  </a:schemeClr>
                </a:solidFill>
              </a:rPr>
              <a:t>List all relationship sets</a:t>
            </a:r>
          </a:p>
          <a:p>
            <a:pPr marL="285750" indent="-285750">
              <a:buFont typeface="Arial" panose="020B0604020202020204" pitchFamily="34" charset="0"/>
              <a:buChar char="•"/>
            </a:pPr>
            <a:r>
              <a:rPr lang="en-US" dirty="0">
                <a:solidFill>
                  <a:schemeClr val="bg2">
                    <a:lumMod val="40000"/>
                    <a:lumOff val="60000"/>
                  </a:schemeClr>
                </a:solidFill>
              </a:rPr>
              <a:t>List all relationship sets with attributes.</a:t>
            </a:r>
          </a:p>
          <a:p>
            <a:pPr marL="285750" indent="-285750">
              <a:buFont typeface="Arial" panose="020B0604020202020204" pitchFamily="34" charset="0"/>
              <a:buChar char="•"/>
            </a:pPr>
            <a:r>
              <a:rPr lang="en-US" dirty="0">
                <a:solidFill>
                  <a:srgbClr val="0070C0"/>
                </a:solidFill>
              </a:rPr>
              <a:t>Include attributes and cardinality constraints (relationship types).</a:t>
            </a:r>
          </a:p>
        </p:txBody>
      </p:sp>
      <p:sp>
        <p:nvSpPr>
          <p:cNvPr id="3" name="TextBox 2"/>
          <p:cNvSpPr txBox="1"/>
          <p:nvPr/>
        </p:nvSpPr>
        <p:spPr>
          <a:xfrm>
            <a:off x="321547" y="4790970"/>
            <a:ext cx="8631534" cy="1077218"/>
          </a:xfrm>
          <a:prstGeom prst="rect">
            <a:avLst/>
          </a:prstGeom>
          <a:noFill/>
        </p:spPr>
        <p:txBody>
          <a:bodyPr wrap="square" rtlCol="0">
            <a:spAutoFit/>
          </a:bodyPr>
          <a:lstStyle/>
          <a:p>
            <a:r>
              <a:rPr lang="en-US" dirty="0"/>
              <a:t>‘</a:t>
            </a:r>
            <a:r>
              <a:rPr lang="en-US" dirty="0">
                <a:solidFill>
                  <a:schemeClr val="bg2">
                    <a:lumMod val="40000"/>
                    <a:lumOff val="60000"/>
                  </a:schemeClr>
                </a:solidFill>
              </a:rPr>
              <a:t>Wow Stylish Saloon’ has several branches in Delhi. Each Saloon has one or more employees and manages by a manager. Each employee can provide maximum 2 types of services to their clients, but a client can ask for multiple services offered by a saloon. Not all saloons offer all services/hair products. A client can choose employees for desired services……</a:t>
            </a:r>
            <a:endParaRPr lang="en-IN" dirty="0">
              <a:solidFill>
                <a:schemeClr val="bg2">
                  <a:lumMod val="40000"/>
                  <a:lumOff val="60000"/>
                </a:schemeClr>
              </a:solidFill>
            </a:endParaRPr>
          </a:p>
        </p:txBody>
      </p:sp>
    </p:spTree>
    <p:extLst>
      <p:ext uri="{BB962C8B-B14F-4D97-AF65-F5344CB8AC3E}">
        <p14:creationId xmlns:p14="http://schemas.microsoft.com/office/powerpoint/2010/main" val="24620452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80AAD82A-5D5B-40A7-94DA-C76C720BA788}"/>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04834" name="Rectangle 2"/>
          <p:cNvSpPr>
            <a:spLocks noGrp="1" noChangeArrowheads="1"/>
          </p:cNvSpPr>
          <p:nvPr>
            <p:ph type="title"/>
          </p:nvPr>
        </p:nvSpPr>
        <p:spPr>
          <a:xfrm>
            <a:off x="1296988" y="233363"/>
            <a:ext cx="7427912" cy="455612"/>
          </a:xfrm>
        </p:spPr>
        <p:txBody>
          <a:bodyPr/>
          <a:lstStyle/>
          <a:p>
            <a:pPr>
              <a:defRPr/>
            </a:pPr>
            <a:r>
              <a:rPr lang="en-US" altLang="en-US" sz="2800" dirty="0">
                <a:effectLst>
                  <a:outerShdw blurRad="38100" dist="38100" dir="2700000" algn="tl">
                    <a:srgbClr val="C0C0C0"/>
                  </a:outerShdw>
                </a:effectLst>
              </a:rPr>
              <a:t>Total and Partial Participation</a:t>
            </a:r>
          </a:p>
        </p:txBody>
      </p:sp>
      <p:sp>
        <p:nvSpPr>
          <p:cNvPr id="34819" name="Rectangle 3"/>
          <p:cNvSpPr>
            <a:spLocks noChangeArrowheads="1"/>
          </p:cNvSpPr>
          <p:nvPr/>
        </p:nvSpPr>
        <p:spPr bwMode="auto">
          <a:xfrm>
            <a:off x="772357" y="1068642"/>
            <a:ext cx="7762043" cy="457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08585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spcBef>
                <a:spcPct val="35000"/>
              </a:spcBef>
              <a:buClr>
                <a:srgbClr val="002060"/>
              </a:buClr>
              <a:buSzPct val="110000"/>
              <a:buFont typeface="Wingdings" panose="05000000000000000000" pitchFamily="2" charset="2"/>
              <a:buChar char="§"/>
            </a:pPr>
            <a:r>
              <a:rPr kumimoji="1" lang="en-US" altLang="en-US" sz="1700" b="1" dirty="0"/>
              <a:t>Total participation </a:t>
            </a:r>
            <a:r>
              <a:rPr kumimoji="1" lang="en-US" altLang="en-US" sz="1700" dirty="0"/>
              <a:t>(indicated by double line):  every entity in the entity set participates in at least one relationship in the relationship set</a:t>
            </a:r>
          </a:p>
          <a:p>
            <a:pPr>
              <a:spcBef>
                <a:spcPct val="35000"/>
              </a:spcBef>
              <a:buClr>
                <a:schemeClr val="tx2"/>
              </a:buClr>
              <a:buSzPct val="90000"/>
              <a:buFont typeface="Monotype Sorts" charset="2"/>
              <a:buChar char="n"/>
            </a:pPr>
            <a:endParaRPr kumimoji="1" lang="en-US" altLang="en-US" sz="1700" dirty="0"/>
          </a:p>
          <a:p>
            <a:pPr>
              <a:spcBef>
                <a:spcPct val="35000"/>
              </a:spcBef>
              <a:buClr>
                <a:schemeClr val="tx2"/>
              </a:buClr>
              <a:buSzPct val="90000"/>
              <a:buFont typeface="Monotype Sorts" charset="2"/>
              <a:buChar char="n"/>
            </a:pPr>
            <a:endParaRPr kumimoji="1" lang="en-US" altLang="en-US" sz="1700" dirty="0"/>
          </a:p>
          <a:p>
            <a:pPr>
              <a:spcBef>
                <a:spcPct val="35000"/>
              </a:spcBef>
              <a:buClr>
                <a:schemeClr val="tx2"/>
              </a:buClr>
              <a:buSzPct val="90000"/>
              <a:buFont typeface="Monotype Sorts" charset="2"/>
              <a:buChar char="n"/>
            </a:pPr>
            <a:endParaRPr kumimoji="1" lang="en-US" altLang="en-US" sz="1700" dirty="0"/>
          </a:p>
          <a:p>
            <a:pPr>
              <a:spcBef>
                <a:spcPct val="35000"/>
              </a:spcBef>
              <a:buClr>
                <a:schemeClr val="tx2"/>
              </a:buClr>
              <a:buSzPct val="90000"/>
              <a:buFont typeface="Monotype Sorts" charset="2"/>
              <a:buChar char="n"/>
            </a:pPr>
            <a:endParaRPr kumimoji="1" lang="en-US" altLang="en-US" sz="1700" dirty="0"/>
          </a:p>
          <a:p>
            <a:pPr lvl="1">
              <a:spcBef>
                <a:spcPct val="35000"/>
              </a:spcBef>
              <a:buClr>
                <a:schemeClr val="hlink"/>
              </a:buClr>
              <a:buSzPct val="80000"/>
            </a:pPr>
            <a:endParaRPr kumimoji="1" lang="en-US" altLang="en-US" sz="1700" dirty="0"/>
          </a:p>
          <a:p>
            <a:pPr lvl="1">
              <a:spcBef>
                <a:spcPct val="35000"/>
              </a:spcBef>
              <a:buClr>
                <a:schemeClr val="hlink"/>
              </a:buClr>
              <a:buSzPct val="80000"/>
            </a:pPr>
            <a:r>
              <a:rPr kumimoji="1" lang="en-US" altLang="en-US" sz="1700" dirty="0"/>
              <a:t>participation of </a:t>
            </a:r>
            <a:r>
              <a:rPr kumimoji="1" lang="en-US" altLang="en-US" sz="1700" i="1" dirty="0"/>
              <a:t>student  </a:t>
            </a:r>
            <a:r>
              <a:rPr kumimoji="1" lang="en-US" altLang="en-US" sz="1700" dirty="0"/>
              <a:t>in </a:t>
            </a:r>
            <a:r>
              <a:rPr kumimoji="1" lang="en-US" altLang="en-US" sz="1700" i="1" dirty="0"/>
              <a:t>advisor r</a:t>
            </a:r>
            <a:r>
              <a:rPr kumimoji="1" lang="en-US" altLang="en-US" sz="1700" dirty="0"/>
              <a:t>elation is total</a:t>
            </a:r>
          </a:p>
          <a:p>
            <a:pPr marL="1200150" lvl="2" indent="-342900">
              <a:spcBef>
                <a:spcPct val="35000"/>
              </a:spcBef>
              <a:buClr>
                <a:srgbClr val="33CC33"/>
              </a:buClr>
              <a:buSzPct val="90000"/>
              <a:buFont typeface="Wingdings" panose="05000000000000000000" pitchFamily="2" charset="2"/>
              <a:buChar char="§"/>
            </a:pPr>
            <a:r>
              <a:rPr kumimoji="1" lang="en-US" altLang="en-US" sz="1700" dirty="0"/>
              <a:t> every </a:t>
            </a:r>
            <a:r>
              <a:rPr kumimoji="1" lang="en-US" altLang="en-US" sz="1700" i="1" dirty="0"/>
              <a:t>student </a:t>
            </a:r>
            <a:r>
              <a:rPr kumimoji="1" lang="en-US" altLang="en-US" sz="1700" dirty="0"/>
              <a:t>must have an associated instructor</a:t>
            </a:r>
          </a:p>
          <a:p>
            <a:pPr>
              <a:spcBef>
                <a:spcPct val="35000"/>
              </a:spcBef>
              <a:buClr>
                <a:srgbClr val="002060"/>
              </a:buClr>
              <a:buSzPct val="110000"/>
              <a:buFont typeface="Wingdings" panose="05000000000000000000" pitchFamily="2" charset="2"/>
              <a:buChar char="§"/>
            </a:pPr>
            <a:r>
              <a:rPr kumimoji="1" lang="en-US" altLang="en-US" sz="1700" b="1" dirty="0"/>
              <a:t>Partial participation</a:t>
            </a:r>
            <a:r>
              <a:rPr kumimoji="1" lang="en-US" altLang="en-US" sz="1700" dirty="0"/>
              <a:t>:  some entities may not participate in any relationship in the relationship set</a:t>
            </a:r>
          </a:p>
          <a:p>
            <a:pPr marL="800100" lvl="1" indent="-342900">
              <a:spcBef>
                <a:spcPct val="35000"/>
              </a:spcBef>
              <a:buClr>
                <a:schemeClr val="hlink"/>
              </a:buClr>
              <a:buSzPct val="110000"/>
              <a:buFont typeface="Arial" panose="020B0604020202020204" pitchFamily="34" charset="0"/>
              <a:buChar char="•"/>
            </a:pPr>
            <a:r>
              <a:rPr kumimoji="1" lang="en-US" altLang="en-US" sz="1700" dirty="0"/>
              <a:t>Example: participation of </a:t>
            </a:r>
            <a:r>
              <a:rPr kumimoji="1" lang="en-US" altLang="en-US" sz="1700" i="1" dirty="0"/>
              <a:t>instructor</a:t>
            </a:r>
            <a:r>
              <a:rPr kumimoji="1" lang="en-US" altLang="en-US" sz="1700" dirty="0"/>
              <a:t> in </a:t>
            </a:r>
            <a:r>
              <a:rPr kumimoji="1" lang="en-US" altLang="en-US" sz="1700" i="1" dirty="0"/>
              <a:t>advisor</a:t>
            </a:r>
            <a:r>
              <a:rPr kumimoji="1" lang="en-US" altLang="en-US" sz="1700" dirty="0"/>
              <a:t> is partial</a:t>
            </a:r>
          </a:p>
        </p:txBody>
      </p:sp>
      <p:pic>
        <p:nvPicPr>
          <p:cNvPr id="504851" name="Picture 504850">
            <a:extLst>
              <a:ext uri="{FF2B5EF4-FFF2-40B4-BE49-F238E27FC236}">
                <a16:creationId xmlns:a16="http://schemas.microsoft.com/office/drawing/2014/main" id="{7AD8FC18-4D82-4ED5-AF97-0EC81F628D61}"/>
              </a:ext>
            </a:extLst>
          </p:cNvPr>
          <p:cNvPicPr>
            <a:picLocks noChangeAspect="1"/>
          </p:cNvPicPr>
          <p:nvPr/>
        </p:nvPicPr>
        <p:blipFill>
          <a:blip r:embed="rId3"/>
          <a:stretch>
            <a:fillRect/>
          </a:stretch>
        </p:blipFill>
        <p:spPr>
          <a:xfrm>
            <a:off x="1602753" y="1836380"/>
            <a:ext cx="5985366" cy="118114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C7BCFE4-7BE2-4D24-8AB3-C7558E9772FA}"/>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06882" name="Rectangle 2"/>
          <p:cNvSpPr>
            <a:spLocks noGrp="1" noChangeArrowheads="1"/>
          </p:cNvSpPr>
          <p:nvPr>
            <p:ph type="title"/>
          </p:nvPr>
        </p:nvSpPr>
        <p:spPr>
          <a:xfrm>
            <a:off x="742950" y="38100"/>
            <a:ext cx="8420100" cy="682625"/>
          </a:xfrm>
        </p:spPr>
        <p:txBody>
          <a:bodyPr/>
          <a:lstStyle/>
          <a:p>
            <a:pPr>
              <a:defRPr/>
            </a:pPr>
            <a:r>
              <a:rPr lang="en-US" altLang="en-US" sz="2600" dirty="0">
                <a:effectLst>
                  <a:outerShdw blurRad="38100" dist="38100" dir="2700000" algn="tl">
                    <a:srgbClr val="C0C0C0"/>
                  </a:outerShdw>
                </a:effectLst>
              </a:rPr>
              <a:t>Notation for Expressing More Complex Constraints</a:t>
            </a:r>
          </a:p>
        </p:txBody>
      </p:sp>
      <p:sp>
        <p:nvSpPr>
          <p:cNvPr id="35843" name="Rectangle 3"/>
          <p:cNvSpPr>
            <a:spLocks noChangeArrowheads="1"/>
          </p:cNvSpPr>
          <p:nvPr/>
        </p:nvSpPr>
        <p:spPr bwMode="auto">
          <a:xfrm>
            <a:off x="760707" y="1106487"/>
            <a:ext cx="7632954" cy="4463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ＭＳ Ｐゴシック" panose="020B0600070205080204" pitchFamily="34" charset="-128"/>
              </a:defRPr>
            </a:lvl1pPr>
            <a:lvl2pPr marL="800100" indent="-34290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spcBef>
                <a:spcPct val="35000"/>
              </a:spcBef>
              <a:buClr>
                <a:srgbClr val="002060"/>
              </a:buClr>
              <a:buSzPct val="110000"/>
              <a:buFont typeface="Wingdings" panose="05000000000000000000" pitchFamily="2" charset="2"/>
              <a:buChar char="§"/>
            </a:pPr>
            <a:r>
              <a:rPr kumimoji="1" lang="en-US" altLang="en-US" sz="1700" dirty="0"/>
              <a:t>A line may have an associated minimum and maximum cardinality, shown in the form </a:t>
            </a:r>
            <a:r>
              <a:rPr kumimoji="1" lang="en-US" altLang="en-US" sz="1700" i="1" dirty="0"/>
              <a:t>l..h</a:t>
            </a:r>
            <a:r>
              <a:rPr kumimoji="1" lang="en-US" altLang="en-US" sz="1700" dirty="0"/>
              <a:t>, where </a:t>
            </a:r>
            <a:r>
              <a:rPr kumimoji="1" lang="en-US" altLang="en-US" sz="1700" i="1" dirty="0"/>
              <a:t>l</a:t>
            </a:r>
            <a:r>
              <a:rPr kumimoji="1" lang="en-US" altLang="en-US" sz="1700" dirty="0"/>
              <a:t> is the minimum and </a:t>
            </a:r>
            <a:r>
              <a:rPr kumimoji="1" lang="en-US" altLang="en-US" sz="1700" i="1" dirty="0"/>
              <a:t>h</a:t>
            </a:r>
            <a:r>
              <a:rPr kumimoji="1" lang="en-US" altLang="en-US" sz="1700" dirty="0"/>
              <a:t> the maximum cardinality</a:t>
            </a:r>
          </a:p>
          <a:p>
            <a:pPr lvl="1">
              <a:spcBef>
                <a:spcPct val="35000"/>
              </a:spcBef>
              <a:buClr>
                <a:srgbClr val="FF9933"/>
              </a:buClr>
              <a:buSzPct val="110000"/>
              <a:buFont typeface="Arial" panose="020B0604020202020204" pitchFamily="34" charset="0"/>
              <a:buChar char="•"/>
            </a:pPr>
            <a:r>
              <a:rPr kumimoji="1" lang="en-US" altLang="en-US" sz="1700" dirty="0"/>
              <a:t>A minimum value of 1 indicates total participation.</a:t>
            </a:r>
          </a:p>
          <a:p>
            <a:pPr lvl="1">
              <a:spcBef>
                <a:spcPct val="35000"/>
              </a:spcBef>
              <a:buClr>
                <a:srgbClr val="FF9933"/>
              </a:buClr>
              <a:buSzPct val="110000"/>
              <a:buFont typeface="Arial" panose="020B0604020202020204" pitchFamily="34" charset="0"/>
              <a:buChar char="•"/>
            </a:pPr>
            <a:r>
              <a:rPr kumimoji="1" lang="en-US" altLang="en-US" sz="1700" dirty="0"/>
              <a:t>A maximum value of 1 indicates that the entity participates  in at most one relationship</a:t>
            </a:r>
          </a:p>
          <a:p>
            <a:pPr lvl="1">
              <a:spcBef>
                <a:spcPct val="35000"/>
              </a:spcBef>
              <a:buClr>
                <a:srgbClr val="FF9933"/>
              </a:buClr>
              <a:buSzPct val="110000"/>
              <a:buFont typeface="Arial" panose="020B0604020202020204" pitchFamily="34" charset="0"/>
              <a:buChar char="•"/>
            </a:pPr>
            <a:r>
              <a:rPr kumimoji="1" lang="en-US" altLang="en-US" sz="1700" dirty="0"/>
              <a:t>A maximum value of * indicates no limit.</a:t>
            </a:r>
          </a:p>
          <a:p>
            <a:pPr>
              <a:spcBef>
                <a:spcPct val="35000"/>
              </a:spcBef>
              <a:buClr>
                <a:srgbClr val="002060"/>
              </a:buClr>
              <a:buSzPct val="110000"/>
              <a:buFont typeface="Wingdings" panose="05000000000000000000" pitchFamily="2" charset="2"/>
              <a:buChar char="§"/>
            </a:pPr>
            <a:r>
              <a:rPr kumimoji="1" lang="en-US" altLang="en-US" sz="1700" dirty="0"/>
              <a:t>Example</a:t>
            </a:r>
          </a:p>
          <a:p>
            <a:pPr>
              <a:spcBef>
                <a:spcPct val="35000"/>
              </a:spcBef>
              <a:buClr>
                <a:srgbClr val="002060"/>
              </a:buClr>
              <a:buSzPct val="110000"/>
              <a:buFont typeface="Wingdings" panose="05000000000000000000" pitchFamily="2" charset="2"/>
              <a:buChar char="§"/>
            </a:pPr>
            <a:endParaRPr kumimoji="1" lang="en-US" altLang="en-US" sz="1700" dirty="0"/>
          </a:p>
          <a:p>
            <a:pPr>
              <a:spcBef>
                <a:spcPct val="35000"/>
              </a:spcBef>
              <a:buClr>
                <a:srgbClr val="002060"/>
              </a:buClr>
              <a:buSzPct val="100000"/>
              <a:buFont typeface="Wingdings" panose="05000000000000000000" pitchFamily="2" charset="2"/>
              <a:buChar char="§"/>
            </a:pPr>
            <a:endParaRPr kumimoji="1" lang="en-US" altLang="en-US" sz="1700" dirty="0"/>
          </a:p>
          <a:p>
            <a:pPr>
              <a:spcBef>
                <a:spcPct val="35000"/>
              </a:spcBef>
              <a:buClr>
                <a:srgbClr val="002060"/>
              </a:buClr>
              <a:buSzPct val="100000"/>
              <a:buFont typeface="Wingdings" panose="05000000000000000000" pitchFamily="2" charset="2"/>
              <a:buChar char="§"/>
            </a:pPr>
            <a:endParaRPr kumimoji="1" lang="en-US" altLang="en-US" sz="1700" dirty="0"/>
          </a:p>
          <a:p>
            <a:pPr>
              <a:spcBef>
                <a:spcPct val="35000"/>
              </a:spcBef>
              <a:buClr>
                <a:srgbClr val="002060"/>
              </a:buClr>
              <a:buSzPct val="100000"/>
              <a:buFont typeface="Wingdings" panose="05000000000000000000" pitchFamily="2" charset="2"/>
              <a:buChar char="§"/>
            </a:pPr>
            <a:endParaRPr kumimoji="1" lang="en-US" altLang="en-US" sz="1700" dirty="0"/>
          </a:p>
          <a:p>
            <a:pPr lvl="1">
              <a:spcBef>
                <a:spcPct val="35000"/>
              </a:spcBef>
              <a:buClr>
                <a:srgbClr val="FF9933"/>
              </a:buClr>
              <a:buSzPct val="110000"/>
              <a:buFont typeface="Arial" panose="020B0604020202020204" pitchFamily="34" charset="0"/>
              <a:buChar char="•"/>
            </a:pPr>
            <a:r>
              <a:rPr kumimoji="1" lang="en-US" altLang="en-US" sz="1700" dirty="0"/>
              <a:t>Instructor can advise 0 or more students.  A student must have 1 advisor; cannot have multiple advisors</a:t>
            </a:r>
          </a:p>
          <a:p>
            <a:pPr>
              <a:spcBef>
                <a:spcPct val="35000"/>
              </a:spcBef>
              <a:buClr>
                <a:schemeClr val="tx2"/>
              </a:buClr>
              <a:buSzPct val="90000"/>
            </a:pPr>
            <a:endParaRPr kumimoji="1" lang="en-US" altLang="en-US" sz="1700" dirty="0"/>
          </a:p>
          <a:p>
            <a:pPr>
              <a:spcBef>
                <a:spcPct val="35000"/>
              </a:spcBef>
              <a:buClr>
                <a:schemeClr val="tx2"/>
              </a:buClr>
              <a:buSzPct val="90000"/>
              <a:buFont typeface="Monotype Sorts" charset="2"/>
              <a:buChar char="n"/>
            </a:pPr>
            <a:endParaRPr kumimoji="1" lang="en-US" altLang="en-US" sz="1700" dirty="0"/>
          </a:p>
        </p:txBody>
      </p:sp>
      <p:pic>
        <p:nvPicPr>
          <p:cNvPr id="3584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457" y="3602833"/>
            <a:ext cx="5392484" cy="1053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1547" y="1235947"/>
            <a:ext cx="8631534" cy="3293209"/>
          </a:xfrm>
          <a:prstGeom prst="rect">
            <a:avLst/>
          </a:prstGeom>
          <a:noFill/>
        </p:spPr>
        <p:txBody>
          <a:bodyPr wrap="square" rtlCol="0">
            <a:spAutoFit/>
          </a:bodyPr>
          <a:lstStyle/>
          <a:p>
            <a:r>
              <a:rPr lang="en-US" dirty="0"/>
              <a:t>‘Wow Stylish Saloon’ has several branches in Delhi. Each Saloon has one or more employees and managed by a manager. Each employee, including the manager, provides services to their clients. The client can search the saloon location and their working days/hours, and the services provided by them. The Saloon would like to keep the history of each client and the services taken by them for audit trails and analysis purpose….. </a:t>
            </a:r>
          </a:p>
          <a:p>
            <a:endParaRPr lang="en-US" dirty="0"/>
          </a:p>
          <a:p>
            <a:pPr marL="285750" indent="-285750">
              <a:buFont typeface="Arial" panose="020B0604020202020204" pitchFamily="34" charset="0"/>
              <a:buChar char="•"/>
            </a:pPr>
            <a:r>
              <a:rPr lang="en-US" dirty="0">
                <a:solidFill>
                  <a:schemeClr val="bg2">
                    <a:lumMod val="40000"/>
                    <a:lumOff val="60000"/>
                  </a:schemeClr>
                </a:solidFill>
              </a:rPr>
              <a:t>List all entities and the primary key of each entity.</a:t>
            </a:r>
          </a:p>
          <a:p>
            <a:pPr marL="285750" indent="-285750">
              <a:buFont typeface="Arial" panose="020B0604020202020204" pitchFamily="34" charset="0"/>
              <a:buChar char="•"/>
            </a:pPr>
            <a:r>
              <a:rPr lang="en-US" dirty="0">
                <a:solidFill>
                  <a:schemeClr val="bg2">
                    <a:lumMod val="40000"/>
                    <a:lumOff val="60000"/>
                  </a:schemeClr>
                </a:solidFill>
              </a:rPr>
              <a:t>List all relationship sets</a:t>
            </a:r>
          </a:p>
          <a:p>
            <a:pPr marL="285750" indent="-285750">
              <a:buFont typeface="Arial" panose="020B0604020202020204" pitchFamily="34" charset="0"/>
              <a:buChar char="•"/>
            </a:pPr>
            <a:r>
              <a:rPr lang="en-US" dirty="0">
                <a:solidFill>
                  <a:schemeClr val="bg2">
                    <a:lumMod val="40000"/>
                    <a:lumOff val="60000"/>
                  </a:schemeClr>
                </a:solidFill>
              </a:rPr>
              <a:t>List all relationship sets with attributes.</a:t>
            </a:r>
          </a:p>
          <a:p>
            <a:pPr marL="285750" indent="-285750">
              <a:buFont typeface="Arial" panose="020B0604020202020204" pitchFamily="34" charset="0"/>
              <a:buChar char="•"/>
            </a:pPr>
            <a:r>
              <a:rPr lang="en-US" dirty="0">
                <a:solidFill>
                  <a:schemeClr val="bg2">
                    <a:lumMod val="40000"/>
                    <a:lumOff val="60000"/>
                  </a:schemeClr>
                </a:solidFill>
              </a:rPr>
              <a:t>Include attributes and cardinality constraints (relationship types).</a:t>
            </a:r>
          </a:p>
          <a:p>
            <a:pPr marL="285750" indent="-285750">
              <a:buFont typeface="Arial" panose="020B0604020202020204" pitchFamily="34" charset="0"/>
              <a:buChar char="•"/>
            </a:pPr>
            <a:r>
              <a:rPr lang="en-IN" dirty="0">
                <a:solidFill>
                  <a:srgbClr val="0070C0"/>
                </a:solidFill>
              </a:rPr>
              <a:t>Add participation constraints</a:t>
            </a:r>
          </a:p>
          <a:p>
            <a:pPr marL="285750" indent="-285750">
              <a:buFont typeface="Arial" panose="020B0604020202020204" pitchFamily="34" charset="0"/>
              <a:buChar char="•"/>
            </a:pPr>
            <a:endParaRPr lang="en-IN" dirty="0">
              <a:solidFill>
                <a:srgbClr val="0070C0"/>
              </a:solidFill>
            </a:endParaRPr>
          </a:p>
          <a:p>
            <a:pPr marL="285750" indent="-285750">
              <a:buFont typeface="Arial" panose="020B0604020202020204" pitchFamily="34" charset="0"/>
              <a:buChar char="•"/>
            </a:pPr>
            <a:endParaRPr lang="en-IN" dirty="0">
              <a:solidFill>
                <a:srgbClr val="0070C0"/>
              </a:solidFill>
            </a:endParaRPr>
          </a:p>
        </p:txBody>
      </p:sp>
      <p:sp>
        <p:nvSpPr>
          <p:cNvPr id="3" name="TextBox 2"/>
          <p:cNvSpPr txBox="1"/>
          <p:nvPr/>
        </p:nvSpPr>
        <p:spPr>
          <a:xfrm>
            <a:off x="321547" y="4790970"/>
            <a:ext cx="8631534" cy="1077218"/>
          </a:xfrm>
          <a:prstGeom prst="rect">
            <a:avLst/>
          </a:prstGeom>
          <a:noFill/>
        </p:spPr>
        <p:txBody>
          <a:bodyPr wrap="square" rtlCol="0">
            <a:spAutoFit/>
          </a:bodyPr>
          <a:lstStyle/>
          <a:p>
            <a:r>
              <a:rPr lang="en-US" dirty="0"/>
              <a:t>‘</a:t>
            </a:r>
            <a:r>
              <a:rPr lang="en-US" dirty="0">
                <a:solidFill>
                  <a:schemeClr val="bg2">
                    <a:lumMod val="40000"/>
                    <a:lumOff val="60000"/>
                  </a:schemeClr>
                </a:solidFill>
              </a:rPr>
              <a:t>Wow Stylish Saloon’ has several branches in Delhi. Each Saloon has one or more employees and manages by a manager. Each employee can provide maximum 2 types of services to their clients, but a client can ask for multiple services offered by a saloon. Not all saloons offer all services/hair products. A client can choose employees for desired services……</a:t>
            </a:r>
            <a:endParaRPr lang="en-IN" dirty="0">
              <a:solidFill>
                <a:schemeClr val="bg2">
                  <a:lumMod val="40000"/>
                  <a:lumOff val="60000"/>
                </a:schemeClr>
              </a:solidFill>
            </a:endParaRPr>
          </a:p>
        </p:txBody>
      </p:sp>
    </p:spTree>
    <p:extLst>
      <p:ext uri="{BB962C8B-B14F-4D97-AF65-F5344CB8AC3E}">
        <p14:creationId xmlns:p14="http://schemas.microsoft.com/office/powerpoint/2010/main" val="34254127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5EE80D2-CFF8-494A-BF2A-53B032EA69B0}"/>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10978" name="Rectangle 2"/>
          <p:cNvSpPr>
            <a:spLocks noGrp="1" noChangeArrowheads="1"/>
          </p:cNvSpPr>
          <p:nvPr>
            <p:ph type="title"/>
          </p:nvPr>
        </p:nvSpPr>
        <p:spPr>
          <a:xfrm>
            <a:off x="708660" y="53975"/>
            <a:ext cx="8496300" cy="609600"/>
          </a:xfrm>
        </p:spPr>
        <p:txBody>
          <a:bodyPr/>
          <a:lstStyle/>
          <a:p>
            <a:pPr>
              <a:defRPr/>
            </a:pPr>
            <a:r>
              <a:rPr lang="en-US" altLang="en-US" sz="2800" dirty="0">
                <a:effectLst>
                  <a:outerShdw blurRad="38100" dist="38100" dir="2700000" algn="tl">
                    <a:srgbClr val="C0C0C0"/>
                  </a:outerShdw>
                </a:effectLst>
              </a:rPr>
              <a:t>Cardinality Constraints on Ternary Relationship</a:t>
            </a:r>
          </a:p>
        </p:txBody>
      </p:sp>
      <p:sp>
        <p:nvSpPr>
          <p:cNvPr id="14339" name="Rectangle 3"/>
          <p:cNvSpPr>
            <a:spLocks noGrp="1" noChangeArrowheads="1"/>
          </p:cNvSpPr>
          <p:nvPr>
            <p:ph type="body" idx="1"/>
          </p:nvPr>
        </p:nvSpPr>
        <p:spPr>
          <a:xfrm>
            <a:off x="772357" y="1130300"/>
            <a:ext cx="7518203" cy="5189538"/>
          </a:xfrm>
        </p:spPr>
        <p:txBody>
          <a:bodyPr/>
          <a:lstStyle/>
          <a:p>
            <a:pPr>
              <a:defRPr/>
            </a:pPr>
            <a:r>
              <a:rPr lang="en-US" altLang="en-US" sz="1700" dirty="0">
                <a:ea typeface="ＭＳ Ｐゴシック" charset="-128"/>
              </a:rPr>
              <a:t>We allow at most one arrow out of a ternary (or greater degree) relationship to indicate a cardinality constraint</a:t>
            </a:r>
          </a:p>
          <a:p>
            <a:pPr>
              <a:defRPr/>
            </a:pPr>
            <a:r>
              <a:rPr lang="en-US" altLang="en-US" sz="1700" dirty="0">
                <a:ea typeface="ＭＳ Ｐゴシック" charset="-128"/>
              </a:rPr>
              <a:t>For example, an arrow from </a:t>
            </a:r>
            <a:r>
              <a:rPr lang="en-US" altLang="en-US" sz="1700" i="1" dirty="0">
                <a:ea typeface="ＭＳ Ｐゴシック" charset="-128"/>
              </a:rPr>
              <a:t>proj_guide</a:t>
            </a:r>
            <a:r>
              <a:rPr lang="en-US" altLang="en-US" sz="1700" dirty="0">
                <a:ea typeface="ＭＳ Ｐゴシック" charset="-128"/>
              </a:rPr>
              <a:t> to </a:t>
            </a:r>
            <a:r>
              <a:rPr lang="en-US" altLang="en-US" sz="1700" i="1" dirty="0">
                <a:ea typeface="ＭＳ Ｐゴシック" charset="-128"/>
              </a:rPr>
              <a:t>instructor</a:t>
            </a:r>
            <a:r>
              <a:rPr lang="en-US" altLang="en-US" sz="1700" dirty="0">
                <a:ea typeface="ＭＳ Ｐゴシック" charset="-128"/>
              </a:rPr>
              <a:t> indicates each student has at most one guide for a project</a:t>
            </a:r>
          </a:p>
          <a:p>
            <a:pPr>
              <a:defRPr/>
            </a:pPr>
            <a:r>
              <a:rPr lang="en-US" altLang="en-US" sz="1700" dirty="0">
                <a:ea typeface="ＭＳ Ｐゴシック" charset="-128"/>
              </a:rPr>
              <a:t>If there is more than one arrow, there are two ways of defining the meaning.  </a:t>
            </a:r>
          </a:p>
          <a:p>
            <a:pPr lvl="1">
              <a:defRPr/>
            </a:pPr>
            <a:r>
              <a:rPr lang="en-US" altLang="en-US" sz="1700" dirty="0"/>
              <a:t>For example, a ternary relationship </a:t>
            </a:r>
            <a:r>
              <a:rPr lang="en-US" altLang="en-US" sz="1700" i="1" dirty="0"/>
              <a:t>R </a:t>
            </a:r>
            <a:r>
              <a:rPr lang="en-US" altLang="en-US" sz="1700" dirty="0"/>
              <a:t>between </a:t>
            </a:r>
            <a:r>
              <a:rPr lang="en-US" altLang="en-US" sz="1700" i="1" dirty="0"/>
              <a:t>A</a:t>
            </a:r>
            <a:r>
              <a:rPr lang="en-US" altLang="en-US" sz="1700" dirty="0"/>
              <a:t>,</a:t>
            </a:r>
            <a:r>
              <a:rPr lang="en-US" altLang="en-US" sz="1700" i="1" dirty="0"/>
              <a:t> B </a:t>
            </a:r>
            <a:r>
              <a:rPr lang="en-US" altLang="en-US" sz="1700" dirty="0"/>
              <a:t>and </a:t>
            </a:r>
            <a:r>
              <a:rPr lang="en-US" altLang="en-US" sz="1700" i="1" dirty="0"/>
              <a:t>C </a:t>
            </a:r>
            <a:r>
              <a:rPr lang="en-US" altLang="en-US" sz="1700" dirty="0"/>
              <a:t>with arrows to </a:t>
            </a:r>
            <a:r>
              <a:rPr lang="en-US" altLang="en-US" sz="1700" i="1" dirty="0"/>
              <a:t>B </a:t>
            </a:r>
            <a:r>
              <a:rPr lang="en-US" altLang="en-US" sz="1700" dirty="0"/>
              <a:t>and </a:t>
            </a:r>
            <a:r>
              <a:rPr lang="en-US" altLang="en-US" sz="1700" i="1" dirty="0"/>
              <a:t>C </a:t>
            </a:r>
            <a:r>
              <a:rPr lang="en-US" altLang="en-US" sz="1700" dirty="0"/>
              <a:t>could mean</a:t>
            </a:r>
          </a:p>
          <a:p>
            <a:pPr marL="800100" lvl="2" indent="0">
              <a:buFont typeface="Webdings" panose="05030102010509060703" pitchFamily="18" charset="2"/>
              <a:buNone/>
              <a:defRPr/>
            </a:pPr>
            <a:r>
              <a:rPr lang="en-US" altLang="en-US" sz="1700" dirty="0"/>
              <a:t>	     1.      Each </a:t>
            </a:r>
            <a:r>
              <a:rPr lang="en-US" altLang="en-US" sz="1700" i="1" dirty="0"/>
              <a:t>A </a:t>
            </a:r>
            <a:r>
              <a:rPr lang="en-US" altLang="en-US" sz="1700" dirty="0"/>
              <a:t>entity is associated with a unique entity from B</a:t>
            </a:r>
          </a:p>
          <a:p>
            <a:pPr marL="800100" lvl="2" indent="0">
              <a:buFont typeface="Webdings" panose="05030102010509060703" pitchFamily="18" charset="2"/>
              <a:buNone/>
              <a:defRPr/>
            </a:pPr>
            <a:r>
              <a:rPr lang="en-US" altLang="en-US" sz="1700" dirty="0"/>
              <a:t>                and </a:t>
            </a:r>
            <a:r>
              <a:rPr lang="en-US" altLang="en-US" sz="1700" i="1" dirty="0"/>
              <a:t>C </a:t>
            </a:r>
            <a:r>
              <a:rPr lang="en-US" altLang="en-US" sz="1700" dirty="0"/>
              <a:t>or </a:t>
            </a:r>
          </a:p>
          <a:p>
            <a:pPr lvl="2">
              <a:buFont typeface="Monotype Sorts" charset="2"/>
              <a:buNone/>
              <a:defRPr/>
            </a:pPr>
            <a:r>
              <a:rPr lang="en-US" altLang="en-US" sz="1700" dirty="0"/>
              <a:t>	   2.     Each pair of entities from (</a:t>
            </a:r>
            <a:r>
              <a:rPr lang="en-US" altLang="en-US" sz="1700" i="1" dirty="0"/>
              <a:t>A, B</a:t>
            </a:r>
            <a:r>
              <a:rPr lang="en-US" altLang="en-US" sz="1700" dirty="0"/>
              <a:t>) is associated with a   	unique  </a:t>
            </a:r>
            <a:r>
              <a:rPr lang="en-US" altLang="en-US" sz="1700" i="1" dirty="0"/>
              <a:t>C </a:t>
            </a:r>
            <a:r>
              <a:rPr lang="en-US" altLang="en-US" sz="1700" dirty="0"/>
              <a:t>entity, and each pair (</a:t>
            </a:r>
            <a:r>
              <a:rPr lang="en-US" altLang="en-US" sz="1700" i="1" dirty="0"/>
              <a:t>A, C</a:t>
            </a:r>
            <a:r>
              <a:rPr lang="en-US" altLang="en-US" sz="1700" dirty="0"/>
              <a:t>) is associated 	with a unique </a:t>
            </a:r>
            <a:r>
              <a:rPr lang="en-US" altLang="en-US" sz="1700" i="1" dirty="0"/>
              <a:t>B</a:t>
            </a:r>
          </a:p>
          <a:p>
            <a:pPr lvl="1">
              <a:defRPr/>
            </a:pPr>
            <a:r>
              <a:rPr lang="en-US" altLang="en-US" sz="1700" dirty="0"/>
              <a:t>Each alternative has been used in different formalisms</a:t>
            </a:r>
          </a:p>
          <a:p>
            <a:pPr lvl="1">
              <a:defRPr/>
            </a:pPr>
            <a:r>
              <a:rPr lang="en-US" altLang="en-US" sz="1700" dirty="0"/>
              <a:t>To avoid confusion we outlaw more than one arrow</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5C6DFD9-7FC0-49F4-952D-5E315506DDB3}"/>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25314"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Primary Key</a:t>
            </a:r>
          </a:p>
        </p:txBody>
      </p:sp>
      <p:sp>
        <p:nvSpPr>
          <p:cNvPr id="37891" name="Rectangle 3"/>
          <p:cNvSpPr>
            <a:spLocks noGrp="1" noChangeArrowheads="1"/>
          </p:cNvSpPr>
          <p:nvPr>
            <p:ph type="body" idx="1"/>
          </p:nvPr>
        </p:nvSpPr>
        <p:spPr>
          <a:xfrm>
            <a:off x="768349" y="1222375"/>
            <a:ext cx="7647681" cy="3386201"/>
          </a:xfrm>
        </p:spPr>
        <p:txBody>
          <a:bodyPr/>
          <a:lstStyle/>
          <a:p>
            <a:r>
              <a:rPr lang="en-US" altLang="en-US" sz="1700" dirty="0"/>
              <a:t>Primary keys provide a way to specify how entities and  relations are distinguished.  We will consider:</a:t>
            </a:r>
          </a:p>
          <a:p>
            <a:pPr lvl="1"/>
            <a:r>
              <a:rPr lang="en-US" altLang="en-US" sz="1700" dirty="0">
                <a:ea typeface="ＭＳ Ｐゴシック" panose="020B0600070205080204" pitchFamily="34" charset="-128"/>
              </a:rPr>
              <a:t>Entity sets</a:t>
            </a:r>
          </a:p>
          <a:p>
            <a:pPr lvl="1"/>
            <a:r>
              <a:rPr lang="en-US" altLang="en-US" sz="1700" dirty="0">
                <a:ea typeface="ＭＳ Ｐゴシック" panose="020B0600070205080204" pitchFamily="34" charset="-128"/>
              </a:rPr>
              <a:t>Relationship sets.</a:t>
            </a:r>
          </a:p>
          <a:p>
            <a:pPr lvl="1"/>
            <a:r>
              <a:rPr lang="en-US" altLang="en-US" sz="1700" dirty="0">
                <a:ea typeface="ＭＳ Ｐゴシック" panose="020B0600070205080204" pitchFamily="34" charset="-128"/>
              </a:rPr>
              <a:t>Weak entity sets</a:t>
            </a:r>
          </a:p>
          <a:p>
            <a:pPr lvl="1"/>
            <a:endParaRPr lang="en-US" altLang="en-US" dirty="0">
              <a:ea typeface="ＭＳ Ｐゴシック" panose="020B0600070205080204" pitchFamily="34" charset="-128"/>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D15450F-CD50-4228-93A1-517A01BC9FC0}"/>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25314"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Primary key for Entity Sets</a:t>
            </a:r>
          </a:p>
        </p:txBody>
      </p:sp>
      <p:sp>
        <p:nvSpPr>
          <p:cNvPr id="38915" name="Rectangle 3"/>
          <p:cNvSpPr>
            <a:spLocks noGrp="1" noChangeArrowheads="1"/>
          </p:cNvSpPr>
          <p:nvPr>
            <p:ph type="body" idx="1"/>
          </p:nvPr>
        </p:nvSpPr>
        <p:spPr>
          <a:xfrm>
            <a:off x="768350" y="1177925"/>
            <a:ext cx="7534401" cy="3893947"/>
          </a:xfrm>
        </p:spPr>
        <p:txBody>
          <a:bodyPr/>
          <a:lstStyle/>
          <a:p>
            <a:r>
              <a:rPr lang="en-US" altLang="en-US" sz="1700" dirty="0"/>
              <a:t>By definition, individual entities are distinct.</a:t>
            </a:r>
          </a:p>
          <a:p>
            <a:r>
              <a:rPr lang="en-US" altLang="en-US" sz="1700" dirty="0"/>
              <a:t>From database perspective, the differences among them must be expressed in terms of their attributes.</a:t>
            </a:r>
          </a:p>
          <a:p>
            <a:r>
              <a:rPr lang="en-US" altLang="en-US" sz="1700" dirty="0"/>
              <a:t>The values of the attribute values of an entity must be such that they can uniquely identify the entity.</a:t>
            </a:r>
          </a:p>
          <a:p>
            <a:pPr lvl="1"/>
            <a:r>
              <a:rPr lang="en-US" altLang="en-US" sz="1700" dirty="0">
                <a:ea typeface="ＭＳ Ｐゴシック" panose="020B0600070205080204" pitchFamily="34" charset="-128"/>
              </a:rPr>
              <a:t>No two entities in an entity set are allowed to have exactly the same value for all attributes.</a:t>
            </a:r>
          </a:p>
          <a:p>
            <a:r>
              <a:rPr lang="en-US" altLang="en-US" sz="1700" dirty="0"/>
              <a:t>A key for an entity is a set of attributes that suffice to distinguish entities from each other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0B272E9-6B86-466C-89CA-04C4FFF714A9}"/>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25314"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Primary Key for Relationship Sets</a:t>
            </a:r>
          </a:p>
        </p:txBody>
      </p:sp>
      <p:sp>
        <p:nvSpPr>
          <p:cNvPr id="39939" name="Rectangle 3"/>
          <p:cNvSpPr>
            <a:spLocks noGrp="1" noChangeArrowheads="1"/>
          </p:cNvSpPr>
          <p:nvPr>
            <p:ph type="body" idx="1"/>
          </p:nvPr>
        </p:nvSpPr>
        <p:spPr>
          <a:xfrm>
            <a:off x="768350" y="1133857"/>
            <a:ext cx="7665436" cy="4462272"/>
          </a:xfrm>
        </p:spPr>
        <p:txBody>
          <a:bodyPr/>
          <a:lstStyle/>
          <a:p>
            <a:r>
              <a:rPr lang="en-US" altLang="en-US" sz="1700" dirty="0"/>
              <a:t>To distinguish among the various relationships of a relationship set we use the individual  primary keys of the entities in the relationship set.</a:t>
            </a:r>
          </a:p>
          <a:p>
            <a:pPr lvl="1"/>
            <a:r>
              <a:rPr lang="en-US" altLang="en-US" sz="1700" dirty="0">
                <a:ea typeface="ＭＳ Ｐゴシック" panose="020B0600070205080204" pitchFamily="34" charset="-128"/>
              </a:rPr>
              <a:t>Let </a:t>
            </a:r>
            <a:r>
              <a:rPr lang="en-US" altLang="en-US" sz="1700" i="1" dirty="0">
                <a:ea typeface="ＭＳ Ｐゴシック" panose="020B0600070205080204" pitchFamily="34" charset="-128"/>
              </a:rPr>
              <a:t>R</a:t>
            </a:r>
            <a:r>
              <a:rPr lang="en-US" altLang="en-US" sz="1700" dirty="0">
                <a:ea typeface="ＭＳ Ｐゴシック" panose="020B0600070205080204" pitchFamily="34" charset="-128"/>
              </a:rPr>
              <a:t> be a relationship set involving entity sets E1, E2, .. En</a:t>
            </a:r>
          </a:p>
          <a:p>
            <a:pPr lvl="1"/>
            <a:r>
              <a:rPr lang="en-US" altLang="en-US" sz="1700" dirty="0">
                <a:ea typeface="ＭＳ Ｐゴシック" panose="020B0600070205080204" pitchFamily="34" charset="-128"/>
              </a:rPr>
              <a:t>The primary key for R is consists of the  union of the primary keys of entity sets E1, E2, ..En</a:t>
            </a:r>
          </a:p>
          <a:p>
            <a:pPr lvl="1"/>
            <a:r>
              <a:rPr lang="en-US" altLang="en-US" sz="1700" dirty="0">
                <a:ea typeface="ＭＳ Ｐゴシック" panose="020B0600070205080204" pitchFamily="34" charset="-128"/>
              </a:rPr>
              <a:t>If the relationship set </a:t>
            </a:r>
            <a:r>
              <a:rPr lang="en-US" altLang="en-US" sz="1700" i="1" dirty="0">
                <a:ea typeface="ＭＳ Ｐゴシック" panose="020B0600070205080204" pitchFamily="34" charset="-128"/>
              </a:rPr>
              <a:t>R</a:t>
            </a:r>
            <a:r>
              <a:rPr lang="en-US" altLang="en-US" sz="1700" dirty="0">
                <a:ea typeface="ＭＳ Ｐゴシック" panose="020B0600070205080204" pitchFamily="34" charset="-128"/>
              </a:rPr>
              <a:t> has attributes  a1, a2, .., am associated with it, then the  primary key of </a:t>
            </a:r>
            <a:r>
              <a:rPr lang="en-US" altLang="en-US" sz="1700" i="1" dirty="0">
                <a:ea typeface="ＭＳ Ｐゴシック" panose="020B0600070205080204" pitchFamily="34" charset="-128"/>
              </a:rPr>
              <a:t>R  </a:t>
            </a:r>
            <a:r>
              <a:rPr lang="en-US" altLang="en-US" sz="1700" dirty="0">
                <a:ea typeface="ＭＳ Ｐゴシック" panose="020B0600070205080204" pitchFamily="34" charset="-128"/>
              </a:rPr>
              <a:t>also includes the attributes  a1, a2, .., am </a:t>
            </a:r>
          </a:p>
          <a:p>
            <a:r>
              <a:rPr lang="en-US" altLang="en-US" sz="1700" dirty="0"/>
              <a:t>Example: relationship set “advisor”.</a:t>
            </a:r>
          </a:p>
          <a:p>
            <a:pPr lvl="1"/>
            <a:r>
              <a:rPr lang="en-US" altLang="en-US" sz="1700" dirty="0">
                <a:ea typeface="ＭＳ Ｐゴシック" panose="020B0600070205080204" pitchFamily="34" charset="-128"/>
              </a:rPr>
              <a:t>The primary key  consists of </a:t>
            </a:r>
            <a:r>
              <a:rPr lang="en-US" altLang="en-US" sz="1700" i="1" dirty="0">
                <a:ea typeface="ＭＳ Ｐゴシック" panose="020B0600070205080204" pitchFamily="34" charset="-128"/>
              </a:rPr>
              <a:t>instructor.ID</a:t>
            </a:r>
            <a:r>
              <a:rPr lang="en-US" altLang="en-US" sz="1700" dirty="0">
                <a:ea typeface="ＭＳ Ｐゴシック" panose="020B0600070205080204" pitchFamily="34" charset="-128"/>
              </a:rPr>
              <a:t> and s</a:t>
            </a:r>
            <a:r>
              <a:rPr lang="en-US" altLang="en-US" sz="1700" i="1" dirty="0">
                <a:ea typeface="ＭＳ Ｐゴシック" panose="020B0600070205080204" pitchFamily="34" charset="-128"/>
              </a:rPr>
              <a:t>tudent.ID</a:t>
            </a:r>
          </a:p>
          <a:p>
            <a:r>
              <a:rPr lang="en-US" altLang="en-US" sz="1700" dirty="0"/>
              <a:t>The choice of the primary key for a relationship set depends on  the mapping cardinality of the relationship set.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7133808-BDE8-4C4B-BE46-AB5DFF7F9160}"/>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25314" name="Rectangle 2"/>
          <p:cNvSpPr>
            <a:spLocks noGrp="1" noChangeArrowheads="1"/>
          </p:cNvSpPr>
          <p:nvPr>
            <p:ph type="title"/>
          </p:nvPr>
        </p:nvSpPr>
        <p:spPr>
          <a:xfrm>
            <a:off x="951230" y="117475"/>
            <a:ext cx="8077200" cy="609600"/>
          </a:xfrm>
        </p:spPr>
        <p:txBody>
          <a:bodyPr/>
          <a:lstStyle/>
          <a:p>
            <a:pPr>
              <a:defRPr/>
            </a:pPr>
            <a:r>
              <a:rPr lang="en-US" altLang="en-US" sz="2800" dirty="0">
                <a:effectLst>
                  <a:outerShdw blurRad="38100" dist="38100" dir="2700000" algn="tl">
                    <a:srgbClr val="C0C0C0"/>
                  </a:outerShdw>
                </a:effectLst>
              </a:rPr>
              <a:t>Choice of Primary key for Binary Relationship</a:t>
            </a:r>
          </a:p>
        </p:txBody>
      </p:sp>
      <p:sp>
        <p:nvSpPr>
          <p:cNvPr id="40963" name="Rectangle 3"/>
          <p:cNvSpPr>
            <a:spLocks noGrp="1" noChangeArrowheads="1"/>
          </p:cNvSpPr>
          <p:nvPr>
            <p:ph type="body" idx="1"/>
          </p:nvPr>
        </p:nvSpPr>
        <p:spPr>
          <a:xfrm>
            <a:off x="781235" y="1193869"/>
            <a:ext cx="7741328" cy="5096060"/>
          </a:xfrm>
        </p:spPr>
        <p:txBody>
          <a:bodyPr/>
          <a:lstStyle/>
          <a:p>
            <a:r>
              <a:rPr lang="en-US" altLang="en-US" sz="1700" dirty="0"/>
              <a:t>Many-to-Many relationships.   The preceding union of the primary keys is a minimal superkey and is chosen  as the primary key.</a:t>
            </a:r>
          </a:p>
          <a:p>
            <a:r>
              <a:rPr lang="en-US" altLang="en-US" sz="1700" dirty="0"/>
              <a:t>One-to-Many relationships . The primary key of the “Many” side is a minimal superkey and is used as the primary key.</a:t>
            </a:r>
          </a:p>
          <a:p>
            <a:r>
              <a:rPr lang="en-US" altLang="en-US" sz="1700" dirty="0"/>
              <a:t>Many-to-one relationships. The primary key of the “Many” side is a minimal superkey and is used as the primary key.</a:t>
            </a:r>
          </a:p>
          <a:p>
            <a:r>
              <a:rPr lang="en-US" altLang="en-US" sz="1700" dirty="0"/>
              <a:t>One-to-one relationships. The primary key of either one of the participating entity sets forms a minimal superkey, and either one can be chosen as the primary key.</a:t>
            </a:r>
          </a:p>
          <a:p>
            <a:endParaRPr lang="en-US" altLang="en-US" sz="1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96334E2B-E53E-40B6-95AC-130B7A6B180F}"/>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86402" name="Rectangle 2"/>
          <p:cNvSpPr>
            <a:spLocks noGrp="1" noChangeArrowheads="1"/>
          </p:cNvSpPr>
          <p:nvPr>
            <p:ph type="title"/>
          </p:nvPr>
        </p:nvSpPr>
        <p:spPr>
          <a:xfrm>
            <a:off x="469900" y="2736850"/>
            <a:ext cx="8267700" cy="609600"/>
          </a:xfrm>
        </p:spPr>
        <p:txBody>
          <a:bodyPr/>
          <a:lstStyle/>
          <a:p>
            <a:pPr>
              <a:defRPr/>
            </a:pPr>
            <a:r>
              <a:rPr lang="en-US" altLang="en-US" dirty="0">
                <a:effectLst>
                  <a:outerShdw blurRad="38100" dist="38100" dir="2700000" algn="tl">
                    <a:srgbClr val="C0C0C0"/>
                  </a:outerShdw>
                </a:effectLst>
              </a:rPr>
              <a:t>Outline of the ER Model</a:t>
            </a:r>
          </a:p>
        </p:txBody>
      </p:sp>
      <p:sp>
        <p:nvSpPr>
          <p:cNvPr id="11267" name="Rectangle 3"/>
          <p:cNvSpPr>
            <a:spLocks noChangeArrowheads="1"/>
          </p:cNvSpPr>
          <p:nvPr/>
        </p:nvSpPr>
        <p:spPr bwMode="auto">
          <a:xfrm>
            <a:off x="1422400" y="2851150"/>
            <a:ext cx="6845300" cy="28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spcBef>
                <a:spcPct val="35000"/>
              </a:spcBef>
              <a:buClr>
                <a:schemeClr val="tx2"/>
              </a:buClr>
              <a:buSzPct val="90000"/>
            </a:pPr>
            <a:endParaRPr kumimoji="1" lang="en-US" altLang="en-US" sz="1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67992AA-4E72-44C7-8240-7058EF6CCDF9}"/>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25314"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Weak Entity Sets</a:t>
            </a:r>
          </a:p>
        </p:txBody>
      </p:sp>
      <p:sp>
        <p:nvSpPr>
          <p:cNvPr id="43011" name="Rectangle 3"/>
          <p:cNvSpPr>
            <a:spLocks noGrp="1" noChangeArrowheads="1"/>
          </p:cNvSpPr>
          <p:nvPr>
            <p:ph type="body" idx="1"/>
          </p:nvPr>
        </p:nvSpPr>
        <p:spPr>
          <a:xfrm>
            <a:off x="768351" y="1189371"/>
            <a:ext cx="7629925" cy="4138533"/>
          </a:xfrm>
        </p:spPr>
        <p:txBody>
          <a:bodyPr/>
          <a:lstStyle/>
          <a:p>
            <a:r>
              <a:rPr lang="en-US" altLang="en-US" sz="1700" dirty="0"/>
              <a:t>Consider a </a:t>
            </a:r>
            <a:r>
              <a:rPr lang="en-US" altLang="en-US" sz="1700" i="1" dirty="0"/>
              <a:t>section</a:t>
            </a:r>
            <a:r>
              <a:rPr lang="en-US" altLang="en-US" sz="1700" dirty="0"/>
              <a:t> entity, which is uniquely identified by a </a:t>
            </a:r>
            <a:r>
              <a:rPr lang="en-US" altLang="en-US" sz="1700" i="1" dirty="0"/>
              <a:t>course_id</a:t>
            </a:r>
            <a:r>
              <a:rPr lang="en-US" altLang="en-US" sz="1700" dirty="0"/>
              <a:t>, </a:t>
            </a:r>
            <a:r>
              <a:rPr lang="en-US" altLang="en-US" sz="1700" i="1" dirty="0"/>
              <a:t>semester, year</a:t>
            </a:r>
            <a:r>
              <a:rPr lang="en-US" altLang="en-US" sz="1700" dirty="0"/>
              <a:t>, and </a:t>
            </a:r>
            <a:r>
              <a:rPr lang="en-US" altLang="en-US" sz="1700" i="1" dirty="0"/>
              <a:t>sec_id</a:t>
            </a:r>
            <a:r>
              <a:rPr lang="en-US" altLang="en-US" sz="1700" dirty="0"/>
              <a:t>.</a:t>
            </a:r>
          </a:p>
          <a:p>
            <a:r>
              <a:rPr lang="en-US" altLang="en-US" sz="1700" dirty="0"/>
              <a:t>Clearly, section entities are related to course entities. Suppose we create a relationship set </a:t>
            </a:r>
            <a:r>
              <a:rPr lang="en-US" altLang="en-US" sz="1700" i="1" dirty="0"/>
              <a:t>sec_course</a:t>
            </a:r>
            <a:r>
              <a:rPr lang="en-US" altLang="en-US" sz="1700" dirty="0"/>
              <a:t> between entity sets </a:t>
            </a:r>
            <a:r>
              <a:rPr lang="en-US" altLang="en-US" sz="1700" i="1" dirty="0"/>
              <a:t>section</a:t>
            </a:r>
            <a:r>
              <a:rPr lang="en-US" altLang="en-US" sz="1700" dirty="0"/>
              <a:t> and </a:t>
            </a:r>
            <a:r>
              <a:rPr lang="en-US" altLang="en-US" sz="1700" i="1" dirty="0"/>
              <a:t>course</a:t>
            </a:r>
            <a:r>
              <a:rPr lang="en-US" altLang="en-US" sz="1700" dirty="0"/>
              <a:t>.</a:t>
            </a:r>
          </a:p>
          <a:p>
            <a:r>
              <a:rPr lang="en-US" altLang="en-US" sz="1700" dirty="0"/>
              <a:t>Note that the information in </a:t>
            </a:r>
            <a:r>
              <a:rPr lang="en-US" altLang="en-US" sz="1700" i="1" dirty="0"/>
              <a:t>sec_course</a:t>
            </a:r>
            <a:r>
              <a:rPr lang="en-US" altLang="en-US" sz="1700" dirty="0"/>
              <a:t> is redundant, since </a:t>
            </a:r>
            <a:r>
              <a:rPr lang="en-US" altLang="en-US" sz="1700" i="1" dirty="0"/>
              <a:t>section</a:t>
            </a:r>
            <a:r>
              <a:rPr lang="en-US" altLang="en-US" sz="1700" dirty="0"/>
              <a:t> already has an attribute </a:t>
            </a:r>
            <a:r>
              <a:rPr lang="en-US" altLang="en-US" sz="1700" i="1" dirty="0"/>
              <a:t>course_id</a:t>
            </a:r>
            <a:r>
              <a:rPr lang="en-US" altLang="en-US" sz="1700" dirty="0"/>
              <a:t>, which identifies the course with which the section is related. </a:t>
            </a:r>
          </a:p>
          <a:p>
            <a:r>
              <a:rPr lang="en-US" altLang="en-US" sz="1700" dirty="0"/>
              <a:t>One option to deal with this redundancy is to get rid of the relationship s</a:t>
            </a:r>
            <a:r>
              <a:rPr lang="en-US" altLang="en-US" sz="1700" i="1" dirty="0"/>
              <a:t>ec_course</a:t>
            </a:r>
            <a:r>
              <a:rPr lang="en-US" altLang="en-US" sz="1700" dirty="0"/>
              <a:t>;  however, by doing so the relationship between </a:t>
            </a:r>
            <a:r>
              <a:rPr lang="en-US" altLang="en-US" sz="1700" i="1" dirty="0"/>
              <a:t>section</a:t>
            </a:r>
            <a:r>
              <a:rPr lang="en-US" altLang="en-US" sz="1700" dirty="0"/>
              <a:t> and </a:t>
            </a:r>
            <a:r>
              <a:rPr lang="en-US" altLang="en-US" sz="1700" i="1" dirty="0"/>
              <a:t>course </a:t>
            </a:r>
            <a:r>
              <a:rPr lang="en-US" altLang="en-US" sz="1700" dirty="0"/>
              <a:t>becomes implicit in an attribute, which is not desirable.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6D73449-60D4-4B06-B02E-221FA5D7001F}"/>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25314"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Weak Entity Sets (Cont.)</a:t>
            </a:r>
          </a:p>
        </p:txBody>
      </p:sp>
      <p:sp>
        <p:nvSpPr>
          <p:cNvPr id="44035" name="Rectangle 3"/>
          <p:cNvSpPr>
            <a:spLocks noGrp="1" noChangeArrowheads="1"/>
          </p:cNvSpPr>
          <p:nvPr>
            <p:ph type="body" idx="1"/>
          </p:nvPr>
        </p:nvSpPr>
        <p:spPr>
          <a:xfrm>
            <a:off x="768351" y="1056443"/>
            <a:ext cx="7668514" cy="5042732"/>
          </a:xfrm>
        </p:spPr>
        <p:txBody>
          <a:bodyPr/>
          <a:lstStyle/>
          <a:p>
            <a:r>
              <a:rPr lang="en-US" altLang="en-US" sz="1700" dirty="0"/>
              <a:t>An alternative way to deal with this redundancy is to not store the attribute </a:t>
            </a:r>
            <a:r>
              <a:rPr lang="en-US" altLang="en-US" sz="1700" i="1" dirty="0"/>
              <a:t>course_id</a:t>
            </a:r>
            <a:r>
              <a:rPr lang="en-US" altLang="en-US" sz="1700" dirty="0"/>
              <a:t>  in the </a:t>
            </a:r>
            <a:r>
              <a:rPr lang="en-US" altLang="en-US" sz="1700" i="1" dirty="0"/>
              <a:t>section</a:t>
            </a:r>
            <a:r>
              <a:rPr lang="en-US" altLang="en-US" sz="1700" dirty="0"/>
              <a:t> entity and to only store the remaining attributes </a:t>
            </a:r>
            <a:r>
              <a:rPr lang="en-US" altLang="en-US" sz="1700" i="1" dirty="0"/>
              <a:t>section_id</a:t>
            </a:r>
            <a:r>
              <a:rPr lang="en-US" altLang="en-US" sz="1700" dirty="0"/>
              <a:t>,  </a:t>
            </a:r>
            <a:r>
              <a:rPr lang="en-US" altLang="en-US" sz="1700" i="1" dirty="0"/>
              <a:t>year</a:t>
            </a:r>
            <a:r>
              <a:rPr lang="en-US" altLang="en-US" sz="1700" dirty="0"/>
              <a:t>, and </a:t>
            </a:r>
            <a:r>
              <a:rPr lang="en-US" altLang="en-US" sz="1700" i="1" dirty="0"/>
              <a:t>semester. </a:t>
            </a:r>
          </a:p>
          <a:p>
            <a:pPr lvl="1"/>
            <a:r>
              <a:rPr lang="en-US" altLang="en-US" sz="1700" dirty="0">
                <a:ea typeface="ＭＳ Ｐゴシック" panose="020B0600070205080204" pitchFamily="34" charset="-128"/>
              </a:rPr>
              <a:t>However, the entity set </a:t>
            </a:r>
            <a:r>
              <a:rPr lang="en-US" altLang="en-US" sz="1700" i="1" dirty="0">
                <a:ea typeface="ＭＳ Ｐゴシック" panose="020B0600070205080204" pitchFamily="34" charset="-128"/>
              </a:rPr>
              <a:t>section</a:t>
            </a:r>
            <a:r>
              <a:rPr lang="en-US" altLang="en-US" sz="1700" dirty="0">
                <a:ea typeface="ＭＳ Ｐゴシック" panose="020B0600070205080204" pitchFamily="34" charset="-128"/>
              </a:rPr>
              <a:t> then does not have enough attributes to identify a particular </a:t>
            </a:r>
            <a:r>
              <a:rPr lang="en-US" altLang="en-US" sz="1700" i="1" dirty="0">
                <a:ea typeface="ＭＳ Ｐゴシック" panose="020B0600070205080204" pitchFamily="34" charset="-128"/>
              </a:rPr>
              <a:t>section</a:t>
            </a:r>
            <a:r>
              <a:rPr lang="en-US" altLang="en-US" sz="1700" dirty="0">
                <a:ea typeface="ＭＳ Ｐゴシック" panose="020B0600070205080204" pitchFamily="34" charset="-128"/>
              </a:rPr>
              <a:t> entity uniquely</a:t>
            </a:r>
          </a:p>
          <a:p>
            <a:r>
              <a:rPr lang="en-US" altLang="en-US" sz="1700" dirty="0"/>
              <a:t>To deal with this problem, we treat the relationship </a:t>
            </a:r>
            <a:r>
              <a:rPr lang="en-US" altLang="en-US" sz="1700" i="1" dirty="0"/>
              <a:t>sec_course</a:t>
            </a:r>
            <a:r>
              <a:rPr lang="en-US" altLang="en-US" sz="1700" dirty="0"/>
              <a:t>  as a special relationship that provides extra information, in this case, the </a:t>
            </a:r>
            <a:r>
              <a:rPr lang="en-US" altLang="en-US" sz="1700" i="1" dirty="0"/>
              <a:t>course_id</a:t>
            </a:r>
            <a:r>
              <a:rPr lang="en-US" altLang="en-US" sz="1700" dirty="0"/>
              <a:t>, required to identify </a:t>
            </a:r>
            <a:r>
              <a:rPr lang="en-US" altLang="en-US" sz="1700" i="1" dirty="0"/>
              <a:t>section</a:t>
            </a:r>
            <a:r>
              <a:rPr lang="en-US" altLang="en-US" sz="1700" dirty="0"/>
              <a:t>  entities uniquely.</a:t>
            </a:r>
          </a:p>
          <a:p>
            <a:r>
              <a:rPr lang="en-US" altLang="en-US" sz="1700" dirty="0"/>
              <a:t>A </a:t>
            </a:r>
            <a:r>
              <a:rPr lang="en-US" altLang="en-US" sz="1700" b="1" dirty="0">
                <a:solidFill>
                  <a:srgbClr val="002060"/>
                </a:solidFill>
              </a:rPr>
              <a:t>weak entity set</a:t>
            </a:r>
            <a:r>
              <a:rPr lang="en-US" altLang="en-US" sz="1700" dirty="0">
                <a:solidFill>
                  <a:srgbClr val="002060"/>
                </a:solidFill>
              </a:rPr>
              <a:t> </a:t>
            </a:r>
            <a:r>
              <a:rPr lang="en-US" altLang="en-US" sz="1700" dirty="0"/>
              <a:t>is one whose existence is dependent on another entity, called its </a:t>
            </a:r>
            <a:r>
              <a:rPr lang="en-US" altLang="en-US" sz="1700" b="1" dirty="0">
                <a:solidFill>
                  <a:srgbClr val="002060"/>
                </a:solidFill>
              </a:rPr>
              <a:t>identifying entity</a:t>
            </a:r>
            <a:endParaRPr lang="en-US" altLang="en-US" sz="1700" dirty="0">
              <a:solidFill>
                <a:srgbClr val="002060"/>
              </a:solidFill>
            </a:endParaRPr>
          </a:p>
          <a:p>
            <a:r>
              <a:rPr lang="en-US" altLang="en-US" sz="1700" dirty="0"/>
              <a:t>Instead of associating a primary key with a weak entity, we use the identifying entity, along with extra attributes called </a:t>
            </a:r>
            <a:r>
              <a:rPr lang="en-US" altLang="en-US" sz="1700" b="1" dirty="0">
                <a:solidFill>
                  <a:srgbClr val="002060"/>
                </a:solidFill>
              </a:rPr>
              <a:t>discriminator</a:t>
            </a:r>
            <a:r>
              <a:rPr lang="en-US" altLang="en-US" sz="1700" dirty="0">
                <a:solidFill>
                  <a:srgbClr val="002060"/>
                </a:solidFill>
              </a:rPr>
              <a:t> </a:t>
            </a:r>
            <a:r>
              <a:rPr lang="en-US" altLang="en-US" sz="1700" dirty="0"/>
              <a:t>to uniquely identify a weak entity. </a:t>
            </a:r>
          </a:p>
          <a:p>
            <a:endParaRPr lang="en-US"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4C3A8C8-1BA7-4535-808C-0989B0B796DE}"/>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25314"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Weak Entity Sets (Cont.)</a:t>
            </a:r>
          </a:p>
        </p:txBody>
      </p:sp>
      <p:sp>
        <p:nvSpPr>
          <p:cNvPr id="45059" name="Rectangle 3"/>
          <p:cNvSpPr>
            <a:spLocks noGrp="1" noChangeArrowheads="1"/>
          </p:cNvSpPr>
          <p:nvPr>
            <p:ph type="body" idx="1"/>
          </p:nvPr>
        </p:nvSpPr>
        <p:spPr>
          <a:xfrm>
            <a:off x="768351" y="1148415"/>
            <a:ext cx="7534402" cy="4630593"/>
          </a:xfrm>
        </p:spPr>
        <p:txBody>
          <a:bodyPr/>
          <a:lstStyle/>
          <a:p>
            <a:r>
              <a:rPr lang="en-US" altLang="en-US" sz="1700" dirty="0"/>
              <a:t>An entity set that is not a weak entity set is termed a </a:t>
            </a:r>
            <a:r>
              <a:rPr lang="en-US" altLang="en-US" sz="1700" b="1" dirty="0">
                <a:solidFill>
                  <a:srgbClr val="002060"/>
                </a:solidFill>
              </a:rPr>
              <a:t>strong entity set</a:t>
            </a:r>
            <a:r>
              <a:rPr lang="en-US" altLang="en-US" sz="1700" dirty="0">
                <a:solidFill>
                  <a:srgbClr val="000099"/>
                </a:solidFill>
              </a:rPr>
              <a:t>.</a:t>
            </a:r>
          </a:p>
          <a:p>
            <a:r>
              <a:rPr lang="en-US" altLang="en-US" sz="1700" dirty="0"/>
              <a:t>Every weak entity must be associated with an identifying entity; that is, the weak entity set is said to be </a:t>
            </a:r>
            <a:r>
              <a:rPr lang="en-US" altLang="en-US" sz="1700" b="1" dirty="0">
                <a:solidFill>
                  <a:srgbClr val="002060"/>
                </a:solidFill>
              </a:rPr>
              <a:t>existence dependent</a:t>
            </a:r>
            <a:r>
              <a:rPr lang="en-US" altLang="en-US" sz="1700" dirty="0">
                <a:solidFill>
                  <a:srgbClr val="002060"/>
                </a:solidFill>
              </a:rPr>
              <a:t> </a:t>
            </a:r>
            <a:r>
              <a:rPr lang="en-US" altLang="en-US" sz="1700" dirty="0"/>
              <a:t>on the identifying entity set. </a:t>
            </a:r>
          </a:p>
          <a:p>
            <a:r>
              <a:rPr lang="en-US" altLang="en-US" sz="1700" dirty="0"/>
              <a:t>The identifying entity set is said to </a:t>
            </a:r>
            <a:r>
              <a:rPr lang="en-US" altLang="en-US" sz="1700" b="1" dirty="0">
                <a:solidFill>
                  <a:srgbClr val="002060"/>
                </a:solidFill>
              </a:rPr>
              <a:t>own</a:t>
            </a:r>
            <a:r>
              <a:rPr lang="en-US" altLang="en-US" sz="1700" dirty="0"/>
              <a:t> the weak entity set that it identifies. </a:t>
            </a:r>
          </a:p>
          <a:p>
            <a:r>
              <a:rPr lang="en-US" altLang="en-US" sz="1700" dirty="0"/>
              <a:t>The relationship associating the weak entity set with the identifying entity set is called the </a:t>
            </a:r>
            <a:r>
              <a:rPr lang="en-US" altLang="en-US" sz="1700" b="1" dirty="0">
                <a:solidFill>
                  <a:srgbClr val="002060"/>
                </a:solidFill>
              </a:rPr>
              <a:t>identifying relationship</a:t>
            </a:r>
            <a:r>
              <a:rPr lang="en-US" altLang="en-US" sz="1700" dirty="0"/>
              <a:t>.</a:t>
            </a:r>
          </a:p>
          <a:p>
            <a:r>
              <a:rPr lang="en-US" altLang="en-US" sz="1700" dirty="0"/>
              <a:t>Note that the relational schema we eventually create from the entity set </a:t>
            </a:r>
            <a:r>
              <a:rPr lang="en-US" altLang="en-US" sz="1700" i="1" dirty="0"/>
              <a:t>section</a:t>
            </a:r>
            <a:r>
              <a:rPr lang="en-US" altLang="en-US" sz="1700" dirty="0"/>
              <a:t> does have the attribute </a:t>
            </a:r>
            <a:r>
              <a:rPr lang="en-US" altLang="en-US" sz="1700" i="1" dirty="0"/>
              <a:t>course_id</a:t>
            </a:r>
            <a:r>
              <a:rPr lang="en-US" altLang="en-US" sz="1700" dirty="0"/>
              <a:t>, for reasons that will become clear later, even though we have dropped the attribute </a:t>
            </a:r>
            <a:r>
              <a:rPr lang="en-US" altLang="en-US" sz="1700" i="1" dirty="0"/>
              <a:t>course_id</a:t>
            </a:r>
            <a:r>
              <a:rPr lang="en-US" altLang="en-US" sz="1700" dirty="0"/>
              <a:t>  from the entity set </a:t>
            </a:r>
            <a:r>
              <a:rPr lang="en-US" altLang="en-US" sz="1700" i="1" dirty="0"/>
              <a:t>section.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17B4A19-FF1C-465B-95AB-C7FE48D7DDD3}"/>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27362" name="Rectangle 2"/>
          <p:cNvSpPr>
            <a:spLocks noGrp="1" noChangeArrowheads="1"/>
          </p:cNvSpPr>
          <p:nvPr>
            <p:ph type="title"/>
          </p:nvPr>
        </p:nvSpPr>
        <p:spPr>
          <a:xfrm>
            <a:off x="539750" y="85725"/>
            <a:ext cx="8077200" cy="609600"/>
          </a:xfrm>
        </p:spPr>
        <p:txBody>
          <a:bodyPr/>
          <a:lstStyle/>
          <a:p>
            <a:pPr>
              <a:defRPr/>
            </a:pPr>
            <a:r>
              <a:rPr lang="en-US" altLang="en-US" dirty="0">
                <a:effectLst>
                  <a:outerShdw blurRad="38100" dist="38100" dir="2700000" algn="tl">
                    <a:srgbClr val="C0C0C0"/>
                  </a:outerShdw>
                </a:effectLst>
              </a:rPr>
              <a:t>Expressing Weak Entity Sets</a:t>
            </a:r>
          </a:p>
        </p:txBody>
      </p:sp>
      <p:sp>
        <p:nvSpPr>
          <p:cNvPr id="46083" name="Rectangle 3"/>
          <p:cNvSpPr>
            <a:spLocks noGrp="1" noChangeArrowheads="1"/>
          </p:cNvSpPr>
          <p:nvPr>
            <p:ph type="body" idx="1"/>
          </p:nvPr>
        </p:nvSpPr>
        <p:spPr>
          <a:xfrm>
            <a:off x="781235" y="1142557"/>
            <a:ext cx="7411789" cy="2222436"/>
          </a:xfrm>
        </p:spPr>
        <p:txBody>
          <a:bodyPr/>
          <a:lstStyle/>
          <a:p>
            <a:r>
              <a:rPr lang="en-US" altLang="en-US" sz="1700" dirty="0"/>
              <a:t>In E-R diagrams, a weak entity set is depicted via a double rectangle.</a:t>
            </a:r>
          </a:p>
          <a:p>
            <a:r>
              <a:rPr lang="en-US" altLang="en-US" sz="1700" dirty="0"/>
              <a:t>We underline the discriminator of a weak entity set  with a dashed line.</a:t>
            </a:r>
          </a:p>
          <a:p>
            <a:r>
              <a:rPr lang="en-US" altLang="en-US" sz="1700" dirty="0"/>
              <a:t>The relationship set connecting the  weak entity set to the identifying strong entity set is depicted by a double diamond. </a:t>
            </a:r>
          </a:p>
          <a:p>
            <a:r>
              <a:rPr lang="en-US" altLang="en-US" sz="1700" dirty="0"/>
              <a:t>Primary key for </a:t>
            </a:r>
            <a:r>
              <a:rPr lang="en-US" altLang="en-US" sz="1700" i="1" dirty="0"/>
              <a:t>section </a:t>
            </a:r>
            <a:r>
              <a:rPr lang="en-US" altLang="en-US" sz="1700" dirty="0"/>
              <a:t>– (</a:t>
            </a:r>
            <a:r>
              <a:rPr lang="en-US" altLang="en-US" sz="1700" i="1" dirty="0"/>
              <a:t>course_id, sec_id, semester, year</a:t>
            </a:r>
            <a:r>
              <a:rPr lang="en-US" altLang="en-US" sz="2000" dirty="0"/>
              <a:t>)</a:t>
            </a:r>
          </a:p>
        </p:txBody>
      </p:sp>
      <p:pic>
        <p:nvPicPr>
          <p:cNvPr id="9" name="Picture 8">
            <a:extLst>
              <a:ext uri="{FF2B5EF4-FFF2-40B4-BE49-F238E27FC236}">
                <a16:creationId xmlns:a16="http://schemas.microsoft.com/office/drawing/2014/main" id="{4DAEF5BF-475C-4A31-832E-515CEDA7E2E2}"/>
              </a:ext>
            </a:extLst>
          </p:cNvPr>
          <p:cNvPicPr>
            <a:picLocks noChangeAspect="1"/>
          </p:cNvPicPr>
          <p:nvPr/>
        </p:nvPicPr>
        <p:blipFill>
          <a:blip r:embed="rId3"/>
          <a:stretch>
            <a:fillRect/>
          </a:stretch>
        </p:blipFill>
        <p:spPr>
          <a:xfrm>
            <a:off x="1387965" y="3429000"/>
            <a:ext cx="6591616" cy="1351281"/>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FE1A20F-926A-46D5-878A-CC8BCEA5D0C5}"/>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79938"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Redundant Attributes</a:t>
            </a:r>
          </a:p>
        </p:txBody>
      </p:sp>
      <p:sp>
        <p:nvSpPr>
          <p:cNvPr id="47109" name="Rectangle 3"/>
          <p:cNvSpPr>
            <a:spLocks noGrp="1" noChangeArrowheads="1"/>
          </p:cNvSpPr>
          <p:nvPr>
            <p:ph type="body" idx="1"/>
          </p:nvPr>
        </p:nvSpPr>
        <p:spPr>
          <a:xfrm>
            <a:off x="768350" y="1075145"/>
            <a:ext cx="7594415" cy="3313975"/>
          </a:xfrm>
        </p:spPr>
        <p:txBody>
          <a:bodyPr/>
          <a:lstStyle/>
          <a:p>
            <a:r>
              <a:rPr lang="en-US" altLang="en-US" sz="1700" dirty="0"/>
              <a:t>Suppose we have entity sets:</a:t>
            </a:r>
          </a:p>
          <a:p>
            <a:pPr lvl="1"/>
            <a:r>
              <a:rPr lang="en-US" altLang="en-US" sz="1700" i="1" dirty="0">
                <a:ea typeface="ＭＳ Ｐゴシック" panose="020B0600070205080204" pitchFamily="34" charset="-128"/>
              </a:rPr>
              <a:t>student</a:t>
            </a:r>
            <a:r>
              <a:rPr lang="en-US" altLang="en-US" sz="1700" dirty="0">
                <a:ea typeface="ＭＳ Ｐゴシック" panose="020B0600070205080204" pitchFamily="34" charset="-128"/>
              </a:rPr>
              <a:t>, with attributes: </a:t>
            </a:r>
            <a:r>
              <a:rPr lang="en-US" altLang="en-US" sz="1700" i="1" dirty="0">
                <a:ea typeface="ＭＳ Ｐゴシック" panose="020B0600070205080204" pitchFamily="34" charset="-128"/>
              </a:rPr>
              <a:t>ID</a:t>
            </a:r>
            <a:r>
              <a:rPr lang="en-US" altLang="en-US" sz="1700" dirty="0">
                <a:ea typeface="ＭＳ Ｐゴシック" panose="020B0600070205080204" pitchFamily="34" charset="-128"/>
              </a:rPr>
              <a:t>, </a:t>
            </a:r>
            <a:r>
              <a:rPr lang="en-US" altLang="en-US" sz="1700" i="1" dirty="0">
                <a:ea typeface="ＭＳ Ｐゴシック" panose="020B0600070205080204" pitchFamily="34" charset="-128"/>
              </a:rPr>
              <a:t>name, tot_cred</a:t>
            </a:r>
            <a:r>
              <a:rPr lang="en-US" altLang="en-US" sz="1700" dirty="0">
                <a:ea typeface="ＭＳ Ｐゴシック" panose="020B0600070205080204" pitchFamily="34" charset="-128"/>
              </a:rPr>
              <a:t>, </a:t>
            </a:r>
            <a:r>
              <a:rPr lang="en-US" altLang="en-US" sz="1700" i="1" dirty="0">
                <a:ea typeface="ＭＳ Ｐゴシック" panose="020B0600070205080204" pitchFamily="34" charset="-128"/>
              </a:rPr>
              <a:t>dept_name</a:t>
            </a:r>
          </a:p>
          <a:p>
            <a:pPr lvl="1"/>
            <a:r>
              <a:rPr lang="en-US" altLang="en-US" sz="1700" i="1" dirty="0">
                <a:ea typeface="ＭＳ Ｐゴシック" panose="020B0600070205080204" pitchFamily="34" charset="-128"/>
              </a:rPr>
              <a:t>department, </a:t>
            </a:r>
            <a:r>
              <a:rPr lang="en-US" altLang="en-US" sz="1700" dirty="0">
                <a:ea typeface="ＭＳ Ｐゴシック" panose="020B0600070205080204" pitchFamily="34" charset="-128"/>
              </a:rPr>
              <a:t>with attributes: </a:t>
            </a:r>
            <a:r>
              <a:rPr lang="en-US" altLang="en-US" sz="1700" i="1" dirty="0">
                <a:ea typeface="ＭＳ Ｐゴシック" panose="020B0600070205080204" pitchFamily="34" charset="-128"/>
              </a:rPr>
              <a:t>dept_name, building, budget</a:t>
            </a:r>
          </a:p>
          <a:p>
            <a:r>
              <a:rPr lang="en-US" altLang="en-US" sz="1700" dirty="0"/>
              <a:t>We model the fact that each student has an associated department</a:t>
            </a:r>
            <a:r>
              <a:rPr lang="en-US" altLang="en-US" sz="1700" i="1" dirty="0"/>
              <a:t> </a:t>
            </a:r>
            <a:r>
              <a:rPr lang="en-US" altLang="en-US" sz="1700" dirty="0"/>
              <a:t>using a relationship set </a:t>
            </a:r>
            <a:r>
              <a:rPr lang="en-US" altLang="en-US" i="1" dirty="0"/>
              <a:t>stud</a:t>
            </a:r>
            <a:r>
              <a:rPr lang="en-US" altLang="en-US" sz="1700" i="1" dirty="0"/>
              <a:t>_dept</a:t>
            </a:r>
          </a:p>
          <a:p>
            <a:r>
              <a:rPr lang="en-US" altLang="en-US" sz="1700" dirty="0"/>
              <a:t>The attribute </a:t>
            </a:r>
            <a:r>
              <a:rPr lang="en-US" altLang="en-US" sz="1700" i="1" dirty="0"/>
              <a:t>dept_name </a:t>
            </a:r>
            <a:r>
              <a:rPr lang="en-US" altLang="en-US" sz="1700" dirty="0"/>
              <a:t>in </a:t>
            </a:r>
            <a:r>
              <a:rPr lang="en-US" altLang="en-US" sz="1700" i="1" dirty="0"/>
              <a:t>student</a:t>
            </a:r>
            <a:r>
              <a:rPr lang="en-US" altLang="en-US" sz="1700" dirty="0"/>
              <a:t> below replicates information present in the relationship and is therefore  redundant</a:t>
            </a:r>
          </a:p>
          <a:p>
            <a:pPr lvl="1"/>
            <a:r>
              <a:rPr lang="en-US" altLang="en-US" sz="1700" dirty="0">
                <a:ea typeface="ＭＳ Ｐゴシック" panose="020B0600070205080204" pitchFamily="34" charset="-128"/>
              </a:rPr>
              <a:t>and needs to be removed.</a:t>
            </a:r>
          </a:p>
          <a:p>
            <a:r>
              <a:rPr lang="en-US" altLang="en-US" sz="1700" dirty="0"/>
              <a:t>BUT: when converting back to tables, in some cases the attribute gets reintroduced, as we will see later.</a:t>
            </a:r>
          </a:p>
        </p:txBody>
      </p:sp>
      <p:pic>
        <p:nvPicPr>
          <p:cNvPr id="8" name="Picture 7">
            <a:extLst>
              <a:ext uri="{FF2B5EF4-FFF2-40B4-BE49-F238E27FC236}">
                <a16:creationId xmlns:a16="http://schemas.microsoft.com/office/drawing/2014/main" id="{31DC5132-C467-4720-85B4-2A91343719EF}"/>
              </a:ext>
            </a:extLst>
          </p:cNvPr>
          <p:cNvPicPr>
            <a:picLocks noChangeAspect="1"/>
          </p:cNvPicPr>
          <p:nvPr/>
        </p:nvPicPr>
        <p:blipFill>
          <a:blip r:embed="rId3"/>
          <a:stretch>
            <a:fillRect/>
          </a:stretch>
        </p:blipFill>
        <p:spPr>
          <a:xfrm>
            <a:off x="1935479" y="4655471"/>
            <a:ext cx="5560258" cy="2085054"/>
          </a:xfrm>
          <a:prstGeom prst="rect">
            <a:avLst/>
          </a:prstGeom>
        </p:spPr>
      </p:pic>
      <p:cxnSp>
        <p:nvCxnSpPr>
          <p:cNvPr id="7" name="Straight Connector 6">
            <a:extLst>
              <a:ext uri="{FF2B5EF4-FFF2-40B4-BE49-F238E27FC236}">
                <a16:creationId xmlns:a16="http://schemas.microsoft.com/office/drawing/2014/main" id="{C7F3C57B-A0A6-425B-ABE4-183F329F79F4}"/>
              </a:ext>
            </a:extLst>
          </p:cNvPr>
          <p:cNvCxnSpPr/>
          <p:nvPr/>
        </p:nvCxnSpPr>
        <p:spPr bwMode="auto">
          <a:xfrm>
            <a:off x="2006599" y="6075680"/>
            <a:ext cx="924561" cy="0"/>
          </a:xfrm>
          <a:prstGeom prst="line">
            <a:avLst/>
          </a:prstGeom>
          <a:solidFill>
            <a:schemeClr val="accent1"/>
          </a:solidFill>
          <a:ln w="19050" cap="flat" cmpd="sng" algn="ctr">
            <a:solidFill>
              <a:schemeClr val="tx2"/>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1547" y="1235947"/>
            <a:ext cx="8631534" cy="3785652"/>
          </a:xfrm>
          <a:prstGeom prst="rect">
            <a:avLst/>
          </a:prstGeom>
          <a:noFill/>
        </p:spPr>
        <p:txBody>
          <a:bodyPr wrap="square" rtlCol="0">
            <a:spAutoFit/>
          </a:bodyPr>
          <a:lstStyle/>
          <a:p>
            <a:r>
              <a:rPr lang="en-US" dirty="0"/>
              <a:t>‘Wow Stylish Saloon’ has several branches in Delhi. Each Saloon has one or more employees and managed by a manager. Each employee, including the manager, provides services to their clients. The client can search the saloon location and their working days/hours, and the services provided by them. The Saloon would like to keep the history of each client and the services taken by them for audit trails and analysis purpose….. </a:t>
            </a:r>
          </a:p>
          <a:p>
            <a:endParaRPr lang="en-US" dirty="0"/>
          </a:p>
          <a:p>
            <a:pPr marL="285750" indent="-285750">
              <a:buFont typeface="Arial" panose="020B0604020202020204" pitchFamily="34" charset="0"/>
              <a:buChar char="•"/>
            </a:pPr>
            <a:r>
              <a:rPr lang="en-US" dirty="0">
                <a:solidFill>
                  <a:schemeClr val="bg2">
                    <a:lumMod val="40000"/>
                    <a:lumOff val="60000"/>
                  </a:schemeClr>
                </a:solidFill>
              </a:rPr>
              <a:t>List all entities and the primary key of each entity.</a:t>
            </a:r>
          </a:p>
          <a:p>
            <a:pPr marL="285750" indent="-285750">
              <a:buFont typeface="Arial" panose="020B0604020202020204" pitchFamily="34" charset="0"/>
              <a:buChar char="•"/>
            </a:pPr>
            <a:r>
              <a:rPr lang="en-US" dirty="0">
                <a:solidFill>
                  <a:schemeClr val="bg2">
                    <a:lumMod val="40000"/>
                    <a:lumOff val="60000"/>
                  </a:schemeClr>
                </a:solidFill>
              </a:rPr>
              <a:t>List all relationship sets</a:t>
            </a:r>
          </a:p>
          <a:p>
            <a:pPr marL="285750" indent="-285750">
              <a:buFont typeface="Arial" panose="020B0604020202020204" pitchFamily="34" charset="0"/>
              <a:buChar char="•"/>
            </a:pPr>
            <a:r>
              <a:rPr lang="en-US" dirty="0">
                <a:solidFill>
                  <a:schemeClr val="bg2">
                    <a:lumMod val="40000"/>
                    <a:lumOff val="60000"/>
                  </a:schemeClr>
                </a:solidFill>
              </a:rPr>
              <a:t>List all relationship sets with attributes.</a:t>
            </a:r>
          </a:p>
          <a:p>
            <a:pPr marL="285750" indent="-285750">
              <a:buFont typeface="Arial" panose="020B0604020202020204" pitchFamily="34" charset="0"/>
              <a:buChar char="•"/>
            </a:pPr>
            <a:r>
              <a:rPr lang="en-US" dirty="0">
                <a:solidFill>
                  <a:schemeClr val="bg2">
                    <a:lumMod val="40000"/>
                    <a:lumOff val="60000"/>
                  </a:schemeClr>
                </a:solidFill>
              </a:rPr>
              <a:t>Include attributes and cardinality constraints (relationship types).</a:t>
            </a:r>
          </a:p>
          <a:p>
            <a:pPr marL="285750" indent="-285750">
              <a:buFont typeface="Arial" panose="020B0604020202020204" pitchFamily="34" charset="0"/>
              <a:buChar char="•"/>
            </a:pPr>
            <a:r>
              <a:rPr lang="en-IN" dirty="0">
                <a:solidFill>
                  <a:schemeClr val="bg2">
                    <a:lumMod val="40000"/>
                    <a:lumOff val="60000"/>
                  </a:schemeClr>
                </a:solidFill>
              </a:rPr>
              <a:t>Add participation constraints</a:t>
            </a:r>
          </a:p>
          <a:p>
            <a:pPr marL="285750" indent="-285750">
              <a:buFont typeface="Arial" panose="020B0604020202020204" pitchFamily="34" charset="0"/>
              <a:buChar char="•"/>
            </a:pPr>
            <a:r>
              <a:rPr lang="en-IN" dirty="0">
                <a:solidFill>
                  <a:srgbClr val="0070C0"/>
                </a:solidFill>
              </a:rPr>
              <a:t>Identify any weak entity, and underline the PK in all entities and relationships (that is, draw the complete E-R model).</a:t>
            </a:r>
          </a:p>
          <a:p>
            <a:pPr marL="285750" indent="-285750">
              <a:buFont typeface="Arial" panose="020B0604020202020204" pitchFamily="34" charset="0"/>
              <a:buChar char="•"/>
            </a:pPr>
            <a:endParaRPr lang="en-IN" dirty="0">
              <a:solidFill>
                <a:srgbClr val="0070C0"/>
              </a:solidFill>
            </a:endParaRPr>
          </a:p>
          <a:p>
            <a:pPr marL="285750" indent="-285750">
              <a:buFont typeface="Arial" panose="020B0604020202020204" pitchFamily="34" charset="0"/>
              <a:buChar char="•"/>
            </a:pPr>
            <a:endParaRPr lang="en-IN" dirty="0">
              <a:solidFill>
                <a:srgbClr val="0070C0"/>
              </a:solidFill>
            </a:endParaRPr>
          </a:p>
        </p:txBody>
      </p:sp>
      <p:sp>
        <p:nvSpPr>
          <p:cNvPr id="3" name="TextBox 2"/>
          <p:cNvSpPr txBox="1"/>
          <p:nvPr/>
        </p:nvSpPr>
        <p:spPr>
          <a:xfrm>
            <a:off x="321547" y="4790970"/>
            <a:ext cx="8631534" cy="1077218"/>
          </a:xfrm>
          <a:prstGeom prst="rect">
            <a:avLst/>
          </a:prstGeom>
          <a:noFill/>
        </p:spPr>
        <p:txBody>
          <a:bodyPr wrap="square" rtlCol="0">
            <a:spAutoFit/>
          </a:bodyPr>
          <a:lstStyle/>
          <a:p>
            <a:r>
              <a:rPr lang="en-US" dirty="0"/>
              <a:t>‘</a:t>
            </a:r>
            <a:r>
              <a:rPr lang="en-US" dirty="0">
                <a:solidFill>
                  <a:schemeClr val="bg2">
                    <a:lumMod val="40000"/>
                    <a:lumOff val="60000"/>
                  </a:schemeClr>
                </a:solidFill>
              </a:rPr>
              <a:t>Wow Stylish Saloon’ has several branches in Delhi. Each Saloon has one or more employees and manages by a manager. Each employee can provide maximum 2 types of services to their clients, but a client can ask for multiple services offered by a saloon. Not all saloons offer all services/hair products. A client can choose employees for desired services……</a:t>
            </a:r>
            <a:endParaRPr lang="en-IN" dirty="0">
              <a:solidFill>
                <a:schemeClr val="bg2">
                  <a:lumMod val="40000"/>
                  <a:lumOff val="60000"/>
                </a:schemeClr>
              </a:solidFill>
            </a:endParaRPr>
          </a:p>
        </p:txBody>
      </p:sp>
    </p:spTree>
    <p:extLst>
      <p:ext uri="{BB962C8B-B14F-4D97-AF65-F5344CB8AC3E}">
        <p14:creationId xmlns:p14="http://schemas.microsoft.com/office/powerpoint/2010/main" val="19453354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919" y="1172698"/>
            <a:ext cx="8772211" cy="4955203"/>
          </a:xfrm>
          <a:prstGeom prst="rect">
            <a:avLst/>
          </a:prstGeom>
        </p:spPr>
        <p:txBody>
          <a:bodyPr wrap="square">
            <a:spAutoFit/>
          </a:bodyPr>
          <a:lstStyle/>
          <a:p>
            <a:r>
              <a:rPr lang="en-IN" dirty="0"/>
              <a:t>The GoI plans to build a DB for managing the information about procurement, distribution of</a:t>
            </a:r>
          </a:p>
          <a:p>
            <a:r>
              <a:rPr lang="en-IN" dirty="0"/>
              <a:t>vaccines and the information about vaccinated citizens. The dept procures vaccines from various vendors and then distribute to local health center for vaccinations to citizens. A citizen books an appointment in the hospital for vaccination. </a:t>
            </a:r>
          </a:p>
          <a:p>
            <a:endParaRPr lang="en-IN" dirty="0"/>
          </a:p>
          <a:p>
            <a:r>
              <a:rPr lang="en-IN" dirty="0"/>
              <a:t>To make sure a citizen does not get vaccination twice, the health center checks the vaccination record for the citizen and update the DB once the citizen is vaccinated. Each health center CMO would like to get the status of vaccine inventory and how many folks in his/her health center are covered each day. If the inventory falls below certain threshold, the CMO office will send a fresh order for next supply.......</a:t>
            </a:r>
          </a:p>
          <a:p>
            <a:endParaRPr lang="en-IN" sz="1400" dirty="0"/>
          </a:p>
          <a:p>
            <a:pPr marL="285750" indent="-285750">
              <a:buFont typeface="Arial" panose="020B0604020202020204" pitchFamily="34" charset="0"/>
              <a:buChar char="•"/>
            </a:pPr>
            <a:r>
              <a:rPr lang="en-IN" sz="1400" dirty="0"/>
              <a:t>Citizens are identified by an Aadhar, and their names, addresses, and ages must be recorded.</a:t>
            </a:r>
          </a:p>
          <a:p>
            <a:pPr marL="285750" indent="-285750">
              <a:buFont typeface="Arial" panose="020B0604020202020204" pitchFamily="34" charset="0"/>
              <a:buChar char="•"/>
            </a:pPr>
            <a:r>
              <a:rPr lang="en-IN" sz="1400" dirty="0"/>
              <a:t>Doctors are identified by an Aadhar. For each doctor, the name, associated health center, date of joining, and years of experience must be recorded.</a:t>
            </a:r>
          </a:p>
          <a:p>
            <a:pPr marL="285750" indent="-285750">
              <a:buFont typeface="Arial" panose="020B0604020202020204" pitchFamily="34" charset="0"/>
              <a:buChar char="•"/>
            </a:pPr>
            <a:r>
              <a:rPr lang="en-IN" sz="1400" dirty="0"/>
              <a:t>Each health center is identified by unique number, address, #of doctors, CMO, CMO-Aadhar, Phone</a:t>
            </a:r>
          </a:p>
          <a:p>
            <a:pPr marL="285750" indent="-285750">
              <a:buFont typeface="Arial" panose="020B0604020202020204" pitchFamily="34" charset="0"/>
              <a:buChar char="•"/>
            </a:pPr>
            <a:r>
              <a:rPr lang="en-IN" sz="1400" dirty="0"/>
              <a:t>Each distributor i.e. vaccine supplier (pharmaceutical company) is identified by name and has a phone number.</a:t>
            </a:r>
          </a:p>
          <a:p>
            <a:pPr marL="285750" indent="-285750">
              <a:buFont typeface="Arial" panose="020B0604020202020204" pitchFamily="34" charset="0"/>
              <a:buChar char="•"/>
            </a:pPr>
            <a:r>
              <a:rPr lang="en-IN" sz="1400" dirty="0"/>
              <a:t>For each vaccine procurement, it should have Order date, Company name, #of vaccines, Price per vaccine, Received date.</a:t>
            </a:r>
          </a:p>
          <a:p>
            <a:pPr marL="285750" indent="-285750">
              <a:buFont typeface="Arial" panose="020B0604020202020204" pitchFamily="34" charset="0"/>
              <a:buChar char="•"/>
            </a:pPr>
            <a:r>
              <a:rPr lang="en-IN" sz="1400" dirty="0"/>
              <a:t>For distribution, we should record Shipped date, Health center#, Vaccine name, #of vaccines,...</a:t>
            </a:r>
          </a:p>
          <a:p>
            <a:pPr marL="285750" indent="-285750">
              <a:buFont typeface="Arial" panose="020B0604020202020204" pitchFamily="34" charset="0"/>
              <a:buChar char="•"/>
            </a:pPr>
            <a:r>
              <a:rPr lang="en-IN" dirty="0"/>
              <a:t>....</a:t>
            </a:r>
          </a:p>
        </p:txBody>
      </p:sp>
      <p:sp>
        <p:nvSpPr>
          <p:cNvPr id="3" name="Rectangle 2"/>
          <p:cNvSpPr/>
          <p:nvPr/>
        </p:nvSpPr>
        <p:spPr>
          <a:xfrm>
            <a:off x="1160585" y="313026"/>
            <a:ext cx="7903028" cy="369332"/>
          </a:xfrm>
          <a:prstGeom prst="rect">
            <a:avLst/>
          </a:prstGeom>
        </p:spPr>
        <p:txBody>
          <a:bodyPr wrap="square">
            <a:spAutoFit/>
          </a:bodyPr>
          <a:lstStyle/>
          <a:p>
            <a:r>
              <a:rPr lang="en-IN" sz="1800" b="1" dirty="0"/>
              <a:t>Vaccine Distribution and inventory DB Example</a:t>
            </a:r>
          </a:p>
        </p:txBody>
      </p:sp>
    </p:spTree>
    <p:extLst>
      <p:ext uri="{BB962C8B-B14F-4D97-AF65-F5344CB8AC3E}">
        <p14:creationId xmlns:p14="http://schemas.microsoft.com/office/powerpoint/2010/main" val="30781516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857B4C2C-4A96-44B1-9B21-040C9858EAC8}"/>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58434" name="Rectangle 2"/>
          <p:cNvSpPr>
            <a:spLocks noGrp="1" noChangeArrowheads="1"/>
          </p:cNvSpPr>
          <p:nvPr>
            <p:ph type="title"/>
          </p:nvPr>
        </p:nvSpPr>
        <p:spPr>
          <a:xfrm>
            <a:off x="885825" y="2439988"/>
            <a:ext cx="8077200" cy="609600"/>
          </a:xfrm>
        </p:spPr>
        <p:txBody>
          <a:bodyPr/>
          <a:lstStyle/>
          <a:p>
            <a:pPr>
              <a:defRPr/>
            </a:pPr>
            <a:r>
              <a:rPr lang="en-US" altLang="en-US" dirty="0">
                <a:effectLst>
                  <a:outerShdw blurRad="38100" dist="38100" dir="2700000" algn="tl">
                    <a:srgbClr val="C0C0C0"/>
                  </a:outerShdw>
                </a:effectLst>
              </a:rPr>
              <a:t>Reduction to Relation Schemas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431AD14-9CAC-4B27-9ABE-33EDDFE6F28A}"/>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58434" name="Rectangle 2"/>
          <p:cNvSpPr>
            <a:spLocks noGrp="1" noChangeArrowheads="1"/>
          </p:cNvSpPr>
          <p:nvPr>
            <p:ph type="title"/>
          </p:nvPr>
        </p:nvSpPr>
        <p:spPr>
          <a:xfrm>
            <a:off x="885825" y="114300"/>
            <a:ext cx="8077200" cy="609600"/>
          </a:xfrm>
        </p:spPr>
        <p:txBody>
          <a:bodyPr/>
          <a:lstStyle/>
          <a:p>
            <a:pPr>
              <a:defRPr/>
            </a:pPr>
            <a:r>
              <a:rPr lang="en-US" altLang="en-US" dirty="0">
                <a:effectLst>
                  <a:outerShdw blurRad="38100" dist="38100" dir="2700000" algn="tl">
                    <a:srgbClr val="C0C0C0"/>
                  </a:outerShdw>
                </a:effectLst>
              </a:rPr>
              <a:t>Reduction to Relation Schemas</a:t>
            </a:r>
          </a:p>
        </p:txBody>
      </p:sp>
      <p:sp>
        <p:nvSpPr>
          <p:cNvPr id="50179" name="Rectangle 3"/>
          <p:cNvSpPr>
            <a:spLocks noGrp="1" noChangeArrowheads="1"/>
          </p:cNvSpPr>
          <p:nvPr>
            <p:ph type="body" idx="1"/>
          </p:nvPr>
        </p:nvSpPr>
        <p:spPr>
          <a:xfrm>
            <a:off x="788167" y="1130365"/>
            <a:ext cx="7563231" cy="3917124"/>
          </a:xfrm>
        </p:spPr>
        <p:txBody>
          <a:bodyPr/>
          <a:lstStyle/>
          <a:p>
            <a:r>
              <a:rPr lang="en-US" altLang="en-US" sz="1700" dirty="0"/>
              <a:t>Entity sets and relationship sets can be expressed uniformly as </a:t>
            </a:r>
            <a:r>
              <a:rPr lang="en-US" altLang="en-US" sz="1700" i="1" dirty="0"/>
              <a:t>relation schemas </a:t>
            </a:r>
            <a:r>
              <a:rPr lang="en-US" altLang="en-US" sz="1700" dirty="0"/>
              <a:t>that represent the contents of the database.</a:t>
            </a:r>
          </a:p>
          <a:p>
            <a:r>
              <a:rPr lang="en-US" altLang="en-US" sz="1700" dirty="0"/>
              <a:t>A database which conforms to an E-R diagram can be represented by a collection of schemas.</a:t>
            </a:r>
          </a:p>
          <a:p>
            <a:r>
              <a:rPr lang="en-US" altLang="en-US" sz="1700" dirty="0"/>
              <a:t>For each entity set and relationship set there is a unique schema that is assigned the name of the corresponding entity set or relationship set.</a:t>
            </a:r>
          </a:p>
          <a:p>
            <a:r>
              <a:rPr lang="en-US" altLang="en-US" sz="1700" dirty="0"/>
              <a:t>Each schema has a number of columns (generally corresponding to attributes), which have unique names.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2604BBA-5A1B-425B-BBBF-E447F1A4D69A}"/>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60482"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Representing Entity Sets</a:t>
            </a:r>
          </a:p>
        </p:txBody>
      </p:sp>
      <p:sp>
        <p:nvSpPr>
          <p:cNvPr id="51203" name="Rectangle 3"/>
          <p:cNvSpPr>
            <a:spLocks noGrp="1" noChangeArrowheads="1"/>
          </p:cNvSpPr>
          <p:nvPr>
            <p:ph type="body" idx="1"/>
          </p:nvPr>
        </p:nvSpPr>
        <p:spPr>
          <a:xfrm>
            <a:off x="768350" y="1141413"/>
            <a:ext cx="7612063" cy="2528887"/>
          </a:xfrm>
        </p:spPr>
        <p:txBody>
          <a:bodyPr/>
          <a:lstStyle/>
          <a:p>
            <a:r>
              <a:rPr lang="en-US" altLang="en-US" sz="1700" dirty="0"/>
              <a:t>A strong entity set reduces to a schema with the same attributes</a:t>
            </a:r>
          </a:p>
          <a:p>
            <a:pPr>
              <a:buFont typeface="Monotype Sorts" charset="2"/>
              <a:buNone/>
            </a:pPr>
            <a:br>
              <a:rPr lang="en-US" altLang="en-US" sz="1700" dirty="0"/>
            </a:br>
            <a:r>
              <a:rPr lang="en-US" altLang="en-US" sz="1700" dirty="0"/>
              <a:t>            </a:t>
            </a:r>
            <a:r>
              <a:rPr lang="en-US" altLang="en-US" sz="1700" i="1" dirty="0"/>
              <a:t>student(</a:t>
            </a:r>
            <a:r>
              <a:rPr lang="en-US" altLang="en-US" sz="1700" i="1" u="sng" dirty="0"/>
              <a:t>ID</a:t>
            </a:r>
            <a:r>
              <a:rPr lang="en-US" altLang="en-US" sz="1700" i="1" dirty="0"/>
              <a:t>, name, tot_cred)</a:t>
            </a:r>
          </a:p>
          <a:p>
            <a:pPr>
              <a:buFont typeface="Monotype Sorts" charset="2"/>
              <a:buNone/>
            </a:pPr>
            <a:endParaRPr lang="en-US" altLang="en-US" sz="800" dirty="0"/>
          </a:p>
          <a:p>
            <a:r>
              <a:rPr lang="en-US" altLang="en-US" sz="1700" dirty="0"/>
              <a:t>A weak entity set becomes a table that includes a column for the primary key of the identifying strong entity set </a:t>
            </a:r>
          </a:p>
          <a:p>
            <a:pPr>
              <a:buFont typeface="Monotype Sorts" charset="2"/>
              <a:buNone/>
            </a:pPr>
            <a:r>
              <a:rPr lang="en-US" altLang="en-US" sz="800" dirty="0"/>
              <a:t> </a:t>
            </a:r>
            <a:br>
              <a:rPr lang="en-US" altLang="en-US" sz="1700" dirty="0"/>
            </a:br>
            <a:r>
              <a:rPr lang="en-US" altLang="en-US" sz="1700" dirty="0"/>
              <a:t>           </a:t>
            </a:r>
            <a:r>
              <a:rPr lang="en-US" altLang="en-US" sz="1700" i="1" dirty="0"/>
              <a:t>section ( </a:t>
            </a:r>
            <a:r>
              <a:rPr lang="en-US" altLang="en-US" sz="1700" i="1" u="sng" dirty="0"/>
              <a:t>course_id, sec_id, sem, year</a:t>
            </a:r>
            <a:r>
              <a:rPr lang="en-US" altLang="en-US" sz="1700" i="1" dirty="0"/>
              <a:t> )</a:t>
            </a:r>
          </a:p>
          <a:p>
            <a:r>
              <a:rPr lang="en-US" altLang="en-US" sz="1700" dirty="0"/>
              <a:t>Example</a:t>
            </a:r>
          </a:p>
        </p:txBody>
      </p:sp>
      <p:pic>
        <p:nvPicPr>
          <p:cNvPr id="5" name="Graphic 4">
            <a:extLst>
              <a:ext uri="{FF2B5EF4-FFF2-40B4-BE49-F238E27FC236}">
                <a16:creationId xmlns:a16="http://schemas.microsoft.com/office/drawing/2014/main" id="{8B6D0D4F-80F3-46B7-992C-E3FCD232DE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86572" y="4185920"/>
            <a:ext cx="6471285" cy="1310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1547" y="1235947"/>
            <a:ext cx="8631534" cy="1323439"/>
          </a:xfrm>
          <a:prstGeom prst="rect">
            <a:avLst/>
          </a:prstGeom>
          <a:noFill/>
        </p:spPr>
        <p:txBody>
          <a:bodyPr wrap="square" rtlCol="0">
            <a:spAutoFit/>
          </a:bodyPr>
          <a:lstStyle/>
          <a:p>
            <a:r>
              <a:rPr lang="en-US" dirty="0"/>
              <a:t>‘Wow Stylish Saloon’ has several branches in Delhi. Each Saloon has one or more employees and managed by a manager. Each employee, including the manager, provides services to their clients. The client can search the saloon location and their working days/hours, and the services provided by them. The Saloon would like to keep the history of each client and the services taken by them for audit trails and analysis purpose….. </a:t>
            </a:r>
            <a:endParaRPr lang="en-IN" dirty="0"/>
          </a:p>
        </p:txBody>
      </p:sp>
      <p:sp>
        <p:nvSpPr>
          <p:cNvPr id="3" name="TextBox 2"/>
          <p:cNvSpPr txBox="1"/>
          <p:nvPr/>
        </p:nvSpPr>
        <p:spPr>
          <a:xfrm>
            <a:off x="321547" y="3990870"/>
            <a:ext cx="8631534" cy="1077218"/>
          </a:xfrm>
          <a:prstGeom prst="rect">
            <a:avLst/>
          </a:prstGeom>
          <a:noFill/>
        </p:spPr>
        <p:txBody>
          <a:bodyPr wrap="square" rtlCol="0">
            <a:spAutoFit/>
          </a:bodyPr>
          <a:lstStyle/>
          <a:p>
            <a:r>
              <a:rPr lang="en-US" dirty="0"/>
              <a:t>‘</a:t>
            </a:r>
            <a:r>
              <a:rPr lang="en-US" dirty="0">
                <a:solidFill>
                  <a:schemeClr val="bg2">
                    <a:lumMod val="40000"/>
                    <a:lumOff val="60000"/>
                  </a:schemeClr>
                </a:solidFill>
              </a:rPr>
              <a:t>Wow Stylish Saloon’ has several branches in Delhi. Each Saloon has one or more employees and manages by a manager. Each employee can provide maximum 2 types of services to their clients, but a client can ask for multiple services offered by a saloon. Not all saloons offer all services/hair products. A client can choose employees for desired services……</a:t>
            </a:r>
            <a:endParaRPr lang="en-IN" dirty="0">
              <a:solidFill>
                <a:schemeClr val="bg2">
                  <a:lumMod val="40000"/>
                  <a:lumOff val="60000"/>
                </a:schemeClr>
              </a:solidFill>
            </a:endParaRPr>
          </a:p>
        </p:txBody>
      </p:sp>
    </p:spTree>
    <p:extLst>
      <p:ext uri="{BB962C8B-B14F-4D97-AF65-F5344CB8AC3E}">
        <p14:creationId xmlns:p14="http://schemas.microsoft.com/office/powerpoint/2010/main" val="10243448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B752CFA-C0EB-4F40-9218-876595694A01}"/>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68674" name="Rectangle 2"/>
          <p:cNvSpPr>
            <a:spLocks noGrp="1" noChangeArrowheads="1"/>
          </p:cNvSpPr>
          <p:nvPr>
            <p:ph type="title" idx="4294967295"/>
          </p:nvPr>
        </p:nvSpPr>
        <p:spPr>
          <a:xfrm>
            <a:off x="773113" y="-11113"/>
            <a:ext cx="8370887" cy="609601"/>
          </a:xfrm>
        </p:spPr>
        <p:txBody>
          <a:bodyPr/>
          <a:lstStyle/>
          <a:p>
            <a:pPr>
              <a:defRPr/>
            </a:pPr>
            <a:r>
              <a:rPr lang="en-US" altLang="en-US" sz="2400" dirty="0">
                <a:effectLst>
                  <a:outerShdw blurRad="38100" dist="38100" dir="2700000" algn="tl">
                    <a:srgbClr val="C0C0C0"/>
                  </a:outerShdw>
                </a:effectLst>
              </a:rPr>
              <a:t>Representation of Entity Sets with Composite Attributes</a:t>
            </a:r>
          </a:p>
        </p:txBody>
      </p:sp>
      <p:sp>
        <p:nvSpPr>
          <p:cNvPr id="52227" name="Rectangle 3"/>
          <p:cNvSpPr>
            <a:spLocks noGrp="1" noChangeArrowheads="1"/>
          </p:cNvSpPr>
          <p:nvPr>
            <p:ph type="body" idx="4294967295"/>
          </p:nvPr>
        </p:nvSpPr>
        <p:spPr>
          <a:xfrm>
            <a:off x="2849563" y="1104900"/>
            <a:ext cx="6026150" cy="5097463"/>
          </a:xfrm>
        </p:spPr>
        <p:txBody>
          <a:bodyPr/>
          <a:lstStyle/>
          <a:p>
            <a:pPr>
              <a:buFont typeface="Wingdings" panose="05000000000000000000" pitchFamily="2" charset="2"/>
              <a:buChar char="§"/>
            </a:pPr>
            <a:r>
              <a:rPr lang="en-US" altLang="en-US" sz="1700" dirty="0"/>
              <a:t>Composite attributes are flattened out by creating a separate attribute for each component attribute</a:t>
            </a:r>
          </a:p>
          <a:p>
            <a:pPr lvl="1">
              <a:buSzPct val="110000"/>
              <a:buFont typeface="Arial" panose="020B0604020202020204" pitchFamily="34" charset="0"/>
              <a:buChar char="•"/>
            </a:pPr>
            <a:r>
              <a:rPr lang="en-US" altLang="en-US" sz="1700" dirty="0">
                <a:ea typeface="ＭＳ Ｐゴシック" panose="020B0600070205080204" pitchFamily="34" charset="-128"/>
              </a:rPr>
              <a:t>Example: given entity set </a:t>
            </a:r>
            <a:r>
              <a:rPr lang="en-US" altLang="en-US" sz="1700" i="1" dirty="0">
                <a:ea typeface="ＭＳ Ｐゴシック" panose="020B0600070205080204" pitchFamily="34" charset="-128"/>
              </a:rPr>
              <a:t>instructor</a:t>
            </a:r>
            <a:r>
              <a:rPr lang="en-US" altLang="en-US" sz="1700" dirty="0">
                <a:ea typeface="ＭＳ Ｐゴシック" panose="020B0600070205080204" pitchFamily="34" charset="-128"/>
              </a:rPr>
              <a:t> with composite attribute </a:t>
            </a:r>
            <a:r>
              <a:rPr lang="en-US" altLang="en-US" sz="1700" i="1" dirty="0">
                <a:ea typeface="ＭＳ Ｐゴシック" panose="020B0600070205080204" pitchFamily="34" charset="-128"/>
              </a:rPr>
              <a:t>name</a:t>
            </a:r>
            <a:r>
              <a:rPr lang="en-US" altLang="en-US" sz="1700" dirty="0">
                <a:ea typeface="ＭＳ Ｐゴシック" panose="020B0600070205080204" pitchFamily="34" charset="-128"/>
              </a:rPr>
              <a:t> with component attributes </a:t>
            </a:r>
            <a:r>
              <a:rPr lang="en-US" altLang="en-US" sz="1700" i="1" dirty="0">
                <a:ea typeface="ＭＳ Ｐゴシック" panose="020B0600070205080204" pitchFamily="34" charset="-128"/>
              </a:rPr>
              <a:t>first_name </a:t>
            </a:r>
            <a:r>
              <a:rPr lang="en-US" altLang="en-US" sz="1700" dirty="0">
                <a:ea typeface="ＭＳ Ｐゴシック" panose="020B0600070205080204" pitchFamily="34" charset="-128"/>
              </a:rPr>
              <a:t>and </a:t>
            </a:r>
            <a:r>
              <a:rPr lang="en-US" altLang="en-US" sz="1700" i="1" dirty="0">
                <a:ea typeface="ＭＳ Ｐゴシック" panose="020B0600070205080204" pitchFamily="34" charset="-128"/>
              </a:rPr>
              <a:t>last_name</a:t>
            </a:r>
            <a:r>
              <a:rPr lang="en-US" altLang="en-US" sz="1700" dirty="0">
                <a:ea typeface="ＭＳ Ｐゴシック" panose="020B0600070205080204" pitchFamily="34" charset="-128"/>
              </a:rPr>
              <a:t> the schema corresponding to the entity set has two attributes </a:t>
            </a:r>
            <a:r>
              <a:rPr lang="en-US" altLang="en-US" sz="1700" i="1" dirty="0">
                <a:ea typeface="ＭＳ Ｐゴシック" panose="020B0600070205080204" pitchFamily="34" charset="-128"/>
              </a:rPr>
              <a:t>name_first_name</a:t>
            </a:r>
            <a:r>
              <a:rPr lang="en-US" altLang="en-US" sz="1700" dirty="0">
                <a:ea typeface="ＭＳ Ｐゴシック" panose="020B0600070205080204" pitchFamily="34" charset="-128"/>
              </a:rPr>
              <a:t>  and </a:t>
            </a:r>
            <a:r>
              <a:rPr lang="en-US" altLang="en-US" sz="1700" i="1" dirty="0">
                <a:ea typeface="ＭＳ Ｐゴシック" panose="020B0600070205080204" pitchFamily="34" charset="-128"/>
              </a:rPr>
              <a:t>name_last_name</a:t>
            </a:r>
          </a:p>
          <a:p>
            <a:pPr lvl="2">
              <a:buFont typeface="Wingdings" panose="05000000000000000000" pitchFamily="2" charset="2"/>
              <a:buChar char="§"/>
            </a:pPr>
            <a:r>
              <a:rPr lang="en-US" altLang="en-US" sz="1700" dirty="0">
                <a:ea typeface="ＭＳ Ｐゴシック" panose="020B0600070205080204" pitchFamily="34" charset="-128"/>
              </a:rPr>
              <a:t>Prefix omitted if there is no ambiguity (</a:t>
            </a:r>
            <a:r>
              <a:rPr lang="en-US" altLang="en-US" sz="1700" i="1" dirty="0">
                <a:ea typeface="ＭＳ Ｐゴシック" panose="020B0600070205080204" pitchFamily="34" charset="-128"/>
              </a:rPr>
              <a:t>name_first_name </a:t>
            </a:r>
            <a:r>
              <a:rPr lang="en-US" altLang="en-US" sz="1700" dirty="0">
                <a:ea typeface="ＭＳ Ｐゴシック" panose="020B0600070205080204" pitchFamily="34" charset="-128"/>
              </a:rPr>
              <a:t>could be </a:t>
            </a:r>
            <a:r>
              <a:rPr lang="en-US" altLang="en-US" sz="1700" i="1" dirty="0">
                <a:ea typeface="ＭＳ Ｐゴシック" panose="020B0600070205080204" pitchFamily="34" charset="-128"/>
              </a:rPr>
              <a:t>first_name)</a:t>
            </a:r>
            <a:endParaRPr lang="en-US" altLang="en-US" sz="1700" dirty="0">
              <a:ea typeface="ＭＳ Ｐゴシック" panose="020B0600070205080204" pitchFamily="34" charset="-128"/>
            </a:endParaRPr>
          </a:p>
          <a:p>
            <a:pPr>
              <a:buFont typeface="Wingdings" panose="05000000000000000000" pitchFamily="2" charset="2"/>
              <a:buChar char="§"/>
            </a:pPr>
            <a:r>
              <a:rPr lang="en-US" altLang="en-US" sz="1700" dirty="0"/>
              <a:t>Ignoring multivalued attributes, extended instructor schema is</a:t>
            </a:r>
          </a:p>
          <a:p>
            <a:pPr lvl="1">
              <a:buSzPct val="110000"/>
              <a:buFont typeface="Arial" panose="020B0604020202020204" pitchFamily="34" charset="0"/>
              <a:buChar char="•"/>
            </a:pPr>
            <a:r>
              <a:rPr lang="en-US" altLang="en-US" sz="1700" i="1" dirty="0">
                <a:ea typeface="ＭＳ Ｐゴシック" panose="020B0600070205080204" pitchFamily="34" charset="-128"/>
              </a:rPr>
              <a:t>instructor(ID, </a:t>
            </a:r>
            <a:br>
              <a:rPr lang="en-US" altLang="en-US" sz="1700" i="1" dirty="0">
                <a:ea typeface="ＭＳ Ｐゴシック" panose="020B0600070205080204" pitchFamily="34" charset="-128"/>
              </a:rPr>
            </a:br>
            <a:r>
              <a:rPr lang="en-US" altLang="en-US" sz="1700" i="1" dirty="0">
                <a:ea typeface="ＭＳ Ｐゴシック" panose="020B0600070205080204" pitchFamily="34" charset="-128"/>
              </a:rPr>
              <a:t>      first_name, middle_initial,  last_name,</a:t>
            </a:r>
            <a:br>
              <a:rPr lang="en-US" altLang="en-US" sz="1700" i="1" dirty="0">
                <a:ea typeface="ＭＳ Ｐゴシック" panose="020B0600070205080204" pitchFamily="34" charset="-128"/>
              </a:rPr>
            </a:br>
            <a:r>
              <a:rPr lang="en-US" altLang="en-US" sz="1700" i="1" dirty="0">
                <a:ea typeface="ＭＳ Ｐゴシック" panose="020B0600070205080204" pitchFamily="34" charset="-128"/>
              </a:rPr>
              <a:t>      street_number, street_name,  </a:t>
            </a:r>
            <a:br>
              <a:rPr lang="en-US" altLang="en-US" sz="1700" i="1" dirty="0">
                <a:ea typeface="ＭＳ Ｐゴシック" panose="020B0600070205080204" pitchFamily="34" charset="-128"/>
              </a:rPr>
            </a:br>
            <a:r>
              <a:rPr lang="en-US" altLang="en-US" sz="1700" i="1" dirty="0">
                <a:ea typeface="ＭＳ Ｐゴシック" panose="020B0600070205080204" pitchFamily="34" charset="-128"/>
              </a:rPr>
              <a:t>           apt_number, city, state, zip_code,  </a:t>
            </a:r>
            <a:br>
              <a:rPr lang="en-US" altLang="en-US" sz="1700" i="1" dirty="0">
                <a:ea typeface="ＭＳ Ｐゴシック" panose="020B0600070205080204" pitchFamily="34" charset="-128"/>
              </a:rPr>
            </a:br>
            <a:r>
              <a:rPr lang="en-US" altLang="en-US" sz="1700" i="1" dirty="0">
                <a:ea typeface="ＭＳ Ｐゴシック" panose="020B0600070205080204" pitchFamily="34" charset="-128"/>
              </a:rPr>
              <a:t>      date_of_birth)</a:t>
            </a:r>
          </a:p>
          <a:p>
            <a:pPr lvl="1"/>
            <a:endParaRPr lang="en-US" altLang="en-US" dirty="0">
              <a:ea typeface="ＭＳ Ｐゴシック" panose="020B0600070205080204" pitchFamily="34" charset="-128"/>
            </a:endParaRPr>
          </a:p>
        </p:txBody>
      </p:sp>
      <p:pic>
        <p:nvPicPr>
          <p:cNvPr id="522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627" y="1414272"/>
            <a:ext cx="1963786" cy="41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4677EE1-E8DB-4D68-A10F-B4FE5C51B6C8}"/>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68674" name="Rectangle 2"/>
          <p:cNvSpPr>
            <a:spLocks noGrp="1" noChangeArrowheads="1"/>
          </p:cNvSpPr>
          <p:nvPr>
            <p:ph type="title" idx="4294967295"/>
          </p:nvPr>
        </p:nvSpPr>
        <p:spPr>
          <a:xfrm>
            <a:off x="680593" y="47625"/>
            <a:ext cx="8537575" cy="609600"/>
          </a:xfrm>
        </p:spPr>
        <p:txBody>
          <a:bodyPr/>
          <a:lstStyle/>
          <a:p>
            <a:pPr>
              <a:defRPr/>
            </a:pPr>
            <a:r>
              <a:rPr lang="en-US" altLang="en-US" sz="2400" dirty="0">
                <a:effectLst>
                  <a:outerShdw blurRad="38100" dist="38100" dir="2700000" algn="tl">
                    <a:srgbClr val="C0C0C0"/>
                  </a:outerShdw>
                </a:effectLst>
              </a:rPr>
              <a:t>Representation of Entity Sets with Multivalued Attributes</a:t>
            </a:r>
          </a:p>
        </p:txBody>
      </p:sp>
      <p:sp>
        <p:nvSpPr>
          <p:cNvPr id="53251" name="Rectangle 3"/>
          <p:cNvSpPr>
            <a:spLocks noGrp="1" noChangeArrowheads="1"/>
          </p:cNvSpPr>
          <p:nvPr>
            <p:ph type="body" idx="4294967295"/>
          </p:nvPr>
        </p:nvSpPr>
        <p:spPr>
          <a:xfrm>
            <a:off x="772357" y="1205115"/>
            <a:ext cx="7518204" cy="4817733"/>
          </a:xfrm>
        </p:spPr>
        <p:txBody>
          <a:bodyPr/>
          <a:lstStyle/>
          <a:p>
            <a:pPr>
              <a:buFont typeface="Wingdings" panose="05000000000000000000" pitchFamily="2" charset="2"/>
              <a:buChar char="§"/>
            </a:pPr>
            <a:r>
              <a:rPr lang="en-US" altLang="en-US" sz="1700" dirty="0"/>
              <a:t>A multivalued attribute </a:t>
            </a:r>
            <a:r>
              <a:rPr lang="en-US" altLang="en-US" sz="1700" i="1" dirty="0"/>
              <a:t>M</a:t>
            </a:r>
            <a:r>
              <a:rPr lang="en-US" altLang="en-US" sz="1700" dirty="0"/>
              <a:t> of an entity </a:t>
            </a:r>
            <a:r>
              <a:rPr lang="en-US" altLang="en-US" sz="1700" i="1" dirty="0"/>
              <a:t>E</a:t>
            </a:r>
            <a:r>
              <a:rPr lang="en-US" altLang="en-US" sz="1700" dirty="0"/>
              <a:t> is represented by a separate schema </a:t>
            </a:r>
            <a:r>
              <a:rPr lang="en-US" altLang="en-US" sz="1700" i="1" dirty="0"/>
              <a:t>EM</a:t>
            </a:r>
            <a:endParaRPr lang="en-US" altLang="en-US" sz="1700" dirty="0"/>
          </a:p>
          <a:p>
            <a:pPr>
              <a:buFont typeface="Wingdings" panose="05000000000000000000" pitchFamily="2" charset="2"/>
              <a:buChar char="§"/>
            </a:pPr>
            <a:r>
              <a:rPr lang="en-US" altLang="en-US" sz="1700" dirty="0"/>
              <a:t>Schema </a:t>
            </a:r>
            <a:r>
              <a:rPr lang="en-US" altLang="en-US" sz="1700" i="1" dirty="0"/>
              <a:t>EM</a:t>
            </a:r>
            <a:r>
              <a:rPr lang="en-US" altLang="en-US" sz="1700" dirty="0"/>
              <a:t> has attributes corresponding to the primary key of </a:t>
            </a:r>
            <a:r>
              <a:rPr lang="en-US" altLang="en-US" sz="1700" i="1" dirty="0"/>
              <a:t>E</a:t>
            </a:r>
            <a:r>
              <a:rPr lang="en-US" altLang="en-US" sz="1700" dirty="0"/>
              <a:t> and an attribute corresponding to multivalued attribute </a:t>
            </a:r>
            <a:r>
              <a:rPr lang="en-US" altLang="en-US" sz="1700" i="1" dirty="0"/>
              <a:t>M</a:t>
            </a:r>
            <a:endParaRPr lang="en-US" altLang="en-US" sz="1700" dirty="0"/>
          </a:p>
          <a:p>
            <a:pPr>
              <a:buFont typeface="Wingdings" panose="05000000000000000000" pitchFamily="2" charset="2"/>
              <a:buChar char="§"/>
            </a:pPr>
            <a:r>
              <a:rPr lang="en-US" altLang="en-US" sz="1700" dirty="0"/>
              <a:t>Example:  Multivalued attribute </a:t>
            </a:r>
            <a:r>
              <a:rPr lang="en-US" altLang="en-US" sz="1700" i="1" dirty="0"/>
              <a:t>phone_number </a:t>
            </a:r>
            <a:r>
              <a:rPr lang="en-US" altLang="en-US" sz="1700" dirty="0"/>
              <a:t>of </a:t>
            </a:r>
            <a:r>
              <a:rPr lang="en-US" altLang="en-US" sz="1700" i="1" dirty="0"/>
              <a:t>instructor</a:t>
            </a:r>
            <a:r>
              <a:rPr lang="en-US" altLang="en-US" sz="1700" dirty="0"/>
              <a:t> is represented by a schema:</a:t>
            </a:r>
            <a:br>
              <a:rPr lang="en-US" altLang="en-US" sz="1700" dirty="0"/>
            </a:br>
            <a:r>
              <a:rPr lang="en-US" altLang="en-US" sz="1700" dirty="0"/>
              <a:t>    </a:t>
            </a:r>
            <a:r>
              <a:rPr lang="en-US" altLang="en-US" sz="1700" i="1" dirty="0"/>
              <a:t>inst_phone= </a:t>
            </a:r>
            <a:r>
              <a:rPr lang="en-US" altLang="en-US" sz="1700" dirty="0"/>
              <a:t>(</a:t>
            </a:r>
            <a:r>
              <a:rPr lang="en-US" altLang="en-US" sz="1700" i="1" dirty="0"/>
              <a:t> </a:t>
            </a:r>
            <a:r>
              <a:rPr lang="en-US" altLang="en-US" sz="1700" i="1" u="sng" dirty="0"/>
              <a:t>ID</a:t>
            </a:r>
            <a:r>
              <a:rPr lang="en-US" altLang="en-US" sz="1700" i="1" dirty="0"/>
              <a:t>, </a:t>
            </a:r>
            <a:r>
              <a:rPr lang="en-US" altLang="en-US" sz="1700" i="1" u="sng" dirty="0"/>
              <a:t>phone_number</a:t>
            </a:r>
            <a:r>
              <a:rPr lang="en-US" altLang="en-US" sz="1700" dirty="0"/>
              <a:t>)</a:t>
            </a:r>
            <a:r>
              <a:rPr lang="en-US" altLang="en-US" sz="1700" i="1" dirty="0"/>
              <a:t> </a:t>
            </a:r>
          </a:p>
          <a:p>
            <a:pPr>
              <a:buFont typeface="Wingdings" panose="05000000000000000000" pitchFamily="2" charset="2"/>
              <a:buChar char="§"/>
            </a:pPr>
            <a:r>
              <a:rPr lang="en-US" altLang="en-US" sz="1700" dirty="0"/>
              <a:t>Each value of the multivalued attribute maps to a separate tuple of the relation on schema </a:t>
            </a:r>
            <a:r>
              <a:rPr lang="en-US" altLang="en-US" sz="1700" i="1" dirty="0"/>
              <a:t>EM</a:t>
            </a:r>
            <a:endParaRPr lang="en-US" altLang="en-US" sz="1700" dirty="0"/>
          </a:p>
          <a:p>
            <a:pPr lvl="1">
              <a:buSzPct val="110000"/>
              <a:buFont typeface="Arial" panose="020B0604020202020204" pitchFamily="34" charset="0"/>
              <a:buChar char="•"/>
            </a:pPr>
            <a:r>
              <a:rPr lang="en-US" altLang="en-US" sz="1700" dirty="0">
                <a:ea typeface="ＭＳ Ｐゴシック" panose="020B0600070205080204" pitchFamily="34" charset="-128"/>
              </a:rPr>
              <a:t>For example, an </a:t>
            </a:r>
            <a:r>
              <a:rPr lang="en-US" altLang="en-US" sz="1700" i="1" dirty="0">
                <a:ea typeface="ＭＳ Ｐゴシック" panose="020B0600070205080204" pitchFamily="34" charset="-128"/>
              </a:rPr>
              <a:t>instructor</a:t>
            </a:r>
            <a:r>
              <a:rPr lang="en-US" altLang="en-US" sz="1700" dirty="0">
                <a:ea typeface="ＭＳ Ｐゴシック" panose="020B0600070205080204" pitchFamily="34" charset="-128"/>
              </a:rPr>
              <a:t> entity with primary key  22222 and phone numbers 456-7890 and 123-4567 maps to two tuples:   </a:t>
            </a:r>
            <a:br>
              <a:rPr lang="en-US" altLang="en-US" sz="1700" dirty="0">
                <a:ea typeface="ＭＳ Ｐゴシック" panose="020B0600070205080204" pitchFamily="34" charset="-128"/>
              </a:rPr>
            </a:br>
            <a:r>
              <a:rPr lang="en-US" altLang="en-US" sz="1700" dirty="0">
                <a:ea typeface="ＭＳ Ｐゴシック" panose="020B0600070205080204" pitchFamily="34" charset="-128"/>
              </a:rPr>
              <a:t>   (22222, 456-7890) and (22222, 123-4567)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755F7536-BC6B-4913-B44A-500E76086342}"/>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62530" name="Rectangle 2"/>
          <p:cNvSpPr>
            <a:spLocks noGrp="1" noChangeArrowheads="1"/>
          </p:cNvSpPr>
          <p:nvPr>
            <p:ph type="title"/>
          </p:nvPr>
        </p:nvSpPr>
        <p:spPr>
          <a:xfrm>
            <a:off x="666750" y="96838"/>
            <a:ext cx="8429625" cy="603250"/>
          </a:xfrm>
        </p:spPr>
        <p:txBody>
          <a:bodyPr/>
          <a:lstStyle/>
          <a:p>
            <a:pPr>
              <a:defRPr/>
            </a:pPr>
            <a:r>
              <a:rPr lang="en-US" altLang="en-US" dirty="0">
                <a:effectLst>
                  <a:outerShdw blurRad="38100" dist="38100" dir="2700000" algn="tl">
                    <a:srgbClr val="C0C0C0"/>
                  </a:outerShdw>
                </a:effectLst>
              </a:rPr>
              <a:t>Representing Relationship Sets</a:t>
            </a:r>
          </a:p>
        </p:txBody>
      </p:sp>
      <p:sp>
        <p:nvSpPr>
          <p:cNvPr id="54275" name="Rectangle 3"/>
          <p:cNvSpPr>
            <a:spLocks noGrp="1" noChangeArrowheads="1"/>
          </p:cNvSpPr>
          <p:nvPr>
            <p:ph type="body" idx="1"/>
          </p:nvPr>
        </p:nvSpPr>
        <p:spPr>
          <a:xfrm>
            <a:off x="754603" y="1189038"/>
            <a:ext cx="7523766" cy="1932114"/>
          </a:xfrm>
        </p:spPr>
        <p:txBody>
          <a:bodyPr/>
          <a:lstStyle/>
          <a:p>
            <a:r>
              <a:rPr lang="en-US" altLang="en-US" sz="1700" dirty="0"/>
              <a:t>A many-to-many relationship set is represented as a schema with attributes for the primary keys of the two participating entity sets, and any descriptive attributes of the relationship set. </a:t>
            </a:r>
          </a:p>
          <a:p>
            <a:r>
              <a:rPr lang="en-US" altLang="en-US" sz="1700" dirty="0"/>
              <a:t>Example: schema for relationship set </a:t>
            </a:r>
            <a:r>
              <a:rPr lang="en-US" altLang="en-US" sz="1700" i="1" dirty="0"/>
              <a:t>advisor</a:t>
            </a:r>
          </a:p>
          <a:p>
            <a:pPr>
              <a:buFont typeface="Monotype Sorts" charset="2"/>
              <a:buNone/>
            </a:pPr>
            <a:endParaRPr lang="en-US" altLang="en-US" sz="1700" i="1" dirty="0"/>
          </a:p>
          <a:p>
            <a:pPr>
              <a:buFont typeface="Monotype Sorts" charset="2"/>
              <a:buNone/>
            </a:pPr>
            <a:r>
              <a:rPr lang="en-US" altLang="en-US" sz="1700" dirty="0"/>
              <a:t>	         </a:t>
            </a:r>
            <a:r>
              <a:rPr lang="en-US" altLang="en-US" sz="1700" i="1" dirty="0"/>
              <a:t>advisor = </a:t>
            </a:r>
            <a:r>
              <a:rPr lang="en-US" altLang="en-US" sz="1700" dirty="0"/>
              <a:t>(</a:t>
            </a:r>
            <a:r>
              <a:rPr lang="en-US" altLang="en-US" sz="1700" i="1" u="sng" dirty="0"/>
              <a:t>s_id, i_id</a:t>
            </a:r>
            <a:r>
              <a:rPr lang="en-US" altLang="en-US" sz="1700" dirty="0"/>
              <a:t>)</a:t>
            </a:r>
          </a:p>
        </p:txBody>
      </p:sp>
      <p:sp>
        <p:nvSpPr>
          <p:cNvPr id="54276" name="Rectangle 5"/>
          <p:cNvSpPr>
            <a:spLocks noChangeArrowheads="1"/>
          </p:cNvSpPr>
          <p:nvPr/>
        </p:nvSpPr>
        <p:spPr bwMode="auto">
          <a:xfrm rot="-372694">
            <a:off x="2216150" y="3624263"/>
            <a:ext cx="1970088" cy="28098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dirty="0"/>
          </a:p>
        </p:txBody>
      </p:sp>
      <p:pic>
        <p:nvPicPr>
          <p:cNvPr id="5427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2911" y="3467594"/>
            <a:ext cx="5592445" cy="1144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CC4510CF-E01A-48DE-9D75-D2621C2E4C18}"/>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64578"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Redundancy of Schemas</a:t>
            </a:r>
          </a:p>
        </p:txBody>
      </p:sp>
      <p:sp>
        <p:nvSpPr>
          <p:cNvPr id="55299" name="Rectangle 4"/>
          <p:cNvSpPr>
            <a:spLocks noChangeArrowheads="1"/>
          </p:cNvSpPr>
          <p:nvPr/>
        </p:nvSpPr>
        <p:spPr bwMode="auto">
          <a:xfrm>
            <a:off x="768350" y="1237997"/>
            <a:ext cx="7729474" cy="2036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nSpc>
                <a:spcPct val="90000"/>
              </a:lnSpc>
              <a:spcBef>
                <a:spcPct val="35000"/>
              </a:spcBef>
              <a:buClr>
                <a:srgbClr val="002060"/>
              </a:buClr>
              <a:buSzPct val="100000"/>
              <a:buFont typeface="Wingdings" panose="05000000000000000000" pitchFamily="2" charset="2"/>
              <a:buChar char="§"/>
            </a:pPr>
            <a:r>
              <a:rPr kumimoji="1" lang="en-US" altLang="en-US" sz="1700" dirty="0"/>
              <a:t>Many-to-one and one-to-many relationship sets that are total on the many-side can be represented by adding an extra attribute to the “many” side, containing the primary key of the “one” side</a:t>
            </a:r>
          </a:p>
          <a:p>
            <a:pPr>
              <a:lnSpc>
                <a:spcPct val="90000"/>
              </a:lnSpc>
              <a:spcBef>
                <a:spcPct val="35000"/>
              </a:spcBef>
              <a:buClr>
                <a:srgbClr val="002060"/>
              </a:buClr>
              <a:buSzPct val="100000"/>
              <a:buFont typeface="Wingdings" panose="05000000000000000000" pitchFamily="2" charset="2"/>
              <a:buChar char="§"/>
            </a:pPr>
            <a:r>
              <a:rPr kumimoji="1" lang="en-US" altLang="en-US" sz="1700" dirty="0"/>
              <a:t>Example: Instead of creating a schema for relationship set </a:t>
            </a:r>
            <a:r>
              <a:rPr kumimoji="1" lang="en-US" altLang="en-US" sz="1700" i="1" dirty="0"/>
              <a:t>inst_dept</a:t>
            </a:r>
            <a:r>
              <a:rPr kumimoji="1" lang="en-US" altLang="en-US" sz="1700" dirty="0"/>
              <a:t>, add an attribute </a:t>
            </a:r>
            <a:r>
              <a:rPr kumimoji="1" lang="en-US" altLang="en-US" sz="1700" i="1" dirty="0"/>
              <a:t>dept_name</a:t>
            </a:r>
            <a:r>
              <a:rPr kumimoji="1" lang="en-US" altLang="en-US" sz="1700" dirty="0"/>
              <a:t> to the schema arising from entity set </a:t>
            </a:r>
            <a:r>
              <a:rPr kumimoji="1" lang="en-US" altLang="en-US" sz="1700" i="1" dirty="0"/>
              <a:t>instructor</a:t>
            </a:r>
          </a:p>
          <a:p>
            <a:pPr>
              <a:lnSpc>
                <a:spcPct val="90000"/>
              </a:lnSpc>
              <a:spcBef>
                <a:spcPct val="35000"/>
              </a:spcBef>
              <a:buClr>
                <a:srgbClr val="002060"/>
              </a:buClr>
              <a:buSzPct val="100000"/>
              <a:buFont typeface="Wingdings" panose="05000000000000000000" pitchFamily="2" charset="2"/>
              <a:buChar char="§"/>
            </a:pPr>
            <a:r>
              <a:rPr kumimoji="1" lang="en-US" altLang="en-US" sz="1700" dirty="0"/>
              <a:t>Example</a:t>
            </a:r>
          </a:p>
        </p:txBody>
      </p:sp>
      <p:sp>
        <p:nvSpPr>
          <p:cNvPr id="55300" name="Rectangle 6"/>
          <p:cNvSpPr>
            <a:spLocks noChangeArrowheads="1"/>
          </p:cNvSpPr>
          <p:nvPr/>
        </p:nvSpPr>
        <p:spPr bwMode="auto">
          <a:xfrm rot="-372694">
            <a:off x="1692275" y="3449638"/>
            <a:ext cx="1970088" cy="28098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dirty="0"/>
          </a:p>
        </p:txBody>
      </p:sp>
      <p:grpSp>
        <p:nvGrpSpPr>
          <p:cNvPr id="2" name="Group 13"/>
          <p:cNvGrpSpPr>
            <a:grpSpLocks/>
          </p:cNvGrpSpPr>
          <p:nvPr/>
        </p:nvGrpSpPr>
        <p:grpSpPr bwMode="auto">
          <a:xfrm>
            <a:off x="1452880" y="3243072"/>
            <a:ext cx="6317679" cy="2578608"/>
            <a:chOff x="0" y="1413"/>
            <a:chExt cx="5483" cy="2545"/>
          </a:xfrm>
        </p:grpSpPr>
        <p:pic>
          <p:nvPicPr>
            <p:cNvPr id="55302" name="Picture 6"/>
            <p:cNvPicPr>
              <a:picLocks noChangeAspect="1" noChangeArrowheads="1"/>
            </p:cNvPicPr>
            <p:nvPr/>
          </p:nvPicPr>
          <p:blipFill>
            <a:blip r:embed="rId3">
              <a:extLst>
                <a:ext uri="{28A0092B-C50C-407E-A947-70E740481C1C}">
                  <a14:useLocalDpi xmlns:a14="http://schemas.microsoft.com/office/drawing/2010/main" val="0"/>
                </a:ext>
              </a:extLst>
            </a:blip>
            <a:srcRect l="17952" t="423" r="7481" b="61655"/>
            <a:stretch>
              <a:fillRect/>
            </a:stretch>
          </p:blipFill>
          <p:spPr bwMode="auto">
            <a:xfrm>
              <a:off x="175" y="1413"/>
              <a:ext cx="5308" cy="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3" name="Rectangle 11"/>
            <p:cNvSpPr>
              <a:spLocks noChangeArrowheads="1"/>
            </p:cNvSpPr>
            <p:nvPr/>
          </p:nvSpPr>
          <p:spPr bwMode="auto">
            <a:xfrm>
              <a:off x="0" y="1500"/>
              <a:ext cx="1956" cy="44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dirty="0"/>
            </a:p>
          </p:txBody>
        </p:sp>
        <p:sp>
          <p:nvSpPr>
            <p:cNvPr id="55304" name="Rectangle 12"/>
            <p:cNvSpPr>
              <a:spLocks noChangeArrowheads="1"/>
            </p:cNvSpPr>
            <p:nvPr/>
          </p:nvSpPr>
          <p:spPr bwMode="auto">
            <a:xfrm>
              <a:off x="1920" y="1690"/>
              <a:ext cx="374" cy="11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dirty="0"/>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C76CA3E-8E5B-4E32-8319-D6101395F8ED}"/>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66626" name="Rectangle 2"/>
          <p:cNvSpPr>
            <a:spLocks noGrp="1" noChangeArrowheads="1"/>
          </p:cNvSpPr>
          <p:nvPr>
            <p:ph type="title" idx="4294967295"/>
          </p:nvPr>
        </p:nvSpPr>
        <p:spPr/>
        <p:txBody>
          <a:bodyPr/>
          <a:lstStyle/>
          <a:p>
            <a:pPr>
              <a:defRPr/>
            </a:pPr>
            <a:r>
              <a:rPr lang="en-US" altLang="en-US" dirty="0">
                <a:effectLst>
                  <a:outerShdw blurRad="38100" dist="38100" dir="2700000" algn="tl">
                    <a:srgbClr val="C0C0C0"/>
                  </a:outerShdw>
                </a:effectLst>
              </a:rPr>
              <a:t>Redundancy of Schemas (Cont.)</a:t>
            </a:r>
          </a:p>
        </p:txBody>
      </p:sp>
      <p:sp>
        <p:nvSpPr>
          <p:cNvPr id="56323" name="Rectangle 3"/>
          <p:cNvSpPr>
            <a:spLocks noGrp="1" noChangeArrowheads="1"/>
          </p:cNvSpPr>
          <p:nvPr>
            <p:ph type="body" idx="4294967295"/>
          </p:nvPr>
        </p:nvSpPr>
        <p:spPr>
          <a:xfrm>
            <a:off x="768350" y="1203706"/>
            <a:ext cx="7558904" cy="2856230"/>
          </a:xfrm>
        </p:spPr>
        <p:txBody>
          <a:bodyPr/>
          <a:lstStyle/>
          <a:p>
            <a:pPr>
              <a:lnSpc>
                <a:spcPct val="90000"/>
              </a:lnSpc>
              <a:buFont typeface="Wingdings" panose="05000000000000000000" pitchFamily="2" charset="2"/>
              <a:buChar char="§"/>
            </a:pPr>
            <a:r>
              <a:rPr lang="en-US" altLang="en-US" sz="1700" dirty="0"/>
              <a:t>For one-to-one relationship sets, either side can be chosen to act as the “many” side</a:t>
            </a:r>
          </a:p>
          <a:p>
            <a:pPr lvl="1">
              <a:lnSpc>
                <a:spcPct val="90000"/>
              </a:lnSpc>
              <a:buSzPct val="110000"/>
              <a:buFont typeface="Arial" panose="020B0604020202020204" pitchFamily="34" charset="0"/>
              <a:buChar char="•"/>
            </a:pPr>
            <a:r>
              <a:rPr lang="en-US" altLang="en-US" sz="1700" dirty="0">
                <a:ea typeface="ＭＳ Ｐゴシック" panose="020B0600070205080204" pitchFamily="34" charset="-128"/>
              </a:rPr>
              <a:t>That is, an extra attribute can be added to either of the tables corresponding to the two entity sets </a:t>
            </a:r>
          </a:p>
          <a:p>
            <a:pPr>
              <a:lnSpc>
                <a:spcPct val="90000"/>
              </a:lnSpc>
              <a:buFont typeface="Wingdings" panose="05000000000000000000" pitchFamily="2" charset="2"/>
              <a:buChar char="§"/>
            </a:pPr>
            <a:r>
              <a:rPr lang="en-US" altLang="en-US" sz="1700" dirty="0"/>
              <a:t>If participation is </a:t>
            </a:r>
            <a:r>
              <a:rPr lang="en-US" altLang="en-US" sz="1700" i="1" dirty="0"/>
              <a:t>partial</a:t>
            </a:r>
            <a:r>
              <a:rPr lang="en-US" altLang="en-US" sz="1700" dirty="0"/>
              <a:t> on the “many” side, replacing a schema by an extra attribute in the schema corresponding to the “many” side could result in null values</a:t>
            </a:r>
          </a:p>
          <a:p>
            <a:endParaRPr lang="en-US"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1B14CE7-7739-4499-9091-0388D54C4160}"/>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66626" name="Rectangle 2"/>
          <p:cNvSpPr>
            <a:spLocks noGrp="1" noChangeArrowheads="1"/>
          </p:cNvSpPr>
          <p:nvPr>
            <p:ph type="title" idx="4294967295"/>
          </p:nvPr>
        </p:nvSpPr>
        <p:spPr/>
        <p:txBody>
          <a:bodyPr/>
          <a:lstStyle/>
          <a:p>
            <a:pPr>
              <a:defRPr/>
            </a:pPr>
            <a:r>
              <a:rPr lang="en-US" altLang="en-US" dirty="0">
                <a:effectLst>
                  <a:outerShdw blurRad="38100" dist="38100" dir="2700000" algn="tl">
                    <a:srgbClr val="C0C0C0"/>
                  </a:outerShdw>
                </a:effectLst>
              </a:rPr>
              <a:t>Redundancy of Schemas (Cont.)</a:t>
            </a:r>
          </a:p>
        </p:txBody>
      </p:sp>
      <p:sp>
        <p:nvSpPr>
          <p:cNvPr id="57347" name="Rectangle 3"/>
          <p:cNvSpPr>
            <a:spLocks noGrp="1" noChangeArrowheads="1"/>
          </p:cNvSpPr>
          <p:nvPr>
            <p:ph type="body" idx="4294967295"/>
          </p:nvPr>
        </p:nvSpPr>
        <p:spPr>
          <a:xfrm>
            <a:off x="768350" y="1222375"/>
            <a:ext cx="7621047" cy="1545209"/>
          </a:xfrm>
        </p:spPr>
        <p:txBody>
          <a:bodyPr/>
          <a:lstStyle/>
          <a:p>
            <a:pPr>
              <a:lnSpc>
                <a:spcPct val="90000"/>
              </a:lnSpc>
              <a:buFont typeface="Wingdings" panose="05000000000000000000" pitchFamily="2" charset="2"/>
              <a:buChar char="§"/>
            </a:pPr>
            <a:r>
              <a:rPr lang="en-US" altLang="en-US" sz="1700" dirty="0"/>
              <a:t>The schema corresponding to a relationship set linking a weak entity set to its identifying strong entity set is redundant.</a:t>
            </a:r>
          </a:p>
          <a:p>
            <a:pPr>
              <a:lnSpc>
                <a:spcPct val="90000"/>
              </a:lnSpc>
              <a:buFont typeface="Wingdings" panose="05000000000000000000" pitchFamily="2" charset="2"/>
              <a:buChar char="§"/>
            </a:pPr>
            <a:r>
              <a:rPr lang="en-US" altLang="en-US" sz="1700" dirty="0"/>
              <a:t>Example: The </a:t>
            </a:r>
            <a:r>
              <a:rPr lang="en-US" altLang="en-US" sz="1700" i="1" dirty="0"/>
              <a:t>section </a:t>
            </a:r>
            <a:r>
              <a:rPr lang="en-US" altLang="en-US" sz="1700" dirty="0"/>
              <a:t>schema already contains the attributes that would appear in the </a:t>
            </a:r>
            <a:r>
              <a:rPr lang="en-US" altLang="en-US" sz="1700" i="1" dirty="0"/>
              <a:t>sec_course</a:t>
            </a:r>
            <a:r>
              <a:rPr lang="en-US" altLang="en-US" sz="1700" dirty="0"/>
              <a:t> schema</a:t>
            </a:r>
          </a:p>
          <a:p>
            <a:endParaRPr lang="en-US" altLang="en-US" dirty="0"/>
          </a:p>
        </p:txBody>
      </p:sp>
      <p:pic>
        <p:nvPicPr>
          <p:cNvPr id="4" name="Graphic 3">
            <a:extLst>
              <a:ext uri="{FF2B5EF4-FFF2-40B4-BE49-F238E27FC236}">
                <a16:creationId xmlns:a16="http://schemas.microsoft.com/office/drawing/2014/main" id="{F144012E-1398-4884-B663-0D56D36F5B0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81760" y="3210718"/>
            <a:ext cx="6930708" cy="1403688"/>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80A76AC4-F330-4D11-A19E-B6BCAEE76B93}"/>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86402" name="Rectangle 2"/>
          <p:cNvSpPr>
            <a:spLocks noGrp="1" noChangeArrowheads="1"/>
          </p:cNvSpPr>
          <p:nvPr>
            <p:ph type="title"/>
          </p:nvPr>
        </p:nvSpPr>
        <p:spPr>
          <a:xfrm>
            <a:off x="469900" y="2736850"/>
            <a:ext cx="8267700" cy="609600"/>
          </a:xfrm>
        </p:spPr>
        <p:txBody>
          <a:bodyPr/>
          <a:lstStyle/>
          <a:p>
            <a:pPr>
              <a:defRPr/>
            </a:pPr>
            <a:r>
              <a:rPr lang="en-US" altLang="en-US" dirty="0">
                <a:effectLst>
                  <a:outerShdw blurRad="38100" dist="38100" dir="2700000" algn="tl">
                    <a:srgbClr val="C0C0C0"/>
                  </a:outerShdw>
                </a:effectLst>
              </a:rPr>
              <a:t>Extended E-R Features</a:t>
            </a:r>
          </a:p>
        </p:txBody>
      </p:sp>
      <p:sp>
        <p:nvSpPr>
          <p:cNvPr id="58371" name="Rectangle 3"/>
          <p:cNvSpPr>
            <a:spLocks noChangeArrowheads="1"/>
          </p:cNvSpPr>
          <p:nvPr/>
        </p:nvSpPr>
        <p:spPr bwMode="auto">
          <a:xfrm>
            <a:off x="1422400" y="2851150"/>
            <a:ext cx="6845300" cy="28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spcBef>
                <a:spcPct val="35000"/>
              </a:spcBef>
              <a:buClr>
                <a:schemeClr val="tx2"/>
              </a:buClr>
              <a:buSzPct val="90000"/>
            </a:pPr>
            <a:endParaRPr kumimoji="1" lang="en-US" altLang="en-US" sz="1800" dirty="0"/>
          </a:p>
        </p:txBody>
      </p:sp>
    </p:spTree>
    <p:extLst>
      <p:ext uri="{BB962C8B-B14F-4D97-AF65-F5344CB8AC3E}">
        <p14:creationId xmlns:p14="http://schemas.microsoft.com/office/powerpoint/2010/main" val="1249226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908D798C-4676-4394-951D-313370757CC9}"/>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33506"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Specialization</a:t>
            </a:r>
          </a:p>
        </p:txBody>
      </p:sp>
      <p:sp>
        <p:nvSpPr>
          <p:cNvPr id="59395" name="Rectangle 3"/>
          <p:cNvSpPr>
            <a:spLocks noGrp="1" noChangeArrowheads="1"/>
          </p:cNvSpPr>
          <p:nvPr>
            <p:ph type="body" idx="1"/>
          </p:nvPr>
        </p:nvSpPr>
        <p:spPr>
          <a:xfrm>
            <a:off x="768350" y="1208089"/>
            <a:ext cx="7674314" cy="3924744"/>
          </a:xfrm>
        </p:spPr>
        <p:txBody>
          <a:bodyPr/>
          <a:lstStyle/>
          <a:p>
            <a:r>
              <a:rPr lang="en-US" altLang="en-US" sz="1700" dirty="0"/>
              <a:t>Top-down design process; we designate sub-groupings within an entity set that are distinctive from other entities in the set.</a:t>
            </a:r>
          </a:p>
          <a:p>
            <a:r>
              <a:rPr lang="en-US" altLang="en-US" sz="1700" dirty="0"/>
              <a:t>These sub-groupings become lower-level entity sets that have attributes or participate in relationships that do not apply to the higher-level entity set.</a:t>
            </a:r>
          </a:p>
          <a:p>
            <a:r>
              <a:rPr lang="en-US" altLang="en-US" sz="1700" dirty="0"/>
              <a:t>Depicted by a </a:t>
            </a:r>
            <a:r>
              <a:rPr lang="en-US" altLang="en-US" sz="1700" i="1" dirty="0"/>
              <a:t>triangle</a:t>
            </a:r>
            <a:r>
              <a:rPr lang="en-US" altLang="en-US" sz="1700" dirty="0"/>
              <a:t> component labeled ISA (e.g., </a:t>
            </a:r>
            <a:r>
              <a:rPr lang="en-US" altLang="en-US" sz="1700" i="1" dirty="0"/>
              <a:t>instructor</a:t>
            </a:r>
            <a:r>
              <a:rPr lang="en-US" altLang="en-US" sz="1700" dirty="0"/>
              <a:t> “is a” </a:t>
            </a:r>
            <a:r>
              <a:rPr lang="en-US" altLang="en-US" sz="1700" i="1" dirty="0"/>
              <a:t>person</a:t>
            </a:r>
            <a:r>
              <a:rPr lang="en-US" altLang="en-US" sz="1700" dirty="0"/>
              <a:t>).</a:t>
            </a:r>
          </a:p>
          <a:p>
            <a:r>
              <a:rPr lang="en-US" altLang="en-US" sz="1700" b="1" dirty="0">
                <a:solidFill>
                  <a:srgbClr val="002060"/>
                </a:solidFill>
              </a:rPr>
              <a:t>Attribute inheritance</a:t>
            </a:r>
            <a:r>
              <a:rPr lang="en-US" altLang="en-US" sz="1700" dirty="0">
                <a:solidFill>
                  <a:srgbClr val="002060"/>
                </a:solidFill>
              </a:rPr>
              <a:t> </a:t>
            </a:r>
            <a:r>
              <a:rPr lang="en-US" altLang="en-US" sz="1700" dirty="0"/>
              <a:t>– a lower-level entity set inherits all the attributes and relationship participation of the higher-level entity set to which it is linked.</a:t>
            </a:r>
          </a:p>
          <a:p>
            <a:endParaRPr lang="en-US" altLang="en-US" dirty="0"/>
          </a:p>
        </p:txBody>
      </p:sp>
    </p:spTree>
    <p:extLst>
      <p:ext uri="{BB962C8B-B14F-4D97-AF65-F5344CB8AC3E}">
        <p14:creationId xmlns:p14="http://schemas.microsoft.com/office/powerpoint/2010/main" val="39437074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5F89BDF-93E5-44B2-AF99-B53F9EA76A60}"/>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37602"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Specialization Example</a:t>
            </a:r>
          </a:p>
        </p:txBody>
      </p:sp>
      <p:sp>
        <p:nvSpPr>
          <p:cNvPr id="60419" name="Rectangle 3"/>
          <p:cNvSpPr>
            <a:spLocks noGrp="1" noChangeArrowheads="1"/>
          </p:cNvSpPr>
          <p:nvPr>
            <p:ph type="body" idx="1"/>
          </p:nvPr>
        </p:nvSpPr>
        <p:spPr>
          <a:xfrm>
            <a:off x="768350" y="993775"/>
            <a:ext cx="7692898" cy="1240952"/>
          </a:xfrm>
        </p:spPr>
        <p:txBody>
          <a:bodyPr/>
          <a:lstStyle/>
          <a:p>
            <a:r>
              <a:rPr lang="en-US" altLang="en-US" sz="1700" b="1" dirty="0">
                <a:solidFill>
                  <a:srgbClr val="002060"/>
                </a:solidFill>
              </a:rPr>
              <a:t>Overlapping</a:t>
            </a:r>
            <a:r>
              <a:rPr lang="en-US" altLang="en-US" sz="1700" dirty="0"/>
              <a:t> – </a:t>
            </a:r>
            <a:r>
              <a:rPr lang="en-US" altLang="en-US" sz="1700" i="1" dirty="0"/>
              <a:t>employee</a:t>
            </a:r>
            <a:r>
              <a:rPr lang="en-US" altLang="en-US" sz="1700" dirty="0"/>
              <a:t> and </a:t>
            </a:r>
            <a:r>
              <a:rPr lang="en-US" altLang="en-US" sz="1700" i="1" dirty="0"/>
              <a:t>student</a:t>
            </a:r>
          </a:p>
          <a:p>
            <a:r>
              <a:rPr lang="en-US" altLang="en-US" sz="1700" b="1" dirty="0">
                <a:solidFill>
                  <a:srgbClr val="002060"/>
                </a:solidFill>
              </a:rPr>
              <a:t>Disjoint</a:t>
            </a:r>
            <a:r>
              <a:rPr lang="en-US" altLang="en-US" sz="1700" dirty="0"/>
              <a:t> – </a:t>
            </a:r>
            <a:r>
              <a:rPr lang="en-US" altLang="en-US" sz="1700" i="1" dirty="0"/>
              <a:t>instructor</a:t>
            </a:r>
            <a:r>
              <a:rPr lang="en-US" altLang="en-US" sz="1700" dirty="0"/>
              <a:t> and </a:t>
            </a:r>
            <a:r>
              <a:rPr lang="en-US" altLang="en-US" sz="1700" i="1" dirty="0"/>
              <a:t>secretary</a:t>
            </a:r>
          </a:p>
          <a:p>
            <a:r>
              <a:rPr lang="en-US" altLang="en-US" sz="1700" dirty="0"/>
              <a:t>Total and partial</a:t>
            </a:r>
          </a:p>
        </p:txBody>
      </p:sp>
      <p:pic>
        <p:nvPicPr>
          <p:cNvPr id="7" name="Picture 6">
            <a:extLst>
              <a:ext uri="{FF2B5EF4-FFF2-40B4-BE49-F238E27FC236}">
                <a16:creationId xmlns:a16="http://schemas.microsoft.com/office/drawing/2014/main" id="{C38F3536-A890-497F-97EC-7CB9E83711C9}"/>
              </a:ext>
            </a:extLst>
          </p:cNvPr>
          <p:cNvPicPr>
            <a:picLocks noChangeAspect="1"/>
          </p:cNvPicPr>
          <p:nvPr/>
        </p:nvPicPr>
        <p:blipFill>
          <a:blip r:embed="rId3"/>
          <a:stretch>
            <a:fillRect/>
          </a:stretch>
        </p:blipFill>
        <p:spPr>
          <a:xfrm>
            <a:off x="2375263" y="2250822"/>
            <a:ext cx="3496612" cy="3613403"/>
          </a:xfrm>
          <a:prstGeom prst="rect">
            <a:avLst/>
          </a:prstGeom>
        </p:spPr>
      </p:pic>
    </p:spTree>
    <p:extLst>
      <p:ext uri="{BB962C8B-B14F-4D97-AF65-F5344CB8AC3E}">
        <p14:creationId xmlns:p14="http://schemas.microsoft.com/office/powerpoint/2010/main" val="11319381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F477ECB-1B1D-4830-A530-CDBFA91473C1}"/>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70722" name="Rectangle 2"/>
          <p:cNvSpPr>
            <a:spLocks noGrp="1" noChangeArrowheads="1"/>
          </p:cNvSpPr>
          <p:nvPr>
            <p:ph type="title" idx="4294967295"/>
          </p:nvPr>
        </p:nvSpPr>
        <p:spPr>
          <a:xfrm>
            <a:off x="808038" y="49213"/>
            <a:ext cx="8077200" cy="609600"/>
          </a:xfrm>
        </p:spPr>
        <p:txBody>
          <a:bodyPr/>
          <a:lstStyle/>
          <a:p>
            <a:pPr>
              <a:defRPr/>
            </a:pPr>
            <a:r>
              <a:rPr lang="en-US" altLang="en-US" sz="2800" dirty="0">
                <a:effectLst>
                  <a:outerShdw blurRad="38100" dist="38100" dir="2700000" algn="tl">
                    <a:srgbClr val="C0C0C0"/>
                  </a:outerShdw>
                </a:effectLst>
              </a:rPr>
              <a:t>Representing Specialization via Schemas</a:t>
            </a:r>
          </a:p>
        </p:txBody>
      </p:sp>
      <p:sp>
        <p:nvSpPr>
          <p:cNvPr id="61443" name="Rectangle 3"/>
          <p:cNvSpPr>
            <a:spLocks noGrp="1" noChangeArrowheads="1"/>
          </p:cNvSpPr>
          <p:nvPr>
            <p:ph type="body" idx="4294967295"/>
          </p:nvPr>
        </p:nvSpPr>
        <p:spPr>
          <a:xfrm>
            <a:off x="772360" y="1157289"/>
            <a:ext cx="7507195" cy="4499800"/>
          </a:xfrm>
        </p:spPr>
        <p:txBody>
          <a:bodyPr/>
          <a:lstStyle/>
          <a:p>
            <a:pPr>
              <a:buFont typeface="Wingdings" panose="05000000000000000000" pitchFamily="2" charset="2"/>
              <a:buChar char="§"/>
              <a:tabLst>
                <a:tab pos="346075" algn="l"/>
                <a:tab pos="1255713" algn="ctr"/>
                <a:tab pos="2452688" algn="l"/>
                <a:tab pos="3824288" algn="ctr"/>
              </a:tabLst>
            </a:pPr>
            <a:r>
              <a:rPr lang="en-US" altLang="en-US" sz="1700" dirty="0"/>
              <a:t>Method 1: </a:t>
            </a:r>
          </a:p>
          <a:p>
            <a:pPr lvl="1">
              <a:buSzPct val="110000"/>
              <a:buFont typeface="Arial" panose="020B0604020202020204" pitchFamily="34" charset="0"/>
              <a:buChar char="•"/>
              <a:tabLst>
                <a:tab pos="346075" algn="l"/>
                <a:tab pos="1255713" algn="ctr"/>
                <a:tab pos="2452688" algn="l"/>
                <a:tab pos="3824288" algn="ctr"/>
              </a:tabLst>
            </a:pPr>
            <a:r>
              <a:rPr lang="en-US" altLang="en-US" sz="1700" dirty="0">
                <a:ea typeface="ＭＳ Ｐゴシック" panose="020B0600070205080204" pitchFamily="34" charset="-128"/>
              </a:rPr>
              <a:t>Form a schema for the higher-level entity </a:t>
            </a:r>
          </a:p>
          <a:p>
            <a:pPr lvl="1">
              <a:buSzPct val="110000"/>
              <a:buFont typeface="Arial" panose="020B0604020202020204" pitchFamily="34" charset="0"/>
              <a:buChar char="•"/>
              <a:tabLst>
                <a:tab pos="346075" algn="l"/>
                <a:tab pos="1255713" algn="ctr"/>
                <a:tab pos="2452688" algn="l"/>
                <a:tab pos="3824288" algn="ctr"/>
              </a:tabLst>
            </a:pPr>
            <a:r>
              <a:rPr lang="en-US" altLang="en-US" sz="1700" dirty="0">
                <a:ea typeface="ＭＳ Ｐゴシック" panose="020B0600070205080204" pitchFamily="34" charset="-128"/>
              </a:rPr>
              <a:t>Form a schema for each lower-level entity set, include primary key of higher-level entity set and local attributes</a:t>
            </a:r>
          </a:p>
          <a:p>
            <a:pPr marL="457200" lvl="1" indent="0">
              <a:buSzPct val="110000"/>
              <a:buNone/>
              <a:tabLst>
                <a:tab pos="346075" algn="l"/>
                <a:tab pos="1255713" algn="ctr"/>
                <a:tab pos="2452688" algn="l"/>
                <a:tab pos="3824288" algn="ctr"/>
              </a:tabLst>
            </a:pPr>
            <a:br>
              <a:rPr lang="en-US" altLang="en-US" sz="1700" dirty="0">
                <a:ea typeface="ＭＳ Ｐゴシック" panose="020B0600070205080204" pitchFamily="34" charset="-128"/>
              </a:rPr>
            </a:br>
            <a:br>
              <a:rPr lang="en-US" altLang="en-US" sz="1700" dirty="0">
                <a:ea typeface="ＭＳ Ｐゴシック" panose="020B0600070205080204" pitchFamily="34" charset="-128"/>
              </a:rPr>
            </a:br>
            <a:endParaRPr lang="en-US" altLang="en-US" sz="1700" dirty="0">
              <a:ea typeface="ＭＳ Ｐゴシック" panose="020B0600070205080204" pitchFamily="34" charset="-128"/>
            </a:endParaRPr>
          </a:p>
          <a:p>
            <a:pPr lvl="1">
              <a:tabLst>
                <a:tab pos="346075" algn="l"/>
                <a:tab pos="1255713" algn="ctr"/>
                <a:tab pos="2452688" algn="l"/>
                <a:tab pos="3824288" algn="ctr"/>
              </a:tabLst>
            </a:pPr>
            <a:endParaRPr lang="en-US" altLang="en-US" sz="1700" dirty="0">
              <a:ea typeface="ＭＳ Ｐゴシック" panose="020B0600070205080204" pitchFamily="34" charset="-128"/>
            </a:endParaRPr>
          </a:p>
          <a:p>
            <a:pPr marL="457200" lvl="1" indent="0">
              <a:buNone/>
              <a:tabLst>
                <a:tab pos="346075" algn="l"/>
                <a:tab pos="1255713" algn="ctr"/>
                <a:tab pos="2452688" algn="l"/>
                <a:tab pos="3824288" algn="ctr"/>
              </a:tabLst>
            </a:pPr>
            <a:endParaRPr lang="en-US" altLang="en-US" sz="1700" dirty="0">
              <a:ea typeface="ＭＳ Ｐゴシック" panose="020B0600070205080204" pitchFamily="34" charset="-128"/>
            </a:endParaRPr>
          </a:p>
          <a:p>
            <a:pPr lvl="1">
              <a:buSzPct val="110000"/>
              <a:buFont typeface="Arial" panose="020B0604020202020204" pitchFamily="34" charset="0"/>
              <a:buChar char="•"/>
              <a:tabLst>
                <a:tab pos="346075" algn="l"/>
                <a:tab pos="1255713" algn="ctr"/>
                <a:tab pos="2452688" algn="l"/>
                <a:tab pos="3824288" algn="ctr"/>
              </a:tabLst>
            </a:pPr>
            <a:r>
              <a:rPr lang="en-US" altLang="en-US" sz="1700" dirty="0">
                <a:ea typeface="ＭＳ Ｐゴシック" panose="020B0600070205080204" pitchFamily="34" charset="-128"/>
              </a:rPr>
              <a:t>Drawback:  getting information about, an </a:t>
            </a:r>
            <a:r>
              <a:rPr lang="en-US" altLang="en-US" sz="1700" i="1" dirty="0">
                <a:ea typeface="ＭＳ Ｐゴシック" panose="020B0600070205080204" pitchFamily="34" charset="-128"/>
              </a:rPr>
              <a:t>employee</a:t>
            </a:r>
            <a:r>
              <a:rPr lang="en-US" altLang="en-US" sz="1700" dirty="0">
                <a:ea typeface="ＭＳ Ｐゴシック" panose="020B0600070205080204" pitchFamily="34" charset="-128"/>
              </a:rPr>
              <a:t> requires accessing two relations, the one corresponding to the low-level schema and the one corresponding to the high-level schema</a:t>
            </a:r>
          </a:p>
        </p:txBody>
      </p:sp>
      <p:pic>
        <p:nvPicPr>
          <p:cNvPr id="2" name="Picture 1"/>
          <p:cNvPicPr>
            <a:picLocks noChangeAspect="1"/>
          </p:cNvPicPr>
          <p:nvPr/>
        </p:nvPicPr>
        <p:blipFill>
          <a:blip r:embed="rId3"/>
          <a:stretch>
            <a:fillRect/>
          </a:stretch>
        </p:blipFill>
        <p:spPr>
          <a:xfrm>
            <a:off x="2852737" y="2621661"/>
            <a:ext cx="3633407" cy="1268170"/>
          </a:xfrm>
          <a:prstGeom prst="rect">
            <a:avLst/>
          </a:prstGeom>
        </p:spPr>
      </p:pic>
    </p:spTree>
    <p:extLst>
      <p:ext uri="{BB962C8B-B14F-4D97-AF65-F5344CB8AC3E}">
        <p14:creationId xmlns:p14="http://schemas.microsoft.com/office/powerpoint/2010/main" val="4212955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E62F591-5EAB-44B3-8668-C4274CA39F6F}"/>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59778"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ER model -- Database Modeling</a:t>
            </a:r>
          </a:p>
        </p:txBody>
      </p:sp>
      <p:sp>
        <p:nvSpPr>
          <p:cNvPr id="12291" name="Rectangle 3"/>
          <p:cNvSpPr>
            <a:spLocks noGrp="1" noChangeArrowheads="1"/>
          </p:cNvSpPr>
          <p:nvPr>
            <p:ph type="body" idx="1"/>
          </p:nvPr>
        </p:nvSpPr>
        <p:spPr>
          <a:xfrm>
            <a:off x="768350" y="1222375"/>
            <a:ext cx="7619746" cy="3678809"/>
          </a:xfrm>
        </p:spPr>
        <p:txBody>
          <a:bodyPr/>
          <a:lstStyle/>
          <a:p>
            <a:r>
              <a:rPr lang="en-US" altLang="en-US" sz="1700" dirty="0"/>
              <a:t>The ER data mode was developed to facilitate database design by allowing specification of an </a:t>
            </a:r>
            <a:r>
              <a:rPr lang="en-US" altLang="en-US" sz="1700" b="1" dirty="0">
                <a:solidFill>
                  <a:srgbClr val="002060"/>
                </a:solidFill>
              </a:rPr>
              <a:t>enterprise schema </a:t>
            </a:r>
            <a:r>
              <a:rPr lang="en-US" altLang="en-US" sz="1700" dirty="0"/>
              <a:t>that represents the overall logical structure of a database.</a:t>
            </a:r>
          </a:p>
          <a:p>
            <a:r>
              <a:rPr lang="en-US" altLang="en-US" sz="1700" dirty="0"/>
              <a:t>The ER data model employs three basic concepts: </a:t>
            </a:r>
          </a:p>
          <a:p>
            <a:pPr lvl="1"/>
            <a:r>
              <a:rPr lang="en-US" altLang="en-US" sz="1700" dirty="0">
                <a:ea typeface="ＭＳ Ｐゴシック" panose="020B0600070205080204" pitchFamily="34" charset="-128"/>
              </a:rPr>
              <a:t>entity sets,</a:t>
            </a:r>
          </a:p>
          <a:p>
            <a:pPr lvl="1"/>
            <a:r>
              <a:rPr lang="en-US" altLang="en-US" sz="1700" dirty="0">
                <a:ea typeface="ＭＳ Ｐゴシック" panose="020B0600070205080204" pitchFamily="34" charset="-128"/>
              </a:rPr>
              <a:t>relationship sets, </a:t>
            </a:r>
          </a:p>
          <a:p>
            <a:pPr lvl="1"/>
            <a:r>
              <a:rPr lang="en-US" altLang="en-US" sz="1700" dirty="0">
                <a:ea typeface="ＭＳ Ｐゴシック" panose="020B0600070205080204" pitchFamily="34" charset="-128"/>
              </a:rPr>
              <a:t>attributes.</a:t>
            </a:r>
          </a:p>
          <a:p>
            <a:r>
              <a:rPr lang="en-US" altLang="en-US" sz="1700" dirty="0"/>
              <a:t>The ER model also has an associated diagrammatic representation, the </a:t>
            </a:r>
            <a:r>
              <a:rPr lang="en-US" altLang="en-US" sz="1700" b="1" dirty="0">
                <a:solidFill>
                  <a:srgbClr val="002060"/>
                </a:solidFill>
              </a:rPr>
              <a:t>ER diagram</a:t>
            </a:r>
            <a:r>
              <a:rPr lang="en-US" altLang="en-US" sz="1700" dirty="0"/>
              <a:t>, which can express the overall logical structure of a database graphically</a:t>
            </a:r>
            <a:r>
              <a:rPr lang="en-US" altLang="en-US" sz="2000" dirty="0"/>
              <a:t>.</a:t>
            </a:r>
          </a:p>
          <a:p>
            <a:pPr>
              <a:buFont typeface="Monotype Sorts" charset="2"/>
              <a:buNone/>
            </a:pPr>
            <a:endParaRPr lang="en-US" altLang="en-US" dirty="0"/>
          </a:p>
          <a:p>
            <a:endParaRPr lang="en-US"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CD3AA66-3572-4BFF-962D-40C8BC68FF83}"/>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72770" name="Rectangle 2"/>
          <p:cNvSpPr>
            <a:spLocks noGrp="1" noChangeArrowheads="1"/>
          </p:cNvSpPr>
          <p:nvPr>
            <p:ph type="title" idx="4294967295"/>
          </p:nvPr>
        </p:nvSpPr>
        <p:spPr>
          <a:xfrm>
            <a:off x="506027" y="96901"/>
            <a:ext cx="8942773" cy="609600"/>
          </a:xfrm>
        </p:spPr>
        <p:txBody>
          <a:bodyPr/>
          <a:lstStyle/>
          <a:p>
            <a:pPr>
              <a:defRPr/>
            </a:pPr>
            <a:r>
              <a:rPr lang="en-US" altLang="en-US" sz="2800" dirty="0">
                <a:effectLst>
                  <a:outerShdw blurRad="38100" dist="38100" dir="2700000" algn="tl">
                    <a:srgbClr val="C0C0C0"/>
                  </a:outerShdw>
                </a:effectLst>
              </a:rPr>
              <a:t>Representing Specialization as Schemas (Cont.)</a:t>
            </a:r>
          </a:p>
        </p:txBody>
      </p:sp>
      <p:sp>
        <p:nvSpPr>
          <p:cNvPr id="62467" name="Rectangle 3"/>
          <p:cNvSpPr>
            <a:spLocks noGrp="1" noChangeArrowheads="1"/>
          </p:cNvSpPr>
          <p:nvPr>
            <p:ph type="body" idx="4294967295"/>
          </p:nvPr>
        </p:nvSpPr>
        <p:spPr>
          <a:xfrm>
            <a:off x="763480" y="1148763"/>
            <a:ext cx="7392969" cy="3972941"/>
          </a:xfrm>
        </p:spPr>
        <p:txBody>
          <a:bodyPr/>
          <a:lstStyle/>
          <a:p>
            <a:pPr>
              <a:buFont typeface="Wingdings" panose="05000000000000000000" pitchFamily="2" charset="2"/>
              <a:buChar char="§"/>
              <a:tabLst>
                <a:tab pos="346075" algn="l"/>
                <a:tab pos="1255713" algn="ctr"/>
                <a:tab pos="2452688" algn="l"/>
                <a:tab pos="3824288" algn="ctr"/>
              </a:tabLst>
            </a:pPr>
            <a:r>
              <a:rPr lang="en-US" altLang="en-US" sz="1700" dirty="0"/>
              <a:t>Method 2:  </a:t>
            </a:r>
          </a:p>
          <a:p>
            <a:pPr lvl="1">
              <a:buSzPct val="110000"/>
              <a:buFont typeface="Arial" panose="020B0604020202020204" pitchFamily="34" charset="0"/>
              <a:buChar char="•"/>
              <a:tabLst>
                <a:tab pos="346075" algn="l"/>
                <a:tab pos="1255713" algn="ctr"/>
                <a:tab pos="2452688" algn="l"/>
                <a:tab pos="3824288" algn="ctr"/>
              </a:tabLst>
            </a:pPr>
            <a:r>
              <a:rPr lang="en-US" altLang="en-US" sz="1700" dirty="0">
                <a:ea typeface="ＭＳ Ｐゴシック" panose="020B0600070205080204" pitchFamily="34" charset="-128"/>
              </a:rPr>
              <a:t>Form a schema for each entity set with all local and inherited attributes</a:t>
            </a:r>
          </a:p>
          <a:p>
            <a:pPr lvl="1">
              <a:buFont typeface="Monotype Sorts" charset="2"/>
              <a:buNone/>
              <a:tabLst>
                <a:tab pos="346075" algn="l"/>
                <a:tab pos="1255713" algn="ctr"/>
                <a:tab pos="2452688" algn="l"/>
                <a:tab pos="3824288" algn="ctr"/>
              </a:tabLst>
            </a:pPr>
            <a:endParaRPr lang="en-US" altLang="en-US" sz="1700" dirty="0">
              <a:ea typeface="ＭＳ Ｐゴシック" panose="020B0600070205080204" pitchFamily="34" charset="-128"/>
            </a:endParaRPr>
          </a:p>
          <a:p>
            <a:pPr lvl="1">
              <a:buFont typeface="Monotype Sorts" charset="2"/>
              <a:buNone/>
              <a:tabLst>
                <a:tab pos="346075" algn="l"/>
                <a:tab pos="1255713" algn="ctr"/>
                <a:tab pos="2452688" algn="l"/>
                <a:tab pos="3824288" algn="ctr"/>
              </a:tabLst>
            </a:pPr>
            <a:endParaRPr lang="en-US" altLang="en-US" sz="1700" dirty="0">
              <a:ea typeface="ＭＳ Ｐゴシック" panose="020B0600070205080204" pitchFamily="34" charset="-128"/>
            </a:endParaRPr>
          </a:p>
          <a:p>
            <a:pPr lvl="1">
              <a:buFont typeface="Monotype Sorts" charset="2"/>
              <a:buNone/>
              <a:tabLst>
                <a:tab pos="346075" algn="l"/>
                <a:tab pos="1255713" algn="ctr"/>
                <a:tab pos="2452688" algn="l"/>
                <a:tab pos="3824288" algn="ctr"/>
              </a:tabLst>
            </a:pPr>
            <a:endParaRPr lang="en-US" altLang="en-US" sz="1700" dirty="0">
              <a:ea typeface="ＭＳ Ｐゴシック" panose="020B0600070205080204" pitchFamily="34" charset="-128"/>
            </a:endParaRPr>
          </a:p>
          <a:p>
            <a:pPr lvl="1">
              <a:buFont typeface="Monotype Sorts" charset="2"/>
              <a:buNone/>
              <a:tabLst>
                <a:tab pos="346075" algn="l"/>
                <a:tab pos="1255713" algn="ctr"/>
                <a:tab pos="2452688" algn="l"/>
                <a:tab pos="3824288" algn="ctr"/>
              </a:tabLst>
            </a:pPr>
            <a:endParaRPr lang="en-US" altLang="en-US" sz="1700" dirty="0">
              <a:ea typeface="ＭＳ Ｐゴシック" panose="020B0600070205080204" pitchFamily="34" charset="-128"/>
            </a:endParaRPr>
          </a:p>
          <a:p>
            <a:pPr lvl="1">
              <a:buSzPct val="110000"/>
              <a:buFont typeface="Arial" panose="020B0604020202020204" pitchFamily="34" charset="0"/>
              <a:buChar char="•"/>
              <a:tabLst>
                <a:tab pos="346075" algn="l"/>
                <a:tab pos="1255713" algn="ctr"/>
                <a:tab pos="2452688" algn="l"/>
                <a:tab pos="3824288" algn="ctr"/>
              </a:tabLst>
            </a:pPr>
            <a:r>
              <a:rPr lang="en-US" altLang="en-US" sz="1700" dirty="0">
                <a:ea typeface="ＭＳ Ｐゴシック" panose="020B0600070205080204" pitchFamily="34" charset="-128"/>
              </a:rPr>
              <a:t>Drawback:  </a:t>
            </a:r>
            <a:r>
              <a:rPr lang="en-US" altLang="en-US" sz="1700" i="1" dirty="0">
                <a:ea typeface="ＭＳ Ｐゴシック" panose="020B0600070205080204" pitchFamily="34" charset="-128"/>
              </a:rPr>
              <a:t>name, street</a:t>
            </a:r>
            <a:r>
              <a:rPr lang="en-US" altLang="en-US" sz="1700" dirty="0">
                <a:ea typeface="ＭＳ Ｐゴシック" panose="020B0600070205080204" pitchFamily="34" charset="-128"/>
              </a:rPr>
              <a:t> and </a:t>
            </a:r>
            <a:r>
              <a:rPr lang="en-US" altLang="en-US" sz="1700" i="1" dirty="0">
                <a:ea typeface="ＭＳ Ｐゴシック" panose="020B0600070205080204" pitchFamily="34" charset="-128"/>
              </a:rPr>
              <a:t>city</a:t>
            </a:r>
            <a:r>
              <a:rPr lang="en-US" altLang="en-US" sz="1700" dirty="0">
                <a:ea typeface="ＭＳ Ｐゴシック" panose="020B0600070205080204" pitchFamily="34" charset="-128"/>
              </a:rPr>
              <a:t> may be stored redundantly for people who are both students and employees</a:t>
            </a:r>
          </a:p>
        </p:txBody>
      </p:sp>
      <p:pic>
        <p:nvPicPr>
          <p:cNvPr id="2" name="Picture 1"/>
          <p:cNvPicPr>
            <a:picLocks noChangeAspect="1"/>
          </p:cNvPicPr>
          <p:nvPr/>
        </p:nvPicPr>
        <p:blipFill>
          <a:blip r:embed="rId3"/>
          <a:stretch>
            <a:fillRect/>
          </a:stretch>
        </p:blipFill>
        <p:spPr>
          <a:xfrm>
            <a:off x="2346483" y="2212449"/>
            <a:ext cx="4451033" cy="1216551"/>
          </a:xfrm>
          <a:prstGeom prst="rect">
            <a:avLst/>
          </a:prstGeom>
        </p:spPr>
      </p:pic>
    </p:spTree>
    <p:extLst>
      <p:ext uri="{BB962C8B-B14F-4D97-AF65-F5344CB8AC3E}">
        <p14:creationId xmlns:p14="http://schemas.microsoft.com/office/powerpoint/2010/main" val="32708147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EB7603E-9E27-4651-BDF9-F99DC2BE23A6}"/>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37602"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Generalization</a:t>
            </a:r>
          </a:p>
        </p:txBody>
      </p:sp>
      <p:sp>
        <p:nvSpPr>
          <p:cNvPr id="63491" name="Rectangle 3"/>
          <p:cNvSpPr>
            <a:spLocks noGrp="1" noChangeArrowheads="1"/>
          </p:cNvSpPr>
          <p:nvPr>
            <p:ph type="body" idx="1"/>
          </p:nvPr>
        </p:nvSpPr>
        <p:spPr>
          <a:xfrm>
            <a:off x="768349" y="1168400"/>
            <a:ext cx="7541149" cy="2674938"/>
          </a:xfrm>
        </p:spPr>
        <p:txBody>
          <a:bodyPr/>
          <a:lstStyle/>
          <a:p>
            <a:r>
              <a:rPr lang="en-US" altLang="en-US" sz="1700" b="1" dirty="0">
                <a:solidFill>
                  <a:srgbClr val="002060"/>
                </a:solidFill>
              </a:rPr>
              <a:t>A bottom-up design process</a:t>
            </a:r>
            <a:r>
              <a:rPr lang="en-US" altLang="en-US" sz="1700" dirty="0">
                <a:solidFill>
                  <a:srgbClr val="002060"/>
                </a:solidFill>
              </a:rPr>
              <a:t> </a:t>
            </a:r>
            <a:r>
              <a:rPr lang="en-US" altLang="en-US" sz="1700" dirty="0"/>
              <a:t>– combine a number of entity sets that share the same features into a higher-level entity set.</a:t>
            </a:r>
          </a:p>
          <a:p>
            <a:r>
              <a:rPr lang="en-US" altLang="en-US" sz="1700" dirty="0"/>
              <a:t>Specialization and generalization are simple inversions of each other; they are represented in an E-R diagram in the same way.</a:t>
            </a:r>
          </a:p>
          <a:p>
            <a:r>
              <a:rPr lang="en-US" altLang="en-US" sz="1700" dirty="0"/>
              <a:t>The terms specialization and generalization are used interchangeably.</a:t>
            </a:r>
          </a:p>
        </p:txBody>
      </p:sp>
    </p:spTree>
    <p:extLst>
      <p:ext uri="{BB962C8B-B14F-4D97-AF65-F5344CB8AC3E}">
        <p14:creationId xmlns:p14="http://schemas.microsoft.com/office/powerpoint/2010/main" val="7256679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8BE5D142-6198-48DE-9A8C-0A4EBCEB4A35}"/>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43746" name="Rectangle 2"/>
          <p:cNvSpPr>
            <a:spLocks noGrp="1" noChangeArrowheads="1"/>
          </p:cNvSpPr>
          <p:nvPr>
            <p:ph type="title"/>
          </p:nvPr>
        </p:nvSpPr>
        <p:spPr>
          <a:xfrm>
            <a:off x="855663" y="114300"/>
            <a:ext cx="8077200" cy="561975"/>
          </a:xfrm>
        </p:spPr>
        <p:txBody>
          <a:bodyPr/>
          <a:lstStyle/>
          <a:p>
            <a:pPr>
              <a:defRPr/>
            </a:pPr>
            <a:r>
              <a:rPr lang="en-US" altLang="en-US" dirty="0">
                <a:effectLst>
                  <a:outerShdw blurRad="38100" dist="38100" dir="2700000" algn="tl">
                    <a:srgbClr val="C0C0C0"/>
                  </a:outerShdw>
                </a:effectLst>
              </a:rPr>
              <a:t>Completeness constraint</a:t>
            </a:r>
          </a:p>
        </p:txBody>
      </p:sp>
      <p:sp>
        <p:nvSpPr>
          <p:cNvPr id="64515" name="Rectangle 3"/>
          <p:cNvSpPr>
            <a:spLocks noGrp="1" noChangeArrowheads="1"/>
          </p:cNvSpPr>
          <p:nvPr>
            <p:ph type="body" idx="1"/>
          </p:nvPr>
        </p:nvSpPr>
        <p:spPr>
          <a:xfrm>
            <a:off x="766883" y="1187451"/>
            <a:ext cx="7471591" cy="3165094"/>
          </a:xfrm>
        </p:spPr>
        <p:txBody>
          <a:bodyPr/>
          <a:lstStyle/>
          <a:p>
            <a:r>
              <a:rPr lang="en-US" altLang="en-US" sz="1700" b="1" dirty="0">
                <a:solidFill>
                  <a:srgbClr val="002060"/>
                </a:solidFill>
              </a:rPr>
              <a:t>Completeness constraint</a:t>
            </a:r>
            <a:r>
              <a:rPr lang="en-US" altLang="en-US" sz="1700" dirty="0">
                <a:solidFill>
                  <a:srgbClr val="002060"/>
                </a:solidFill>
              </a:rPr>
              <a:t> </a:t>
            </a:r>
            <a:r>
              <a:rPr lang="en-US" altLang="en-US" sz="1700" dirty="0"/>
              <a:t>-- specifies whether or not an entity in the higher-level entity set must belong to at least one of the lower-level entity sets within a generalization.</a:t>
            </a:r>
          </a:p>
          <a:p>
            <a:pPr lvl="1"/>
            <a:r>
              <a:rPr lang="en-US" altLang="en-US" sz="1700" b="1" dirty="0">
                <a:solidFill>
                  <a:srgbClr val="002060"/>
                </a:solidFill>
                <a:ea typeface="ＭＳ Ｐゴシック" panose="020B0600070205080204" pitchFamily="34" charset="-128"/>
              </a:rPr>
              <a:t>total</a:t>
            </a:r>
            <a:r>
              <a:rPr lang="en-US" altLang="en-US" sz="1700" dirty="0">
                <a:ea typeface="ＭＳ Ｐゴシック" panose="020B0600070205080204" pitchFamily="34" charset="-128"/>
              </a:rPr>
              <a:t>: an entity must belong to one of the lower-level entity sets</a:t>
            </a:r>
          </a:p>
          <a:p>
            <a:pPr lvl="1"/>
            <a:r>
              <a:rPr lang="en-US" altLang="en-US" sz="1700" b="1" dirty="0">
                <a:solidFill>
                  <a:srgbClr val="002060"/>
                </a:solidFill>
                <a:ea typeface="ＭＳ Ｐゴシック" panose="020B0600070205080204" pitchFamily="34" charset="-128"/>
              </a:rPr>
              <a:t>partial</a:t>
            </a:r>
            <a:r>
              <a:rPr lang="en-US" altLang="en-US" sz="1700" dirty="0">
                <a:ea typeface="ＭＳ Ｐゴシック" panose="020B0600070205080204" pitchFamily="34" charset="-128"/>
              </a:rPr>
              <a:t>: an entity need not belong to one of the lower-level entity sets</a:t>
            </a:r>
          </a:p>
          <a:p>
            <a:endParaRPr lang="en-US" altLang="en-US" sz="1600" dirty="0"/>
          </a:p>
          <a:p>
            <a:endParaRPr lang="en-US" altLang="en-US" dirty="0"/>
          </a:p>
          <a:p>
            <a:endParaRPr lang="en-US" altLang="en-US" dirty="0"/>
          </a:p>
          <a:p>
            <a:pPr lvl="1"/>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21186976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38E0E32-A40D-46FA-A542-E938EC8A1F31}"/>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43746" name="Rectangle 2"/>
          <p:cNvSpPr>
            <a:spLocks noGrp="1" noChangeArrowheads="1"/>
          </p:cNvSpPr>
          <p:nvPr>
            <p:ph type="title"/>
          </p:nvPr>
        </p:nvSpPr>
        <p:spPr>
          <a:xfrm>
            <a:off x="855663" y="114300"/>
            <a:ext cx="8077200" cy="561975"/>
          </a:xfrm>
        </p:spPr>
        <p:txBody>
          <a:bodyPr/>
          <a:lstStyle/>
          <a:p>
            <a:pPr>
              <a:defRPr/>
            </a:pPr>
            <a:r>
              <a:rPr lang="en-US" altLang="en-US" dirty="0">
                <a:effectLst>
                  <a:outerShdw blurRad="38100" dist="38100" dir="2700000" algn="tl">
                    <a:srgbClr val="C0C0C0"/>
                  </a:outerShdw>
                </a:effectLst>
              </a:rPr>
              <a:t>Completeness constraint (Cont.)</a:t>
            </a:r>
          </a:p>
        </p:txBody>
      </p:sp>
      <p:sp>
        <p:nvSpPr>
          <p:cNvPr id="65539" name="Rectangle 3"/>
          <p:cNvSpPr>
            <a:spLocks noGrp="1" noChangeArrowheads="1"/>
          </p:cNvSpPr>
          <p:nvPr>
            <p:ph type="body" idx="1"/>
          </p:nvPr>
        </p:nvSpPr>
        <p:spPr>
          <a:xfrm>
            <a:off x="772357" y="1233995"/>
            <a:ext cx="7354144" cy="3926657"/>
          </a:xfrm>
        </p:spPr>
        <p:txBody>
          <a:bodyPr/>
          <a:lstStyle/>
          <a:p>
            <a:r>
              <a:rPr lang="en-US" altLang="en-US" sz="1700" dirty="0"/>
              <a:t>Partial generalization is the default.  </a:t>
            </a:r>
          </a:p>
          <a:p>
            <a:r>
              <a:rPr lang="en-US" altLang="en-US" sz="1700" dirty="0"/>
              <a:t>We can specify total generalization in an ER diagram by adding the keyword </a:t>
            </a:r>
            <a:r>
              <a:rPr lang="en-US" altLang="en-US" sz="1700" b="1" dirty="0"/>
              <a:t>total</a:t>
            </a:r>
            <a:r>
              <a:rPr lang="en-US" altLang="en-US" sz="1700" dirty="0"/>
              <a:t> in the diagram and drawing a dashed line from the keyword to the corresponding hollow arrow-head to which it applies (for a total generalization), or to the set of hollow arrow-heads to which it applies (for an overlapping generalization).</a:t>
            </a:r>
          </a:p>
          <a:p>
            <a:r>
              <a:rPr lang="en-US" altLang="en-US" sz="1700" dirty="0"/>
              <a:t>The </a:t>
            </a:r>
            <a:r>
              <a:rPr lang="en-US" altLang="en-US" sz="1700" i="1" dirty="0"/>
              <a:t>student</a:t>
            </a:r>
            <a:r>
              <a:rPr lang="en-US" altLang="en-US" sz="1700" dirty="0"/>
              <a:t> generalization is total: All student entities must be either graduate or undergraduate. Because the higher-level entity set arrived at through generalization is generally composed of only those entities in the lower-level entity sets, the completeness constraint for a generalized higher-level entity set is usually total</a:t>
            </a:r>
          </a:p>
          <a:p>
            <a:endParaRPr lang="en-US" altLang="en-US" sz="2000" dirty="0"/>
          </a:p>
          <a:p>
            <a:endParaRPr lang="en-US" altLang="en-US" sz="2000" dirty="0"/>
          </a:p>
          <a:p>
            <a:endParaRPr lang="en-US" altLang="en-US" dirty="0"/>
          </a:p>
          <a:p>
            <a:pPr lvl="1"/>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40299873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B44043F-A027-4FC0-ABC7-723F0ED4AB87}"/>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45794" name="Rectangle 2"/>
          <p:cNvSpPr>
            <a:spLocks noGrp="1" noChangeArrowheads="1"/>
          </p:cNvSpPr>
          <p:nvPr>
            <p:ph type="title"/>
          </p:nvPr>
        </p:nvSpPr>
        <p:spPr>
          <a:xfrm>
            <a:off x="1209675" y="52388"/>
            <a:ext cx="6726238" cy="622300"/>
          </a:xfrm>
        </p:spPr>
        <p:txBody>
          <a:bodyPr/>
          <a:lstStyle/>
          <a:p>
            <a:pPr>
              <a:defRPr/>
            </a:pPr>
            <a:r>
              <a:rPr lang="en-US" altLang="en-US" dirty="0">
                <a:effectLst>
                  <a:outerShdw blurRad="38100" dist="38100" dir="2700000" algn="tl">
                    <a:srgbClr val="C0C0C0"/>
                  </a:outerShdw>
                </a:effectLst>
              </a:rPr>
              <a:t>Aggregation</a:t>
            </a:r>
          </a:p>
        </p:txBody>
      </p:sp>
      <p:sp>
        <p:nvSpPr>
          <p:cNvPr id="66563" name="Rectangle 3"/>
          <p:cNvSpPr>
            <a:spLocks noChangeArrowheads="1"/>
          </p:cNvSpPr>
          <p:nvPr/>
        </p:nvSpPr>
        <p:spPr bwMode="auto">
          <a:xfrm>
            <a:off x="710215" y="1071563"/>
            <a:ext cx="7679184" cy="1007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marL="400050">
              <a:spcBef>
                <a:spcPct val="50000"/>
              </a:spcBef>
              <a:buClr>
                <a:srgbClr val="002060"/>
              </a:buClr>
              <a:buSzPct val="110000"/>
              <a:buFont typeface="Wingdings" panose="05000000000000000000" pitchFamily="2" charset="2"/>
              <a:buChar char="§"/>
            </a:pPr>
            <a:r>
              <a:rPr kumimoji="1" lang="en-US" altLang="en-US" sz="1700" dirty="0"/>
              <a:t>Consider the ternary relationship </a:t>
            </a:r>
            <a:r>
              <a:rPr kumimoji="1" lang="en-US" altLang="en-US" sz="1700" i="1" dirty="0"/>
              <a:t>proj_guide</a:t>
            </a:r>
            <a:r>
              <a:rPr kumimoji="1" lang="en-US" altLang="en-US" sz="1700" dirty="0"/>
              <a:t>, which we saw earlier</a:t>
            </a:r>
          </a:p>
          <a:p>
            <a:pPr marL="400050">
              <a:spcBef>
                <a:spcPct val="50000"/>
              </a:spcBef>
              <a:buClr>
                <a:srgbClr val="002060"/>
              </a:buClr>
              <a:buSzPct val="110000"/>
              <a:buFont typeface="Wingdings" panose="05000000000000000000" pitchFamily="2" charset="2"/>
              <a:buChar char="§"/>
            </a:pPr>
            <a:r>
              <a:rPr kumimoji="1" lang="en-US" altLang="en-US" sz="1700" dirty="0"/>
              <a:t>Suppose we want to record evaluations of a student by a guide on a project</a:t>
            </a:r>
          </a:p>
        </p:txBody>
      </p:sp>
      <p:pic>
        <p:nvPicPr>
          <p:cNvPr id="66564"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6896" y="2201769"/>
            <a:ext cx="4140454" cy="32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44882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E20832C-B96D-4B75-BA34-D9E99EE91A32}"/>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47842"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Aggregation (Cont.)</a:t>
            </a:r>
          </a:p>
        </p:txBody>
      </p:sp>
      <p:sp>
        <p:nvSpPr>
          <p:cNvPr id="67587" name="Rectangle 3"/>
          <p:cNvSpPr>
            <a:spLocks noGrp="1" noChangeArrowheads="1"/>
          </p:cNvSpPr>
          <p:nvPr>
            <p:ph type="body" idx="1"/>
          </p:nvPr>
        </p:nvSpPr>
        <p:spPr>
          <a:xfrm>
            <a:off x="768350" y="1184275"/>
            <a:ext cx="7677723" cy="3760587"/>
          </a:xfrm>
        </p:spPr>
        <p:txBody>
          <a:bodyPr/>
          <a:lstStyle/>
          <a:p>
            <a:r>
              <a:rPr lang="en-US" altLang="en-US" sz="1700" dirty="0"/>
              <a:t>Relationship sets </a:t>
            </a:r>
            <a:r>
              <a:rPr lang="en-US" altLang="en-US" sz="1700" i="1" dirty="0"/>
              <a:t>eval_for </a:t>
            </a:r>
            <a:r>
              <a:rPr lang="en-US" altLang="en-US" sz="1700" dirty="0"/>
              <a:t>and </a:t>
            </a:r>
            <a:r>
              <a:rPr lang="en-US" altLang="en-US" sz="1700" i="1" dirty="0"/>
              <a:t>proj_guide</a:t>
            </a:r>
            <a:r>
              <a:rPr lang="en-US" altLang="en-US" sz="1700" dirty="0"/>
              <a:t> represent overlapping information</a:t>
            </a:r>
          </a:p>
          <a:p>
            <a:pPr lvl="1"/>
            <a:r>
              <a:rPr lang="en-US" altLang="en-US" sz="1700" dirty="0">
                <a:ea typeface="ＭＳ Ｐゴシック" panose="020B0600070205080204" pitchFamily="34" charset="-128"/>
              </a:rPr>
              <a:t>Every </a:t>
            </a:r>
            <a:r>
              <a:rPr lang="en-US" altLang="en-US" sz="1700" i="1" dirty="0">
                <a:ea typeface="ＭＳ Ｐゴシック" panose="020B0600070205080204" pitchFamily="34" charset="-128"/>
              </a:rPr>
              <a:t>eval_for</a:t>
            </a:r>
            <a:r>
              <a:rPr lang="en-US" altLang="en-US" sz="1700" dirty="0">
                <a:ea typeface="ＭＳ Ｐゴシック" panose="020B0600070205080204" pitchFamily="34" charset="-128"/>
              </a:rPr>
              <a:t> relationship corresponds to a </a:t>
            </a:r>
            <a:r>
              <a:rPr lang="en-US" altLang="en-US" sz="1700" i="1" dirty="0">
                <a:ea typeface="ＭＳ Ｐゴシック" panose="020B0600070205080204" pitchFamily="34" charset="-128"/>
              </a:rPr>
              <a:t>proj_guide</a:t>
            </a:r>
            <a:r>
              <a:rPr lang="en-US" altLang="en-US" sz="1700" dirty="0">
                <a:ea typeface="ＭＳ Ｐゴシック" panose="020B0600070205080204" pitchFamily="34" charset="-128"/>
              </a:rPr>
              <a:t> relationship</a:t>
            </a:r>
          </a:p>
          <a:p>
            <a:pPr lvl="1"/>
            <a:r>
              <a:rPr lang="en-US" altLang="en-US" sz="1700" dirty="0">
                <a:ea typeface="ＭＳ Ｐゴシック" panose="020B0600070205080204" pitchFamily="34" charset="-128"/>
              </a:rPr>
              <a:t>However, some </a:t>
            </a:r>
            <a:r>
              <a:rPr lang="en-US" altLang="en-US" sz="1700" i="1" dirty="0">
                <a:ea typeface="ＭＳ Ｐゴシック" panose="020B0600070205080204" pitchFamily="34" charset="-128"/>
              </a:rPr>
              <a:t>proj_guide</a:t>
            </a:r>
            <a:r>
              <a:rPr lang="en-US" altLang="en-US" sz="1700" dirty="0">
                <a:ea typeface="ＭＳ Ｐゴシック" panose="020B0600070205080204" pitchFamily="34" charset="-128"/>
              </a:rPr>
              <a:t> relationships may not correspond to any </a:t>
            </a:r>
            <a:r>
              <a:rPr lang="en-US" altLang="en-US" sz="1700" i="1" dirty="0">
                <a:ea typeface="ＭＳ Ｐゴシック" panose="020B0600070205080204" pitchFamily="34" charset="-128"/>
              </a:rPr>
              <a:t>eval_for</a:t>
            </a:r>
            <a:r>
              <a:rPr lang="en-US" altLang="en-US" sz="1700" dirty="0">
                <a:ea typeface="ＭＳ Ｐゴシック" panose="020B0600070205080204" pitchFamily="34" charset="-128"/>
              </a:rPr>
              <a:t> relationships </a:t>
            </a:r>
          </a:p>
          <a:p>
            <a:pPr lvl="2"/>
            <a:r>
              <a:rPr lang="en-US" altLang="en-US" sz="1700" dirty="0">
                <a:ea typeface="ＭＳ Ｐゴシック" panose="020B0600070205080204" pitchFamily="34" charset="-128"/>
              </a:rPr>
              <a:t>So we can’t discard the </a:t>
            </a:r>
            <a:r>
              <a:rPr lang="en-US" altLang="en-US" sz="1700" i="1" dirty="0">
                <a:ea typeface="ＭＳ Ｐゴシック" panose="020B0600070205080204" pitchFamily="34" charset="-128"/>
              </a:rPr>
              <a:t>proj_guide</a:t>
            </a:r>
            <a:r>
              <a:rPr lang="en-US" altLang="en-US" sz="1700" dirty="0">
                <a:ea typeface="ＭＳ Ｐゴシック" panose="020B0600070205080204" pitchFamily="34" charset="-128"/>
              </a:rPr>
              <a:t> relationship</a:t>
            </a:r>
          </a:p>
          <a:p>
            <a:r>
              <a:rPr lang="en-US" altLang="en-US" sz="1700" dirty="0"/>
              <a:t>Eliminate this redundancy via </a:t>
            </a:r>
            <a:r>
              <a:rPr lang="en-US" altLang="en-US" sz="1700" i="1" dirty="0"/>
              <a:t>aggregation</a:t>
            </a:r>
            <a:endParaRPr lang="en-US" altLang="en-US" sz="1700" dirty="0"/>
          </a:p>
          <a:p>
            <a:pPr lvl="1"/>
            <a:r>
              <a:rPr lang="en-US" altLang="en-US" sz="1700" dirty="0">
                <a:ea typeface="ＭＳ Ｐゴシック" panose="020B0600070205080204" pitchFamily="34" charset="-128"/>
              </a:rPr>
              <a:t>Treat relationship as an abstract entity</a:t>
            </a:r>
          </a:p>
          <a:p>
            <a:pPr lvl="1"/>
            <a:r>
              <a:rPr lang="en-US" altLang="en-US" sz="1700" dirty="0">
                <a:ea typeface="ＭＳ Ｐゴシック" panose="020B0600070205080204" pitchFamily="34" charset="-128"/>
              </a:rPr>
              <a:t>Allows relationships between relationships </a:t>
            </a:r>
          </a:p>
          <a:p>
            <a:pPr lvl="1"/>
            <a:r>
              <a:rPr lang="en-US" altLang="en-US" sz="1700" dirty="0">
                <a:ea typeface="ＭＳ Ｐゴシック" panose="020B0600070205080204" pitchFamily="34" charset="-128"/>
              </a:rPr>
              <a:t>Abstraction of relationship into new entity</a:t>
            </a:r>
          </a:p>
        </p:txBody>
      </p:sp>
    </p:spTree>
    <p:extLst>
      <p:ext uri="{BB962C8B-B14F-4D97-AF65-F5344CB8AC3E}">
        <p14:creationId xmlns:p14="http://schemas.microsoft.com/office/powerpoint/2010/main" val="25069988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7B140C94-6C41-4365-BD45-45ADE443FAB5}"/>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47842" name="Rectangle 2"/>
          <p:cNvSpPr>
            <a:spLocks noGrp="1" noChangeArrowheads="1"/>
          </p:cNvSpPr>
          <p:nvPr>
            <p:ph type="title" idx="4294967295"/>
          </p:nvPr>
        </p:nvSpPr>
        <p:spPr/>
        <p:txBody>
          <a:bodyPr/>
          <a:lstStyle/>
          <a:p>
            <a:pPr>
              <a:defRPr/>
            </a:pPr>
            <a:r>
              <a:rPr lang="en-US" altLang="en-US" dirty="0">
                <a:effectLst>
                  <a:outerShdw blurRad="38100" dist="38100" dir="2700000" algn="tl">
                    <a:srgbClr val="C0C0C0"/>
                  </a:outerShdw>
                </a:effectLst>
              </a:rPr>
              <a:t>Aggregation (Cont.)</a:t>
            </a:r>
          </a:p>
        </p:txBody>
      </p:sp>
      <p:sp>
        <p:nvSpPr>
          <p:cNvPr id="68611" name="Rectangle 3"/>
          <p:cNvSpPr>
            <a:spLocks noGrp="1" noChangeArrowheads="1"/>
          </p:cNvSpPr>
          <p:nvPr>
            <p:ph type="body" idx="4294967295"/>
          </p:nvPr>
        </p:nvSpPr>
        <p:spPr>
          <a:xfrm>
            <a:off x="768351" y="1106488"/>
            <a:ext cx="7647680" cy="1773237"/>
          </a:xfrm>
        </p:spPr>
        <p:txBody>
          <a:bodyPr/>
          <a:lstStyle/>
          <a:p>
            <a:pPr>
              <a:buFont typeface="Wingdings" panose="05000000000000000000" pitchFamily="2" charset="2"/>
              <a:buChar char="§"/>
            </a:pPr>
            <a:r>
              <a:rPr lang="en-US" altLang="en-US" sz="1700" dirty="0"/>
              <a:t>Eliminate this redundancy via </a:t>
            </a:r>
            <a:r>
              <a:rPr lang="en-US" altLang="en-US" sz="1700" i="1" dirty="0"/>
              <a:t>aggregation</a:t>
            </a:r>
            <a:r>
              <a:rPr lang="en-US" altLang="en-US" sz="1700" dirty="0"/>
              <a:t> without introducing redundancy, the following diagram represents:</a:t>
            </a:r>
          </a:p>
          <a:p>
            <a:pPr lvl="1">
              <a:buSzPct val="110000"/>
              <a:buFont typeface="Arial" panose="020B0604020202020204" pitchFamily="34" charset="0"/>
              <a:buChar char="•"/>
            </a:pPr>
            <a:r>
              <a:rPr lang="en-US" altLang="en-US" sz="1700" dirty="0">
                <a:ea typeface="ＭＳ Ｐゴシック" panose="020B0600070205080204" pitchFamily="34" charset="-128"/>
              </a:rPr>
              <a:t>A student is guided by a particular instructor on a particular project </a:t>
            </a:r>
          </a:p>
          <a:p>
            <a:pPr lvl="1">
              <a:buSzPct val="110000"/>
              <a:buFont typeface="Arial" panose="020B0604020202020204" pitchFamily="34" charset="0"/>
              <a:buChar char="•"/>
            </a:pPr>
            <a:r>
              <a:rPr lang="en-US" altLang="en-US" sz="1700" dirty="0">
                <a:ea typeface="ＭＳ Ｐゴシック" panose="020B0600070205080204" pitchFamily="34" charset="-128"/>
              </a:rPr>
              <a:t>A student, instructor, project combination may have an associated evaluation</a:t>
            </a:r>
          </a:p>
        </p:txBody>
      </p:sp>
      <p:pic>
        <p:nvPicPr>
          <p:cNvPr id="68612"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5392" y="2837298"/>
            <a:ext cx="3677389" cy="2952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7104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8962555-0291-4727-B566-F7E227EEC3E4}"/>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74818" name="Rectangle 2"/>
          <p:cNvSpPr>
            <a:spLocks noGrp="1" noChangeArrowheads="1"/>
          </p:cNvSpPr>
          <p:nvPr>
            <p:ph type="title"/>
          </p:nvPr>
        </p:nvSpPr>
        <p:spPr>
          <a:xfrm>
            <a:off x="942975" y="-180975"/>
            <a:ext cx="8131175" cy="865188"/>
          </a:xfrm>
        </p:spPr>
        <p:txBody>
          <a:bodyPr/>
          <a:lstStyle/>
          <a:p>
            <a:pPr>
              <a:defRPr/>
            </a:pPr>
            <a:r>
              <a:rPr lang="en-US" altLang="en-US" dirty="0">
                <a:effectLst>
                  <a:outerShdw blurRad="38100" dist="38100" dir="2700000" algn="tl">
                    <a:srgbClr val="C0C0C0"/>
                  </a:outerShdw>
                </a:effectLst>
              </a:rPr>
              <a:t>Reduction to Relational Schemas</a:t>
            </a:r>
          </a:p>
        </p:txBody>
      </p:sp>
      <p:sp>
        <p:nvSpPr>
          <p:cNvPr id="17411" name="Rectangle 3"/>
          <p:cNvSpPr>
            <a:spLocks noChangeArrowheads="1"/>
          </p:cNvSpPr>
          <p:nvPr/>
        </p:nvSpPr>
        <p:spPr bwMode="auto">
          <a:xfrm>
            <a:off x="781235" y="1222375"/>
            <a:ext cx="7682172" cy="4210050"/>
          </a:xfrm>
          <a:prstGeom prst="rect">
            <a:avLst/>
          </a:prstGeom>
          <a:noFill/>
          <a:ln w="9525">
            <a:noFill/>
            <a:miter lim="800000"/>
            <a:headEnd/>
            <a:tailEnd/>
          </a:ln>
        </p:spPr>
        <p:txBody>
          <a:bodyPr/>
          <a:lstStyle/>
          <a:p>
            <a:pPr marL="342900" indent="-342900">
              <a:spcBef>
                <a:spcPct val="35000"/>
              </a:spcBef>
              <a:buClr>
                <a:srgbClr val="002060"/>
              </a:buClr>
              <a:buSzPct val="110000"/>
              <a:buFont typeface="Wingdings" panose="05000000000000000000" pitchFamily="2" charset="2"/>
              <a:buChar char="§"/>
              <a:defRPr/>
            </a:pPr>
            <a:r>
              <a:rPr kumimoji="1" lang="en-US" altLang="en-US" sz="1700" dirty="0">
                <a:ea typeface="ＭＳ Ｐゴシック" charset="-128"/>
              </a:rPr>
              <a:t>To represent aggregation, create a schema containing</a:t>
            </a:r>
          </a:p>
          <a:p>
            <a:pPr marL="800100" lvl="1" indent="-342900">
              <a:spcBef>
                <a:spcPct val="35000"/>
              </a:spcBef>
              <a:buClr>
                <a:srgbClr val="FF9933"/>
              </a:buClr>
              <a:buSzPct val="110000"/>
              <a:buFont typeface="Arial" panose="020B0604020202020204" pitchFamily="34" charset="0"/>
              <a:buChar char="•"/>
              <a:defRPr/>
            </a:pPr>
            <a:r>
              <a:rPr kumimoji="1" lang="en-US" altLang="en-US" sz="1700" dirty="0">
                <a:ea typeface="ＭＳ Ｐゴシック" charset="-128"/>
              </a:rPr>
              <a:t>Primary key of the aggregated relationship,</a:t>
            </a:r>
          </a:p>
          <a:p>
            <a:pPr marL="800100" lvl="1" indent="-342900">
              <a:spcBef>
                <a:spcPct val="35000"/>
              </a:spcBef>
              <a:buClr>
                <a:srgbClr val="FF9933"/>
              </a:buClr>
              <a:buSzPct val="110000"/>
              <a:buFont typeface="Arial" panose="020B0604020202020204" pitchFamily="34" charset="0"/>
              <a:buChar char="•"/>
              <a:defRPr/>
            </a:pPr>
            <a:r>
              <a:rPr kumimoji="1" lang="en-US" altLang="en-US" sz="1700" dirty="0">
                <a:ea typeface="ＭＳ Ｐゴシック" charset="-128"/>
              </a:rPr>
              <a:t>The primary key of the associated entity set</a:t>
            </a:r>
          </a:p>
          <a:p>
            <a:pPr marL="800100" lvl="1" indent="-342900">
              <a:spcBef>
                <a:spcPct val="35000"/>
              </a:spcBef>
              <a:buClr>
                <a:srgbClr val="FF9933"/>
              </a:buClr>
              <a:buSzPct val="110000"/>
              <a:buFont typeface="Arial" panose="020B0604020202020204" pitchFamily="34" charset="0"/>
              <a:buChar char="•"/>
              <a:defRPr/>
            </a:pPr>
            <a:r>
              <a:rPr kumimoji="1" lang="en-US" altLang="en-US" sz="1700" dirty="0">
                <a:ea typeface="ＭＳ Ｐゴシック" charset="-128"/>
              </a:rPr>
              <a:t>Any descriptive attributes</a:t>
            </a:r>
          </a:p>
          <a:p>
            <a:pPr marL="342900" indent="-342900">
              <a:spcBef>
                <a:spcPct val="35000"/>
              </a:spcBef>
              <a:buClr>
                <a:srgbClr val="002060"/>
              </a:buClr>
              <a:buSzPct val="110000"/>
              <a:buFont typeface="Wingdings" panose="05000000000000000000" pitchFamily="2" charset="2"/>
              <a:buChar char="§"/>
              <a:defRPr/>
            </a:pPr>
            <a:r>
              <a:rPr kumimoji="1" lang="en-US" altLang="en-US" sz="1700" dirty="0">
                <a:ea typeface="ＭＳ Ｐゴシック" charset="-128"/>
              </a:rPr>
              <a:t>In our example:</a:t>
            </a:r>
          </a:p>
          <a:p>
            <a:pPr marL="800100" lvl="1" indent="-342900">
              <a:spcBef>
                <a:spcPct val="35000"/>
              </a:spcBef>
              <a:buClr>
                <a:srgbClr val="FF9933"/>
              </a:buClr>
              <a:buSzPct val="110000"/>
              <a:buFont typeface="Arial" panose="020B0604020202020204" pitchFamily="34" charset="0"/>
              <a:buChar char="•"/>
              <a:defRPr/>
            </a:pPr>
            <a:r>
              <a:rPr kumimoji="1" lang="en-US" altLang="en-US" sz="1700" dirty="0">
                <a:ea typeface="ＭＳ Ｐゴシック" charset="-128"/>
              </a:rPr>
              <a:t>The schema </a:t>
            </a:r>
            <a:r>
              <a:rPr kumimoji="1" lang="en-US" altLang="en-US" sz="1700" i="1" dirty="0">
                <a:ea typeface="ＭＳ Ｐゴシック" charset="-128"/>
              </a:rPr>
              <a:t>eval_for </a:t>
            </a:r>
            <a:r>
              <a:rPr kumimoji="1" lang="en-US" altLang="en-US" sz="1700" dirty="0">
                <a:ea typeface="ＭＳ Ｐゴシック" charset="-128"/>
              </a:rPr>
              <a:t>is:</a:t>
            </a:r>
          </a:p>
          <a:p>
            <a:pPr lvl="1">
              <a:spcBef>
                <a:spcPct val="35000"/>
              </a:spcBef>
              <a:buClr>
                <a:srgbClr val="FF9933"/>
              </a:buClr>
              <a:buSzPct val="110000"/>
              <a:defRPr/>
            </a:pPr>
            <a:r>
              <a:rPr kumimoji="1" lang="en-US" altLang="en-US" sz="1700" dirty="0">
                <a:ea typeface="ＭＳ Ｐゴシック" charset="-128"/>
              </a:rPr>
              <a:t>	       </a:t>
            </a:r>
            <a:r>
              <a:rPr kumimoji="1" lang="en-US" altLang="en-US" sz="1700" i="1" dirty="0">
                <a:ea typeface="ＭＳ Ｐゴシック" charset="-128"/>
              </a:rPr>
              <a:t>eval_for </a:t>
            </a:r>
            <a:r>
              <a:rPr kumimoji="1" lang="en-US" altLang="en-US" sz="1700" dirty="0">
                <a:ea typeface="ＭＳ Ｐゴシック" charset="-128"/>
              </a:rPr>
              <a:t>(</a:t>
            </a:r>
            <a:r>
              <a:rPr kumimoji="1" lang="en-US" altLang="en-US" sz="1700" i="1" dirty="0">
                <a:ea typeface="ＭＳ Ｐゴシック" charset="-128"/>
              </a:rPr>
              <a:t>s_ID, project_id, i_ID, evaluation_id</a:t>
            </a:r>
            <a:r>
              <a:rPr kumimoji="1" lang="en-US" altLang="en-US" sz="1700" dirty="0">
                <a:ea typeface="ＭＳ Ｐゴシック" charset="-128"/>
              </a:rPr>
              <a:t>)</a:t>
            </a:r>
          </a:p>
          <a:p>
            <a:pPr marL="800100" lvl="1" indent="-342900">
              <a:spcBef>
                <a:spcPct val="35000"/>
              </a:spcBef>
              <a:buClr>
                <a:srgbClr val="FF9933"/>
              </a:buClr>
              <a:buSzPct val="110000"/>
              <a:buFont typeface="Arial" panose="020B0604020202020204" pitchFamily="34" charset="0"/>
              <a:buChar char="•"/>
              <a:defRPr/>
            </a:pPr>
            <a:r>
              <a:rPr kumimoji="1" lang="en-US" altLang="en-US" sz="1700" dirty="0">
                <a:ea typeface="ＭＳ Ｐゴシック" charset="-128"/>
              </a:rPr>
              <a:t>The schema </a:t>
            </a:r>
            <a:r>
              <a:rPr kumimoji="1" lang="en-US" altLang="en-US" sz="1700" i="1" dirty="0">
                <a:ea typeface="ＭＳ Ｐゴシック" charset="-128"/>
              </a:rPr>
              <a:t>proj_guide</a:t>
            </a:r>
            <a:r>
              <a:rPr kumimoji="1" lang="en-US" altLang="en-US" sz="1700" dirty="0">
                <a:ea typeface="ＭＳ Ｐゴシック" charset="-128"/>
              </a:rPr>
              <a:t> is redundant.</a:t>
            </a:r>
          </a:p>
          <a:p>
            <a:pPr marL="342900" indent="-342900">
              <a:spcBef>
                <a:spcPct val="35000"/>
              </a:spcBef>
              <a:buClr>
                <a:schemeClr val="tx2"/>
              </a:buClr>
              <a:buSzPct val="90000"/>
              <a:buFont typeface="Monotype Sorts" charset="2"/>
              <a:buChar char="n"/>
              <a:defRPr/>
            </a:pPr>
            <a:endParaRPr kumimoji="1" lang="en-US" altLang="en-US" sz="1700" dirty="0">
              <a:ea typeface="ＭＳ Ｐゴシック" charset="-128"/>
            </a:endParaRPr>
          </a:p>
          <a:p>
            <a:pPr marL="342900" indent="-342900">
              <a:spcBef>
                <a:spcPct val="35000"/>
              </a:spcBef>
              <a:buClr>
                <a:schemeClr val="tx2"/>
              </a:buClr>
              <a:buSzPct val="90000"/>
              <a:buFont typeface="Monotype Sorts" charset="2"/>
              <a:buChar char="n"/>
              <a:defRPr/>
            </a:pPr>
            <a:endParaRPr kumimoji="1" lang="en-US" altLang="en-US" sz="1800" dirty="0">
              <a:ea typeface="ＭＳ Ｐゴシック" charset="-128"/>
            </a:endParaRPr>
          </a:p>
        </p:txBody>
      </p:sp>
    </p:spTree>
    <p:extLst>
      <p:ext uri="{BB962C8B-B14F-4D97-AF65-F5344CB8AC3E}">
        <p14:creationId xmlns:p14="http://schemas.microsoft.com/office/powerpoint/2010/main" val="23767618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1904062-BFCB-4299-9B25-5F1784B3C430}"/>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70658" name="Rectangle 4"/>
          <p:cNvSpPr>
            <a:spLocks noGrp="1" noChangeArrowheads="1"/>
          </p:cNvSpPr>
          <p:nvPr>
            <p:ph type="ctrTitle"/>
          </p:nvPr>
        </p:nvSpPr>
        <p:spPr/>
        <p:txBody>
          <a:bodyPr/>
          <a:lstStyle/>
          <a:p>
            <a:r>
              <a:rPr lang="en-US" altLang="en-US" dirty="0">
                <a:effectLst/>
              </a:rPr>
              <a:t>Design Issues</a:t>
            </a:r>
          </a:p>
        </p:txBody>
      </p:sp>
    </p:spTree>
    <p:extLst>
      <p:ext uri="{BB962C8B-B14F-4D97-AF65-F5344CB8AC3E}">
        <p14:creationId xmlns:p14="http://schemas.microsoft.com/office/powerpoint/2010/main" val="9696619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639CB37-6CED-4366-8B08-6552F9E6A390}"/>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46146" name="Rectangle 2"/>
          <p:cNvSpPr>
            <a:spLocks noGrp="1" noChangeArrowheads="1"/>
          </p:cNvSpPr>
          <p:nvPr>
            <p:ph type="title" idx="4294967295"/>
          </p:nvPr>
        </p:nvSpPr>
        <p:spPr>
          <a:xfrm>
            <a:off x="852488" y="42863"/>
            <a:ext cx="8077200" cy="609600"/>
          </a:xfrm>
        </p:spPr>
        <p:txBody>
          <a:bodyPr/>
          <a:lstStyle/>
          <a:p>
            <a:pPr>
              <a:defRPr/>
            </a:pPr>
            <a:r>
              <a:rPr lang="en-US" altLang="en-US" dirty="0">
                <a:effectLst>
                  <a:outerShdw blurRad="38100" dist="38100" dir="2700000" algn="tl">
                    <a:srgbClr val="C0C0C0"/>
                  </a:outerShdw>
                </a:effectLst>
              </a:rPr>
              <a:t>Common Mistakes in E-R Diagrams</a:t>
            </a:r>
          </a:p>
        </p:txBody>
      </p:sp>
      <p:sp>
        <p:nvSpPr>
          <p:cNvPr id="71683" name="Rectangle 3"/>
          <p:cNvSpPr>
            <a:spLocks noGrp="1" noChangeArrowheads="1"/>
          </p:cNvSpPr>
          <p:nvPr>
            <p:ph type="body" idx="4294967295"/>
          </p:nvPr>
        </p:nvSpPr>
        <p:spPr>
          <a:xfrm>
            <a:off x="772357" y="1093788"/>
            <a:ext cx="7396283" cy="503364"/>
          </a:xfrm>
        </p:spPr>
        <p:txBody>
          <a:bodyPr/>
          <a:lstStyle/>
          <a:p>
            <a:pPr>
              <a:buSzPct val="110000"/>
              <a:buFont typeface="Wingdings" panose="05000000000000000000" pitchFamily="2" charset="2"/>
              <a:buChar char="§"/>
            </a:pPr>
            <a:r>
              <a:rPr lang="en-US" altLang="en-US" sz="1700" dirty="0"/>
              <a:t>Example of erroneous E-R diagrams </a:t>
            </a:r>
            <a:br>
              <a:rPr lang="en-US" altLang="en-US" sz="2000" dirty="0"/>
            </a:br>
            <a:br>
              <a:rPr lang="en-US" altLang="en-US" sz="2000" b="1" dirty="0">
                <a:solidFill>
                  <a:schemeClr val="tx2"/>
                </a:solidFill>
              </a:rPr>
            </a:br>
            <a:br>
              <a:rPr lang="en-US" altLang="en-US" sz="2000" dirty="0"/>
            </a:br>
            <a:br>
              <a:rPr lang="en-US" altLang="en-US" sz="2000" dirty="0"/>
            </a:br>
            <a:br>
              <a:rPr lang="en-US" altLang="en-US" sz="2000" dirty="0"/>
            </a:br>
            <a:endParaRPr lang="en-US" altLang="en-US" sz="2000" dirty="0"/>
          </a:p>
          <a:p>
            <a:endParaRPr lang="en-US" altLang="en-US" sz="2000" dirty="0"/>
          </a:p>
          <a:p>
            <a:pPr>
              <a:buFont typeface="Monotype Sorts" charset="2"/>
              <a:buNone/>
            </a:pPr>
            <a:endParaRPr lang="en-US" altLang="en-US" sz="2000" dirty="0"/>
          </a:p>
        </p:txBody>
      </p:sp>
      <p:pic>
        <p:nvPicPr>
          <p:cNvPr id="9" name="Picture 8">
            <a:extLst>
              <a:ext uri="{FF2B5EF4-FFF2-40B4-BE49-F238E27FC236}">
                <a16:creationId xmlns:a16="http://schemas.microsoft.com/office/drawing/2014/main" id="{53F4A2C6-AD3A-4980-A730-8ECCCC93FA22}"/>
              </a:ext>
            </a:extLst>
          </p:cNvPr>
          <p:cNvPicPr>
            <a:picLocks noChangeAspect="1"/>
          </p:cNvPicPr>
          <p:nvPr/>
        </p:nvPicPr>
        <p:blipFill>
          <a:blip r:embed="rId3"/>
          <a:stretch>
            <a:fillRect/>
          </a:stretch>
        </p:blipFill>
        <p:spPr>
          <a:xfrm>
            <a:off x="1712763" y="1597152"/>
            <a:ext cx="5515470" cy="4674870"/>
          </a:xfrm>
          <a:prstGeom prst="rect">
            <a:avLst/>
          </a:prstGeom>
        </p:spPr>
      </p:pic>
    </p:spTree>
    <p:extLst>
      <p:ext uri="{BB962C8B-B14F-4D97-AF65-F5344CB8AC3E}">
        <p14:creationId xmlns:p14="http://schemas.microsoft.com/office/powerpoint/2010/main" val="1882730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90696CC-41D0-4058-A673-1DB6F539427B}"/>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59778"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Entity Sets</a:t>
            </a:r>
          </a:p>
        </p:txBody>
      </p:sp>
      <p:sp>
        <p:nvSpPr>
          <p:cNvPr id="13315" name="Rectangle 3"/>
          <p:cNvSpPr>
            <a:spLocks noGrp="1" noChangeArrowheads="1"/>
          </p:cNvSpPr>
          <p:nvPr>
            <p:ph type="body" idx="1"/>
          </p:nvPr>
        </p:nvSpPr>
        <p:spPr>
          <a:xfrm>
            <a:off x="768350" y="1077394"/>
            <a:ext cx="7514515" cy="4998159"/>
          </a:xfrm>
        </p:spPr>
        <p:txBody>
          <a:bodyPr/>
          <a:lstStyle/>
          <a:p>
            <a:r>
              <a:rPr lang="en-US" altLang="en-US" sz="1700" dirty="0"/>
              <a:t>An </a:t>
            </a:r>
            <a:r>
              <a:rPr lang="en-US" altLang="en-US" sz="1700" b="1" dirty="0">
                <a:solidFill>
                  <a:srgbClr val="002060"/>
                </a:solidFill>
              </a:rPr>
              <a:t>entity</a:t>
            </a:r>
            <a:r>
              <a:rPr lang="en-US" altLang="en-US" sz="1700" b="1" dirty="0"/>
              <a:t> </a:t>
            </a:r>
            <a:r>
              <a:rPr lang="en-US" altLang="en-US" sz="1700" dirty="0"/>
              <a:t>is an object that exists and is distinguishable from other objects.</a:t>
            </a:r>
          </a:p>
          <a:p>
            <a:pPr lvl="1"/>
            <a:r>
              <a:rPr lang="en-US" altLang="en-US" sz="1700" dirty="0">
                <a:ea typeface="ＭＳ Ｐゴシック" panose="020B0600070205080204" pitchFamily="34" charset="-128"/>
              </a:rPr>
              <a:t>Example:  specific person, company, event, plant</a:t>
            </a:r>
          </a:p>
          <a:p>
            <a:r>
              <a:rPr lang="en-US" altLang="en-US" sz="1700" dirty="0"/>
              <a:t>An </a:t>
            </a:r>
            <a:r>
              <a:rPr lang="en-US" altLang="en-US" sz="1700" b="1" dirty="0">
                <a:solidFill>
                  <a:srgbClr val="002060"/>
                </a:solidFill>
              </a:rPr>
              <a:t>entity set</a:t>
            </a:r>
            <a:r>
              <a:rPr lang="en-US" altLang="en-US" sz="1700" dirty="0">
                <a:solidFill>
                  <a:srgbClr val="002060"/>
                </a:solidFill>
              </a:rPr>
              <a:t> </a:t>
            </a:r>
            <a:r>
              <a:rPr lang="en-US" altLang="en-US" sz="1700" dirty="0"/>
              <a:t>is a set of entities of the same type that share the same properties.</a:t>
            </a:r>
          </a:p>
          <a:p>
            <a:pPr lvl="1"/>
            <a:r>
              <a:rPr lang="en-US" altLang="en-US" sz="1700" dirty="0">
                <a:ea typeface="ＭＳ Ｐゴシック" panose="020B0600070205080204" pitchFamily="34" charset="-128"/>
              </a:rPr>
              <a:t>Example: set of all persons, companies, trees, holidays</a:t>
            </a:r>
          </a:p>
          <a:p>
            <a:r>
              <a:rPr lang="en-US" altLang="en-US" sz="1700" dirty="0"/>
              <a:t>An entity is represented by a set of attributes; i.e., descriptive properties possessed by all members of an entity set.</a:t>
            </a:r>
          </a:p>
          <a:p>
            <a:pPr lvl="1"/>
            <a:r>
              <a:rPr lang="en-US" altLang="en-US" sz="1700" dirty="0">
                <a:ea typeface="ＭＳ Ｐゴシック" panose="020B0600070205080204" pitchFamily="34" charset="-128"/>
              </a:rPr>
              <a:t>Example: </a:t>
            </a:r>
          </a:p>
          <a:p>
            <a:pPr lvl="1">
              <a:buFont typeface="Monotype Sorts" charset="2"/>
              <a:buNone/>
            </a:pPr>
            <a:r>
              <a:rPr lang="en-US" altLang="en-US" sz="1700" dirty="0">
                <a:ea typeface="ＭＳ Ｐゴシック" panose="020B0600070205080204" pitchFamily="34" charset="-128"/>
              </a:rPr>
              <a:t>     	</a:t>
            </a:r>
            <a:r>
              <a:rPr lang="en-US" altLang="en-US" sz="1700" i="1" dirty="0">
                <a:ea typeface="ＭＳ Ｐゴシック" panose="020B0600070205080204" pitchFamily="34" charset="-128"/>
              </a:rPr>
              <a:t>instructor = </a:t>
            </a:r>
            <a:r>
              <a:rPr lang="en-US" altLang="en-US" sz="1700" dirty="0">
                <a:ea typeface="ＭＳ Ｐゴシック" panose="020B0600070205080204" pitchFamily="34" charset="-128"/>
              </a:rPr>
              <a:t>(</a:t>
            </a:r>
            <a:r>
              <a:rPr lang="en-US" altLang="en-US" sz="1700" i="1" dirty="0">
                <a:ea typeface="ＭＳ Ｐゴシック" panose="020B0600070205080204" pitchFamily="34" charset="-128"/>
              </a:rPr>
              <a:t>ID, name, salary </a:t>
            </a:r>
            <a:r>
              <a:rPr lang="en-US" altLang="en-US" sz="1700" dirty="0">
                <a:ea typeface="ＭＳ Ｐゴシック" panose="020B0600070205080204" pitchFamily="34" charset="-128"/>
              </a:rPr>
              <a:t>)</a:t>
            </a:r>
            <a:br>
              <a:rPr lang="en-US" altLang="en-US" sz="1700" i="1" dirty="0">
                <a:ea typeface="ＭＳ Ｐゴシック" panose="020B0600070205080204" pitchFamily="34" charset="-128"/>
              </a:rPr>
            </a:br>
            <a:r>
              <a:rPr lang="en-US" altLang="en-US" sz="1700" i="1" dirty="0">
                <a:ea typeface="ＭＳ Ｐゴシック" panose="020B0600070205080204" pitchFamily="34" charset="-128"/>
              </a:rPr>
              <a:t>	course= </a:t>
            </a:r>
            <a:r>
              <a:rPr lang="en-US" altLang="en-US" sz="1700" dirty="0">
                <a:ea typeface="ＭＳ Ｐゴシック" panose="020B0600070205080204" pitchFamily="34" charset="-128"/>
              </a:rPr>
              <a:t>(</a:t>
            </a:r>
            <a:r>
              <a:rPr lang="en-US" altLang="en-US" sz="1700" i="1" dirty="0">
                <a:ea typeface="ＭＳ Ｐゴシック" panose="020B0600070205080204" pitchFamily="34" charset="-128"/>
              </a:rPr>
              <a:t>course_id, title, credits</a:t>
            </a:r>
            <a:r>
              <a:rPr lang="en-US" altLang="en-US" sz="1700" dirty="0">
                <a:ea typeface="ＭＳ Ｐゴシック" panose="020B0600070205080204" pitchFamily="34" charset="-128"/>
              </a:rPr>
              <a:t>)</a:t>
            </a:r>
            <a:endParaRPr lang="en-US" altLang="en-US" sz="1700" i="1" dirty="0">
              <a:solidFill>
                <a:schemeClr val="tx2"/>
              </a:solidFill>
              <a:ea typeface="ＭＳ Ｐゴシック" panose="020B0600070205080204" pitchFamily="34" charset="-128"/>
            </a:endParaRPr>
          </a:p>
          <a:p>
            <a:r>
              <a:rPr lang="en-US" altLang="en-US" sz="1700" dirty="0"/>
              <a:t>A subset of the attributes form a  </a:t>
            </a:r>
            <a:r>
              <a:rPr lang="en-US" altLang="en-US" sz="1700" b="1" dirty="0">
                <a:solidFill>
                  <a:srgbClr val="002060"/>
                </a:solidFill>
              </a:rPr>
              <a:t>primary key </a:t>
            </a:r>
            <a:r>
              <a:rPr lang="en-US" altLang="en-US" sz="1700" dirty="0"/>
              <a:t>of the entity set; i.e., uniquely identifying each member of the set.</a:t>
            </a:r>
          </a:p>
          <a:p>
            <a:pPr>
              <a:buFont typeface="Monotype Sorts" charset="2"/>
              <a:buNone/>
            </a:pPr>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46582"/>
    </mc:Choice>
    <mc:Fallback>
      <p:transition spd="slow" advTm="46582"/>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B750DED-DE3D-4B85-A29E-EEF4A31DE8EF}"/>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46146" name="Rectangle 2"/>
          <p:cNvSpPr>
            <a:spLocks noGrp="1" noChangeArrowheads="1"/>
          </p:cNvSpPr>
          <p:nvPr>
            <p:ph type="title" idx="4294967295"/>
          </p:nvPr>
        </p:nvSpPr>
        <p:spPr>
          <a:xfrm>
            <a:off x="852488" y="42863"/>
            <a:ext cx="8077200" cy="609600"/>
          </a:xfrm>
        </p:spPr>
        <p:txBody>
          <a:bodyPr/>
          <a:lstStyle/>
          <a:p>
            <a:pPr>
              <a:defRPr/>
            </a:pPr>
            <a:r>
              <a:rPr lang="en-US" altLang="en-US" sz="2800" dirty="0">
                <a:effectLst>
                  <a:outerShdw blurRad="38100" dist="38100" dir="2700000" algn="tl">
                    <a:srgbClr val="C0C0C0"/>
                  </a:outerShdw>
                </a:effectLst>
              </a:rPr>
              <a:t>Common Mistakes in E-R Diagrams (Cont.)</a:t>
            </a:r>
          </a:p>
        </p:txBody>
      </p:sp>
      <p:pic>
        <p:nvPicPr>
          <p:cNvPr id="9" name="Graphic 8">
            <a:extLst>
              <a:ext uri="{FF2B5EF4-FFF2-40B4-BE49-F238E27FC236}">
                <a16:creationId xmlns:a16="http://schemas.microsoft.com/office/drawing/2014/main" id="{8CD4B8B1-B217-4EE5-92FB-5CD6F4196362}"/>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36205" t="105595" r="36205" b="-56126"/>
          <a:stretch/>
        </p:blipFill>
        <p:spPr>
          <a:xfrm>
            <a:off x="2060437" y="4277264"/>
            <a:ext cx="5023126" cy="2149570"/>
          </a:xfrm>
          <a:prstGeom prst="rect">
            <a:avLst/>
          </a:prstGeom>
        </p:spPr>
      </p:pic>
      <p:pic>
        <p:nvPicPr>
          <p:cNvPr id="7" name="Picture 6">
            <a:extLst>
              <a:ext uri="{FF2B5EF4-FFF2-40B4-BE49-F238E27FC236}">
                <a16:creationId xmlns:a16="http://schemas.microsoft.com/office/drawing/2014/main" id="{F8DA6C23-F47F-4655-AC8F-8208C2E54AA3}"/>
              </a:ext>
            </a:extLst>
          </p:cNvPr>
          <p:cNvPicPr>
            <a:picLocks noChangeAspect="1"/>
          </p:cNvPicPr>
          <p:nvPr/>
        </p:nvPicPr>
        <p:blipFill>
          <a:blip r:embed="rId5"/>
          <a:stretch>
            <a:fillRect/>
          </a:stretch>
        </p:blipFill>
        <p:spPr>
          <a:xfrm>
            <a:off x="337765" y="2478943"/>
            <a:ext cx="6322431" cy="3988434"/>
          </a:xfrm>
          <a:prstGeom prst="rect">
            <a:avLst/>
          </a:prstGeom>
        </p:spPr>
      </p:pic>
      <p:pic>
        <p:nvPicPr>
          <p:cNvPr id="12" name="Picture 11">
            <a:extLst>
              <a:ext uri="{FF2B5EF4-FFF2-40B4-BE49-F238E27FC236}">
                <a16:creationId xmlns:a16="http://schemas.microsoft.com/office/drawing/2014/main" id="{697A24E2-46AE-4A30-BC73-9BEC3131440A}"/>
              </a:ext>
            </a:extLst>
          </p:cNvPr>
          <p:cNvPicPr>
            <a:picLocks noChangeAspect="1"/>
          </p:cNvPicPr>
          <p:nvPr/>
        </p:nvPicPr>
        <p:blipFill rotWithShape="1">
          <a:blip r:embed="rId6"/>
          <a:srcRect t="44302"/>
          <a:stretch/>
        </p:blipFill>
        <p:spPr>
          <a:xfrm>
            <a:off x="4145280" y="652463"/>
            <a:ext cx="4398328" cy="2076422"/>
          </a:xfrm>
          <a:prstGeom prst="rect">
            <a:avLst/>
          </a:prstGeom>
        </p:spPr>
      </p:pic>
    </p:spTree>
    <p:extLst>
      <p:ext uri="{BB962C8B-B14F-4D97-AF65-F5344CB8AC3E}">
        <p14:creationId xmlns:p14="http://schemas.microsoft.com/office/powerpoint/2010/main" val="26485464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F10E6B3-244B-40B7-92EA-A85265E64CD0}"/>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46146" name="Rectangle 2"/>
          <p:cNvSpPr>
            <a:spLocks noGrp="1" noChangeArrowheads="1"/>
          </p:cNvSpPr>
          <p:nvPr>
            <p:ph type="title" idx="4294967295"/>
          </p:nvPr>
        </p:nvSpPr>
        <p:spPr>
          <a:xfrm>
            <a:off x="852488" y="42863"/>
            <a:ext cx="8077200" cy="609600"/>
          </a:xfrm>
        </p:spPr>
        <p:txBody>
          <a:bodyPr/>
          <a:lstStyle/>
          <a:p>
            <a:pPr>
              <a:defRPr/>
            </a:pPr>
            <a:r>
              <a:rPr lang="en-US" altLang="en-US" dirty="0">
                <a:effectLst>
                  <a:outerShdw blurRad="38100" dist="38100" dir="2700000" algn="tl">
                    <a:srgbClr val="C0C0C0"/>
                  </a:outerShdw>
                </a:effectLst>
              </a:rPr>
              <a:t>Entities vs. Attributes</a:t>
            </a:r>
          </a:p>
        </p:txBody>
      </p:sp>
      <p:sp>
        <p:nvSpPr>
          <p:cNvPr id="73731" name="Rectangle 3"/>
          <p:cNvSpPr>
            <a:spLocks noGrp="1" noChangeArrowheads="1"/>
          </p:cNvSpPr>
          <p:nvPr>
            <p:ph type="body" idx="4294967295"/>
          </p:nvPr>
        </p:nvSpPr>
        <p:spPr>
          <a:xfrm>
            <a:off x="772357" y="1093788"/>
            <a:ext cx="7606861" cy="4368228"/>
          </a:xfrm>
        </p:spPr>
        <p:txBody>
          <a:bodyPr/>
          <a:lstStyle/>
          <a:p>
            <a:pPr>
              <a:buSzPct val="110000"/>
              <a:buFont typeface="Wingdings" panose="05000000000000000000" pitchFamily="2" charset="2"/>
              <a:buChar char="§"/>
            </a:pPr>
            <a:r>
              <a:rPr lang="en-US" altLang="en-US" sz="1700" dirty="0"/>
              <a:t>Use of entity sets vs. attributes</a:t>
            </a:r>
            <a:br>
              <a:rPr lang="en-US" altLang="en-US" sz="1700" dirty="0"/>
            </a:br>
            <a:br>
              <a:rPr lang="en-US" altLang="en-US" sz="1700" b="1" dirty="0">
                <a:solidFill>
                  <a:schemeClr val="tx2"/>
                </a:solidFill>
              </a:rPr>
            </a:br>
            <a:br>
              <a:rPr lang="en-US" altLang="en-US" sz="1700" dirty="0"/>
            </a:br>
            <a:br>
              <a:rPr lang="en-US" altLang="en-US" sz="1700" dirty="0"/>
            </a:br>
            <a:br>
              <a:rPr lang="en-US" altLang="en-US" sz="1700" dirty="0"/>
            </a:br>
            <a:endParaRPr lang="en-US" altLang="en-US" sz="1700" dirty="0"/>
          </a:p>
          <a:p>
            <a:endParaRPr lang="en-US" altLang="en-US" sz="1700" dirty="0"/>
          </a:p>
          <a:p>
            <a:endParaRPr lang="en-US" altLang="en-US" sz="1700" dirty="0"/>
          </a:p>
          <a:p>
            <a:pPr>
              <a:buSzPct val="110000"/>
              <a:buFont typeface="Wingdings" panose="05000000000000000000" pitchFamily="2" charset="2"/>
              <a:buChar char="§"/>
            </a:pPr>
            <a:r>
              <a:rPr lang="en-US" altLang="en-US" sz="1700" dirty="0"/>
              <a:t>Use of phone as an entity allows extra information about phone numbers (plus multiple phone numbers)</a:t>
            </a:r>
          </a:p>
        </p:txBody>
      </p:sp>
      <p:pic>
        <p:nvPicPr>
          <p:cNvPr id="73732" name="Picture 5"/>
          <p:cNvPicPr>
            <a:picLocks noChangeAspect="1" noChangeArrowheads="1"/>
          </p:cNvPicPr>
          <p:nvPr/>
        </p:nvPicPr>
        <p:blipFill>
          <a:blip r:embed="rId3">
            <a:extLst>
              <a:ext uri="{28A0092B-C50C-407E-A947-70E740481C1C}">
                <a14:useLocalDpi xmlns:a14="http://schemas.microsoft.com/office/drawing/2010/main" val="0"/>
              </a:ext>
            </a:extLst>
          </a:blip>
          <a:srcRect b="18642"/>
          <a:stretch>
            <a:fillRect/>
          </a:stretch>
        </p:blipFill>
        <p:spPr bwMode="auto">
          <a:xfrm>
            <a:off x="1600228" y="1835368"/>
            <a:ext cx="5598097" cy="1218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60400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297334F-3F8E-4C9E-A3BB-1813819B402E}"/>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46146" name="Rectangle 2"/>
          <p:cNvSpPr>
            <a:spLocks noGrp="1" noChangeArrowheads="1"/>
          </p:cNvSpPr>
          <p:nvPr>
            <p:ph type="title" idx="4294967295"/>
          </p:nvPr>
        </p:nvSpPr>
        <p:spPr/>
        <p:txBody>
          <a:bodyPr/>
          <a:lstStyle/>
          <a:p>
            <a:pPr>
              <a:defRPr/>
            </a:pPr>
            <a:r>
              <a:rPr lang="en-US" altLang="en-US" dirty="0">
                <a:effectLst>
                  <a:outerShdw blurRad="38100" dist="38100" dir="2700000" algn="tl">
                    <a:srgbClr val="C0C0C0"/>
                  </a:outerShdw>
                </a:effectLst>
              </a:rPr>
              <a:t>Entities vs. Relationship sets</a:t>
            </a:r>
          </a:p>
        </p:txBody>
      </p:sp>
      <p:sp>
        <p:nvSpPr>
          <p:cNvPr id="74755" name="Rectangle 3"/>
          <p:cNvSpPr>
            <a:spLocks noGrp="1" noChangeArrowheads="1"/>
          </p:cNvSpPr>
          <p:nvPr>
            <p:ph type="body" idx="4294967295"/>
          </p:nvPr>
        </p:nvSpPr>
        <p:spPr>
          <a:xfrm>
            <a:off x="768350" y="1093788"/>
            <a:ext cx="7416862" cy="4990020"/>
          </a:xfrm>
        </p:spPr>
        <p:txBody>
          <a:bodyPr/>
          <a:lstStyle/>
          <a:p>
            <a:pPr>
              <a:buSzPct val="110000"/>
              <a:buFont typeface="Wingdings" panose="05000000000000000000" pitchFamily="2" charset="2"/>
              <a:buChar char="§"/>
            </a:pPr>
            <a:r>
              <a:rPr lang="en-US" altLang="en-US" sz="1700" b="1" dirty="0">
                <a:solidFill>
                  <a:srgbClr val="002060"/>
                </a:solidFill>
              </a:rPr>
              <a:t>Use of entity sets vs. relationship sets</a:t>
            </a:r>
          </a:p>
          <a:p>
            <a:pPr>
              <a:buSzPct val="110000"/>
              <a:buFont typeface="Wingdings" panose="05000000000000000000" pitchFamily="2" charset="2"/>
              <a:buChar char="§"/>
            </a:pPr>
            <a:endParaRPr lang="en-US" altLang="en-US" sz="700" b="1" dirty="0">
              <a:solidFill>
                <a:srgbClr val="002060"/>
              </a:solidFill>
            </a:endParaRPr>
          </a:p>
          <a:p>
            <a:pPr marL="0" indent="0">
              <a:spcBef>
                <a:spcPts val="0"/>
              </a:spcBef>
              <a:buNone/>
            </a:pPr>
            <a:r>
              <a:rPr lang="en-US" altLang="en-US" sz="1700" dirty="0"/>
              <a:t>      Possible guideline is to designate a relationship set to describe</a:t>
            </a:r>
          </a:p>
          <a:p>
            <a:pPr marL="400050" lvl="1" indent="0">
              <a:spcBef>
                <a:spcPts val="0"/>
              </a:spcBef>
              <a:buNone/>
            </a:pPr>
            <a:r>
              <a:rPr lang="en-US" altLang="en-US" sz="1700" dirty="0"/>
              <a:t>an action that occurs between entities</a:t>
            </a:r>
            <a:endParaRPr lang="en-US" altLang="en-US" sz="1700" b="1" dirty="0">
              <a:solidFill>
                <a:srgbClr val="002060"/>
              </a:solidFill>
            </a:endParaRPr>
          </a:p>
          <a:p>
            <a:pPr>
              <a:buSzPct val="110000"/>
              <a:buFont typeface="Wingdings" panose="05000000000000000000" pitchFamily="2" charset="2"/>
              <a:buChar char="§"/>
            </a:pPr>
            <a:endParaRPr lang="en-US" altLang="en-US" sz="1700" b="1" dirty="0">
              <a:solidFill>
                <a:srgbClr val="002060"/>
              </a:solidFill>
            </a:endParaRPr>
          </a:p>
          <a:p>
            <a:pPr>
              <a:buSzPct val="110000"/>
              <a:buFont typeface="Wingdings" panose="05000000000000000000" pitchFamily="2" charset="2"/>
              <a:buChar char="§"/>
            </a:pPr>
            <a:endParaRPr lang="en-US" altLang="en-US" sz="1700" b="1" dirty="0">
              <a:solidFill>
                <a:srgbClr val="002060"/>
              </a:solidFill>
            </a:endParaRPr>
          </a:p>
          <a:p>
            <a:pPr>
              <a:buSzPct val="110000"/>
              <a:buFont typeface="Wingdings" panose="05000000000000000000" pitchFamily="2" charset="2"/>
              <a:buChar char="§"/>
            </a:pPr>
            <a:endParaRPr lang="en-US" altLang="en-US" sz="1700" b="1" dirty="0">
              <a:solidFill>
                <a:srgbClr val="002060"/>
              </a:solidFill>
            </a:endParaRPr>
          </a:p>
          <a:p>
            <a:pPr>
              <a:buSzPct val="110000"/>
              <a:buFont typeface="Wingdings" panose="05000000000000000000" pitchFamily="2" charset="2"/>
              <a:buChar char="§"/>
            </a:pPr>
            <a:endParaRPr lang="en-US" altLang="en-US" sz="1700" b="1" dirty="0">
              <a:solidFill>
                <a:srgbClr val="002060"/>
              </a:solidFill>
            </a:endParaRPr>
          </a:p>
          <a:p>
            <a:pPr>
              <a:buSzPct val="110000"/>
              <a:buFont typeface="Wingdings" panose="05000000000000000000" pitchFamily="2" charset="2"/>
              <a:buChar char="§"/>
            </a:pPr>
            <a:endParaRPr lang="en-US" altLang="en-US" sz="1700" b="1" dirty="0">
              <a:solidFill>
                <a:srgbClr val="002060"/>
              </a:solidFill>
            </a:endParaRPr>
          </a:p>
          <a:p>
            <a:pPr>
              <a:buSzPct val="110000"/>
              <a:buFont typeface="Wingdings" panose="05000000000000000000" pitchFamily="2" charset="2"/>
              <a:buChar char="§"/>
            </a:pPr>
            <a:endParaRPr lang="en-US" altLang="en-US" sz="1700" b="1" dirty="0">
              <a:solidFill>
                <a:srgbClr val="002060"/>
              </a:solidFill>
            </a:endParaRPr>
          </a:p>
          <a:p>
            <a:pPr>
              <a:buSzPct val="110000"/>
              <a:buFont typeface="Wingdings" panose="05000000000000000000" pitchFamily="2" charset="2"/>
              <a:buChar char="§"/>
            </a:pPr>
            <a:endParaRPr lang="en-US" altLang="en-US" sz="1700" b="1" dirty="0">
              <a:solidFill>
                <a:srgbClr val="002060"/>
              </a:solidFill>
            </a:endParaRPr>
          </a:p>
          <a:p>
            <a:r>
              <a:rPr lang="en-US" altLang="en-US" sz="1700" b="1" dirty="0">
                <a:solidFill>
                  <a:srgbClr val="002060"/>
                </a:solidFill>
              </a:rPr>
              <a:t>Placement of relationship attributes</a:t>
            </a:r>
            <a:endParaRPr lang="en-US" altLang="en-US" sz="2000" b="1" dirty="0">
              <a:solidFill>
                <a:srgbClr val="002060"/>
              </a:solidFill>
            </a:endParaRPr>
          </a:p>
          <a:p>
            <a:endParaRPr lang="en-US" altLang="en-US" sz="2000" b="1" dirty="0">
              <a:solidFill>
                <a:srgbClr val="000099"/>
              </a:solidFill>
            </a:endParaRPr>
          </a:p>
          <a:p>
            <a:endParaRPr lang="en-US" altLang="en-US" sz="2000" b="1" dirty="0">
              <a:solidFill>
                <a:srgbClr val="000099"/>
              </a:solidFill>
            </a:endParaRPr>
          </a:p>
          <a:p>
            <a:endParaRPr lang="en-US" altLang="en-US" sz="2000" b="1" dirty="0">
              <a:solidFill>
                <a:srgbClr val="000099"/>
              </a:solidFill>
            </a:endParaRPr>
          </a:p>
          <a:p>
            <a:pPr marL="37931725" lvl="1" indent="-37474525"/>
            <a:endParaRPr lang="en-US" altLang="en-US" sz="2000" dirty="0">
              <a:solidFill>
                <a:srgbClr val="000099"/>
              </a:solidFill>
              <a:ea typeface="ＭＳ Ｐゴシック" panose="020B0600070205080204" pitchFamily="34" charset="-128"/>
            </a:endParaRPr>
          </a:p>
        </p:txBody>
      </p:sp>
      <p:pic>
        <p:nvPicPr>
          <p:cNvPr id="7475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7296" y="2280273"/>
            <a:ext cx="5343596" cy="1964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127464" y="4935746"/>
            <a:ext cx="6309656" cy="877163"/>
          </a:xfrm>
          <a:prstGeom prst="rect">
            <a:avLst/>
          </a:prstGeom>
        </p:spPr>
        <p:txBody>
          <a:bodyPr wrap="square">
            <a:spAutoFit/>
          </a:bodyPr>
          <a:lstStyle/>
          <a:p>
            <a:pPr>
              <a:defRPr/>
            </a:pPr>
            <a:r>
              <a:rPr kumimoji="1" lang="en-US" sz="1700" dirty="0">
                <a:latin typeface="+mn-lt"/>
                <a:ea typeface="ＭＳ Ｐゴシック" charset="-128"/>
              </a:rPr>
              <a:t>For example, attribute date as attribute of advisor or as attribute of student</a:t>
            </a:r>
          </a:p>
          <a:p>
            <a:pPr>
              <a:defRPr/>
            </a:pPr>
            <a:endParaRPr kumimoji="1" lang="en-US" sz="1700" dirty="0">
              <a:latin typeface="+mn-lt"/>
              <a:ea typeface="ＭＳ Ｐゴシック" charset="-128"/>
            </a:endParaRPr>
          </a:p>
        </p:txBody>
      </p:sp>
    </p:spTree>
    <p:extLst>
      <p:ext uri="{BB962C8B-B14F-4D97-AF65-F5344CB8AC3E}">
        <p14:creationId xmlns:p14="http://schemas.microsoft.com/office/powerpoint/2010/main" val="14748453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DE380F1-487D-4B55-B4CE-F7BC3AB41446}"/>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48194" name="Rectangle 2"/>
          <p:cNvSpPr>
            <a:spLocks noGrp="1" noChangeArrowheads="1"/>
          </p:cNvSpPr>
          <p:nvPr>
            <p:ph type="title" idx="4294967295"/>
          </p:nvPr>
        </p:nvSpPr>
        <p:spPr>
          <a:xfrm>
            <a:off x="838200" y="95250"/>
            <a:ext cx="8077200" cy="609600"/>
          </a:xfrm>
        </p:spPr>
        <p:txBody>
          <a:bodyPr/>
          <a:lstStyle/>
          <a:p>
            <a:pPr>
              <a:defRPr/>
            </a:pPr>
            <a:r>
              <a:rPr lang="en-US" altLang="en-US" dirty="0">
                <a:effectLst>
                  <a:outerShdw blurRad="38100" dist="38100" dir="2700000" algn="tl">
                    <a:srgbClr val="C0C0C0"/>
                  </a:outerShdw>
                </a:effectLst>
              </a:rPr>
              <a:t>Binary Vs. Non-Binary Relationships</a:t>
            </a:r>
          </a:p>
        </p:txBody>
      </p:sp>
      <p:sp>
        <p:nvSpPr>
          <p:cNvPr id="75779" name="Rectangle 3"/>
          <p:cNvSpPr>
            <a:spLocks noGrp="1" noChangeArrowheads="1"/>
          </p:cNvSpPr>
          <p:nvPr>
            <p:ph type="body" idx="4294967295"/>
          </p:nvPr>
        </p:nvSpPr>
        <p:spPr>
          <a:xfrm>
            <a:off x="772358" y="1107341"/>
            <a:ext cx="7572652" cy="4932779"/>
          </a:xfrm>
        </p:spPr>
        <p:txBody>
          <a:bodyPr/>
          <a:lstStyle/>
          <a:p>
            <a:r>
              <a:rPr lang="en-US" altLang="en-US" sz="1700" dirty="0"/>
              <a:t>Although it is possible to replace any non-binary (</a:t>
            </a:r>
            <a:r>
              <a:rPr lang="en-US" altLang="en-US" sz="1700" i="1" dirty="0"/>
              <a:t>n</a:t>
            </a:r>
            <a:r>
              <a:rPr lang="en-US" altLang="en-US" sz="1700" dirty="0"/>
              <a:t>-ary, for </a:t>
            </a:r>
            <a:r>
              <a:rPr lang="en-US" altLang="en-US" sz="1700" i="1" dirty="0"/>
              <a:t>n</a:t>
            </a:r>
            <a:r>
              <a:rPr lang="en-US" altLang="en-US" sz="1700" dirty="0"/>
              <a:t> &gt; 2) relationship set by a number of distinct binary relationship sets, a </a:t>
            </a:r>
            <a:r>
              <a:rPr lang="en-US" altLang="en-US" sz="1700" i="1" dirty="0"/>
              <a:t>n</a:t>
            </a:r>
            <a:r>
              <a:rPr lang="en-US" altLang="en-US" sz="1700" dirty="0"/>
              <a:t>-ary relationship set shows more clearly that several entities participate in a single relationship.</a:t>
            </a:r>
          </a:p>
          <a:p>
            <a:r>
              <a:rPr lang="en-US" altLang="en-US" sz="1700" dirty="0"/>
              <a:t>Some relationships that appear to be non-binary may be better represented using binary relationships</a:t>
            </a:r>
          </a:p>
          <a:p>
            <a:pPr lvl="1"/>
            <a:r>
              <a:rPr lang="en-US" altLang="en-US" sz="1700" dirty="0">
                <a:ea typeface="ＭＳ Ｐゴシック" panose="020B0600070205080204" pitchFamily="34" charset="-128"/>
              </a:rPr>
              <a:t>For example,  a ternary relationship </a:t>
            </a:r>
            <a:r>
              <a:rPr lang="en-US" altLang="en-US" sz="1700" i="1" dirty="0">
                <a:ea typeface="ＭＳ Ｐゴシック" panose="020B0600070205080204" pitchFamily="34" charset="-128"/>
              </a:rPr>
              <a:t>parents</a:t>
            </a:r>
            <a:r>
              <a:rPr lang="en-US" altLang="en-US" sz="1700" dirty="0">
                <a:ea typeface="ＭＳ Ｐゴシック" panose="020B0600070205080204" pitchFamily="34" charset="-128"/>
              </a:rPr>
              <a:t>, relating a child to his/her father and mother, is best replaced by two binary relationships,  </a:t>
            </a:r>
            <a:r>
              <a:rPr lang="en-US" altLang="en-US" sz="1700" i="1" dirty="0">
                <a:ea typeface="ＭＳ Ｐゴシック" panose="020B0600070205080204" pitchFamily="34" charset="-128"/>
              </a:rPr>
              <a:t>father</a:t>
            </a:r>
            <a:r>
              <a:rPr lang="en-US" altLang="en-US" sz="1700" dirty="0">
                <a:ea typeface="ＭＳ Ｐゴシック" panose="020B0600070205080204" pitchFamily="34" charset="-128"/>
              </a:rPr>
              <a:t> and </a:t>
            </a:r>
            <a:r>
              <a:rPr lang="en-US" altLang="en-US" sz="1700" i="1" dirty="0">
                <a:ea typeface="ＭＳ Ｐゴシック" panose="020B0600070205080204" pitchFamily="34" charset="-128"/>
              </a:rPr>
              <a:t>mother</a:t>
            </a:r>
          </a:p>
          <a:p>
            <a:pPr lvl="2"/>
            <a:r>
              <a:rPr lang="en-US" altLang="en-US" sz="1700" dirty="0">
                <a:ea typeface="ＭＳ Ｐゴシック" panose="020B0600070205080204" pitchFamily="34" charset="-128"/>
              </a:rPr>
              <a:t>Using two binary relationships allows partial information (e.g., only mother being known)</a:t>
            </a:r>
          </a:p>
          <a:p>
            <a:pPr lvl="1"/>
            <a:r>
              <a:rPr lang="en-US" altLang="en-US" sz="1700" dirty="0">
                <a:ea typeface="ＭＳ Ｐゴシック" panose="020B0600070205080204" pitchFamily="34" charset="-128"/>
              </a:rPr>
              <a:t>But there are some relationships that are naturally non-binary</a:t>
            </a:r>
          </a:p>
          <a:p>
            <a:pPr lvl="2"/>
            <a:r>
              <a:rPr lang="en-US" altLang="en-US" sz="1700" dirty="0">
                <a:ea typeface="ＭＳ Ｐゴシック" panose="020B0600070205080204" pitchFamily="34" charset="-128"/>
              </a:rPr>
              <a:t>Example: </a:t>
            </a:r>
            <a:r>
              <a:rPr lang="en-US" altLang="en-US" sz="1700" i="1" dirty="0">
                <a:ea typeface="ＭＳ Ｐゴシック" panose="020B0600070205080204" pitchFamily="34" charset="-128"/>
              </a:rPr>
              <a:t>proj_guide</a:t>
            </a:r>
          </a:p>
        </p:txBody>
      </p:sp>
    </p:spTree>
    <p:extLst>
      <p:ext uri="{BB962C8B-B14F-4D97-AF65-F5344CB8AC3E}">
        <p14:creationId xmlns:p14="http://schemas.microsoft.com/office/powerpoint/2010/main" val="25811330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9C3F0691-02FD-4F01-B16B-37F0C98E7651}"/>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50242" name="Rectangle 2"/>
          <p:cNvSpPr>
            <a:spLocks noGrp="1" noChangeArrowheads="1"/>
          </p:cNvSpPr>
          <p:nvPr>
            <p:ph type="title" idx="4294967295"/>
          </p:nvPr>
        </p:nvSpPr>
        <p:spPr>
          <a:xfrm>
            <a:off x="855663" y="69850"/>
            <a:ext cx="8077200" cy="609600"/>
          </a:xfrm>
        </p:spPr>
        <p:txBody>
          <a:bodyPr/>
          <a:lstStyle/>
          <a:p>
            <a:pPr>
              <a:defRPr/>
            </a:pPr>
            <a:r>
              <a:rPr lang="en-US" altLang="en-US" sz="2400" dirty="0">
                <a:effectLst>
                  <a:outerShdw blurRad="38100" dist="38100" dir="2700000" algn="tl">
                    <a:srgbClr val="C0C0C0"/>
                  </a:outerShdw>
                </a:effectLst>
              </a:rPr>
              <a:t>Converting Non-Binary Relationships to Binary Form</a:t>
            </a:r>
          </a:p>
        </p:txBody>
      </p:sp>
      <p:sp>
        <p:nvSpPr>
          <p:cNvPr id="76803" name="Rectangle 3"/>
          <p:cNvSpPr>
            <a:spLocks noGrp="1" noChangeArrowheads="1"/>
          </p:cNvSpPr>
          <p:nvPr>
            <p:ph type="body" idx="4294967295"/>
          </p:nvPr>
        </p:nvSpPr>
        <p:spPr>
          <a:xfrm>
            <a:off x="772357" y="1050925"/>
            <a:ext cx="8012512" cy="3179699"/>
          </a:xfrm>
        </p:spPr>
        <p:txBody>
          <a:bodyPr/>
          <a:lstStyle/>
          <a:p>
            <a:pPr>
              <a:lnSpc>
                <a:spcPct val="90000"/>
              </a:lnSpc>
            </a:pPr>
            <a:r>
              <a:rPr lang="en-US" altLang="en-US" sz="1700" dirty="0"/>
              <a:t>In general, any non-binary relationship can be represented using binary relationships by creating an artificial entity set.</a:t>
            </a:r>
          </a:p>
          <a:p>
            <a:pPr lvl="1">
              <a:lnSpc>
                <a:spcPct val="90000"/>
              </a:lnSpc>
            </a:pPr>
            <a:r>
              <a:rPr lang="en-US" altLang="en-US" sz="1700" dirty="0">
                <a:ea typeface="ＭＳ Ｐゴシック" panose="020B0600070205080204" pitchFamily="34" charset="-128"/>
              </a:rPr>
              <a:t>Replace </a:t>
            </a:r>
            <a:r>
              <a:rPr lang="en-US" altLang="en-US" sz="1700" i="1" dirty="0">
                <a:ea typeface="ＭＳ Ｐゴシック" panose="020B0600070205080204" pitchFamily="34" charset="-128"/>
              </a:rPr>
              <a:t>R </a:t>
            </a:r>
            <a:r>
              <a:rPr lang="en-US" altLang="en-US" sz="1700" dirty="0">
                <a:ea typeface="ＭＳ Ｐゴシック" panose="020B0600070205080204" pitchFamily="34" charset="-128"/>
              </a:rPr>
              <a:t>between entity sets A, B and C</a:t>
            </a:r>
            <a:r>
              <a:rPr lang="en-US" altLang="en-US" sz="1700" i="1" dirty="0">
                <a:ea typeface="ＭＳ Ｐゴシック" panose="020B0600070205080204" pitchFamily="34" charset="-128"/>
              </a:rPr>
              <a:t> </a:t>
            </a:r>
            <a:r>
              <a:rPr lang="en-US" altLang="en-US" sz="1700" dirty="0">
                <a:ea typeface="ＭＳ Ｐゴシック" panose="020B0600070205080204" pitchFamily="34" charset="-128"/>
              </a:rPr>
              <a:t>by an entity set </a:t>
            </a:r>
            <a:r>
              <a:rPr lang="en-US" altLang="en-US" sz="1700" i="1" dirty="0">
                <a:ea typeface="ＭＳ Ｐゴシック" panose="020B0600070205080204" pitchFamily="34" charset="-128"/>
              </a:rPr>
              <a:t>E</a:t>
            </a:r>
            <a:r>
              <a:rPr lang="en-US" altLang="en-US" sz="1700" dirty="0">
                <a:ea typeface="ＭＳ Ｐゴシック" panose="020B0600070205080204" pitchFamily="34" charset="-128"/>
              </a:rPr>
              <a:t>, and three relationship sets: </a:t>
            </a:r>
          </a:p>
          <a:p>
            <a:pPr>
              <a:lnSpc>
                <a:spcPct val="90000"/>
              </a:lnSpc>
              <a:buFont typeface="Monotype Sorts" charset="2"/>
              <a:buNone/>
            </a:pPr>
            <a:r>
              <a:rPr lang="en-US" altLang="en-US" sz="1700" dirty="0"/>
              <a:t>		1. </a:t>
            </a:r>
            <a:r>
              <a:rPr lang="en-US" altLang="en-US" sz="1700" i="1" dirty="0"/>
              <a:t>R</a:t>
            </a:r>
            <a:r>
              <a:rPr lang="en-US" altLang="en-US" sz="1700" i="1" baseline="-25000" dirty="0"/>
              <a:t>A</a:t>
            </a:r>
            <a:r>
              <a:rPr lang="en-US" altLang="en-US" sz="1700" dirty="0"/>
              <a:t>, relating </a:t>
            </a:r>
            <a:r>
              <a:rPr lang="en-US" altLang="en-US" sz="1700" i="1" dirty="0"/>
              <a:t>E </a:t>
            </a:r>
            <a:r>
              <a:rPr lang="en-US" altLang="en-US" sz="1700" dirty="0"/>
              <a:t>and </a:t>
            </a:r>
            <a:r>
              <a:rPr lang="en-US" altLang="en-US" sz="1700" i="1" dirty="0"/>
              <a:t>A        </a:t>
            </a:r>
            <a:r>
              <a:rPr lang="en-US" altLang="en-US" sz="1700" dirty="0"/>
              <a:t>2.  </a:t>
            </a:r>
            <a:r>
              <a:rPr lang="en-US" altLang="en-US" sz="1700" i="1" dirty="0"/>
              <a:t>R</a:t>
            </a:r>
            <a:r>
              <a:rPr lang="en-US" altLang="en-US" sz="1700" i="1" baseline="-25000" dirty="0"/>
              <a:t>B</a:t>
            </a:r>
            <a:r>
              <a:rPr lang="en-US" altLang="en-US" sz="1700" dirty="0"/>
              <a:t>, relating </a:t>
            </a:r>
            <a:r>
              <a:rPr lang="en-US" altLang="en-US" sz="1700" i="1" dirty="0"/>
              <a:t>E </a:t>
            </a:r>
            <a:r>
              <a:rPr lang="en-US" altLang="en-US" sz="1700" dirty="0"/>
              <a:t>and </a:t>
            </a:r>
            <a:r>
              <a:rPr lang="en-US" altLang="en-US" sz="1700" i="1" dirty="0"/>
              <a:t>B      </a:t>
            </a:r>
            <a:br>
              <a:rPr lang="en-US" altLang="en-US" sz="1700" i="1" dirty="0"/>
            </a:br>
            <a:r>
              <a:rPr lang="en-US" altLang="en-US" sz="1700" i="1" dirty="0"/>
              <a:t>          </a:t>
            </a:r>
            <a:r>
              <a:rPr lang="en-US" altLang="en-US" sz="1700" dirty="0"/>
              <a:t>3. </a:t>
            </a:r>
            <a:r>
              <a:rPr lang="en-US" altLang="en-US" sz="1700" i="1" dirty="0"/>
              <a:t>R</a:t>
            </a:r>
            <a:r>
              <a:rPr lang="en-US" altLang="en-US" sz="1700" i="1" baseline="-25000" dirty="0"/>
              <a:t>C</a:t>
            </a:r>
            <a:r>
              <a:rPr lang="en-US" altLang="en-US" sz="1700" dirty="0"/>
              <a:t>, relating </a:t>
            </a:r>
            <a:r>
              <a:rPr lang="en-US" altLang="en-US" sz="1700" i="1" dirty="0"/>
              <a:t>E </a:t>
            </a:r>
            <a:r>
              <a:rPr lang="en-US" altLang="en-US" sz="1700" dirty="0"/>
              <a:t>and </a:t>
            </a:r>
            <a:r>
              <a:rPr lang="en-US" altLang="en-US" sz="1700" i="1" dirty="0"/>
              <a:t>C</a:t>
            </a:r>
          </a:p>
          <a:p>
            <a:pPr lvl="1">
              <a:lnSpc>
                <a:spcPct val="90000"/>
              </a:lnSpc>
            </a:pPr>
            <a:r>
              <a:rPr lang="en-US" altLang="en-US" sz="1700" dirty="0">
                <a:ea typeface="ＭＳ Ｐゴシック" panose="020B0600070205080204" pitchFamily="34" charset="-128"/>
              </a:rPr>
              <a:t>Create an identifying attribute for </a:t>
            </a:r>
            <a:r>
              <a:rPr lang="en-US" altLang="en-US" sz="1700" i="1" dirty="0">
                <a:ea typeface="ＭＳ Ｐゴシック" panose="020B0600070205080204" pitchFamily="34" charset="-128"/>
              </a:rPr>
              <a:t>E and </a:t>
            </a:r>
            <a:r>
              <a:rPr lang="en-US" altLang="en-US" sz="1700" dirty="0">
                <a:ea typeface="ＭＳ Ｐゴシック" panose="020B0600070205080204" pitchFamily="34" charset="-128"/>
              </a:rPr>
              <a:t>add any attributes of </a:t>
            </a:r>
            <a:r>
              <a:rPr lang="en-US" altLang="en-US" sz="1700" i="1" dirty="0">
                <a:ea typeface="ＭＳ Ｐゴシック" panose="020B0600070205080204" pitchFamily="34" charset="-128"/>
              </a:rPr>
              <a:t>R </a:t>
            </a:r>
            <a:r>
              <a:rPr lang="en-US" altLang="en-US" sz="1700" dirty="0">
                <a:ea typeface="ＭＳ Ｐゴシック" panose="020B0600070205080204" pitchFamily="34" charset="-128"/>
              </a:rPr>
              <a:t>to </a:t>
            </a:r>
            <a:r>
              <a:rPr lang="en-US" altLang="en-US" sz="1700" i="1" dirty="0">
                <a:ea typeface="ＭＳ Ｐゴシック" panose="020B0600070205080204" pitchFamily="34" charset="-128"/>
              </a:rPr>
              <a:t>E </a:t>
            </a:r>
          </a:p>
          <a:p>
            <a:pPr lvl="1">
              <a:lnSpc>
                <a:spcPct val="90000"/>
              </a:lnSpc>
            </a:pPr>
            <a:r>
              <a:rPr lang="en-US" altLang="en-US" sz="1700" dirty="0">
                <a:ea typeface="ＭＳ Ｐゴシック" panose="020B0600070205080204" pitchFamily="34" charset="-128"/>
              </a:rPr>
              <a:t>For each relationship (</a:t>
            </a:r>
            <a:r>
              <a:rPr lang="en-US" altLang="en-US" sz="1700" i="1" dirty="0">
                <a:ea typeface="ＭＳ Ｐゴシック" panose="020B0600070205080204" pitchFamily="34" charset="-128"/>
              </a:rPr>
              <a:t>a</a:t>
            </a:r>
            <a:r>
              <a:rPr lang="en-US" altLang="en-US" sz="1700" i="1" baseline="-25000" dirty="0">
                <a:ea typeface="ＭＳ Ｐゴシック" panose="020B0600070205080204" pitchFamily="34" charset="-128"/>
              </a:rPr>
              <a:t>i</a:t>
            </a:r>
            <a:r>
              <a:rPr lang="en-US" altLang="en-US" sz="1700" i="1" dirty="0">
                <a:ea typeface="ＭＳ Ｐゴシック" panose="020B0600070205080204" pitchFamily="34" charset="-128"/>
              </a:rPr>
              <a:t> , b</a:t>
            </a:r>
            <a:r>
              <a:rPr lang="en-US" altLang="en-US" sz="1700" i="1" baseline="-25000" dirty="0">
                <a:ea typeface="ＭＳ Ｐゴシック" panose="020B0600070205080204" pitchFamily="34" charset="-128"/>
              </a:rPr>
              <a:t>i</a:t>
            </a:r>
            <a:r>
              <a:rPr lang="en-US" altLang="en-US" sz="1700" i="1" dirty="0">
                <a:ea typeface="ＭＳ Ｐゴシック" panose="020B0600070205080204" pitchFamily="34" charset="-128"/>
              </a:rPr>
              <a:t> , c</a:t>
            </a:r>
            <a:r>
              <a:rPr lang="en-US" altLang="en-US" sz="1700" i="1" baseline="-25000" dirty="0">
                <a:ea typeface="ＭＳ Ｐゴシック" panose="020B0600070205080204" pitchFamily="34" charset="-128"/>
              </a:rPr>
              <a:t>i</a:t>
            </a:r>
            <a:r>
              <a:rPr lang="en-US" altLang="en-US" sz="1700" dirty="0">
                <a:ea typeface="ＭＳ Ｐゴシック" panose="020B0600070205080204" pitchFamily="34" charset="-128"/>
              </a:rPr>
              <a:t>) in </a:t>
            </a:r>
            <a:r>
              <a:rPr lang="en-US" altLang="en-US" sz="1700" i="1" dirty="0">
                <a:ea typeface="ＭＳ Ｐゴシック" panose="020B0600070205080204" pitchFamily="34" charset="-128"/>
              </a:rPr>
              <a:t>R,</a:t>
            </a:r>
            <a:r>
              <a:rPr lang="en-US" altLang="en-US" sz="1700" dirty="0">
                <a:ea typeface="ＭＳ Ｐゴシック" panose="020B0600070205080204" pitchFamily="34" charset="-128"/>
              </a:rPr>
              <a:t> create </a:t>
            </a:r>
          </a:p>
          <a:p>
            <a:pPr>
              <a:lnSpc>
                <a:spcPct val="90000"/>
              </a:lnSpc>
              <a:buFont typeface="Monotype Sorts" charset="2"/>
              <a:buNone/>
            </a:pPr>
            <a:r>
              <a:rPr lang="en-US" altLang="en-US" sz="1700" dirty="0"/>
              <a:t>	      1. a new entity </a:t>
            </a:r>
            <a:r>
              <a:rPr lang="en-US" altLang="en-US" sz="1700" i="1" dirty="0"/>
              <a:t>e</a:t>
            </a:r>
            <a:r>
              <a:rPr lang="en-US" altLang="en-US" sz="1700" i="1" baseline="-25000" dirty="0"/>
              <a:t>i</a:t>
            </a:r>
            <a:r>
              <a:rPr lang="en-US" altLang="en-US" sz="1700" i="1" dirty="0"/>
              <a:t> </a:t>
            </a:r>
            <a:r>
              <a:rPr lang="en-US" altLang="en-US" sz="1700" dirty="0"/>
              <a:t>in the entity set </a:t>
            </a:r>
            <a:r>
              <a:rPr lang="en-US" altLang="en-US" sz="1700" i="1" dirty="0"/>
              <a:t>E       </a:t>
            </a:r>
            <a:r>
              <a:rPr lang="en-US" altLang="en-US" sz="1700" dirty="0"/>
              <a:t>2. add (</a:t>
            </a:r>
            <a:r>
              <a:rPr lang="en-US" altLang="en-US" sz="1700" i="1" dirty="0"/>
              <a:t>e</a:t>
            </a:r>
            <a:r>
              <a:rPr lang="en-US" altLang="en-US" sz="1700" i="1" baseline="-25000" dirty="0"/>
              <a:t>i</a:t>
            </a:r>
            <a:r>
              <a:rPr lang="en-US" altLang="en-US" sz="1700" i="1" dirty="0"/>
              <a:t> , a</a:t>
            </a:r>
            <a:r>
              <a:rPr lang="en-US" altLang="en-US" sz="1700" i="1" baseline="-25000" dirty="0"/>
              <a:t>i </a:t>
            </a:r>
            <a:r>
              <a:rPr lang="en-US" altLang="en-US" sz="1700" dirty="0"/>
              <a:t>) to </a:t>
            </a:r>
            <a:r>
              <a:rPr lang="en-US" altLang="en-US" sz="1700" i="1" dirty="0"/>
              <a:t>R</a:t>
            </a:r>
            <a:r>
              <a:rPr lang="en-US" altLang="en-US" sz="1700" i="1" baseline="-25000" dirty="0"/>
              <a:t>A</a:t>
            </a:r>
          </a:p>
          <a:p>
            <a:pPr>
              <a:lnSpc>
                <a:spcPct val="90000"/>
              </a:lnSpc>
              <a:buFont typeface="Monotype Sorts" charset="2"/>
              <a:buNone/>
            </a:pPr>
            <a:r>
              <a:rPr lang="en-US" altLang="en-US" sz="1700" dirty="0"/>
              <a:t>	      3. add (</a:t>
            </a:r>
            <a:r>
              <a:rPr lang="en-US" altLang="en-US" sz="1700" i="1" dirty="0"/>
              <a:t>e</a:t>
            </a:r>
            <a:r>
              <a:rPr lang="en-US" altLang="en-US" sz="1700" i="1" baseline="-25000" dirty="0"/>
              <a:t>i</a:t>
            </a:r>
            <a:r>
              <a:rPr lang="en-US" altLang="en-US" sz="1700" i="1" dirty="0"/>
              <a:t> , b</a:t>
            </a:r>
            <a:r>
              <a:rPr lang="en-US" altLang="en-US" sz="1700" i="1" baseline="-25000" dirty="0"/>
              <a:t>i</a:t>
            </a:r>
            <a:r>
              <a:rPr lang="en-US" altLang="en-US" sz="1700" i="1" dirty="0"/>
              <a:t> </a:t>
            </a:r>
            <a:r>
              <a:rPr lang="en-US" altLang="en-US" sz="1700" dirty="0"/>
              <a:t>) to </a:t>
            </a:r>
            <a:r>
              <a:rPr lang="en-US" altLang="en-US" sz="1700" i="1" dirty="0"/>
              <a:t>R</a:t>
            </a:r>
            <a:r>
              <a:rPr lang="en-US" altLang="en-US" sz="1700" i="1" baseline="-25000" dirty="0"/>
              <a:t>B</a:t>
            </a:r>
            <a:r>
              <a:rPr lang="en-US" altLang="en-US" sz="1700" i="1" dirty="0"/>
              <a:t>      </a:t>
            </a:r>
            <a:r>
              <a:rPr lang="en-US" altLang="en-US" sz="1700" dirty="0"/>
              <a:t>	             4. add (</a:t>
            </a:r>
            <a:r>
              <a:rPr lang="en-US" altLang="en-US" sz="1700" i="1" dirty="0"/>
              <a:t>e</a:t>
            </a:r>
            <a:r>
              <a:rPr lang="en-US" altLang="en-US" sz="1700" i="1" baseline="-25000" dirty="0"/>
              <a:t>i</a:t>
            </a:r>
            <a:r>
              <a:rPr lang="en-US" altLang="en-US" sz="1700" i="1" dirty="0"/>
              <a:t> , c</a:t>
            </a:r>
            <a:r>
              <a:rPr lang="en-US" altLang="en-US" sz="1700" i="1" baseline="-25000" dirty="0"/>
              <a:t>i </a:t>
            </a:r>
            <a:r>
              <a:rPr lang="en-US" altLang="en-US" sz="1700" dirty="0"/>
              <a:t>) to </a:t>
            </a:r>
            <a:r>
              <a:rPr lang="en-US" altLang="en-US" sz="1700" i="1" dirty="0"/>
              <a:t>R</a:t>
            </a:r>
            <a:r>
              <a:rPr lang="en-US" altLang="en-US" sz="1700" i="1" baseline="-25000" dirty="0"/>
              <a:t>C</a:t>
            </a:r>
          </a:p>
        </p:txBody>
      </p:sp>
      <p:pic>
        <p:nvPicPr>
          <p:cNvPr id="7" name="Picture 6">
            <a:extLst>
              <a:ext uri="{FF2B5EF4-FFF2-40B4-BE49-F238E27FC236}">
                <a16:creationId xmlns:a16="http://schemas.microsoft.com/office/drawing/2014/main" id="{61798D97-0C41-4127-8946-9AD5E1534429}"/>
              </a:ext>
            </a:extLst>
          </p:cNvPr>
          <p:cNvPicPr>
            <a:picLocks noChangeAspect="1"/>
          </p:cNvPicPr>
          <p:nvPr/>
        </p:nvPicPr>
        <p:blipFill>
          <a:blip r:embed="rId3"/>
          <a:stretch>
            <a:fillRect/>
          </a:stretch>
        </p:blipFill>
        <p:spPr>
          <a:xfrm>
            <a:off x="1523993" y="4230624"/>
            <a:ext cx="6516802" cy="2211451"/>
          </a:xfrm>
          <a:prstGeom prst="rect">
            <a:avLst/>
          </a:prstGeom>
        </p:spPr>
      </p:pic>
    </p:spTree>
    <p:extLst>
      <p:ext uri="{BB962C8B-B14F-4D97-AF65-F5344CB8AC3E}">
        <p14:creationId xmlns:p14="http://schemas.microsoft.com/office/powerpoint/2010/main" val="8912983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7775FB3B-D5B1-47CA-AF72-600243D3EE2E}"/>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52290" name="Rectangle 2"/>
          <p:cNvSpPr>
            <a:spLocks noGrp="1" noChangeArrowheads="1"/>
          </p:cNvSpPr>
          <p:nvPr>
            <p:ph type="title" idx="4294967295"/>
          </p:nvPr>
        </p:nvSpPr>
        <p:spPr>
          <a:xfrm>
            <a:off x="781050" y="-15875"/>
            <a:ext cx="8096250" cy="696913"/>
          </a:xfrm>
        </p:spPr>
        <p:txBody>
          <a:bodyPr/>
          <a:lstStyle/>
          <a:p>
            <a:pPr>
              <a:defRPr/>
            </a:pPr>
            <a:r>
              <a:rPr lang="en-US" altLang="en-US" sz="2800" dirty="0">
                <a:effectLst>
                  <a:outerShdw blurRad="38100" dist="38100" dir="2700000" algn="tl">
                    <a:srgbClr val="C0C0C0"/>
                  </a:outerShdw>
                </a:effectLst>
              </a:rPr>
              <a:t>Converting Non-Binary Relationships (Cont.)</a:t>
            </a:r>
          </a:p>
        </p:txBody>
      </p:sp>
      <p:sp>
        <p:nvSpPr>
          <p:cNvPr id="77827" name="Rectangle 3"/>
          <p:cNvSpPr>
            <a:spLocks noGrp="1" noChangeArrowheads="1"/>
          </p:cNvSpPr>
          <p:nvPr>
            <p:ph type="body" idx="4294967295"/>
          </p:nvPr>
        </p:nvSpPr>
        <p:spPr>
          <a:xfrm>
            <a:off x="763294" y="1160463"/>
            <a:ext cx="7594854" cy="3387153"/>
          </a:xfrm>
        </p:spPr>
        <p:txBody>
          <a:bodyPr/>
          <a:lstStyle/>
          <a:p>
            <a:r>
              <a:rPr lang="en-US" altLang="en-US" sz="1700" dirty="0"/>
              <a:t>Also need to translate constraints</a:t>
            </a:r>
          </a:p>
          <a:p>
            <a:pPr lvl="1"/>
            <a:r>
              <a:rPr lang="en-US" altLang="en-US" sz="1700" dirty="0">
                <a:ea typeface="ＭＳ Ｐゴシック" panose="020B0600070205080204" pitchFamily="34" charset="-128"/>
              </a:rPr>
              <a:t>Translating all constraints may not be possible</a:t>
            </a:r>
          </a:p>
          <a:p>
            <a:pPr lvl="1"/>
            <a:r>
              <a:rPr lang="en-US" altLang="en-US" sz="1700" dirty="0">
                <a:ea typeface="ＭＳ Ｐゴシック" panose="020B0600070205080204" pitchFamily="34" charset="-128"/>
              </a:rPr>
              <a:t>There may be instances in the translated schema that</a:t>
            </a:r>
            <a:br>
              <a:rPr lang="en-US" altLang="en-US" sz="1700" dirty="0">
                <a:ea typeface="ＭＳ Ｐゴシック" panose="020B0600070205080204" pitchFamily="34" charset="-128"/>
              </a:rPr>
            </a:br>
            <a:r>
              <a:rPr lang="en-US" altLang="en-US" sz="1700" dirty="0">
                <a:ea typeface="ＭＳ Ｐゴシック" panose="020B0600070205080204" pitchFamily="34" charset="-128"/>
              </a:rPr>
              <a:t>cannot correspond to any instance of </a:t>
            </a:r>
            <a:r>
              <a:rPr lang="en-US" altLang="en-US" sz="1700" i="1" dirty="0">
                <a:ea typeface="ＭＳ Ｐゴシック" panose="020B0600070205080204" pitchFamily="34" charset="-128"/>
              </a:rPr>
              <a:t>R</a:t>
            </a:r>
          </a:p>
          <a:p>
            <a:pPr lvl="2"/>
            <a:r>
              <a:rPr lang="en-US" altLang="en-US" sz="1700" dirty="0">
                <a:ea typeface="ＭＳ Ｐゴシック" panose="020B0600070205080204" pitchFamily="34" charset="-128"/>
              </a:rPr>
              <a:t>Exercise:</a:t>
            </a:r>
            <a:r>
              <a:rPr lang="en-US" altLang="en-US" sz="1700" i="1" dirty="0">
                <a:ea typeface="ＭＳ Ｐゴシック" panose="020B0600070205080204" pitchFamily="34" charset="-128"/>
              </a:rPr>
              <a:t>  add constraints to the relationships R</a:t>
            </a:r>
            <a:r>
              <a:rPr lang="en-US" altLang="en-US" sz="1700" i="1" baseline="-25000" dirty="0">
                <a:ea typeface="ＭＳ Ｐゴシック" panose="020B0600070205080204" pitchFamily="34" charset="-128"/>
              </a:rPr>
              <a:t>A</a:t>
            </a:r>
            <a:r>
              <a:rPr lang="en-US" altLang="en-US" sz="1700" i="1" dirty="0">
                <a:ea typeface="ＭＳ Ｐゴシック" panose="020B0600070205080204" pitchFamily="34" charset="-128"/>
              </a:rPr>
              <a:t>, R</a:t>
            </a:r>
            <a:r>
              <a:rPr lang="en-US" altLang="en-US" sz="1700" i="1" baseline="-25000" dirty="0">
                <a:ea typeface="ＭＳ Ｐゴシック" panose="020B0600070205080204" pitchFamily="34" charset="-128"/>
              </a:rPr>
              <a:t>B</a:t>
            </a:r>
            <a:r>
              <a:rPr lang="en-US" altLang="en-US" sz="1700" i="1" dirty="0">
                <a:ea typeface="ＭＳ Ｐゴシック" panose="020B0600070205080204" pitchFamily="34" charset="-128"/>
              </a:rPr>
              <a:t> and R</a:t>
            </a:r>
            <a:r>
              <a:rPr lang="en-US" altLang="en-US" sz="1700" i="1" baseline="-25000" dirty="0">
                <a:ea typeface="ＭＳ Ｐゴシック" panose="020B0600070205080204" pitchFamily="34" charset="-128"/>
              </a:rPr>
              <a:t>C </a:t>
            </a:r>
            <a:r>
              <a:rPr lang="en-US" altLang="en-US" sz="1700" dirty="0">
                <a:ea typeface="ＭＳ Ｐゴシック" panose="020B0600070205080204" pitchFamily="34" charset="-128"/>
              </a:rPr>
              <a:t>to ensure that a newly created entity corresponds to exactly one entity in each of entity sets </a:t>
            </a:r>
            <a:r>
              <a:rPr lang="en-US" altLang="en-US" sz="1700" i="1" dirty="0">
                <a:ea typeface="ＭＳ Ｐゴシック" panose="020B0600070205080204" pitchFamily="34" charset="-128"/>
              </a:rPr>
              <a:t>A, B</a:t>
            </a:r>
            <a:r>
              <a:rPr lang="en-US" altLang="en-US" sz="1700" dirty="0">
                <a:ea typeface="ＭＳ Ｐゴシック" panose="020B0600070205080204" pitchFamily="34" charset="-128"/>
              </a:rPr>
              <a:t> and </a:t>
            </a:r>
            <a:r>
              <a:rPr lang="en-US" altLang="en-US" sz="1700" i="1" dirty="0">
                <a:ea typeface="ＭＳ Ｐゴシック" panose="020B0600070205080204" pitchFamily="34" charset="-128"/>
              </a:rPr>
              <a:t>C</a:t>
            </a:r>
          </a:p>
          <a:p>
            <a:pPr lvl="1"/>
            <a:r>
              <a:rPr lang="en-US" altLang="en-US" sz="1700" dirty="0">
                <a:ea typeface="ＭＳ Ｐゴシック" panose="020B0600070205080204" pitchFamily="34" charset="-128"/>
              </a:rPr>
              <a:t>We can avoid creating an identifying attribute by making E a weak entity set (described shortly) identified by the three relationship sets </a:t>
            </a:r>
          </a:p>
          <a:p>
            <a:endParaRPr lang="en-US" altLang="en-US" sz="2000" dirty="0"/>
          </a:p>
        </p:txBody>
      </p:sp>
    </p:spTree>
    <p:extLst>
      <p:ext uri="{BB962C8B-B14F-4D97-AF65-F5344CB8AC3E}">
        <p14:creationId xmlns:p14="http://schemas.microsoft.com/office/powerpoint/2010/main" val="38319469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6C2CC3E-3224-40AD-B723-310FED80F625}"/>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51938"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E-R Design Decisions</a:t>
            </a:r>
          </a:p>
        </p:txBody>
      </p:sp>
      <p:sp>
        <p:nvSpPr>
          <p:cNvPr id="78851" name="Rectangle 3"/>
          <p:cNvSpPr>
            <a:spLocks noGrp="1" noChangeArrowheads="1"/>
          </p:cNvSpPr>
          <p:nvPr>
            <p:ph type="body" idx="1"/>
          </p:nvPr>
        </p:nvSpPr>
        <p:spPr>
          <a:xfrm>
            <a:off x="768350" y="1166941"/>
            <a:ext cx="7523394" cy="4136580"/>
          </a:xfrm>
        </p:spPr>
        <p:txBody>
          <a:bodyPr/>
          <a:lstStyle/>
          <a:p>
            <a:r>
              <a:rPr lang="en-US" altLang="en-US" sz="1700" dirty="0"/>
              <a:t>The use of an attribute or entity set to represent an object.</a:t>
            </a:r>
          </a:p>
          <a:p>
            <a:r>
              <a:rPr lang="en-US" altLang="en-US" sz="1700" dirty="0"/>
              <a:t>Whether a real-world concept is best expressed by an entity set or a relationship set.</a:t>
            </a:r>
          </a:p>
          <a:p>
            <a:r>
              <a:rPr lang="en-US" altLang="en-US" sz="1700" dirty="0"/>
              <a:t>The use of a ternary relationship versus a pair of binary relationships.</a:t>
            </a:r>
          </a:p>
          <a:p>
            <a:r>
              <a:rPr lang="en-US" altLang="en-US" sz="1700" dirty="0"/>
              <a:t>The use of a strong or weak entity set.</a:t>
            </a:r>
          </a:p>
          <a:p>
            <a:r>
              <a:rPr lang="en-US" altLang="en-US" sz="1700" dirty="0"/>
              <a:t>The use of specialization/generalization – contributes to modularity in the design.</a:t>
            </a:r>
          </a:p>
          <a:p>
            <a:r>
              <a:rPr lang="en-US" altLang="en-US" sz="1700" dirty="0"/>
              <a:t>The use of aggregation – can treat the aggregate entity set as a single unit without concern for the details of its internal structure.</a:t>
            </a:r>
          </a:p>
        </p:txBody>
      </p:sp>
    </p:spTree>
    <p:extLst>
      <p:ext uri="{BB962C8B-B14F-4D97-AF65-F5344CB8AC3E}">
        <p14:creationId xmlns:p14="http://schemas.microsoft.com/office/powerpoint/2010/main" val="24730635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2E487B1-7683-4B92-9A2E-C2E588216CFE}"/>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84034" name="Rectangle 2"/>
          <p:cNvSpPr>
            <a:spLocks noGrp="1" noChangeArrowheads="1"/>
          </p:cNvSpPr>
          <p:nvPr>
            <p:ph type="title"/>
          </p:nvPr>
        </p:nvSpPr>
        <p:spPr>
          <a:xfrm>
            <a:off x="834501" y="155575"/>
            <a:ext cx="7874494" cy="616782"/>
          </a:xfrm>
        </p:spPr>
        <p:txBody>
          <a:bodyPr/>
          <a:lstStyle/>
          <a:p>
            <a:pPr>
              <a:defRPr/>
            </a:pPr>
            <a:r>
              <a:rPr lang="en-US" altLang="en-US" sz="2800" dirty="0">
                <a:effectLst>
                  <a:outerShdw blurRad="38100" dist="38100" dir="2700000" algn="tl">
                    <a:srgbClr val="C0C0C0"/>
                  </a:outerShdw>
                </a:effectLst>
              </a:rPr>
              <a:t>Summary of Symbols Used in E-R Notation</a:t>
            </a:r>
          </a:p>
        </p:txBody>
      </p:sp>
      <p:pic>
        <p:nvPicPr>
          <p:cNvPr id="79875" name="Picture 5"/>
          <p:cNvPicPr>
            <a:picLocks noChangeAspect="1" noChangeArrowheads="1"/>
          </p:cNvPicPr>
          <p:nvPr/>
        </p:nvPicPr>
        <p:blipFill>
          <a:blip r:embed="rId3">
            <a:extLst>
              <a:ext uri="{28A0092B-C50C-407E-A947-70E740481C1C}">
                <a14:useLocalDpi xmlns:a14="http://schemas.microsoft.com/office/drawing/2010/main" val="0"/>
              </a:ext>
            </a:extLst>
          </a:blip>
          <a:srcRect b="53856"/>
          <a:stretch>
            <a:fillRect/>
          </a:stretch>
        </p:blipFill>
        <p:spPr bwMode="auto">
          <a:xfrm>
            <a:off x="1078261" y="1344062"/>
            <a:ext cx="6987477" cy="400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26831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F001CFF-1B65-48E2-A103-E7276A4941A2}"/>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754690"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Symbols Used in E-R Notation (Cont.)</a:t>
            </a:r>
          </a:p>
        </p:txBody>
      </p:sp>
      <p:pic>
        <p:nvPicPr>
          <p:cNvPr id="80899" name="Picture 5"/>
          <p:cNvPicPr>
            <a:picLocks noChangeAspect="1" noChangeArrowheads="1"/>
          </p:cNvPicPr>
          <p:nvPr/>
        </p:nvPicPr>
        <p:blipFill>
          <a:blip r:embed="rId3">
            <a:extLst>
              <a:ext uri="{28A0092B-C50C-407E-A947-70E740481C1C}">
                <a14:useLocalDpi xmlns:a14="http://schemas.microsoft.com/office/drawing/2010/main" val="0"/>
              </a:ext>
            </a:extLst>
          </a:blip>
          <a:srcRect t="45372"/>
          <a:stretch>
            <a:fillRect/>
          </a:stretch>
        </p:blipFill>
        <p:spPr bwMode="auto">
          <a:xfrm>
            <a:off x="1719072" y="1265716"/>
            <a:ext cx="6511416" cy="4420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17901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A55FA5D-7C94-4D12-B2C8-85BDB30F4204}"/>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86082"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Alternative ER Notations</a:t>
            </a:r>
          </a:p>
        </p:txBody>
      </p:sp>
      <p:sp>
        <p:nvSpPr>
          <p:cNvPr id="81923" name="Rectangle 116"/>
          <p:cNvSpPr>
            <a:spLocks noGrp="1" noChangeArrowheads="1"/>
          </p:cNvSpPr>
          <p:nvPr>
            <p:ph type="body" idx="1"/>
          </p:nvPr>
        </p:nvSpPr>
        <p:spPr>
          <a:xfrm>
            <a:off x="768350" y="1093789"/>
            <a:ext cx="7853617" cy="466788"/>
          </a:xfrm>
        </p:spPr>
        <p:txBody>
          <a:bodyPr/>
          <a:lstStyle/>
          <a:p>
            <a:r>
              <a:rPr kumimoji="0" lang="en-US" altLang="en-US" sz="1700" dirty="0"/>
              <a:t> Chen, IDE1FX, …</a:t>
            </a:r>
          </a:p>
        </p:txBody>
      </p:sp>
      <p:pic>
        <p:nvPicPr>
          <p:cNvPr id="81924" name="Picture 5"/>
          <p:cNvPicPr>
            <a:picLocks noChangeAspect="1" noChangeArrowheads="1"/>
          </p:cNvPicPr>
          <p:nvPr/>
        </p:nvPicPr>
        <p:blipFill>
          <a:blip r:embed="rId3">
            <a:extLst>
              <a:ext uri="{28A0092B-C50C-407E-A947-70E740481C1C}">
                <a14:useLocalDpi xmlns:a14="http://schemas.microsoft.com/office/drawing/2010/main" val="0"/>
              </a:ext>
            </a:extLst>
          </a:blip>
          <a:srcRect r="15594" b="76595"/>
          <a:stretch>
            <a:fillRect/>
          </a:stretch>
        </p:blipFill>
        <p:spPr bwMode="auto">
          <a:xfrm>
            <a:off x="1205469" y="1927291"/>
            <a:ext cx="6335649" cy="1644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5" name="Picture 5"/>
          <p:cNvPicPr>
            <a:picLocks noChangeAspect="1" noChangeArrowheads="1"/>
          </p:cNvPicPr>
          <p:nvPr/>
        </p:nvPicPr>
        <p:blipFill>
          <a:blip r:embed="rId3">
            <a:extLst>
              <a:ext uri="{28A0092B-C50C-407E-A947-70E740481C1C}">
                <a14:useLocalDpi xmlns:a14="http://schemas.microsoft.com/office/drawing/2010/main" val="0"/>
              </a:ext>
            </a:extLst>
          </a:blip>
          <a:srcRect t="87552"/>
          <a:stretch>
            <a:fillRect/>
          </a:stretch>
        </p:blipFill>
        <p:spPr bwMode="auto">
          <a:xfrm>
            <a:off x="856932" y="3938653"/>
            <a:ext cx="7676452" cy="893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5730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1547" y="1235947"/>
            <a:ext cx="8631534" cy="1815882"/>
          </a:xfrm>
          <a:prstGeom prst="rect">
            <a:avLst/>
          </a:prstGeom>
          <a:noFill/>
        </p:spPr>
        <p:txBody>
          <a:bodyPr wrap="square" rtlCol="0">
            <a:spAutoFit/>
          </a:bodyPr>
          <a:lstStyle/>
          <a:p>
            <a:r>
              <a:rPr lang="en-US" dirty="0"/>
              <a:t>‘Wow Stylish Saloon’ has several branches in Delhi. Each Saloon has one or more employees and managed by a manager. Each employee, including the manager, provides services to their clients. The client can search the saloon location and their working days/hours, and the services provided by them. The Saloon would like to keep the history of each client and the services taken by them for audit trails and analysis purpose….. </a:t>
            </a:r>
          </a:p>
          <a:p>
            <a:endParaRPr lang="en-US" dirty="0"/>
          </a:p>
          <a:p>
            <a:pPr marL="285750" indent="-285750">
              <a:buFont typeface="Arial" panose="020B0604020202020204" pitchFamily="34" charset="0"/>
              <a:buChar char="•"/>
            </a:pPr>
            <a:r>
              <a:rPr lang="en-US" dirty="0">
                <a:solidFill>
                  <a:srgbClr val="0070C0"/>
                </a:solidFill>
              </a:rPr>
              <a:t>List all entities and the primary key of each entity.</a:t>
            </a:r>
            <a:endParaRPr lang="en-IN" dirty="0">
              <a:solidFill>
                <a:srgbClr val="0070C0"/>
              </a:solidFill>
            </a:endParaRPr>
          </a:p>
        </p:txBody>
      </p:sp>
      <p:sp>
        <p:nvSpPr>
          <p:cNvPr id="3" name="TextBox 2"/>
          <p:cNvSpPr txBox="1"/>
          <p:nvPr/>
        </p:nvSpPr>
        <p:spPr>
          <a:xfrm>
            <a:off x="321547" y="3990870"/>
            <a:ext cx="8631534" cy="1077218"/>
          </a:xfrm>
          <a:prstGeom prst="rect">
            <a:avLst/>
          </a:prstGeom>
          <a:noFill/>
        </p:spPr>
        <p:txBody>
          <a:bodyPr wrap="square" rtlCol="0">
            <a:spAutoFit/>
          </a:bodyPr>
          <a:lstStyle/>
          <a:p>
            <a:r>
              <a:rPr lang="en-US" dirty="0"/>
              <a:t>‘</a:t>
            </a:r>
            <a:r>
              <a:rPr lang="en-US" dirty="0">
                <a:solidFill>
                  <a:schemeClr val="bg2">
                    <a:lumMod val="40000"/>
                    <a:lumOff val="60000"/>
                  </a:schemeClr>
                </a:solidFill>
              </a:rPr>
              <a:t>Wow Stylish Saloon’ has several branches in Delhi. Each Saloon has one or more employees and manages by a manager. Each employee can provide maximum 2 types of services to their clients, but a client can ask for multiple services offered by a saloon. Not all saloons offer all services/hair products. A client can choose employees for desired services……</a:t>
            </a:r>
            <a:endParaRPr lang="en-IN" dirty="0">
              <a:solidFill>
                <a:schemeClr val="bg2">
                  <a:lumMod val="40000"/>
                  <a:lumOff val="60000"/>
                </a:schemeClr>
              </a:solidFill>
            </a:endParaRPr>
          </a:p>
        </p:txBody>
      </p:sp>
    </p:spTree>
    <p:extLst>
      <p:ext uri="{BB962C8B-B14F-4D97-AF65-F5344CB8AC3E}">
        <p14:creationId xmlns:p14="http://schemas.microsoft.com/office/powerpoint/2010/main" val="203382444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9E8D138-CC8C-4690-AA50-FDD14C11BC21}"/>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753666"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Alternative ER Notations</a:t>
            </a:r>
          </a:p>
        </p:txBody>
      </p:sp>
      <p:sp>
        <p:nvSpPr>
          <p:cNvPr id="82947" name="Rectangle 3"/>
          <p:cNvSpPr>
            <a:spLocks noGrp="1" noChangeArrowheads="1"/>
          </p:cNvSpPr>
          <p:nvPr>
            <p:ph type="body" idx="1"/>
          </p:nvPr>
        </p:nvSpPr>
        <p:spPr>
          <a:xfrm>
            <a:off x="158496" y="1266824"/>
            <a:ext cx="8159882" cy="622935"/>
          </a:xfrm>
        </p:spPr>
        <p:txBody>
          <a:bodyPr/>
          <a:lstStyle/>
          <a:p>
            <a:pPr>
              <a:buFont typeface="Monotype Sorts" charset="2"/>
              <a:buNone/>
            </a:pPr>
            <a:r>
              <a:rPr lang="en-US" altLang="en-US" sz="2000" b="1" dirty="0"/>
              <a:t>                                     </a:t>
            </a:r>
            <a:r>
              <a:rPr lang="en-US" altLang="en-US" b="1" dirty="0"/>
              <a:t>Chen                        IDE1FX (Crows feet notation)</a:t>
            </a:r>
          </a:p>
        </p:txBody>
      </p:sp>
      <p:pic>
        <p:nvPicPr>
          <p:cNvPr id="82948" name="Picture 5"/>
          <p:cNvPicPr>
            <a:picLocks noChangeAspect="1" noChangeArrowheads="1"/>
          </p:cNvPicPr>
          <p:nvPr/>
        </p:nvPicPr>
        <p:blipFill>
          <a:blip r:embed="rId3">
            <a:extLst>
              <a:ext uri="{28A0092B-C50C-407E-A947-70E740481C1C}">
                <a14:useLocalDpi xmlns:a14="http://schemas.microsoft.com/office/drawing/2010/main" val="0"/>
              </a:ext>
            </a:extLst>
          </a:blip>
          <a:srcRect t="22716" b="11975"/>
          <a:stretch>
            <a:fillRect/>
          </a:stretch>
        </p:blipFill>
        <p:spPr bwMode="auto">
          <a:xfrm>
            <a:off x="1734788" y="1889760"/>
            <a:ext cx="6166262" cy="3770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89970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FBBC8C7-FE94-41E3-9B6E-04E57B64D6AB}"/>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88130"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UML	</a:t>
            </a:r>
          </a:p>
        </p:txBody>
      </p:sp>
      <p:sp>
        <p:nvSpPr>
          <p:cNvPr id="83971" name="Rectangle 3"/>
          <p:cNvSpPr>
            <a:spLocks noGrp="1" noChangeArrowheads="1"/>
          </p:cNvSpPr>
          <p:nvPr>
            <p:ph type="body" idx="1"/>
          </p:nvPr>
        </p:nvSpPr>
        <p:spPr>
          <a:xfrm>
            <a:off x="768350" y="1222375"/>
            <a:ext cx="7558903" cy="2508377"/>
          </a:xfrm>
        </p:spPr>
        <p:txBody>
          <a:bodyPr/>
          <a:lstStyle/>
          <a:p>
            <a:r>
              <a:rPr lang="en-US" altLang="en-US" sz="1700" b="1" dirty="0">
                <a:solidFill>
                  <a:srgbClr val="002060"/>
                </a:solidFill>
              </a:rPr>
              <a:t>UML</a:t>
            </a:r>
            <a:r>
              <a:rPr lang="en-US" altLang="en-US" sz="1700" dirty="0"/>
              <a:t>: Unified Modeling Language</a:t>
            </a:r>
          </a:p>
          <a:p>
            <a:r>
              <a:rPr lang="en-US" altLang="en-US" sz="1700" dirty="0"/>
              <a:t>UML has many components to graphically model different aspects of an entire software system</a:t>
            </a:r>
          </a:p>
          <a:p>
            <a:r>
              <a:rPr lang="en-US" altLang="en-US" sz="1700" dirty="0"/>
              <a:t>UML Class Diagrams correspond to E-R Diagram, but several differences.</a:t>
            </a:r>
          </a:p>
        </p:txBody>
      </p:sp>
    </p:spTree>
    <p:extLst>
      <p:ext uri="{BB962C8B-B14F-4D97-AF65-F5344CB8AC3E}">
        <p14:creationId xmlns:p14="http://schemas.microsoft.com/office/powerpoint/2010/main" val="9583622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7BFF8D73-D938-4F02-B927-D1CF54E17D9D}"/>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751618" name="Rectangle 2"/>
          <p:cNvSpPr>
            <a:spLocks noGrp="1" noChangeArrowheads="1"/>
          </p:cNvSpPr>
          <p:nvPr>
            <p:ph type="title"/>
          </p:nvPr>
        </p:nvSpPr>
        <p:spPr>
          <a:xfrm>
            <a:off x="858838" y="104775"/>
            <a:ext cx="8077200" cy="609600"/>
          </a:xfrm>
        </p:spPr>
        <p:txBody>
          <a:bodyPr/>
          <a:lstStyle/>
          <a:p>
            <a:pPr>
              <a:defRPr/>
            </a:pPr>
            <a:r>
              <a:rPr lang="en-US" altLang="en-US" dirty="0">
                <a:effectLst>
                  <a:outerShdw blurRad="38100" dist="38100" dir="2700000" algn="tl">
                    <a:srgbClr val="C0C0C0"/>
                  </a:outerShdw>
                </a:effectLst>
              </a:rPr>
              <a:t>ER vs. UML Class Diagrams</a:t>
            </a:r>
          </a:p>
        </p:txBody>
      </p:sp>
      <p:sp>
        <p:nvSpPr>
          <p:cNvPr id="84995" name="Text Box 163"/>
          <p:cNvSpPr txBox="1">
            <a:spLocks noChangeArrowheads="1"/>
          </p:cNvSpPr>
          <p:nvPr/>
        </p:nvSpPr>
        <p:spPr bwMode="auto">
          <a:xfrm>
            <a:off x="1376041" y="5493249"/>
            <a:ext cx="62395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1800" b="1" dirty="0">
                <a:solidFill>
                  <a:srgbClr val="002060"/>
                </a:solidFill>
              </a:rPr>
              <a:t>* </a:t>
            </a:r>
            <a:r>
              <a:rPr lang="en-US" altLang="en-US" sz="1800" dirty="0">
                <a:solidFill>
                  <a:schemeClr val="tx2"/>
                </a:solidFill>
              </a:rPr>
              <a:t> </a:t>
            </a:r>
            <a:r>
              <a:rPr lang="en-US" altLang="en-US" sz="1700" dirty="0"/>
              <a:t>Note reversal of position in cardinality constraint depiction</a:t>
            </a:r>
          </a:p>
        </p:txBody>
      </p:sp>
      <p:pic>
        <p:nvPicPr>
          <p:cNvPr id="84996" name="Picture 5"/>
          <p:cNvPicPr>
            <a:picLocks noChangeAspect="1" noChangeArrowheads="1"/>
          </p:cNvPicPr>
          <p:nvPr/>
        </p:nvPicPr>
        <p:blipFill>
          <a:blip r:embed="rId3">
            <a:extLst>
              <a:ext uri="{28A0092B-C50C-407E-A947-70E740481C1C}">
                <a14:useLocalDpi xmlns:a14="http://schemas.microsoft.com/office/drawing/2010/main" val="0"/>
              </a:ext>
            </a:extLst>
          </a:blip>
          <a:srcRect b="44093"/>
          <a:stretch>
            <a:fillRect/>
          </a:stretch>
        </p:blipFill>
        <p:spPr bwMode="auto">
          <a:xfrm>
            <a:off x="1029791" y="1187354"/>
            <a:ext cx="7084418" cy="4017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74563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92F3774-7C2E-486C-9767-52DB16934122}"/>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752642"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ER vs. UML Class Diagrams</a:t>
            </a:r>
          </a:p>
        </p:txBody>
      </p:sp>
      <p:sp>
        <p:nvSpPr>
          <p:cNvPr id="86019" name="Text Box 82"/>
          <p:cNvSpPr txBox="1">
            <a:spLocks noChangeArrowheads="1"/>
          </p:cNvSpPr>
          <p:nvPr/>
        </p:nvSpPr>
        <p:spPr bwMode="auto">
          <a:xfrm>
            <a:off x="1402715" y="1058863"/>
            <a:ext cx="2562860"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5000" rIns="90000" bIns="45000"/>
          <a:lstStyle>
            <a:lvl1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1pPr>
            <a:lvl2pPr marL="742950" indent="-28575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2pPr>
            <a:lvl3pPr marL="11430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3pPr>
            <a:lvl4pPr marL="16002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4pPr>
            <a:lvl5pPr marL="20574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9pPr>
          </a:lstStyle>
          <a:p>
            <a:pPr eaLnBrk="1">
              <a:lnSpc>
                <a:spcPct val="104000"/>
              </a:lnSpc>
              <a:buClr>
                <a:srgbClr val="000000"/>
              </a:buClr>
              <a:buSzPct val="45000"/>
              <a:buFont typeface="Wingdings" panose="05000000000000000000" pitchFamily="2" charset="2"/>
              <a:buNone/>
            </a:pPr>
            <a:r>
              <a:rPr lang="en-US" altLang="en-US" sz="1700" b="1" dirty="0">
                <a:solidFill>
                  <a:srgbClr val="000000"/>
                </a:solidFill>
                <a:latin typeface="Arial" panose="020B0604020202020204" pitchFamily="34" charset="0"/>
              </a:rPr>
              <a:t>ER Diagram Notation</a:t>
            </a:r>
          </a:p>
        </p:txBody>
      </p:sp>
      <p:sp>
        <p:nvSpPr>
          <p:cNvPr id="86020" name="Text Box 83"/>
          <p:cNvSpPr txBox="1">
            <a:spLocks noChangeArrowheads="1"/>
          </p:cNvSpPr>
          <p:nvPr/>
        </p:nvSpPr>
        <p:spPr bwMode="auto">
          <a:xfrm>
            <a:off x="5178428" y="1087438"/>
            <a:ext cx="2230436"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5000" rIns="90000" bIns="45000"/>
          <a:lstStyle>
            <a:lvl1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1pPr>
            <a:lvl2pPr marL="742950" indent="-28575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2pPr>
            <a:lvl3pPr marL="11430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3pPr>
            <a:lvl4pPr marL="16002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4pPr>
            <a:lvl5pPr marL="20574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9pPr>
          </a:lstStyle>
          <a:p>
            <a:pPr eaLnBrk="1">
              <a:lnSpc>
                <a:spcPct val="104000"/>
              </a:lnSpc>
              <a:buClr>
                <a:srgbClr val="000000"/>
              </a:buClr>
              <a:buSzPct val="45000"/>
              <a:buFont typeface="Wingdings" panose="05000000000000000000" pitchFamily="2" charset="2"/>
              <a:buNone/>
            </a:pPr>
            <a:r>
              <a:rPr lang="en-US" altLang="en-US" sz="1700" b="1" dirty="0">
                <a:solidFill>
                  <a:srgbClr val="000000"/>
                </a:solidFill>
                <a:latin typeface="Arial" panose="020B0604020202020204" pitchFamily="34" charset="0"/>
              </a:rPr>
              <a:t>Equivalent in UML</a:t>
            </a:r>
          </a:p>
        </p:txBody>
      </p:sp>
      <p:sp>
        <p:nvSpPr>
          <p:cNvPr id="86021" name="Text Box 84"/>
          <p:cNvSpPr txBox="1">
            <a:spLocks noChangeArrowheads="1"/>
          </p:cNvSpPr>
          <p:nvPr/>
        </p:nvSpPr>
        <p:spPr bwMode="auto">
          <a:xfrm>
            <a:off x="1402715" y="5500116"/>
            <a:ext cx="6524543"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1800" b="1" dirty="0">
                <a:solidFill>
                  <a:srgbClr val="002060"/>
                </a:solidFill>
              </a:rPr>
              <a:t>*</a:t>
            </a:r>
            <a:r>
              <a:rPr lang="en-US" altLang="en-US" sz="1800" dirty="0">
                <a:solidFill>
                  <a:schemeClr val="tx2"/>
                </a:solidFill>
              </a:rPr>
              <a:t> </a:t>
            </a:r>
            <a:r>
              <a:rPr lang="en-US" altLang="en-US" sz="1700" dirty="0"/>
              <a:t>Generalization can use merged or separate arrows independent</a:t>
            </a:r>
          </a:p>
          <a:p>
            <a:r>
              <a:rPr lang="en-US" altLang="en-US" sz="1700" dirty="0"/>
              <a:t>   of disjoint/overlapping</a:t>
            </a:r>
            <a:endParaRPr lang="en-US" altLang="en-US" sz="1700" dirty="0">
              <a:solidFill>
                <a:schemeClr val="tx2"/>
              </a:solidFill>
            </a:endParaRPr>
          </a:p>
        </p:txBody>
      </p:sp>
      <p:pic>
        <p:nvPicPr>
          <p:cNvPr id="86022" name="Picture 5"/>
          <p:cNvPicPr>
            <a:picLocks noChangeAspect="1" noChangeArrowheads="1"/>
          </p:cNvPicPr>
          <p:nvPr/>
        </p:nvPicPr>
        <p:blipFill>
          <a:blip r:embed="rId3">
            <a:extLst>
              <a:ext uri="{28A0092B-C50C-407E-A947-70E740481C1C}">
                <a14:useLocalDpi xmlns:a14="http://schemas.microsoft.com/office/drawing/2010/main" val="0"/>
              </a:ext>
            </a:extLst>
          </a:blip>
          <a:srcRect t="56212" r="11429"/>
          <a:stretch>
            <a:fillRect/>
          </a:stretch>
        </p:blipFill>
        <p:spPr bwMode="auto">
          <a:xfrm>
            <a:off x="1051287" y="1561683"/>
            <a:ext cx="6875971" cy="3449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78544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2068415-F0CF-42DA-A518-81E10F803A85}"/>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92226"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UML Class Diagrams (Cont.)</a:t>
            </a:r>
          </a:p>
        </p:txBody>
      </p:sp>
      <p:sp>
        <p:nvSpPr>
          <p:cNvPr id="87043" name="Rectangle 3"/>
          <p:cNvSpPr>
            <a:spLocks noGrp="1" noChangeArrowheads="1"/>
          </p:cNvSpPr>
          <p:nvPr>
            <p:ph type="body" idx="1"/>
          </p:nvPr>
        </p:nvSpPr>
        <p:spPr>
          <a:xfrm>
            <a:off x="768351" y="1222375"/>
            <a:ext cx="7550026" cy="3508121"/>
          </a:xfrm>
        </p:spPr>
        <p:txBody>
          <a:bodyPr/>
          <a:lstStyle/>
          <a:p>
            <a:r>
              <a:rPr lang="en-US" altLang="en-US" sz="1700" dirty="0"/>
              <a:t>Binary relationship sets are represented in UML by just drawing a line connecting the entity sets. The relationship set name is written adjacent to the line.  </a:t>
            </a:r>
          </a:p>
          <a:p>
            <a:r>
              <a:rPr lang="en-US" altLang="en-US" sz="1700" dirty="0"/>
              <a:t>The role played by an entity set in a relationship set may also be specified by writing the role name on the line, adjacent to the entity set. </a:t>
            </a:r>
          </a:p>
          <a:p>
            <a:r>
              <a:rPr lang="en-US" altLang="en-US" sz="1700" dirty="0"/>
              <a:t>The relationship set name may alternatively be written in a box, along with attributes of the relationship set, and the box is connected, using a dotted line, to the line depicting the  relationship set.</a:t>
            </a:r>
          </a:p>
        </p:txBody>
      </p:sp>
    </p:spTree>
    <p:extLst>
      <p:ext uri="{BB962C8B-B14F-4D97-AF65-F5344CB8AC3E}">
        <p14:creationId xmlns:p14="http://schemas.microsoft.com/office/powerpoint/2010/main" val="49858572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4CB005E-8803-4B5E-8921-117E2FAF2418}"/>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92226"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ER vs. UML Class Diagrams</a:t>
            </a:r>
          </a:p>
        </p:txBody>
      </p:sp>
      <p:pic>
        <p:nvPicPr>
          <p:cNvPr id="7" name="Picture 6">
            <a:extLst>
              <a:ext uri="{FF2B5EF4-FFF2-40B4-BE49-F238E27FC236}">
                <a16:creationId xmlns:a16="http://schemas.microsoft.com/office/drawing/2014/main" id="{E6FD8724-B97C-4DE0-8186-9B362C8C0697}"/>
              </a:ext>
            </a:extLst>
          </p:cNvPr>
          <p:cNvPicPr>
            <a:picLocks noChangeAspect="1"/>
          </p:cNvPicPr>
          <p:nvPr/>
        </p:nvPicPr>
        <p:blipFill>
          <a:blip r:embed="rId3"/>
          <a:stretch>
            <a:fillRect/>
          </a:stretch>
        </p:blipFill>
        <p:spPr>
          <a:xfrm>
            <a:off x="2301219" y="844549"/>
            <a:ext cx="4612823" cy="5488707"/>
          </a:xfrm>
          <a:prstGeom prst="rect">
            <a:avLst/>
          </a:prstGeom>
        </p:spPr>
      </p:pic>
    </p:spTree>
    <p:extLst>
      <p:ext uri="{BB962C8B-B14F-4D97-AF65-F5344CB8AC3E}">
        <p14:creationId xmlns:p14="http://schemas.microsoft.com/office/powerpoint/2010/main" val="173446723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7F6441C8-E573-4A5B-8258-A6E51AFBCB12}"/>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92226"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Other Aspects of Database Design</a:t>
            </a:r>
          </a:p>
        </p:txBody>
      </p:sp>
      <p:sp>
        <p:nvSpPr>
          <p:cNvPr id="89091" name="Rectangle 3"/>
          <p:cNvSpPr>
            <a:spLocks noGrp="1" noChangeArrowheads="1"/>
          </p:cNvSpPr>
          <p:nvPr>
            <p:ph type="body" idx="1"/>
          </p:nvPr>
        </p:nvSpPr>
        <p:spPr>
          <a:xfrm>
            <a:off x="768351" y="1222375"/>
            <a:ext cx="7449058" cy="1533017"/>
          </a:xfrm>
        </p:spPr>
        <p:txBody>
          <a:bodyPr/>
          <a:lstStyle/>
          <a:p>
            <a:r>
              <a:rPr lang="en-US" altLang="en-US" sz="1700" dirty="0"/>
              <a:t>Functional Requirements</a:t>
            </a:r>
          </a:p>
          <a:p>
            <a:r>
              <a:rPr lang="en-US" altLang="en-US" sz="1700" dirty="0"/>
              <a:t>Data Flow, Workflow</a:t>
            </a:r>
          </a:p>
          <a:p>
            <a:r>
              <a:rPr lang="en-US" altLang="en-US" sz="1700" dirty="0"/>
              <a:t>Schema Evolution</a:t>
            </a:r>
          </a:p>
        </p:txBody>
      </p:sp>
    </p:spTree>
    <p:extLst>
      <p:ext uri="{BB962C8B-B14F-4D97-AF65-F5344CB8AC3E}">
        <p14:creationId xmlns:p14="http://schemas.microsoft.com/office/powerpoint/2010/main" val="20044997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544F2F2-5A6B-4799-91D5-5773E98E905B}"/>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98370" name="Rectangle 2"/>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End of  Chapter  6</a:t>
            </a:r>
            <a:br>
              <a:rPr lang="en-US" altLang="en-US" dirty="0">
                <a:effectLst>
                  <a:outerShdw blurRad="38100" dist="38100" dir="2700000" algn="tl">
                    <a:srgbClr val="C0C0C0"/>
                  </a:outerShdw>
                </a:effectLst>
              </a:rPr>
            </a:br>
            <a:endParaRPr lang="en-US" altLang="en-US" dirty="0">
              <a:effectLst>
                <a:outerShdw blurRad="38100" dist="38100" dir="2700000" algn="tl">
                  <a:srgbClr val="C0C0C0"/>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a:xfrm>
            <a:off x="768350" y="65088"/>
            <a:ext cx="8077200" cy="609600"/>
          </a:xfrm>
        </p:spPr>
        <p:txBody>
          <a:bodyPr/>
          <a:lstStyle/>
          <a:p>
            <a:pPr>
              <a:defRPr/>
            </a:pPr>
            <a:r>
              <a:rPr lang="en-US" dirty="0">
                <a:effectLst>
                  <a:outerShdw blurRad="38100" dist="38100" dir="2700000" algn="tl">
                    <a:srgbClr val="C0C0C0"/>
                  </a:outerShdw>
                </a:effectLst>
                <a:ea typeface="ＭＳ Ｐゴシック" charset="-128"/>
              </a:rPr>
              <a:t>Entity Sets -- </a:t>
            </a:r>
            <a:r>
              <a:rPr lang="en-US" i="1" dirty="0">
                <a:effectLst>
                  <a:outerShdw blurRad="38100" dist="38100" dir="2700000" algn="tl">
                    <a:srgbClr val="C0C0C0"/>
                  </a:outerShdw>
                </a:effectLst>
                <a:ea typeface="ＭＳ Ｐゴシック" charset="-128"/>
              </a:rPr>
              <a:t>instructor </a:t>
            </a:r>
            <a:r>
              <a:rPr lang="en-US" dirty="0">
                <a:effectLst>
                  <a:outerShdw blurRad="38100" dist="38100" dir="2700000" algn="tl">
                    <a:srgbClr val="C0C0C0"/>
                  </a:outerShdw>
                </a:effectLst>
                <a:ea typeface="ＭＳ Ｐゴシック" charset="-128"/>
              </a:rPr>
              <a:t>and </a:t>
            </a:r>
            <a:r>
              <a:rPr lang="en-US" i="1" dirty="0">
                <a:effectLst>
                  <a:outerShdw blurRad="38100" dist="38100" dir="2700000" algn="tl">
                    <a:srgbClr val="C0C0C0"/>
                  </a:outerShdw>
                </a:effectLst>
                <a:ea typeface="ＭＳ Ｐゴシック" charset="-128"/>
              </a:rPr>
              <a:t>student</a:t>
            </a:r>
            <a:endParaRPr lang="en-US" dirty="0">
              <a:effectLst>
                <a:outerShdw blurRad="38100" dist="38100" dir="2700000" algn="tl">
                  <a:srgbClr val="C0C0C0"/>
                </a:outerShdw>
              </a:effectLst>
              <a:ea typeface="ＭＳ Ｐゴシック" charset="-128"/>
            </a:endParaRPr>
          </a:p>
        </p:txBody>
      </p:sp>
      <p:pic>
        <p:nvPicPr>
          <p:cNvPr id="1433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538" y="1430338"/>
            <a:ext cx="5795962" cy="322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DB6</Template>
  <TotalTime>138250</TotalTime>
  <Words>5979</Words>
  <Application>Microsoft Office PowerPoint</Application>
  <PresentationFormat>On-screen Show (4:3)</PresentationFormat>
  <Paragraphs>525</Paragraphs>
  <Slides>87</Slides>
  <Notes>79</Notes>
  <HiddenSlides>4</HiddenSlides>
  <MMClips>0</MMClips>
  <ScaleCrop>false</ScaleCrop>
  <HeadingPairs>
    <vt:vector size="8" baseType="variant">
      <vt:variant>
        <vt:lpstr>Fonts Used</vt:lpstr>
      </vt:variant>
      <vt:variant>
        <vt:i4>8</vt:i4>
      </vt:variant>
      <vt:variant>
        <vt:lpstr>Theme</vt:lpstr>
      </vt:variant>
      <vt:variant>
        <vt:i4>1</vt:i4>
      </vt:variant>
      <vt:variant>
        <vt:lpstr>Slide Titles</vt:lpstr>
      </vt:variant>
      <vt:variant>
        <vt:i4>87</vt:i4>
      </vt:variant>
      <vt:variant>
        <vt:lpstr>Custom Shows</vt:lpstr>
      </vt:variant>
      <vt:variant>
        <vt:i4>1</vt:i4>
      </vt:variant>
    </vt:vector>
  </HeadingPairs>
  <TitlesOfParts>
    <vt:vector size="97" baseType="lpstr">
      <vt:lpstr>ＭＳ Ｐゴシック</vt:lpstr>
      <vt:lpstr>Arial</vt:lpstr>
      <vt:lpstr>Helvetica</vt:lpstr>
      <vt:lpstr>Monotype Sorts</vt:lpstr>
      <vt:lpstr>Symbol</vt:lpstr>
      <vt:lpstr>Times New Roman</vt:lpstr>
      <vt:lpstr>Webdings</vt:lpstr>
      <vt:lpstr>Wingdings</vt:lpstr>
      <vt:lpstr>2_db-5-grey</vt:lpstr>
      <vt:lpstr>Chapter 6: Database Design Using the E-R Model</vt:lpstr>
      <vt:lpstr>Outline</vt:lpstr>
      <vt:lpstr>Outline</vt:lpstr>
      <vt:lpstr>Outline of the ER Model</vt:lpstr>
      <vt:lpstr>PowerPoint Presentation</vt:lpstr>
      <vt:lpstr>ER model -- Database Modeling</vt:lpstr>
      <vt:lpstr>Entity Sets</vt:lpstr>
      <vt:lpstr>PowerPoint Presentation</vt:lpstr>
      <vt:lpstr>Entity Sets -- instructor and student</vt:lpstr>
      <vt:lpstr>Representing Entity sets in ER Diagram</vt:lpstr>
      <vt:lpstr>Relationship Sets</vt:lpstr>
      <vt:lpstr>PowerPoint Presentation</vt:lpstr>
      <vt:lpstr>Relationship Sets (Cont.)</vt:lpstr>
      <vt:lpstr>Representing Relationship  Sets via ER Diagrams </vt:lpstr>
      <vt:lpstr>Relationship Sets (Cont.)</vt:lpstr>
      <vt:lpstr>Relationship Sets with Attributes</vt:lpstr>
      <vt:lpstr>Roles</vt:lpstr>
      <vt:lpstr>PowerPoint Presentation</vt:lpstr>
      <vt:lpstr>Degree of a Relationship Set</vt:lpstr>
      <vt:lpstr>Non-binary Relationship Sets</vt:lpstr>
      <vt:lpstr>Complex Attributes</vt:lpstr>
      <vt:lpstr>Composite Attributes</vt:lpstr>
      <vt:lpstr>Representing Complex Attributes  in ER Diagram</vt:lpstr>
      <vt:lpstr>Mapping Cardinality Constraints</vt:lpstr>
      <vt:lpstr>Mapping Cardinalities</vt:lpstr>
      <vt:lpstr>Mapping Cardinalities </vt:lpstr>
      <vt:lpstr>Representing Cardinality Constraints in ER Diagram</vt:lpstr>
      <vt:lpstr>One-to-Many Relationship</vt:lpstr>
      <vt:lpstr>Many-to-One Relationships</vt:lpstr>
      <vt:lpstr>Many-to-Many Relationship</vt:lpstr>
      <vt:lpstr>PowerPoint Presentation</vt:lpstr>
      <vt:lpstr>Total and Partial Participation</vt:lpstr>
      <vt:lpstr>Notation for Expressing More Complex Constraints</vt:lpstr>
      <vt:lpstr>PowerPoint Presentation</vt:lpstr>
      <vt:lpstr>Cardinality Constraints on Ternary Relationship</vt:lpstr>
      <vt:lpstr>Primary Key</vt:lpstr>
      <vt:lpstr>Primary key for Entity Sets</vt:lpstr>
      <vt:lpstr>Primary Key for Relationship Sets</vt:lpstr>
      <vt:lpstr>Choice of Primary key for Binary Relationship</vt:lpstr>
      <vt:lpstr>Weak Entity Sets</vt:lpstr>
      <vt:lpstr>Weak Entity Sets (Cont.)</vt:lpstr>
      <vt:lpstr>Weak Entity Sets (Cont.)</vt:lpstr>
      <vt:lpstr>Expressing Weak Entity Sets</vt:lpstr>
      <vt:lpstr>Redundant Attributes</vt:lpstr>
      <vt:lpstr>PowerPoint Presentation</vt:lpstr>
      <vt:lpstr>PowerPoint Presentation</vt:lpstr>
      <vt:lpstr>Reduction to Relation Schemas</vt:lpstr>
      <vt:lpstr>Reduction to Relation Schemas</vt:lpstr>
      <vt:lpstr>Representing Entity Sets</vt:lpstr>
      <vt:lpstr>Representation of Entity Sets with Composite Attributes</vt:lpstr>
      <vt:lpstr>Representation of Entity Sets with Multivalued Attributes</vt:lpstr>
      <vt:lpstr>Representing Relationship Sets</vt:lpstr>
      <vt:lpstr>Redundancy of Schemas</vt:lpstr>
      <vt:lpstr>Redundancy of Schemas (Cont.)</vt:lpstr>
      <vt:lpstr>Redundancy of Schemas (Cont.)</vt:lpstr>
      <vt:lpstr>Extended E-R Features</vt:lpstr>
      <vt:lpstr>Specialization</vt:lpstr>
      <vt:lpstr>Specialization Example</vt:lpstr>
      <vt:lpstr>Representing Specialization via Schemas</vt:lpstr>
      <vt:lpstr>Representing Specialization as Schemas (Cont.)</vt:lpstr>
      <vt:lpstr>Generalization</vt:lpstr>
      <vt:lpstr>Completeness constraint</vt:lpstr>
      <vt:lpstr>Completeness constraint (Cont.)</vt:lpstr>
      <vt:lpstr>Aggregation</vt:lpstr>
      <vt:lpstr>Aggregation (Cont.)</vt:lpstr>
      <vt:lpstr>Aggregation (Cont.)</vt:lpstr>
      <vt:lpstr>Reduction to Relational Schemas</vt:lpstr>
      <vt:lpstr>Design Issues</vt:lpstr>
      <vt:lpstr>Common Mistakes in E-R Diagrams</vt:lpstr>
      <vt:lpstr>Common Mistakes in E-R Diagrams (Cont.)</vt:lpstr>
      <vt:lpstr>Entities vs. Attributes</vt:lpstr>
      <vt:lpstr>Entities vs. Relationship sets</vt:lpstr>
      <vt:lpstr>Binary Vs. Non-Binary Relationships</vt:lpstr>
      <vt:lpstr>Converting Non-Binary Relationships to Binary Form</vt:lpstr>
      <vt:lpstr>Converting Non-Binary Relationships (Cont.)</vt:lpstr>
      <vt:lpstr>E-R Design Decisions</vt:lpstr>
      <vt:lpstr>Summary of Symbols Used in E-R Notation</vt:lpstr>
      <vt:lpstr>Symbols Used in E-R Notation (Cont.)</vt:lpstr>
      <vt:lpstr>Alternative ER Notations</vt:lpstr>
      <vt:lpstr>Alternative ER Notations</vt:lpstr>
      <vt:lpstr>UML </vt:lpstr>
      <vt:lpstr>ER vs. UML Class Diagrams</vt:lpstr>
      <vt:lpstr>ER vs. UML Class Diagrams</vt:lpstr>
      <vt:lpstr>UML Class Diagrams (Cont.)</vt:lpstr>
      <vt:lpstr>ER vs. UML Class Diagrams</vt:lpstr>
      <vt:lpstr>Other Aspects of Database Design</vt:lpstr>
      <vt:lpstr>End of  Chapter  6 </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Vishal Maurya</cp:lastModifiedBy>
  <cp:revision>510</cp:revision>
  <cp:lastPrinted>1999-06-28T19:27:31Z</cp:lastPrinted>
  <dcterms:created xsi:type="dcterms:W3CDTF">2009-12-21T15:40:22Z</dcterms:created>
  <dcterms:modified xsi:type="dcterms:W3CDTF">2024-01-19T15:19:04Z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2024-01-19T13:29:41Z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2bc7a50f-1fb7-47d3-982d-1547b397f03a</vt:lpwstr>
  </property>
  <property fmtid="{D5CDD505-2E9C-101B-9397-08002B2CF9AE}" pid="7" name="MSIP_Label_defa4170-0d19-0005-0004-bc88714345d2_ActionId">
    <vt:lpwstr>26460af1-5d17-4d3c-8573-3e116b517f0f</vt:lpwstr>
  </property>
  <property fmtid="{D5CDD505-2E9C-101B-9397-08002B2CF9AE}" pid="8" name="MSIP_Label_defa4170-0d19-0005-0004-bc88714345d2_ContentBits">
    <vt:lpwstr>0</vt:lpwstr>
  </property>
</Properties>
</file>