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9"/>
  </p:notesMasterIdLst>
  <p:handoutMasterIdLst>
    <p:handoutMasterId r:id="rId80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91" r:id="rId19"/>
    <p:sldId id="354" r:id="rId20"/>
    <p:sldId id="355" r:id="rId21"/>
    <p:sldId id="356" r:id="rId22"/>
    <p:sldId id="357" r:id="rId23"/>
    <p:sldId id="392" r:id="rId24"/>
    <p:sldId id="359" r:id="rId25"/>
    <p:sldId id="360" r:id="rId26"/>
    <p:sldId id="361" r:id="rId27"/>
    <p:sldId id="362" r:id="rId28"/>
    <p:sldId id="363" r:id="rId29"/>
    <p:sldId id="393" r:id="rId30"/>
    <p:sldId id="405" r:id="rId31"/>
    <p:sldId id="366" r:id="rId32"/>
    <p:sldId id="367" r:id="rId33"/>
    <p:sldId id="368" r:id="rId34"/>
    <p:sldId id="395" r:id="rId35"/>
    <p:sldId id="396" r:id="rId36"/>
    <p:sldId id="397" r:id="rId37"/>
    <p:sldId id="372" r:id="rId38"/>
    <p:sldId id="399" r:id="rId39"/>
    <p:sldId id="400" r:id="rId40"/>
    <p:sldId id="375" r:id="rId41"/>
    <p:sldId id="401" r:id="rId42"/>
    <p:sldId id="377" r:id="rId43"/>
    <p:sldId id="378" r:id="rId44"/>
    <p:sldId id="379" r:id="rId45"/>
    <p:sldId id="402" r:id="rId46"/>
    <p:sldId id="381" r:id="rId47"/>
    <p:sldId id="382" r:id="rId48"/>
    <p:sldId id="383" r:id="rId49"/>
    <p:sldId id="472" r:id="rId50"/>
    <p:sldId id="385" r:id="rId51"/>
    <p:sldId id="386" r:id="rId52"/>
    <p:sldId id="387" r:id="rId53"/>
    <p:sldId id="403" r:id="rId54"/>
    <p:sldId id="389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4" r:id="rId74"/>
    <p:sldId id="465" r:id="rId75"/>
    <p:sldId id="466" r:id="rId76"/>
    <p:sldId id="467" r:id="rId77"/>
    <p:sldId id="469" r:id="rId78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70" d="100"/>
          <a:sy n="70" d="100"/>
        </p:scale>
        <p:origin x="720" y="3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AE2622C-3725-441E-83A6-02F180C38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690451F-D741-432D-92E9-516ABF98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E2C4D40-217F-4CE6-B4E8-F1DA3F833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7A787AF7-66B7-4972-B7D6-364DAE18B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20F94DD8-2809-4B5A-B4AF-08400FB9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5AB8FDEF-5BD6-4003-AB54-905620D33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4499535-6F71-45E0-8F21-448C498DF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B18A5756-94E4-49C3-ABAF-2FB7113AD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375DABD8-6F94-4383-A073-09A69F57D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61A5E75-BCB2-4DC1-A7EA-5EA6F3ECE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51625C8-428E-42A3-A2E9-C899D2160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48FBFC0-4311-421C-BC03-F76D62307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A3C93AC7-CA99-43E4-AE8F-91CDBA14C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4F316149-E36D-4BAF-878D-B38887B1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3DF8502-8D0D-46C4-9475-8D9E378F0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E2B9470B-BE2B-461E-A82C-20E238B20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559F1B65-B0E5-4571-87D7-11F1FDB4B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BE32ABD2-DC6C-45D8-AA16-9196C79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7C8F1F65-53E9-43E5-BAF2-60CCDAB0E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DD84AF79-177F-440D-9CAF-AFA9FE699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9C600FC-25C5-48DB-8B59-D3FD0181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B42EEEC-3A31-4BA6-84C5-4846D1EF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3AE2EDAE-02D8-4130-8B73-45B3F8FD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0996C1E-24C8-48FC-AD5C-6409A7972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0D4EFE85-7A1F-44AD-87B2-A81E9D28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725CC705-0DD6-40FF-AFF2-3ACD9964A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9320E0F5-85BB-4833-9F4A-BED9244457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2C44E2E1-DF2F-4706-82AD-0E21CD7E1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DE43156-BBCC-4F31-87CB-3AA3FF6DD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5D0C9B7-D4F0-46CD-8304-A48F6FC9B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E6C2557-692A-4C26-A999-D6F44D9B3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9692E777-5FF9-4FC8-938B-860A4F28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A0DAA6D-A998-4B94-B4AD-D86A087D25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C2A6F4A-DF2E-490A-9981-B3021240E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7B6FF9CF-A9E8-4643-83F1-801B59FD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4608B392-B382-433A-80AE-EF6C47D6F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0BCE5266-A70B-4241-828C-87B74029F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45E3F25-5650-42C8-A467-2DB8C4550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6E3A8DF-30D3-4E0C-BA58-0E4953DB1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954061BF-0A24-4D43-93C1-6A9798772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17AEAA54-50CE-4B35-8824-D0407D8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</a:p>
          <a:p>
            <a:r>
              <a:rPr lang="en-US" altLang="en-US" dirty="0"/>
              <a:t>Shipping SQL Statements to the Database System</a:t>
            </a:r>
          </a:p>
          <a:p>
            <a:r>
              <a:rPr lang="en-US" altLang="en-US" dirty="0"/>
              <a:t>Exceptions and Resource Management</a:t>
            </a:r>
          </a:p>
          <a:p>
            <a:r>
              <a:rPr lang="en-US" altLang="en-US" dirty="0"/>
              <a:t>Retrieving the Result of a Query</a:t>
            </a:r>
          </a:p>
          <a:p>
            <a:r>
              <a:rPr lang="en-US" altLang="en-US" dirty="0"/>
              <a:t>Prepared Statements</a:t>
            </a:r>
          </a:p>
          <a:p>
            <a:r>
              <a:rPr lang="en-US" altLang="en-US" dirty="0"/>
              <a:t>Callable Statements</a:t>
            </a:r>
          </a:p>
          <a:p>
            <a:r>
              <a:rPr lang="en-US" altLang="en-US" dirty="0"/>
              <a:t>Metadata Features</a:t>
            </a:r>
          </a:p>
          <a:p>
            <a:r>
              <a:rPr lang="en-US" altLang="en-US" dirty="0"/>
              <a:t>Other Features</a:t>
            </a:r>
          </a:p>
          <a:p>
            <a:r>
              <a:rPr lang="en-US" altLang="en-US" dirty="0"/>
              <a:t>Database Access from Python</a:t>
            </a:r>
          </a:p>
          <a:p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en-US" dirty="0"/>
              <a:t>WARNING: always use prepared statements when taking an input from the user and adding it to a query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create a query by concatenating strings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' " + ID + " ', ' " + name + " ', " + " ' + dept name + " ', " ' balance 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</a:p>
          <a:p>
            <a:r>
              <a:rPr lang="en-US" altLang="en-US"/>
              <a:t>E.g.after executing query to get a ResultSet 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ResultSetMetaData rsmd = rs.getMetaData();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for(int i = 1; i &lt;= rsmd.getColumnCount(); i++) {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System.out.println(rsmd.getColumnName(i));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      }</a:t>
            </a:r>
          </a:p>
          <a:p>
            <a:r>
              <a:rPr lang="en-US" altLang="en-US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r>
              <a:rPr lang="en-US" altLang="en-US" dirty="0">
                <a:solidFill>
                  <a:srgbClr val="0000FF"/>
                </a:solidFill>
              </a:rPr>
              <a:t/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 idea for transactions with multiple updates</a:t>
            </a:r>
          </a:p>
          <a:p>
            <a:r>
              <a:rPr lang="en-US" altLang="en-US" dirty="0"/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/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/>
              <a:t>Handling large object types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getBlob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getClob</a:t>
            </a:r>
            <a:r>
              <a:rPr lang="en-US" altLang="en-US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getString</a:t>
            </a:r>
            <a:r>
              <a:rPr lang="en-US" altLang="en-US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, respectively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getBytes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blob.setBlob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parameterIndex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</a:p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</a:p>
          <a:p>
            <a:r>
              <a:rPr lang="en-US" altLang="en-US" dirty="0"/>
              <a:t>SQLJ: embedded SQL in Java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iterator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(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name,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{ select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avg</a:t>
            </a:r>
            <a:r>
              <a:rPr lang="en-US" altLang="en-US" dirty="0">
                <a:ea typeface="ＭＳ Ｐゴシック" panose="020B0600070205080204" pitchFamily="34" charset="-128"/>
              </a:rPr>
              <a:t>(salary) from instructor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group by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 };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while (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iter.next</a:t>
            </a:r>
            <a:r>
              <a:rPr lang="en-US" altLang="en-US" dirty="0">
                <a:ea typeface="ＭＳ Ｐゴシック" panose="020B0600070205080204" pitchFamily="34" charset="-128"/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iter.dept_name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iter.avgSal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+ " " +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iter.close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Fortran, and PL/1, 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SQL statement 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BEGIN DECLARE SECTION}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</a:p>
          <a:p>
            <a:pPr lvl="1">
              <a:tabLst>
                <a:tab pos="966788" algn="l"/>
              </a:tabLst>
              <a:defRPr/>
            </a:pPr>
            <a:r>
              <a:rPr lang="en-US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r>
              <a:rPr lang="en-US" altLang="en-US" dirty="0">
                <a:solidFill>
                  <a:srgbClr val="993300"/>
                </a:solidFill>
              </a:rPr>
              <a:t/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/>
              <a:t>Can update tuples fetched by cursor by declaring that the cursor is for update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/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-- can connect to and communicate with a database server using a collection of functions</a:t>
            </a:r>
          </a:p>
          <a:p>
            <a:r>
              <a:rPr lang="en-US" altLang="en-US" sz="1700" dirty="0"/>
              <a:t>Embedded SQL -- provides a means by which a program can interact with a database server.  </a:t>
            </a:r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r>
              <a:rPr lang="en-US" altLang="ja-JP" i="1" dirty="0"/>
              <a:t/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</a:t>
            </a:r>
            <a:r>
              <a:rPr lang="en-US" altLang="ja-JP" b="1" dirty="0" smtClean="0"/>
              <a:t>	     end</a:t>
            </a:r>
            <a:r>
              <a:rPr lang="en-US" altLang="ja-JP" b="1" dirty="0"/>
              <a:t>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22591"/>
            <a:ext cx="8848725" cy="5425834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sz="16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sz="1600" dirty="0">
                <a:ea typeface="ＭＳ Ｐゴシック" panose="020B0600070205080204" pitchFamily="34" charset="-128"/>
              </a:rPr>
              <a:t> or </a:t>
            </a:r>
            <a:r>
              <a:rPr lang="en-US" altLang="en-US" sz="16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sz="1600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Databases provide built-in support for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replication</a:t>
            </a:r>
          </a:p>
          <a:p>
            <a:pPr lvl="1"/>
            <a:endParaRPr lang="en-US" altLang="en-US" sz="16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Trigger execution can be disabled before such actions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Cascading execution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1" y="1384300"/>
            <a:ext cx="8826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Home Exercise—</a:t>
            </a:r>
          </a:p>
          <a:p>
            <a:endParaRPr lang="en-US" sz="2000" dirty="0" smtClean="0"/>
          </a:p>
          <a:p>
            <a:r>
              <a:rPr lang="en-US" sz="2000" dirty="0" smtClean="0"/>
              <a:t>Each hospital can book 200 appointments for vaccination in a day. Check whether a new appointment is available in a hospital on a given date.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38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dense_rank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</a:p>
          <a:p>
            <a:pPr lvl="1">
              <a:buFont typeface="Monotype Sorts" charset="2"/>
              <a:buNone/>
            </a:pPr>
            <a:r>
              <a:rPr lang="en-IN" altLang="en-US" b="1" dirty="0">
                <a:ea typeface="ＭＳ Ｐゴシック" panose="020B0600070205080204" pitchFamily="34" charset="-128"/>
              </a:rPr>
              <a:t>    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i="1" dirty="0">
                <a:ea typeface="ＭＳ Ｐゴシック" panose="020B0600070205080204" pitchFamily="34" charset="-128"/>
              </a:rPr>
              <a:t/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</a:p>
          <a:p>
            <a:r>
              <a:rPr lang="en-US" altLang="en-US" dirty="0"/>
              <a:t>“Find the rank of students within each department.”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</a:p>
          <a:p>
            <a:r>
              <a:rPr lang="en-US" altLang="en-US" dirty="0"/>
              <a:t>Can be used to find top-n results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general than the </a:t>
            </a:r>
            <a:r>
              <a:rPr lang="en-US" altLang="en-US" b="1" dirty="0">
                <a:ea typeface="ＭＳ Ｐゴシック" panose="020B0600070205080204" pitchFamily="34" charset="-128"/>
              </a:rPr>
              <a:t>limit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72832FFF-5055-43BD-A52F-17B398E1A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B97AACE-43DA-4861-9A86-4954E3D72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percent_rank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(within partition, if partitioning is done)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cume_dist</a:t>
            </a:r>
            <a:r>
              <a:rPr lang="en-US" altLang="en-US" dirty="0">
                <a:ea typeface="ＭＳ Ｐゴシック" panose="020B0600070205080204" pitchFamily="34" charset="-128"/>
              </a:rPr>
              <a:t> (cumulative distribution)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fraction of tuples with preceding values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row_number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(non-deterministic in presence of duplicates)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Given relation </a:t>
            </a:r>
            <a:r>
              <a:rPr lang="en-US" altLang="en-US" i="1" dirty="0">
                <a:ea typeface="ＭＳ Ｐゴシック" panose="020B0600070205080204" pitchFamily="34" charset="-128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between rows unbounded preceding and current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 between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 and current row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–10 to current value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interval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day preceding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“Find total balance of each account after each transaction on the account”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select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b="1" dirty="0"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</a:rPr>
              <a:t>over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(</a:t>
            </a:r>
            <a:r>
              <a:rPr lang="en-US" altLang="en-US" b="1" dirty="0">
                <a:ea typeface="ＭＳ Ｐゴシック" panose="020B0600070205080204" pitchFamily="34" charset="-128"/>
              </a:rPr>
              <a:t>partition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as </a:t>
            </a:r>
            <a:r>
              <a:rPr lang="en-US" altLang="en-US" i="1" dirty="0">
                <a:ea typeface="ＭＳ Ｐゴシック" panose="020B0600070205080204" pitchFamily="34" charset="-128"/>
              </a:rPr>
              <a:t>balance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from </a:t>
            </a:r>
            <a:r>
              <a:rPr lang="en-US" altLang="en-US" i="1" dirty="0">
                <a:ea typeface="ＭＳ Ｐゴシック" panose="020B0600070205080204" pitchFamily="34" charset="-128"/>
              </a:rPr>
              <a:t>transaction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FC3F6036-E2F9-44E1-AD52-50D8EECD28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6501EE5C-1DE8-4363-BDBC-F65681AE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29619C2-DC6F-4BB0-89B7-0CDB37A12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093788"/>
            <a:ext cx="7674315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Online Analytical Processing (OLAP)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Interactive analysis of data, allowing data to be summarized and viewed in different ways in an online fashion (with negligible delay)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Data that can be modeled as dimension attributes and measure attributes are called </a:t>
            </a:r>
            <a:r>
              <a:rPr lang="en-US" altLang="en-US" b="1" dirty="0">
                <a:solidFill>
                  <a:srgbClr val="000099"/>
                </a:solidFill>
              </a:rPr>
              <a:t>multidimensional data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Measure attributes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measure some 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can be aggregated upon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the attribute </a:t>
            </a:r>
            <a:r>
              <a:rPr lang="en-US" altLang="en-US" i="1" dirty="0">
                <a:ea typeface="ＭＳ Ｐゴシック" panose="020B0600070205080204" pitchFamily="34" charset="-128"/>
              </a:rPr>
              <a:t>number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Dimension attributes</a:t>
            </a:r>
            <a:endParaRPr lang="en-US" altLang="en-US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define the dimensions on which measure attributes (or aggregates thereof) are viewed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attributes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size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A63B9AE9-C0A9-4225-987D-6ED26CBFD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54275" name="Picture 3" descr="5">
            <a:extLst>
              <a:ext uri="{FF2B5EF4-FFF2-40B4-BE49-F238E27FC236}">
                <a16:creationId xmlns:a16="http://schemas.microsoft.com/office/drawing/2014/main" id="{A5E4AEB3-3001-430E-B4D0-3B01B7ED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id="{78FA38AA-448A-4638-B870-5D7615B7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C5A69B33-12CE-4097-BFA7-E33F9222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BC7B81AD-31C6-4BA3-8678-CF726760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2E91BCD7-99DA-4750-AF74-95B7B2A2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169D6A57-912A-4326-A4E8-2A2DB929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CCC4B4-1F18-4776-A684-B679A9F5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6746" y="3959225"/>
            <a:ext cx="7844654" cy="267493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0099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0099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0099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one of the dimension attributes form the row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another dimension attribute form the column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Other dimension attributes are listed on top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in individual cells are (aggregates of) the values of the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dimension attributes that specify the cell.</a:t>
            </a:r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id="{09C53CDB-1095-4FA4-8F57-748A2353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07" y="985443"/>
            <a:ext cx="6181386" cy="27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EC789CC1-5222-4A5C-B5D2-2CC408EA7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6E34C8-9CCF-4DB9-8931-D467C82C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C7BB68F-1F0E-4D96-B843-EBD71ED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62975"/>
            <a:ext cx="8016875" cy="7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data cube</a:t>
            </a:r>
            <a:r>
              <a:rPr kumimoji="1" lang="en-US" altLang="en-US" sz="1700" dirty="0"/>
              <a:t> is a multidimensional generalization of a cross-tab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Can have </a:t>
            </a:r>
            <a:r>
              <a:rPr kumimoji="1" lang="en-US" altLang="en-US" sz="1700" i="1" dirty="0"/>
              <a:t>n </a:t>
            </a:r>
            <a:r>
              <a:rPr kumimoji="1" lang="en-US" altLang="en-US" sz="1700" dirty="0"/>
              <a:t> dimensions; we show 3 below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used as views on a data cube</a:t>
            </a:r>
          </a:p>
        </p:txBody>
      </p:sp>
      <p:pic>
        <p:nvPicPr>
          <p:cNvPr id="56325" name="Picture 7" descr="5">
            <a:extLst>
              <a:ext uri="{FF2B5EF4-FFF2-40B4-BE49-F238E27FC236}">
                <a16:creationId xmlns:a16="http://schemas.microsoft.com/office/drawing/2014/main" id="{AA4E7A54-E5A2-4F68-9E32-EF1A9DE6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48849E3E-0213-4E42-B498-C5349A9D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7C53DCC4-CB9D-457D-8E93-3EC62473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>
            <a:extLst>
              <a:ext uri="{FF2B5EF4-FFF2-40B4-BE49-F238E27FC236}">
                <a16:creationId xmlns:a16="http://schemas.microsoft.com/office/drawing/2014/main" id="{76297707-C56B-4C19-845C-0AC0CEA6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36341"/>
            <a:ext cx="7766050" cy="14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99"/>
                </a:solidFill>
              </a:rPr>
              <a:t>Hierarchy</a:t>
            </a:r>
            <a:r>
              <a:rPr kumimoji="1" lang="en-US" altLang="en-US" sz="1700" dirty="0"/>
              <a:t> on dimension attributes: lets dimensions to be viewed at different levels of detail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E.g., the dimension </a:t>
            </a:r>
            <a:r>
              <a:rPr kumimoji="1" lang="en-US" altLang="en-US" sz="1700" dirty="0" err="1"/>
              <a:t>DateTime</a:t>
            </a:r>
            <a:r>
              <a:rPr kumimoji="1" lang="en-US" altLang="en-US" sz="1700" dirty="0"/>
              <a:t> can be used to aggregate by hour of day, date, day of week, month, quarter or year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32407DE4-0492-4D13-B74F-B6F20305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F3DA41C-1E71-499A-91AC-FAF21F4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</a:p>
        </p:txBody>
      </p:sp>
      <p:pic>
        <p:nvPicPr>
          <p:cNvPr id="58372" name="Picture 3" descr="5">
            <a:extLst>
              <a:ext uri="{FF2B5EF4-FFF2-40B4-BE49-F238E27FC236}">
                <a16:creationId xmlns:a16="http://schemas.microsoft.com/office/drawing/2014/main" id="{E4202E6F-8986-468B-A844-2B6A7912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2282825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3382A47F-3071-4A5F-A0A2-2AF649CAC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392CC29-A1D3-4E82-B2C4-932ED853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We use 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</a:p>
        </p:txBody>
      </p:sp>
      <p:pic>
        <p:nvPicPr>
          <p:cNvPr id="59396" name="Picture 4" descr="5">
            <a:extLst>
              <a:ext uri="{FF2B5EF4-FFF2-40B4-BE49-F238E27FC236}">
                <a16:creationId xmlns:a16="http://schemas.microsoft.com/office/drawing/2014/main" id="{EB124274-1478-412F-827A-0C571730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1B6F7A53-6151-48AE-A71B-4AFC18C486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137C887-05EB-4B2A-9B2F-85A0ACBB62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074197"/>
            <a:ext cx="8677275" cy="5502815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</a:t>
            </a:r>
            <a:r>
              <a:rPr lang="en-US" altLang="en-US" dirty="0" err="1"/>
              <a:t>’s</a:t>
            </a:r>
            <a:r>
              <a:rPr lang="en-US" altLang="en-US" dirty="0"/>
              <a:t> on every subset of the specified attributes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 relation for this section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smtClean="0"/>
              <a:t>size</a:t>
            </a:r>
            <a:r>
              <a:rPr lang="en-US" altLang="en-US" i="1" dirty="0"/>
              <a:t>, </a:t>
            </a:r>
            <a:r>
              <a:rPr lang="en-US" altLang="en-US" i="1" dirty="0" smtClean="0"/>
              <a:t>quantity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 smtClean="0"/>
              <a:t>sum</a:t>
            </a:r>
            <a:r>
              <a:rPr lang="en-US" altLang="en-US" dirty="0" smtClean="0"/>
              <a:t>(</a:t>
            </a:r>
            <a:r>
              <a:rPr lang="en-US" altLang="en-US" i="1" dirty="0"/>
              <a:t>quantity</a:t>
            </a:r>
            <a:r>
              <a:rPr lang="en-US" altLang="en-US" dirty="0" smtClean="0"/>
              <a:t>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</a:t>
            </a:r>
            <a:r>
              <a:rPr lang="en-US" altLang="en-US" dirty="0" smtClean="0"/>
              <a:t>	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</a:t>
            </a:r>
            <a:r>
              <a:rPr lang="en-US" altLang="en-US" dirty="0" smtClean="0"/>
              <a:t>	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</a:t>
            </a:r>
            <a:r>
              <a:rPr lang="en-US" altLang="en-US" dirty="0" smtClean="0"/>
              <a:t>	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</a:t>
            </a:r>
            <a:r>
              <a:rPr lang="en-US" altLang="en-US" dirty="0" smtClean="0"/>
              <a:t>	( </a:t>
            </a:r>
            <a:r>
              <a:rPr lang="en-US" altLang="en-US" dirty="0"/>
              <a:t>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each grouping, the result contains the null value </a:t>
            </a:r>
            <a:r>
              <a:rPr lang="en-US" altLang="en-US" dirty="0" smtClean="0"/>
              <a:t>for </a:t>
            </a:r>
            <a:r>
              <a:rPr lang="en-US" altLang="en-US" dirty="0"/>
              <a:t>attributes not present in the grouping.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C5388A78-5302-40BE-B508-1397A8DF7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D85F60D-2990-4D36-95F3-E3EE12BCAD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876" y="1136341"/>
            <a:ext cx="8629650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</a:t>
            </a:r>
            <a:r>
              <a:rPr lang="en-US" altLang="en-US" b="1" dirty="0" smtClean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 smtClean="0"/>
              <a:t>sum</a:t>
            </a:r>
            <a:r>
              <a:rPr lang="en-US" altLang="en-US" dirty="0" smtClean="0"/>
              <a:t>(</a:t>
            </a:r>
            <a:r>
              <a:rPr lang="en-US" altLang="en-US" i="1" dirty="0"/>
              <a:t>quantity</a:t>
            </a:r>
            <a:r>
              <a:rPr lang="en-US" altLang="en-US" dirty="0" smtClean="0"/>
              <a:t>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Generates union of four groupings: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</a:t>
            </a:r>
            <a:r>
              <a:rPr lang="en-US" altLang="en-US" dirty="0" smtClean="0"/>
              <a:t>}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endParaRPr lang="en-US" altLang="en-US" dirty="0"/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Rollup can be used to generate aggregates at multiple levels of </a:t>
            </a:r>
            <a:r>
              <a:rPr lang="en-US" altLang="en-US" dirty="0" smtClean="0"/>
              <a:t>a hierarchy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 marL="742950" lvl="2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 </a:t>
            </a:r>
            <a:r>
              <a:rPr lang="en-US" altLang="en-US" b="1" dirty="0" smtClean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 smtClean="0"/>
              <a:t>sum</a:t>
            </a:r>
            <a:r>
              <a:rPr lang="en-US" altLang="en-US" dirty="0" smtClean="0"/>
              <a:t>(</a:t>
            </a:r>
            <a:r>
              <a:rPr lang="en-US" altLang="en-US" i="1" dirty="0"/>
              <a:t>quantity</a:t>
            </a:r>
            <a:r>
              <a:rPr lang="en-US" altLang="en-US" dirty="0" smtClean="0"/>
              <a:t>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would </a:t>
            </a:r>
            <a:r>
              <a:rPr lang="en-US" altLang="en-US" dirty="0"/>
              <a:t>give a hierarchical summary by </a:t>
            </a:r>
            <a:r>
              <a:rPr lang="en-US" altLang="en-US" i="1" dirty="0" smtClean="0"/>
              <a:t>category and by </a:t>
            </a:r>
            <a:r>
              <a:rPr lang="en-US" altLang="en-US" i="1" dirty="0" err="1" smtClean="0"/>
              <a:t>item_name</a:t>
            </a:r>
            <a:r>
              <a:rPr lang="en-US" altLang="en-US" i="1" dirty="0" smtClean="0"/>
              <a:t>.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7A0C02D7-01D8-4857-944B-D2938FFB2D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1581930-E7FD-4C8A-8F95-918CC94CC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357" cy="528478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Each generates set of group by lists, cross product of sets gives overall set of group by lists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AF41F74C-E5F1-4746-8869-DC3A1106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E2ABEF-C884-4206-9616-6CDC3157A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</a:t>
            </a:r>
            <a:r>
              <a:rPr lang="en-US" altLang="en-US" dirty="0" smtClean="0"/>
              <a:t>cross-tab</a:t>
            </a: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dicing</a:t>
            </a:r>
            <a:r>
              <a:rPr lang="en-US" altLang="en-US" dirty="0">
                <a:ea typeface="ＭＳ Ｐゴシック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Rollup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F0C73B31-87ED-4D33-BA78-A493B3FA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359102-76A4-4E15-887B-F58A0F460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850" cy="52070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Class.forName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err="1">
                <a:solidFill>
                  <a:srgbClr val="002060"/>
                </a:solidFill>
              </a:rPr>
              <a:t>prev</a:t>
            </a:r>
            <a:r>
              <a:rPr lang="en-US" altLang="en-US" sz="1600" b="1" dirty="0">
                <a:solidFill>
                  <a:srgbClr val="002060"/>
                </a:solidFill>
              </a:rPr>
              <a:t> slide is preferred for Java 7 onwards.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96926</TotalTime>
  <Words>3448</Words>
  <Application>Microsoft Office PowerPoint</Application>
  <PresentationFormat>On-screen Show (4:3)</PresentationFormat>
  <Paragraphs>567</Paragraphs>
  <Slides>77</Slides>
  <Notes>67</Notes>
  <HiddenSlides>9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  <vt:variant>
        <vt:lpstr>Custom Shows</vt:lpstr>
      </vt:variant>
      <vt:variant>
        <vt:i4>1</vt:i4>
      </vt:variant>
    </vt:vector>
  </HeadingPairs>
  <TitlesOfParts>
    <vt:vector size="88" baseType="lpstr">
      <vt:lpstr>MS PGothic</vt:lpstr>
      <vt:lpstr>MS PGothic</vt:lpstr>
      <vt:lpstr>Arial</vt:lpstr>
      <vt:lpstr>Helvetica</vt:lpstr>
      <vt:lpstr>Monotype Sorts</vt:lpstr>
      <vt:lpstr>Tahoma</vt:lpstr>
      <vt:lpstr>Times New Roman</vt:lpstr>
      <vt:lpstr>Webdings</vt:lpstr>
      <vt:lpstr>Wingdings</vt:lpstr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Presentation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Presentation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Presentation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Presentation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PowerPoint Presentation</vt:lpstr>
      <vt:lpstr>PowerPoint Presentation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Extended Aggregation (Cont.)</vt:lpstr>
      <vt:lpstr>Extended Aggregation (Cont.)</vt:lpstr>
      <vt:lpstr>Online Analytical Processing Operations</vt:lpstr>
      <vt:lpstr>OLAP Implementation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Mukesh Mohania</cp:lastModifiedBy>
  <cp:revision>483</cp:revision>
  <cp:lastPrinted>1999-06-28T19:27:31Z</cp:lastPrinted>
  <dcterms:created xsi:type="dcterms:W3CDTF">2009-12-21T15:40:22Z</dcterms:created>
  <dcterms:modified xsi:type="dcterms:W3CDTF">2023-03-22T06:48:54Z</dcterms:modified>
</cp:coreProperties>
</file>