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6"/>
  </p:notesMasterIdLst>
  <p:handoutMasterIdLst>
    <p:handoutMasterId r:id="rId47"/>
  </p:handoutMasterIdLst>
  <p:sldIdLst>
    <p:sldId id="445" r:id="rId2"/>
    <p:sldId id="446" r:id="rId3"/>
    <p:sldId id="338" r:id="rId4"/>
    <p:sldId id="339" r:id="rId5"/>
    <p:sldId id="347" r:id="rId6"/>
    <p:sldId id="450" r:id="rId7"/>
    <p:sldId id="458" r:id="rId8"/>
    <p:sldId id="471" r:id="rId9"/>
    <p:sldId id="356" r:id="rId10"/>
    <p:sldId id="357" r:id="rId11"/>
    <p:sldId id="358" r:id="rId12"/>
    <p:sldId id="472" r:id="rId13"/>
    <p:sldId id="363" r:id="rId14"/>
    <p:sldId id="364" r:id="rId15"/>
    <p:sldId id="365" r:id="rId16"/>
    <p:sldId id="366" r:id="rId17"/>
    <p:sldId id="367" r:id="rId18"/>
    <p:sldId id="461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80" r:id="rId30"/>
    <p:sldId id="381" r:id="rId31"/>
    <p:sldId id="382" r:id="rId32"/>
    <p:sldId id="383" r:id="rId33"/>
    <p:sldId id="384" r:id="rId34"/>
    <p:sldId id="385" r:id="rId35"/>
    <p:sldId id="462" r:id="rId36"/>
    <p:sldId id="464" r:id="rId37"/>
    <p:sldId id="465" r:id="rId38"/>
    <p:sldId id="466" r:id="rId39"/>
    <p:sldId id="467" r:id="rId40"/>
    <p:sldId id="468" r:id="rId41"/>
    <p:sldId id="469" r:id="rId42"/>
    <p:sldId id="393" r:id="rId43"/>
    <p:sldId id="394" r:id="rId44"/>
    <p:sldId id="395" r:id="rId45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737" autoAdjust="0"/>
  </p:normalViewPr>
  <p:slideViewPr>
    <p:cSldViewPr snapToGrid="0">
      <p:cViewPr varScale="1">
        <p:scale>
          <a:sx n="84" d="100"/>
          <a:sy n="84" d="100"/>
        </p:scale>
        <p:origin x="931" y="77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E7261DA-54B3-4A93-9499-25636D977100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5C1F8B-BDD5-4D70-8389-7FD988212B04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30243F-8686-4433-9701-9F34E8AC8773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5649CE-6E1F-4A66-818C-4E7F6898A7A7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6C4670-485C-41B4-B6C8-2F72766EE515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56AE75-B906-4BBE-9F19-01C6ABDA866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6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6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819F5B-7A32-4D84-A65B-6246CABB1E02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21C35E-7DD2-43A4-B0B3-DF6655FBBF3E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5AA873-0E0F-4E9D-B9D0-F99186FE665C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F710CF-2C3A-4019-8007-D8C75860C40C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CED373-63CE-4F43-BE90-54DF58F8F5BB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113-501E-40AA-8204-F51F280D2CC8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400" y="4410466"/>
            <a:ext cx="5132902" cy="4175934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D0D930-A2D8-469D-B052-FB82FC88E015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4C8304-CA7E-484A-A59E-D08422FFDCB2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4.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4 : </a:t>
            </a:r>
            <a:r>
              <a:rPr lang="en-US" dirty="0"/>
              <a:t>Intermediate SQL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405"/>
            <a:ext cx="7497827" cy="4307268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en-US" sz="1700" dirty="0"/>
              <a:t>A view is defined using the </a:t>
            </a:r>
            <a:r>
              <a:rPr lang="en-US" altLang="en-US" sz="1700" b="1" dirty="0"/>
              <a:t>create view </a:t>
            </a:r>
            <a:r>
              <a:rPr lang="en-US" altLang="en-US" sz="1700" dirty="0"/>
              <a:t>statement which has the form</a:t>
            </a: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sz="1700" dirty="0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view </a:t>
            </a:r>
            <a:r>
              <a:rPr lang="en-US" altLang="en-US" sz="1700" i="1" dirty="0">
                <a:solidFill>
                  <a:srgbClr val="002060"/>
                </a:solidFill>
              </a:rPr>
              <a:t>v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&lt; </a:t>
            </a:r>
            <a:r>
              <a:rPr lang="en-US" altLang="en-US" sz="1700" dirty="0"/>
              <a:t>query expression &gt;</a:t>
            </a:r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altLang="en-US" sz="1700" dirty="0"/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where &lt;query expression&gt; is any legal SQL expression.  The view name is represented by </a:t>
            </a:r>
            <a:r>
              <a:rPr lang="en-US" altLang="en-US" sz="1700" i="1" dirty="0"/>
              <a:t>v.</a:t>
            </a:r>
            <a:endParaRPr lang="en-US" altLang="en-US" sz="1700" dirty="0"/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Once a view is defined, the view name can be used to refer to the virtual relation that the view generates.</a:t>
            </a:r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View definition is not the same as creating a new relation by evaluating the query expression  </a:t>
            </a:r>
          </a:p>
          <a:p>
            <a:pPr lvl="1">
              <a:tabLst>
                <a:tab pos="3432175" algn="ctr"/>
              </a:tabLst>
            </a:pPr>
            <a:r>
              <a:rPr lang="en-US" altLang="en-US" sz="1700" dirty="0"/>
              <a:t>Rather, a view definition causes the saving of an expression; the expression is substituted into queries using the view.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 and Use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50150" cy="480663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en-US" sz="1700" dirty="0"/>
              <a:t>A view of instructors without their salary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kumimoji="0"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kumimoji="0" lang="en-US" altLang="en-US" sz="1700" i="1" dirty="0"/>
              <a:t> </a:t>
            </a:r>
            <a:r>
              <a:rPr kumimoji="0" lang="en-US" altLang="en-US" sz="1700" b="1" dirty="0"/>
              <a:t>as</a:t>
            </a:r>
            <a:r>
              <a:rPr lang="en-US" altLang="en-US" sz="1700" b="1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</a:t>
            </a:r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Find all instructors in the Biology department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 </a:t>
            </a:r>
            <a:r>
              <a:rPr lang="en-US" altLang="en-US" sz="1700" dirty="0"/>
              <a:t>'Biology'</a:t>
            </a:r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Create a view of department salary totals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</a:t>
            </a:r>
            <a:r>
              <a:rPr lang="en-US" altLang="en-US" sz="1700" b="1" dirty="0"/>
              <a:t>create view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departments_total_salary</a:t>
            </a:r>
            <a:r>
              <a:rPr lang="en-US" altLang="en-US" sz="1700" b="1" i="1" dirty="0">
                <a:solidFill>
                  <a:srgbClr val="002060"/>
                </a:solidFill>
              </a:rPr>
              <a:t>(dept_name,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total_salary</a:t>
            </a:r>
            <a:r>
              <a:rPr lang="en-US" altLang="en-US" sz="1700" b="1" i="1" dirty="0">
                <a:solidFill>
                  <a:srgbClr val="000099"/>
                </a:solidFill>
              </a:rPr>
              <a:t>)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buNone/>
              <a:tabLst>
                <a:tab pos="1370013" algn="l"/>
              </a:tabLst>
            </a:pPr>
            <a:endParaRPr lang="en-US" altLang="en-US" sz="24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en-US" sz="2400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No marks quiz – please </a:t>
            </a:r>
            <a:r>
              <a:rPr lang="en-US" sz="2000" dirty="0" smtClean="0"/>
              <a:t>submit and then discuss </a:t>
            </a:r>
            <a:r>
              <a:rPr lang="en-US" sz="2000" dirty="0" smtClean="0"/>
              <a:t>your answers </a:t>
            </a:r>
            <a:r>
              <a:rPr lang="en-US" sz="2000" dirty="0" smtClean="0"/>
              <a:t>with </a:t>
            </a:r>
            <a:r>
              <a:rPr lang="en-US" sz="2000" dirty="0" smtClean="0"/>
              <a:t>your tutor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675" y="1179513"/>
            <a:ext cx="8077200" cy="490378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What</a:t>
            </a:r>
            <a:r>
              <a:rPr lang="en-US" dirty="0"/>
              <a:t> is the average years of experience of a doctor in a health </a:t>
            </a:r>
            <a:r>
              <a:rPr lang="en-US" dirty="0" smtClean="0"/>
              <a:t>center?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Find</a:t>
            </a:r>
            <a:r>
              <a:rPr lang="en-US" dirty="0"/>
              <a:t> the total number of vaccines procured (received) by </a:t>
            </a:r>
            <a:r>
              <a:rPr lang="en-US" dirty="0" err="1"/>
              <a:t>GoI</a:t>
            </a:r>
            <a:r>
              <a:rPr lang="en-US" dirty="0"/>
              <a:t> from a vaccine supplier in 2021. 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For promotion eligibility of a doctor, the CMO of a health centers would like to know</a:t>
            </a:r>
            <a:r>
              <a:rPr lang="en-US" dirty="0"/>
              <a:t> the name, date of joining and years of experience of all the doctors in his/her health </a:t>
            </a:r>
            <a:r>
              <a:rPr lang="en-US" dirty="0" smtClean="0"/>
              <a:t>center.</a:t>
            </a:r>
            <a:r>
              <a:rPr lang="en-US" dirty="0"/>
              <a:t> Create a view table of </a:t>
            </a:r>
            <a:r>
              <a:rPr lang="en-US" dirty="0" smtClean="0"/>
              <a:t>doctors for a given health care#.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/>
              <a:t>Create a view/table of citizen information with age &gt; </a:t>
            </a:r>
            <a:r>
              <a:rPr lang="en-US" dirty="0" smtClean="0"/>
              <a:t>65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/>
              <a:t>Find the names of health centers where the number of doctors are greater than 10.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77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Materialized Views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3517"/>
            <a:ext cx="7665435" cy="3502596"/>
          </a:xfrm>
        </p:spPr>
        <p:txBody>
          <a:bodyPr/>
          <a:lstStyle/>
          <a:p>
            <a:r>
              <a:rPr lang="en-US" altLang="en-US" sz="1700" dirty="0"/>
              <a:t>Certain database systems allow view relations to be physically stored.</a:t>
            </a:r>
          </a:p>
          <a:p>
            <a:pPr lvl="1"/>
            <a:r>
              <a:rPr lang="en-US" altLang="en-US" sz="1700" dirty="0"/>
              <a:t> Physical copy created when the view is defined.</a:t>
            </a:r>
          </a:p>
          <a:p>
            <a:pPr lvl="1"/>
            <a:r>
              <a:rPr lang="en-US" altLang="en-US" sz="1700" dirty="0"/>
              <a:t>Such views are called </a:t>
            </a:r>
            <a:r>
              <a:rPr lang="en-US" altLang="en-US" sz="1700" b="1" dirty="0">
                <a:solidFill>
                  <a:srgbClr val="002060"/>
                </a:solidFill>
              </a:rPr>
              <a:t>Materialized view</a:t>
            </a:r>
            <a:r>
              <a:rPr lang="en-US" altLang="en-US" sz="1700" dirty="0"/>
              <a:t>:</a:t>
            </a:r>
          </a:p>
          <a:p>
            <a:r>
              <a:rPr lang="en-US" altLang="en-US" sz="1700" dirty="0"/>
              <a:t>If relations used in the query are updated, the materialized view result becomes out of date</a:t>
            </a:r>
          </a:p>
          <a:p>
            <a:pPr lvl="1"/>
            <a:r>
              <a:rPr lang="en-US" altLang="en-US" sz="1700" dirty="0"/>
              <a:t>Need to </a:t>
            </a:r>
            <a:r>
              <a:rPr lang="en-US" altLang="en-US" sz="1700" b="1" dirty="0">
                <a:solidFill>
                  <a:srgbClr val="002060"/>
                </a:solidFill>
              </a:rPr>
              <a:t>maintain</a:t>
            </a:r>
            <a:r>
              <a:rPr lang="en-US" altLang="en-US" sz="1700" dirty="0"/>
              <a:t> the view, by updating the view whenever the underlying relations are updated.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Update of a View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95362" cy="4952936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faculty </a:t>
            </a:r>
            <a:r>
              <a:rPr lang="en-US" altLang="en-US" sz="1700" dirty="0"/>
              <a:t>view which we defined earlier</a:t>
            </a:r>
            <a:endParaRPr lang="en-US" altLang="en-US" sz="1700" b="1" dirty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faculty 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b="1" i="1" dirty="0"/>
              <a:t>          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('30765', 'Green', 'Music');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/>
              <a:t>This insertion must be represented by the insertion into 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Must have a  value for salary.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Two approaches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Reject the insert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Inset the tuple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	('30765', 'Green', 'Music', null)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      into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27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Some Updates Cannot be Translated Uniquely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0" y="1201917"/>
            <a:ext cx="7369651" cy="4162563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instructor_info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select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,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;</a:t>
            </a:r>
          </a:p>
          <a:p>
            <a:r>
              <a:rPr lang="en-US" altLang="en-US" sz="1700" b="1" dirty="0">
                <a:sym typeface="Symbol" panose="05050102010706020507" pitchFamily="18" charset="2"/>
              </a:rPr>
              <a:t>insert into </a:t>
            </a:r>
            <a:r>
              <a:rPr lang="en-US" altLang="en-US" sz="1700" i="1" dirty="0" err="1">
                <a:sym typeface="Symbol" panose="05050102010706020507" pitchFamily="18" charset="2"/>
              </a:rPr>
              <a:t>instructor_info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b="1" i="1" dirty="0">
                <a:sym typeface="Symbol" panose="05050102010706020507" pitchFamily="18" charset="2"/>
              </a:rPr>
              <a:t>             </a:t>
            </a:r>
            <a:r>
              <a:rPr lang="en-US" altLang="en-US" sz="1700" b="1" dirty="0">
                <a:sym typeface="Symbol" panose="05050102010706020507" pitchFamily="18" charset="2"/>
              </a:rPr>
              <a:t>values </a:t>
            </a:r>
            <a:r>
              <a:rPr lang="en-US" altLang="en-US" sz="1700" dirty="0">
                <a:sym typeface="Symbol" panose="05050102010706020507" pitchFamily="18" charset="2"/>
              </a:rPr>
              <a:t>('69987', 'White', 'Taylor');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Issues</a:t>
            </a:r>
          </a:p>
          <a:p>
            <a:pPr lvl="1"/>
            <a:r>
              <a:rPr lang="en-US" altLang="en-US" sz="1700" dirty="0"/>
              <a:t>Which department, if multiple departments in Taylor?</a:t>
            </a:r>
          </a:p>
          <a:p>
            <a:pPr lvl="1"/>
            <a:r>
              <a:rPr lang="en-US" altLang="en-US" sz="1700" dirty="0"/>
              <a:t>What if no department is in Taylor?</a:t>
            </a:r>
            <a:endParaRPr lang="en-US" altLang="en-US" sz="17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And Some Not at All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400547" cy="3417252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= 'History';</a:t>
            </a:r>
          </a:p>
          <a:p>
            <a:r>
              <a:rPr lang="en-US" altLang="en-US" sz="1700" dirty="0"/>
              <a:t>What happens if we insert </a:t>
            </a:r>
          </a:p>
          <a:p>
            <a:pPr>
              <a:buNone/>
            </a:pPr>
            <a:r>
              <a:rPr lang="en-US" altLang="en-US" sz="1700" dirty="0"/>
              <a:t>           ('25566', 'Brown', 'Biology', 100000)</a:t>
            </a:r>
          </a:p>
          <a:p>
            <a:pPr>
              <a:buNone/>
            </a:pPr>
            <a:r>
              <a:rPr lang="en-US" altLang="en-US" sz="1700" dirty="0"/>
              <a:t>       into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?</a:t>
            </a:r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Updates in SQL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9275"/>
            <a:ext cx="7400291" cy="3184229"/>
          </a:xfrm>
        </p:spPr>
        <p:txBody>
          <a:bodyPr/>
          <a:lstStyle/>
          <a:p>
            <a:r>
              <a:rPr lang="en-US" altLang="en-US" sz="1700" dirty="0"/>
              <a:t>Most SQL implementations allow updates only on simple views 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 has only one database relation.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contains only attribute names of the relation, and does not have any expressions, aggregates, or </a:t>
            </a:r>
            <a:r>
              <a:rPr lang="en-US" altLang="en-US" sz="1700" b="1" dirty="0"/>
              <a:t>distinct </a:t>
            </a:r>
            <a:r>
              <a:rPr lang="en-US" altLang="en-US" sz="1700" dirty="0"/>
              <a:t>specification.</a:t>
            </a:r>
          </a:p>
          <a:p>
            <a:pPr lvl="1"/>
            <a:r>
              <a:rPr lang="en-US" altLang="en-US" sz="1700" dirty="0"/>
              <a:t>Any attribute not listed in 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can be set to null</a:t>
            </a:r>
          </a:p>
          <a:p>
            <a:pPr lvl="1"/>
            <a:r>
              <a:rPr lang="en-US" altLang="en-US" sz="1700" dirty="0"/>
              <a:t>The query does not have a </a:t>
            </a:r>
            <a:r>
              <a:rPr lang="en-US" altLang="en-US" sz="1700" b="1" dirty="0"/>
              <a:t>group </a:t>
            </a:r>
            <a:r>
              <a:rPr lang="en-US" altLang="en-US" sz="1700" dirty="0"/>
              <a:t>by or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/>
              </a:rPr>
              <a:t>Transactions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4059"/>
            <a:ext cx="7522211" cy="4390149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2060"/>
                </a:solidFill>
              </a:rPr>
              <a:t>  transaction </a:t>
            </a:r>
            <a:r>
              <a:rPr lang="en-US" altLang="en-US" sz="1700" dirty="0"/>
              <a:t>consists of a sequence of query and/or update statements and is a “unit” of work</a:t>
            </a:r>
          </a:p>
          <a:p>
            <a:r>
              <a:rPr lang="en-US" altLang="en-US" sz="1700" dirty="0"/>
              <a:t>The SQL standard specifies that a transaction begins implicitly when an SQL statement is executed.  </a:t>
            </a:r>
          </a:p>
          <a:p>
            <a:r>
              <a:rPr lang="en-US" altLang="en-US" sz="1700" dirty="0"/>
              <a:t>The transaction must end with one of the following statements: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Commit work</a:t>
            </a:r>
            <a:r>
              <a:rPr lang="en-US" altLang="en-US" sz="1700" dirty="0"/>
              <a:t>. The updates performed by the transaction become permanent in the database. 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Rollback work</a:t>
            </a:r>
            <a:r>
              <a:rPr lang="en-US" altLang="en-US" sz="1700" dirty="0"/>
              <a:t>. All  the updates performed by the SQL statements in the transaction are undone.</a:t>
            </a:r>
          </a:p>
          <a:p>
            <a:r>
              <a:rPr lang="en-US" altLang="en-US" sz="1700" dirty="0"/>
              <a:t>Atomic transaction</a:t>
            </a:r>
          </a:p>
          <a:p>
            <a:pPr lvl="1"/>
            <a:r>
              <a:rPr lang="en-US" altLang="en-US" sz="1700" dirty="0"/>
              <a:t>either fully executed or rolled back as if it never occurred</a:t>
            </a:r>
          </a:p>
          <a:p>
            <a:r>
              <a:rPr lang="en-US" altLang="en-US" sz="1700" dirty="0"/>
              <a:t>Isolation from concurrent transactions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Integrity Constraints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05638" cy="4302569"/>
          </a:xfrm>
        </p:spPr>
        <p:txBody>
          <a:bodyPr/>
          <a:lstStyle/>
          <a:p>
            <a:r>
              <a:rPr lang="en-US" altLang="en-US" sz="1700" dirty="0"/>
              <a:t>Integrity constraints guard against accidental damage to the database, by ensuring that authorized changes to the database do not result in a loss of data consistency. </a:t>
            </a:r>
          </a:p>
          <a:p>
            <a:pPr lvl="1"/>
            <a:r>
              <a:rPr lang="en-US" altLang="en-US" sz="1700" dirty="0"/>
              <a:t>A checking account must have a balance greater than $10,000.00</a:t>
            </a:r>
          </a:p>
          <a:p>
            <a:pPr lvl="1"/>
            <a:r>
              <a:rPr lang="en-US" altLang="en-US" sz="1700" dirty="0"/>
              <a:t>A salary of a bank employee must be at least $4.00 an hour</a:t>
            </a:r>
          </a:p>
          <a:p>
            <a:pPr lvl="1"/>
            <a:r>
              <a:rPr lang="en-US" altLang="en-US" sz="1700" dirty="0"/>
              <a:t>A customer must have a (non-null) phone number</a:t>
            </a:r>
          </a:p>
          <a:p>
            <a:pPr lvl="1"/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z="2800" dirty="0">
                <a:ea typeface="+mj-ea"/>
              </a:rPr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6587800" cy="4135840"/>
          </a:xfrm>
          <a:noFill/>
        </p:spPr>
        <p:txBody>
          <a:bodyPr lIns="90488" tIns="44450" rIns="90488" bIns="44450"/>
          <a:lstStyle/>
          <a:p>
            <a:r>
              <a:rPr lang="en-US" altLang="en-US" sz="1700" dirty="0"/>
              <a:t>Join  Expressions</a:t>
            </a:r>
          </a:p>
          <a:p>
            <a:r>
              <a:rPr lang="en-US" altLang="en-US" sz="1700" dirty="0"/>
              <a:t>Views</a:t>
            </a:r>
          </a:p>
          <a:p>
            <a:r>
              <a:rPr lang="en-US" altLang="en-US" sz="1700" dirty="0"/>
              <a:t>Transactions</a:t>
            </a:r>
          </a:p>
          <a:p>
            <a:r>
              <a:rPr lang="en-US" altLang="en-US" sz="1700" dirty="0"/>
              <a:t>Integrity Constraints</a:t>
            </a:r>
          </a:p>
          <a:p>
            <a:r>
              <a:rPr lang="en-US" altLang="en-US" sz="1700" dirty="0"/>
              <a:t>SQL Data Types and Schemas</a:t>
            </a:r>
          </a:p>
          <a:p>
            <a:r>
              <a:rPr lang="en-US" altLang="en-US" sz="1700" dirty="0"/>
              <a:t>Index Definition in SQL</a:t>
            </a:r>
          </a:p>
          <a:p>
            <a:r>
              <a:rPr lang="en-US" altLang="en-US" sz="1700" dirty="0"/>
              <a:t>Authorization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09538"/>
            <a:ext cx="8077200" cy="609600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Constraints on a Single Relation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77925"/>
            <a:ext cx="7136765" cy="2640013"/>
          </a:xfrm>
        </p:spPr>
        <p:txBody>
          <a:bodyPr/>
          <a:lstStyle/>
          <a:p>
            <a:r>
              <a:rPr lang="en-US" altLang="en-US" sz="1700" b="1" dirty="0"/>
              <a:t>not null</a:t>
            </a:r>
          </a:p>
          <a:p>
            <a:r>
              <a:rPr lang="en-US" altLang="en-US" sz="1700" b="1" dirty="0"/>
              <a:t>primary key</a:t>
            </a:r>
          </a:p>
          <a:p>
            <a:r>
              <a:rPr lang="en-US" altLang="en-US" sz="1700" b="1" dirty="0"/>
              <a:t>unique</a:t>
            </a:r>
            <a:endParaRPr lang="en-US" altLang="en-US" sz="1700" dirty="0"/>
          </a:p>
          <a:p>
            <a:r>
              <a:rPr lang="en-US" altLang="en-US" sz="1700" b="1" dirty="0"/>
              <a:t>check </a:t>
            </a:r>
            <a:r>
              <a:rPr lang="en-US" altLang="en-US" sz="1700" dirty="0"/>
              <a:t>(P), where P is a predicate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86316" y="15390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Not Null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35063"/>
            <a:ext cx="7144321" cy="2656649"/>
          </a:xfrm>
        </p:spPr>
        <p:txBody>
          <a:bodyPr/>
          <a:lstStyle/>
          <a:p>
            <a:r>
              <a:rPr kumimoji="0" lang="en-US" altLang="en-US" sz="1700" b="1" dirty="0"/>
              <a:t>not null</a:t>
            </a:r>
          </a:p>
          <a:p>
            <a:pPr lvl="1"/>
            <a:r>
              <a:rPr kumimoji="0" lang="en-US" altLang="en-US" sz="1700" dirty="0"/>
              <a:t>Declare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budget</a:t>
            </a:r>
            <a:r>
              <a:rPr kumimoji="0" lang="en-US" altLang="en-US" sz="1700" dirty="0"/>
              <a:t> to be </a:t>
            </a:r>
            <a:r>
              <a:rPr lang="en-US" altLang="en-US" sz="1700" b="1" dirty="0"/>
              <a:t>not null</a:t>
            </a:r>
          </a:p>
          <a:p>
            <a:pPr>
              <a:buFont typeface="Monotype Sorts" charset="2"/>
              <a:buNone/>
            </a:pPr>
            <a:r>
              <a:rPr kumimoji="0" lang="en-US" altLang="en-US" sz="1700" i="1" dirty="0"/>
              <a:t>	          name </a:t>
            </a:r>
            <a:r>
              <a:rPr kumimoji="0" lang="en-US" altLang="en-US" sz="1700" b="1" dirty="0" err="1"/>
              <a:t>varchar</a:t>
            </a:r>
            <a:r>
              <a:rPr kumimoji="0" lang="en-US" altLang="en-US" sz="1700" dirty="0"/>
              <a:t>(20) </a:t>
            </a:r>
            <a:r>
              <a:rPr kumimoji="0" lang="en-US" altLang="en-US" sz="1700" b="1" dirty="0"/>
              <a:t>not null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</a:t>
            </a:r>
            <a:r>
              <a:rPr kumimoji="0" lang="en-US" altLang="en-US" sz="1700" i="1" dirty="0"/>
              <a:t>budget </a:t>
            </a:r>
            <a:r>
              <a:rPr kumimoji="0" lang="en-US" altLang="en-US" sz="1700" b="1" dirty="0"/>
              <a:t>numeric</a:t>
            </a:r>
            <a:r>
              <a:rPr kumimoji="0" lang="en-US" altLang="en-US" sz="1700" dirty="0"/>
              <a:t>(12,2) </a:t>
            </a:r>
            <a:r>
              <a:rPr kumimoji="0" lang="en-US" altLang="en-US" sz="1700" b="1" dirty="0"/>
              <a:t>not null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Unique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4" y="1098487"/>
            <a:ext cx="7044690" cy="2583497"/>
          </a:xfrm>
        </p:spPr>
        <p:txBody>
          <a:bodyPr/>
          <a:lstStyle/>
          <a:p>
            <a:r>
              <a:rPr lang="en-US" altLang="en-US" sz="1700" b="1" dirty="0"/>
              <a:t>unique</a:t>
            </a:r>
            <a:r>
              <a:rPr kumimoji="0" lang="en-US" altLang="en-US" sz="1700" dirty="0"/>
              <a:t> (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</a:t>
            </a:r>
            <a:r>
              <a:rPr kumimoji="0" lang="en-US" altLang="en-US" sz="1700" dirty="0"/>
              <a:t>)</a:t>
            </a:r>
          </a:p>
          <a:p>
            <a:pPr lvl="1"/>
            <a:r>
              <a:rPr kumimoji="0" lang="en-US" altLang="en-US" sz="1700" dirty="0"/>
              <a:t>The unique specification states that the attributes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 </a:t>
            </a:r>
            <a:r>
              <a:rPr kumimoji="0" lang="en-US" altLang="en-US" sz="1700" dirty="0"/>
              <a:t> form a candidate key.</a:t>
            </a:r>
          </a:p>
          <a:p>
            <a:pPr lvl="1"/>
            <a:r>
              <a:rPr kumimoji="0" lang="en-US" altLang="en-US" sz="1700" dirty="0"/>
              <a:t>Candidate keys are permitted to be null (in contrast to primary keys).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4187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The check clause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086358"/>
            <a:ext cx="7600949" cy="4692650"/>
          </a:xfrm>
        </p:spPr>
        <p:txBody>
          <a:bodyPr/>
          <a:lstStyle/>
          <a:p>
            <a:r>
              <a:rPr lang="en-US" altLang="en-US" sz="1700" dirty="0"/>
              <a:t>The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(P) clause specifies a predicate P that must be satisfied by every tuple in a relation.</a:t>
            </a:r>
          </a:p>
          <a:p>
            <a:r>
              <a:rPr lang="en-US" altLang="en-US" sz="1700" dirty="0"/>
              <a:t>Example:  ensure that semester is one of fall, winter, spring or summer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create table </a:t>
            </a:r>
            <a:r>
              <a:rPr lang="en-US" altLang="en-US" sz="1700" i="1" dirty="0"/>
              <a:t>section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semester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(6),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year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(4,0),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building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(15),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(7),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time slot id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(4),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primary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</a:t>
            </a:r>
            <a:r>
              <a:rPr lang="en-US" altLang="en-US" sz="1700" b="1" dirty="0">
                <a:solidFill>
                  <a:srgbClr val="002060"/>
                </a:solidFill>
              </a:rPr>
              <a:t>check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semester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('Fall', 'Winter', 'Spring', 'Summer')))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23394" cy="4943475"/>
          </a:xfrm>
        </p:spPr>
        <p:txBody>
          <a:bodyPr/>
          <a:lstStyle/>
          <a:p>
            <a:r>
              <a:rPr lang="en-US" altLang="en-US" sz="1700" dirty="0"/>
              <a:t>Ensures that a value that appears in one relation for a given set of attributes also appears for a certain set of attributes in another relation.</a:t>
            </a:r>
          </a:p>
          <a:p>
            <a:pPr lvl="1"/>
            <a:r>
              <a:rPr lang="en-US" altLang="en-US" sz="1700" dirty="0"/>
              <a:t>Example:  If “Biology” is a department name appearing in one of the tuples in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relation, then there exists a tuple in the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 relation for “Biology”.</a:t>
            </a:r>
          </a:p>
          <a:p>
            <a:r>
              <a:rPr lang="en-US" altLang="en-US" sz="1700" dirty="0"/>
              <a:t>Let A be a set of attributes.  Let R and S be two relations that contain attributes A and where A is the primary key of S. A is said to be a  </a:t>
            </a:r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R if for any values of A appearing in R these values also appear in 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461250" cy="3644201"/>
          </a:xfrm>
        </p:spPr>
        <p:txBody>
          <a:bodyPr/>
          <a:lstStyle/>
          <a:p>
            <a:r>
              <a:rPr lang="en-US" altLang="en-US" sz="1700" dirty="0"/>
              <a:t>Foreign </a:t>
            </a:r>
            <a:r>
              <a:rPr lang="en-US" altLang="en-US" sz="1700" i="1" dirty="0"/>
              <a:t>keys can be </a:t>
            </a:r>
            <a:r>
              <a:rPr lang="en-US" altLang="en-US" sz="1700" dirty="0"/>
              <a:t>specified as part of the SQL </a:t>
            </a:r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table </a:t>
            </a:r>
            <a:r>
              <a:rPr lang="en-US" altLang="en-US" sz="1700" dirty="0"/>
              <a:t> statement </a:t>
            </a:r>
          </a:p>
          <a:p>
            <a:pPr>
              <a:buNone/>
            </a:pPr>
            <a:r>
              <a:rPr lang="en-US" altLang="en-US" sz="1700" b="1" dirty="0"/>
              <a:t>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</a:p>
          <a:p>
            <a:r>
              <a:rPr lang="en-US" altLang="en-US" sz="1700" dirty="0"/>
              <a:t>By default, a foreign key references the primary-key attributes of the referenced table.</a:t>
            </a:r>
          </a:p>
          <a:p>
            <a:r>
              <a:rPr lang="en-US" altLang="en-US" sz="1700" dirty="0"/>
              <a:t>SQL allows  a list of attributes of the referenced relation to be specified explicitly.</a:t>
            </a:r>
          </a:p>
          <a:p>
            <a:pPr>
              <a:buNone/>
            </a:pPr>
            <a:r>
              <a:rPr lang="en-US" altLang="en-US" sz="1700" b="1" dirty="0"/>
              <a:t>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Cascading Actions in Referential Integrity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123279"/>
            <a:ext cx="7806431" cy="4447401"/>
          </a:xfrm>
        </p:spPr>
        <p:txBody>
          <a:bodyPr/>
          <a:lstStyle/>
          <a:p>
            <a:pPr>
              <a:tabLst>
                <a:tab pos="2173288" algn="l"/>
              </a:tabLst>
            </a:pPr>
            <a:r>
              <a:rPr lang="en-US" altLang="en-US" sz="1700" dirty="0"/>
              <a:t>When a referential-integrity constraint is violated, the normal procedure is to reject the action that caused the violation.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An alternative, in case of delete or update is to cascade</a:t>
            </a:r>
          </a:p>
          <a:p>
            <a:pPr>
              <a:buNone/>
              <a:tabLst>
                <a:tab pos="2173288" algn="l"/>
              </a:tabLst>
            </a:pPr>
            <a:r>
              <a:rPr lang="en-US" altLang="en-US" sz="1700" b="1" dirty="0"/>
              <a:t>            create table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             (…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</a:t>
            </a:r>
            <a:r>
              <a:rPr lang="en-US" altLang="en-US" sz="1700" b="1" dirty="0"/>
              <a:t>on delete cascade</a:t>
            </a:r>
            <a:br>
              <a:rPr lang="en-US" altLang="en-US" sz="1700" b="1" dirty="0"/>
            </a:br>
            <a:r>
              <a:rPr lang="en-US" altLang="en-US" sz="1700" b="1" dirty="0"/>
              <a:t>                   on update cascade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      . . .) 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Instead of cascade we can use :  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null</a:t>
            </a:r>
            <a:r>
              <a:rPr lang="en-US" altLang="en-US" sz="1700" dirty="0"/>
              <a:t>,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</a:t>
            </a:r>
            <a:r>
              <a:rPr lang="en-US" altLang="en-US" sz="1700" b="1" dirty="0" smtClean="0"/>
              <a:t>default &lt;value&gt;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2173288" algn="l"/>
              </a:tabLst>
            </a:pPr>
            <a:endParaRPr lang="en-US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8666" y="14858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a typeface="+mj-ea"/>
              </a:rPr>
              <a:t>Integrity Constraint Violation During Transactions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0365"/>
            <a:ext cx="7706647" cy="4843716"/>
          </a:xfrm>
        </p:spPr>
        <p:txBody>
          <a:bodyPr/>
          <a:lstStyle/>
          <a:p>
            <a:r>
              <a:rPr lang="en-US" altLang="en-US" sz="1700" dirty="0"/>
              <a:t>Consider: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      create table </a:t>
            </a:r>
            <a:r>
              <a:rPr lang="en-US" altLang="en-US" sz="1700" i="1" dirty="0"/>
              <a:t>person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	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(40),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father </a:t>
            </a:r>
            <a:r>
              <a:rPr lang="en-US" altLang="en-US" sz="1700" b="1" dirty="0"/>
              <a:t> 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</a:t>
            </a:r>
            <a:r>
              <a:rPr lang="en-US" altLang="en-US" sz="1700" i="1" dirty="0"/>
              <a:t> ID,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father</a:t>
            </a:r>
            <a:r>
              <a:rPr lang="en-US" altLang="en-US" sz="1700" b="1" dirty="0"/>
              <a:t> references </a:t>
            </a:r>
            <a:r>
              <a:rPr lang="en-US" altLang="en-US" sz="1700" i="1" dirty="0"/>
              <a:t>person,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 person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How to insert a tuple without causing constraint violation?</a:t>
            </a:r>
          </a:p>
          <a:p>
            <a:pPr lvl="1"/>
            <a:r>
              <a:rPr lang="en-US" altLang="en-US" sz="1700" dirty="0"/>
              <a:t>Insert father and mother of a person before inserting person</a:t>
            </a:r>
          </a:p>
          <a:p>
            <a:pPr lvl="1"/>
            <a:r>
              <a:rPr lang="en-US" altLang="en-US" sz="1700" dirty="0"/>
              <a:t>OR, set father and mother to null initially, update after inserting all persons (not possible if father and mother attributes declared to be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) </a:t>
            </a:r>
          </a:p>
          <a:p>
            <a:pPr lvl="1"/>
            <a:r>
              <a:rPr lang="en-US" altLang="en-US" sz="1700" dirty="0"/>
              <a:t>OR defer constraint</a:t>
            </a:r>
            <a:r>
              <a:rPr lang="en-US" altLang="en-US" sz="1700" b="1" dirty="0"/>
              <a:t> </a:t>
            </a:r>
            <a:r>
              <a:rPr lang="en-US" altLang="en-US" sz="1700" dirty="0"/>
              <a:t>checking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Complex Check Conditions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34402" cy="4173156"/>
          </a:xfrm>
        </p:spPr>
        <p:txBody>
          <a:bodyPr/>
          <a:lstStyle/>
          <a:p>
            <a:r>
              <a:rPr lang="en-US" altLang="en-US" sz="1700" dirty="0"/>
              <a:t>The predicate in the check clause can be an arbitrary predicate that can include a subquery.</a:t>
            </a:r>
          </a:p>
          <a:p>
            <a:pPr>
              <a:buNone/>
            </a:pPr>
            <a:r>
              <a:rPr lang="en-US" altLang="en-US" sz="1700" b="1" dirty="0"/>
              <a:t>          check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from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))</a:t>
            </a:r>
          </a:p>
          <a:p>
            <a:pPr>
              <a:buNone/>
            </a:pPr>
            <a:r>
              <a:rPr lang="en-US" altLang="en-US" sz="1700" dirty="0"/>
              <a:t>     The check condition states  that the  </a:t>
            </a:r>
            <a:r>
              <a:rPr lang="en-US" altLang="en-US" sz="1700" dirty="0" err="1"/>
              <a:t>time_slot_id</a:t>
            </a:r>
            <a:r>
              <a:rPr lang="en-US" altLang="en-US" sz="1700" dirty="0"/>
              <a:t> in each tuple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relation is actually the identifier of a time slot in the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 relation.</a:t>
            </a:r>
          </a:p>
          <a:p>
            <a:pPr lvl="1"/>
            <a:r>
              <a:rPr lang="en-US" altLang="en-US" sz="1700" dirty="0"/>
              <a:t>The condition has to be checked not only when a tuple is inserted or modified in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, but also when the relation </a:t>
            </a:r>
            <a:r>
              <a:rPr lang="en-US" altLang="en-US" sz="1700" i="1" dirty="0" err="1"/>
              <a:t>time_slot</a:t>
            </a:r>
            <a:r>
              <a:rPr lang="en-US" altLang="en-US" sz="1700" i="1" dirty="0"/>
              <a:t> </a:t>
            </a:r>
            <a:r>
              <a:rPr lang="en-US" altLang="en-US" sz="1700" dirty="0"/>
              <a:t>changes </a:t>
            </a:r>
          </a:p>
          <a:p>
            <a:pPr>
              <a:buNone/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163513"/>
            <a:ext cx="7264400" cy="5524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Built-in Data Types in SQL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2060"/>
            <a:ext cx="7445051" cy="4862512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date:</a:t>
            </a:r>
            <a:r>
              <a:rPr lang="en-US" altLang="en-US" sz="1700" dirty="0"/>
              <a:t>  Dates, containing a (4 digit) year, month and date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date</a:t>
            </a:r>
            <a:r>
              <a:rPr lang="en-US" altLang="en-US" sz="1700" dirty="0"/>
              <a:t> '2005-7-27'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time:</a:t>
            </a:r>
            <a:r>
              <a:rPr lang="en-US" altLang="en-US" sz="1700" b="1" dirty="0"/>
              <a:t> </a:t>
            </a:r>
            <a:r>
              <a:rPr lang="en-US" altLang="en-US" sz="1700" dirty="0"/>
              <a:t> Time of day, in hours, minutes and seconds.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'09:00:30'       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timestamp:</a:t>
            </a:r>
            <a:r>
              <a:rPr lang="en-US" altLang="en-US" sz="1700" dirty="0"/>
              <a:t> date plus time of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timestamp</a:t>
            </a:r>
            <a:r>
              <a:rPr lang="en-US" altLang="en-US" sz="1700" dirty="0"/>
              <a:t>  '2005-7-27 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interval:</a:t>
            </a:r>
            <a:r>
              <a:rPr lang="en-US" altLang="en-US" sz="1700" dirty="0"/>
              <a:t>  period of time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 interval  '1'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Subtracting a date/time/timestamp value from another gives an interval value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Interval values can be added to date/time/timestamp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Relations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94843"/>
            <a:ext cx="7585537" cy="45481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  <a:ea typeface="ＭＳ Ｐゴシック" pitchFamily="34" charset="-128"/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  <a:ea typeface="ＭＳ Ｐゴシック" pitchFamily="34" charset="-128"/>
              </a:rPr>
              <a:t> </a:t>
            </a:r>
            <a:r>
              <a:rPr lang="en-US" altLang="en-US" sz="1700" dirty="0">
                <a:ea typeface="ＭＳ Ｐゴシック" pitchFamily="34" charset="-128"/>
              </a:rPr>
              <a:t>take two relations and return as a result another relation.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A join operation is a Cartesian product which requires that tuples in the two relations match (under some condition).  It also specifies the attributes that are present in the result of the join 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The join operations are typically used as subquery expressions in the </a:t>
            </a: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dirty="0">
                <a:ea typeface="ＭＳ Ｐゴシック" pitchFamily="34" charset="-128"/>
              </a:rPr>
              <a:t>clause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Three types of joins: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Natural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Inner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Outer join</a:t>
            </a:r>
          </a:p>
          <a:p>
            <a:pPr lvl="1">
              <a:buFont typeface="Monotype Sorts" charset="2"/>
              <a:buNone/>
            </a:pPr>
            <a:endParaRPr lang="en-US" altLang="en-US" sz="2000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Large-Object Types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926" cy="3868356"/>
          </a:xfrm>
        </p:spPr>
        <p:txBody>
          <a:bodyPr/>
          <a:lstStyle/>
          <a:p>
            <a:r>
              <a:rPr lang="en-US" altLang="en-US" sz="1700" dirty="0"/>
              <a:t>Large objects (photos, videos, CAD files, etc.) are stored as a </a:t>
            </a:r>
            <a:r>
              <a:rPr lang="en-US" altLang="en-US" sz="1700" i="1" dirty="0"/>
              <a:t>large object</a:t>
            </a:r>
            <a:r>
              <a:rPr lang="en-US" altLang="en-US" sz="1700" dirty="0"/>
              <a:t>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blob</a:t>
            </a:r>
            <a:r>
              <a:rPr lang="en-US" altLang="en-US" sz="1700" dirty="0"/>
              <a:t>: binary large object -- object is a large collection of uninterpreted binary data (whose interpretation is left to an application outside of the database system)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clob</a:t>
            </a:r>
            <a:r>
              <a:rPr lang="en-US" altLang="en-US" sz="1700" dirty="0"/>
              <a:t>: character large object -- object is a large collection of character data</a:t>
            </a:r>
          </a:p>
          <a:p>
            <a:r>
              <a:rPr lang="en-US" altLang="en-US" sz="1700" dirty="0"/>
              <a:t>When a query returns a large object, a pointer is returned rather than the large object itself.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User-Defined Types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19746" cy="2949257"/>
          </a:xfrm>
        </p:spPr>
        <p:txBody>
          <a:bodyPr/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create type </a:t>
            </a:r>
            <a:r>
              <a:rPr lang="en-US" altLang="en-US" sz="1700" dirty="0"/>
              <a:t>construct in SQL creates user-defined type</a:t>
            </a:r>
          </a:p>
          <a:p>
            <a:pPr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		create type </a:t>
            </a:r>
            <a:r>
              <a:rPr lang="en-US" altLang="en-US" sz="1700" i="1" dirty="0"/>
              <a:t>Dollars</a:t>
            </a:r>
            <a:r>
              <a:rPr lang="en-US" altLang="en-US" sz="1700" b="1" dirty="0"/>
              <a:t> as numeric (12,2) final </a:t>
            </a:r>
            <a:br>
              <a:rPr lang="en-US" altLang="en-US" sz="1700" b="1" dirty="0"/>
            </a:br>
            <a:r>
              <a:rPr lang="en-US" altLang="en-US" sz="800" b="1" dirty="0"/>
              <a:t> </a:t>
            </a:r>
            <a:endParaRPr lang="en-US" altLang="en-US" sz="800" dirty="0"/>
          </a:p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dirty="0"/>
              <a:t>Example:</a:t>
            </a:r>
          </a:p>
          <a:p>
            <a:pPr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               create table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building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(15),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budget Dollars</a:t>
            </a:r>
            <a:r>
              <a:rPr lang="en-US" altLang="en-US" sz="1700" dirty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763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Domains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0833"/>
            <a:ext cx="7034531" cy="503955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create 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construct in SQL-92 creates user-defined domain types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		create domain </a:t>
            </a:r>
            <a:r>
              <a:rPr lang="en-US" altLang="en-US" sz="1700" i="1" dirty="0" err="1"/>
              <a:t>person_name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</a:p>
          <a:p>
            <a:pPr lvl="1"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dirty="0"/>
              <a:t>Types and domains are similar.  Domains can have constraints, such as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 specified on them.</a:t>
            </a:r>
          </a:p>
          <a:p>
            <a:r>
              <a:rPr lang="en-US" altLang="en-US" sz="1700" dirty="0"/>
              <a:t>Example:</a:t>
            </a:r>
            <a:endParaRPr lang="en-US" altLang="en-US" sz="1700" b="1" dirty="0"/>
          </a:p>
          <a:p>
            <a:pPr>
              <a:buNone/>
            </a:pPr>
            <a:r>
              <a:rPr lang="en-US" altLang="en-US" sz="1700" b="1" dirty="0"/>
              <a:t>        create domain </a:t>
            </a:r>
            <a:r>
              <a:rPr lang="en-US" altLang="en-US" sz="1700" i="1" dirty="0" err="1"/>
              <a:t>degree_level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(10)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constraint </a:t>
            </a:r>
            <a:r>
              <a:rPr lang="en-US" altLang="en-US" sz="1700" i="1" dirty="0" err="1"/>
              <a:t>degree_level_test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</a:t>
            </a:r>
            <a:r>
              <a:rPr lang="en-US" altLang="en-US" sz="1700" b="1" dirty="0"/>
              <a:t>value in </a:t>
            </a:r>
            <a:r>
              <a:rPr lang="en-US" altLang="en-US" sz="1700" dirty="0"/>
              <a:t>('Bachelors', 'Masters', 'Doctorate'));</a:t>
            </a:r>
          </a:p>
          <a:p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38802" cy="4112195"/>
          </a:xfrm>
        </p:spPr>
        <p:txBody>
          <a:bodyPr/>
          <a:lstStyle/>
          <a:p>
            <a:r>
              <a:rPr lang="en-US" altLang="en-US" sz="1700" dirty="0"/>
              <a:t>Many queries reference only a small proportion of the records in a table. </a:t>
            </a:r>
          </a:p>
          <a:p>
            <a:r>
              <a:rPr lang="en-US" altLang="en-US" sz="1700" dirty="0"/>
              <a:t>It is inefficient for the system to read every record to find  a record with  particular value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dirty="0"/>
              <a:t> on an attribute of a relation is a data structure that allows the database system to find those tuples in the relation that have a specified value for that attribute efficiently, without scanning through all the tuples of the relation.</a:t>
            </a:r>
          </a:p>
          <a:p>
            <a:r>
              <a:rPr lang="en-US" altLang="en-US" sz="1700" dirty="0"/>
              <a:t>We create an index with the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command</a:t>
            </a:r>
          </a:p>
          <a:p>
            <a:pPr>
              <a:buNone/>
            </a:pPr>
            <a:r>
              <a:rPr lang="en-US" altLang="en-US" sz="1700" dirty="0"/>
              <a:t>        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&lt;name&gt;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&lt;relation-name&gt; (attribute);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 Example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497826" cy="4563300"/>
          </a:xfrm>
        </p:spPr>
        <p:txBody>
          <a:bodyPr/>
          <a:lstStyle/>
          <a:p>
            <a:r>
              <a:rPr lang="en-US" altLang="en-US" sz="1700" b="1" dirty="0"/>
              <a:t>create table </a:t>
            </a:r>
            <a:r>
              <a:rPr lang="en-US" altLang="en-US" sz="1700" i="1" dirty="0"/>
              <a:t>student	</a:t>
            </a:r>
            <a:br>
              <a:rPr lang="en-US" altLang="en-US" sz="1700" i="1" dirty="0"/>
            </a:br>
            <a:r>
              <a:rPr lang="en-US" altLang="en-US" sz="1700" dirty="0"/>
              <a:t>(</a:t>
            </a:r>
            <a:r>
              <a:rPr lang="en-US" altLang="en-US" sz="1700" i="1" dirty="0"/>
              <a:t>ID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i="1" dirty="0"/>
              <a:t>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i="1" dirty="0"/>
              <a:t>tot_cred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(3,0) </a:t>
            </a:r>
            <a:r>
              <a:rPr lang="en-US" altLang="en-US" sz="1700" b="1" dirty="0"/>
              <a:t>default </a:t>
            </a:r>
            <a:r>
              <a:rPr lang="en-US" altLang="en-US" sz="1700" dirty="0"/>
              <a:t>0,</a:t>
            </a:r>
            <a:br>
              <a:rPr lang="en-US" altLang="en-US" sz="1700" dirty="0"/>
            </a:b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))</a:t>
            </a:r>
          </a:p>
          <a:p>
            <a:r>
              <a:rPr lang="en-US" altLang="en-US" sz="1700" b="1" dirty="0"/>
              <a:t>create index </a:t>
            </a:r>
            <a:r>
              <a:rPr lang="en-US" altLang="en-US" sz="1700" i="1" dirty="0" err="1"/>
              <a:t>studentID_index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The query:</a:t>
            </a:r>
          </a:p>
          <a:p>
            <a:pPr>
              <a:buNone/>
            </a:pPr>
            <a:r>
              <a:rPr lang="en-US" altLang="en-US" sz="1700" b="1" dirty="0"/>
              <a:t>            select * </a:t>
            </a:r>
            <a:br>
              <a:rPr lang="en-US" altLang="en-US" sz="1700" b="1" dirty="0"/>
            </a:br>
            <a:r>
              <a:rPr lang="en-US" altLang="en-US" sz="1700" b="1" dirty="0"/>
              <a:t>       from 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ID = </a:t>
            </a:r>
            <a:r>
              <a:rPr lang="en-US" altLang="en-US" sz="1700" dirty="0"/>
              <a:t>'12345'</a:t>
            </a:r>
          </a:p>
          <a:p>
            <a:pPr>
              <a:buNone/>
            </a:pPr>
            <a:r>
              <a:rPr lang="en-US" altLang="en-US" sz="1700" dirty="0"/>
              <a:t>     can be executed by using the index to find the required record,  without looking at all records of </a:t>
            </a:r>
            <a:r>
              <a:rPr lang="en-US" altLang="en-US" sz="1700" i="1" dirty="0"/>
              <a:t>student</a:t>
            </a:r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12169" cy="4758372"/>
          </a:xfrm>
        </p:spPr>
        <p:txBody>
          <a:bodyPr/>
          <a:lstStyle/>
          <a:p>
            <a:r>
              <a:rPr lang="en-US" altLang="en-US" sz="1700" dirty="0"/>
              <a:t>We may assign a user several forms of authorizations on parts of the database.</a:t>
            </a:r>
          </a:p>
          <a:p>
            <a:pPr lvl="1">
              <a:lnSpc>
                <a:spcPct val="160000"/>
              </a:lnSpc>
            </a:pPr>
            <a:r>
              <a:rPr lang="en-US" altLang="en-US" sz="1700" b="1" dirty="0"/>
              <a:t>Read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reading, but not modification of data.</a:t>
            </a:r>
          </a:p>
          <a:p>
            <a:pPr lvl="1"/>
            <a:r>
              <a:rPr lang="en-US" altLang="en-US" sz="1700" b="1" dirty="0"/>
              <a:t>Insert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insertion of new data, but not modification of existing data.</a:t>
            </a:r>
          </a:p>
          <a:p>
            <a:pPr lvl="1"/>
            <a:r>
              <a:rPr lang="en-US" altLang="en-US" sz="1700" b="1" dirty="0"/>
              <a:t>Update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modification, but not deletion of data.</a:t>
            </a:r>
          </a:p>
          <a:p>
            <a:pPr lvl="1"/>
            <a:r>
              <a:rPr lang="en-US" altLang="en-US" sz="1700" b="1" dirty="0"/>
              <a:t>Delete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data.</a:t>
            </a:r>
          </a:p>
          <a:p>
            <a:r>
              <a:rPr lang="en-US" altLang="en-US" sz="1700" dirty="0"/>
              <a:t>Each of these types of authorizations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privilege</a:t>
            </a:r>
            <a:r>
              <a:rPr lang="en-US" altLang="en-US" sz="1700" dirty="0"/>
              <a:t>. We may authorize the user all, none, or a combination of these types of privileges on specified parts of a database, such as a relation or a view.</a:t>
            </a:r>
          </a:p>
          <a:p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90445" cy="2807652"/>
          </a:xfrm>
        </p:spPr>
        <p:txBody>
          <a:bodyPr/>
          <a:lstStyle/>
          <a:p>
            <a:r>
              <a:rPr lang="en-US" altLang="en-US" sz="1700" dirty="0"/>
              <a:t>Forms of authorization to modify the database schema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and deletion of indices.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Resources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of new relations.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Alteration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addition or deletion of attributes in a relation.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Drop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relations.</a:t>
            </a:r>
          </a:p>
          <a:p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Specification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5980"/>
            <a:ext cx="7612169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grant</a:t>
            </a:r>
            <a:r>
              <a:rPr lang="en-US" altLang="en-US" sz="1700" dirty="0"/>
              <a:t> statement is used to confer authorization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   </a:t>
            </a:r>
            <a:r>
              <a:rPr lang="en-US" altLang="en-US" sz="1700" b="1" dirty="0"/>
              <a:t>grant</a:t>
            </a:r>
            <a:r>
              <a:rPr lang="en-US" altLang="en-US" sz="1700" dirty="0"/>
              <a:t> 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 &gt;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&lt;user list&gt;</a:t>
            </a:r>
          </a:p>
          <a:p>
            <a:r>
              <a:rPr lang="en-US" altLang="en-US" sz="1700" dirty="0"/>
              <a:t>&lt;user list&gt; is:</a:t>
            </a:r>
          </a:p>
          <a:p>
            <a:pPr lvl="1"/>
            <a:r>
              <a:rPr lang="en-US" altLang="en-US" sz="1700" dirty="0"/>
              <a:t>a user-id</a:t>
            </a:r>
          </a:p>
          <a:p>
            <a:pPr lvl="1"/>
            <a:r>
              <a:rPr lang="en-US" altLang="en-US" sz="1700" b="1" dirty="0"/>
              <a:t>public</a:t>
            </a:r>
            <a:r>
              <a:rPr lang="en-US" altLang="en-US" sz="1700" dirty="0"/>
              <a:t>, which allows all valid users the privilege granted</a:t>
            </a:r>
          </a:p>
          <a:p>
            <a:pPr lvl="1"/>
            <a:r>
              <a:rPr lang="en-US" altLang="en-US" sz="1700" dirty="0"/>
              <a:t>A role (more on this later)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</a:t>
            </a:r>
            <a:r>
              <a:rPr lang="en-US" altLang="en-US" sz="1700" b="1" dirty="0"/>
              <a:t>select on  </a:t>
            </a:r>
            <a:r>
              <a:rPr lang="en-US" altLang="en-US" sz="1700" i="1" dirty="0"/>
              <a:t>department</a:t>
            </a:r>
            <a:r>
              <a:rPr lang="en-US" altLang="en-US" sz="1700" b="1" dirty="0"/>
              <a:t> to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 Satoshi</a:t>
            </a:r>
          </a:p>
          <a:p>
            <a:r>
              <a:rPr lang="en-US" altLang="en-US" sz="1700" dirty="0"/>
              <a:t>Granting a privilege on a view does not imply granting any privileges on the underlying relations.</a:t>
            </a:r>
          </a:p>
          <a:p>
            <a:r>
              <a:rPr lang="en-US" altLang="en-US" sz="1700" dirty="0"/>
              <a:t>The grantor of the privilege must already hold the privilege on the specified item (or be the database administrator).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Privileges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327138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/>
              <a:t>: allows read access to relation, or the ability to query using the view</a:t>
            </a:r>
          </a:p>
          <a:p>
            <a:pPr lvl="1"/>
            <a:r>
              <a:rPr lang="en-US" altLang="en-US" sz="1700" dirty="0"/>
              <a:t>Example: grant users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3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authorization on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relation: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	</a:t>
            </a:r>
            <a:r>
              <a:rPr lang="en-US" altLang="en-US" sz="1700" b="1" dirty="0"/>
              <a:t>grant select on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3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insert</a:t>
            </a:r>
            <a:r>
              <a:rPr lang="en-US" altLang="en-US" sz="1700" dirty="0"/>
              <a:t>: the ability to insert tuples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update</a:t>
            </a:r>
            <a:r>
              <a:rPr lang="en-US" altLang="en-US" sz="1700" dirty="0"/>
              <a:t>: the ability  to update using the SQL update statement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dirty="0"/>
              <a:t>: the ability to delete tuples.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all privileges</a:t>
            </a:r>
            <a:r>
              <a:rPr lang="en-US" altLang="en-US" sz="1700" dirty="0"/>
              <a:t>: used as a short form for all the allowable privileges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Revoking Authorization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2556"/>
            <a:ext cx="7558786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revoke</a:t>
            </a:r>
            <a:r>
              <a:rPr lang="en-US" altLang="en-US" sz="1700" b="1" dirty="0"/>
              <a:t> </a:t>
            </a:r>
            <a:r>
              <a:rPr lang="en-US" altLang="en-US" sz="1700" dirty="0"/>
              <a:t>statement is used to revoke authorization.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</a:t>
            </a:r>
            <a:r>
              <a:rPr lang="en-US" altLang="en-US" sz="1700" dirty="0"/>
              <a:t>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view&gt;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&lt;user list&gt;</a:t>
            </a:r>
          </a:p>
          <a:p>
            <a:r>
              <a:rPr lang="en-US" altLang="en-US" sz="1700" dirty="0"/>
              <a:t>Example: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select on </a:t>
            </a:r>
            <a:r>
              <a:rPr lang="en-US" altLang="en-US" sz="1700" i="1" dirty="0"/>
              <a:t>student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U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3</a:t>
            </a:r>
          </a:p>
          <a:p>
            <a:r>
              <a:rPr lang="en-US" altLang="en-US" sz="1700" dirty="0"/>
              <a:t>&lt;privilege-list&gt; may be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to revoke all privileges the 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 may hold.</a:t>
            </a:r>
          </a:p>
          <a:p>
            <a:r>
              <a:rPr lang="en-US" altLang="en-US" sz="1700" dirty="0"/>
              <a:t>If &lt;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-list&gt; includes </a:t>
            </a:r>
            <a:r>
              <a:rPr lang="en-US" altLang="en-US" sz="1700" b="1" dirty="0"/>
              <a:t>public, </a:t>
            </a:r>
            <a:r>
              <a:rPr lang="en-US" altLang="en-US" sz="1700" dirty="0"/>
              <a:t>all users lose the privilege except those granted it explicitly.</a:t>
            </a:r>
          </a:p>
          <a:p>
            <a:r>
              <a:rPr lang="en-US" altLang="en-US" sz="1700" dirty="0"/>
              <a:t>If the same privilege was granted twice to the same user by different grantees, the user may retain the privilege after the revocation.</a:t>
            </a:r>
          </a:p>
          <a:p>
            <a:r>
              <a:rPr lang="en-US" altLang="en-US" sz="1700" dirty="0"/>
              <a:t>All privileges that depend on the privilege being revoked are also revoked.</a:t>
            </a:r>
          </a:p>
          <a:p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8992"/>
            <a:ext cx="7647681" cy="4983163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Natural join matches tuples with the same values for all common attributes, and retains only one copy of each common column.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List the names of instructors along with the course ID of the courses that they taught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r>
              <a:rPr lang="en-US" altLang="en-US" sz="1700" i="1" dirty="0">
                <a:ea typeface="ＭＳ Ｐゴシック" pitchFamily="34" charset="-128"/>
              </a:rPr>
              <a:t/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students, takes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</a:t>
            </a:r>
            <a:r>
              <a:rPr lang="en-US" altLang="en-US" sz="1700" i="1" dirty="0">
                <a:ea typeface="ＭＳ Ｐゴシック" pitchFamily="34" charset="-128"/>
              </a:rPr>
              <a:t>student.ID </a:t>
            </a:r>
            <a:r>
              <a:rPr lang="en-US" altLang="en-US" sz="1700" dirty="0">
                <a:ea typeface="ＭＳ Ｐゴシック" pitchFamily="34" charset="-128"/>
              </a:rPr>
              <a:t>= </a:t>
            </a:r>
            <a:r>
              <a:rPr lang="en-US" altLang="en-US" sz="1700" i="1" dirty="0">
                <a:ea typeface="ＭＳ Ｐゴシック" pitchFamily="34" charset="-128"/>
              </a:rPr>
              <a:t>takes.ID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Same query in SQL with “natural join” construct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r>
              <a:rPr lang="en-US" altLang="en-US" sz="1700" i="1" dirty="0">
                <a:ea typeface="ＭＳ Ｐゴシック" pitchFamily="34" charset="-128"/>
              </a:rPr>
              <a:t/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student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takes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629925" cy="3161220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role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is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a way to distinguish among various users as far as what  these users can access/update in the database.</a:t>
            </a:r>
          </a:p>
          <a:p>
            <a:r>
              <a:rPr lang="en-US" altLang="en-US" sz="1700" dirty="0"/>
              <a:t>To create a role we use:</a:t>
            </a:r>
          </a:p>
          <a:p>
            <a:pPr>
              <a:buNone/>
            </a:pPr>
            <a:r>
              <a:rPr lang="en-US" altLang="en-US" sz="1700" b="1" dirty="0"/>
              <a:t>        create </a:t>
            </a:r>
            <a:r>
              <a:rPr lang="en-US" altLang="en-US" sz="1700" b="1" dirty="0" smtClean="0"/>
              <a:t>role </a:t>
            </a:r>
            <a:r>
              <a:rPr lang="en-US" altLang="en-US" sz="1700" dirty="0"/>
              <a:t>&lt;name&gt;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dirty="0"/>
              <a:t>  </a:t>
            </a:r>
            <a:r>
              <a:rPr lang="en-US" altLang="en-US" sz="1700" b="1" dirty="0"/>
              <a:t>create role</a:t>
            </a:r>
            <a:r>
              <a:rPr lang="en-US" altLang="en-US" sz="1700" dirty="0"/>
              <a:t> instructor</a:t>
            </a:r>
          </a:p>
          <a:p>
            <a:r>
              <a:rPr lang="en-US" altLang="en-US" sz="1700" dirty="0"/>
              <a:t>Once a role is created we can assign “users” to the role using: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&lt;role&gt;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&lt;users&gt;</a:t>
            </a:r>
          </a:p>
          <a:p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0364"/>
            <a:ext cx="7590445" cy="4903787"/>
          </a:xfrm>
        </p:spPr>
        <p:txBody>
          <a:bodyPr/>
          <a:lstStyle/>
          <a:p>
            <a:r>
              <a:rPr lang="en-US" altLang="en-US" sz="1700" b="1" dirty="0"/>
              <a:t>create role</a:t>
            </a:r>
            <a:r>
              <a:rPr lang="en-US" altLang="en-US" sz="1700" dirty="0"/>
              <a:t> instructor;</a:t>
            </a:r>
          </a:p>
          <a:p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b="1" dirty="0"/>
              <a:t> to </a:t>
            </a:r>
            <a:r>
              <a:rPr lang="en-US" altLang="en-US" sz="1700" dirty="0" err="1"/>
              <a:t>Amit</a:t>
            </a:r>
            <a:r>
              <a:rPr lang="en-US" altLang="en-US" sz="1700" b="1" dirty="0"/>
              <a:t>;</a:t>
            </a:r>
            <a:endParaRPr lang="en-US" altLang="en-US" sz="1700" dirty="0"/>
          </a:p>
          <a:p>
            <a:r>
              <a:rPr lang="en-US" altLang="en-US" sz="1700" dirty="0"/>
              <a:t>Privileges can be granted to roles: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</a:t>
            </a:r>
            <a:r>
              <a:rPr lang="en-US" altLang="en-US" sz="1700" b="1" dirty="0"/>
              <a:t>on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Roles can be granted to users, as well as to other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</a:p>
          <a:p>
            <a:pPr lvl="2"/>
            <a:r>
              <a:rPr lang="en-US" altLang="en-US" sz="1700" i="1" dirty="0"/>
              <a:t>Instructor</a:t>
            </a:r>
            <a:r>
              <a:rPr lang="en-US" altLang="en-US" sz="1700" dirty="0"/>
              <a:t> inherits all privileges of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r>
              <a:rPr lang="en-US" altLang="en-US" sz="1700" dirty="0"/>
              <a:t>Chain of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Satoshi;</a:t>
            </a:r>
          </a:p>
          <a:p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Authorization on Views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79132"/>
            <a:ext cx="7612170" cy="3730219"/>
          </a:xfrm>
        </p:spPr>
        <p:txBody>
          <a:bodyPr/>
          <a:lstStyle/>
          <a:p>
            <a:r>
              <a:rPr lang="en-US" altLang="en-US" sz="1700" b="1" dirty="0"/>
              <a:t>create view 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= 'Geology');</a:t>
            </a:r>
          </a:p>
          <a:p>
            <a:r>
              <a:rPr lang="en-US" altLang="en-US" sz="1700" b="1" dirty="0"/>
              <a:t>grant select on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geo_staff</a:t>
            </a:r>
            <a:endParaRPr lang="en-US" altLang="en-US" sz="1700" i="1" dirty="0"/>
          </a:p>
          <a:p>
            <a:r>
              <a:rPr lang="en-US" altLang="en-US" sz="1700" dirty="0"/>
              <a:t>Suppose that a  </a:t>
            </a:r>
            <a:r>
              <a:rPr lang="en-US" altLang="en-US" sz="1700" i="1" dirty="0" err="1"/>
              <a:t>geo_staff</a:t>
            </a:r>
            <a:r>
              <a:rPr lang="en-US" altLang="en-US" sz="1700" dirty="0"/>
              <a:t> member issues</a:t>
            </a:r>
          </a:p>
          <a:p>
            <a:pPr lvl="1"/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 err="1"/>
              <a:t>geo_instructor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What if </a:t>
            </a:r>
          </a:p>
          <a:p>
            <a:pPr lvl="1"/>
            <a:r>
              <a:rPr lang="en-US" altLang="en-US" sz="1700" i="1" dirty="0" err="1"/>
              <a:t>geo_staff</a:t>
            </a:r>
            <a:r>
              <a:rPr lang="en-US" altLang="en-US" sz="1700" dirty="0"/>
              <a:t> does not have permissions on </a:t>
            </a:r>
            <a:r>
              <a:rPr lang="en-US" altLang="en-US" sz="1700" i="1" dirty="0"/>
              <a:t>instructor?</a:t>
            </a:r>
          </a:p>
          <a:p>
            <a:pPr lvl="1"/>
            <a:r>
              <a:rPr lang="en-US" altLang="en-US" sz="1700" dirty="0"/>
              <a:t>Creator of view did not have some permissions on </a:t>
            </a:r>
            <a:r>
              <a:rPr lang="en-US" altLang="en-US" sz="1700" i="1" dirty="0"/>
              <a:t>instructor?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Other Authorization Features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09825" cy="3685476"/>
          </a:xfrm>
        </p:spPr>
        <p:txBody>
          <a:bodyPr/>
          <a:lstStyle/>
          <a:p>
            <a:r>
              <a:rPr lang="en-US" altLang="en-US" sz="1700" b="1" dirty="0"/>
              <a:t>references</a:t>
            </a:r>
            <a:r>
              <a:rPr lang="en-US" altLang="en-US" sz="1700" dirty="0"/>
              <a:t> privilege to create foreign key</a:t>
            </a:r>
          </a:p>
          <a:p>
            <a:pPr lvl="1"/>
            <a:r>
              <a:rPr lang="en-US" altLang="en-US" sz="1700" b="1" dirty="0"/>
              <a:t>grant reference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Mariano;</a:t>
            </a:r>
          </a:p>
          <a:p>
            <a:pPr lvl="1"/>
            <a:r>
              <a:rPr lang="en-US" altLang="en-US" sz="1700" dirty="0"/>
              <a:t>Why is this required?</a:t>
            </a:r>
          </a:p>
          <a:p>
            <a:r>
              <a:rPr lang="en-US" altLang="en-US" sz="1700" dirty="0"/>
              <a:t>transfer of privileges</a:t>
            </a:r>
          </a:p>
          <a:p>
            <a:pPr lvl="1"/>
            <a:r>
              <a:rPr lang="en-US" altLang="en-US" sz="1700" b="1" dirty="0"/>
              <a:t>grant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 </a:t>
            </a:r>
            <a:r>
              <a:rPr lang="en-US" altLang="en-US" sz="1700" b="1" dirty="0"/>
              <a:t>with grant option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cascade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restrict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dirty="0"/>
              <a:t>And more!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570979" cy="3779419"/>
          </a:xfrm>
        </p:spPr>
        <p:txBody>
          <a:bodyPr/>
          <a:lstStyle/>
          <a:p>
            <a:r>
              <a:rPr lang="en-US" altLang="en-US" sz="1700" dirty="0"/>
              <a:t>An extension of the join operation that avoids loss of information.</a:t>
            </a:r>
          </a:p>
          <a:p>
            <a:r>
              <a:rPr lang="en-US" altLang="en-US" sz="1700" dirty="0"/>
              <a:t>Computes the join and then adds tuples form one relation that does not match tuples in the other relation to the result of the join. </a:t>
            </a:r>
          </a:p>
          <a:p>
            <a:r>
              <a:rPr lang="en-US" altLang="en-US" sz="1700" dirty="0"/>
              <a:t>Uses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values.</a:t>
            </a:r>
          </a:p>
          <a:p>
            <a:r>
              <a:rPr lang="en-US" altLang="en-US" sz="1700" dirty="0"/>
              <a:t>Three forms of outer join:</a:t>
            </a:r>
          </a:p>
          <a:p>
            <a:pPr lvl="1"/>
            <a:r>
              <a:rPr lang="en-US" altLang="en-US" sz="1700" dirty="0"/>
              <a:t>left outer join</a:t>
            </a:r>
          </a:p>
          <a:p>
            <a:pPr lvl="1"/>
            <a:r>
              <a:rPr lang="en-US" altLang="en-US" sz="1700" dirty="0"/>
              <a:t>right outer join</a:t>
            </a:r>
          </a:p>
          <a:p>
            <a:pPr lvl="1"/>
            <a:r>
              <a:rPr lang="en-US" altLang="en-US" sz="1700" dirty="0"/>
              <a:t>full outer join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 </a:t>
            </a:r>
            <a:r>
              <a:rPr lang="en-US" altLang="en-US" sz="2800" dirty="0">
                <a:ea typeface="+mj-ea"/>
              </a:rPr>
              <a:t>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49" y="999287"/>
            <a:ext cx="7750843" cy="5144542"/>
          </a:xfrm>
        </p:spPr>
        <p:txBody>
          <a:bodyPr/>
          <a:lstStyle/>
          <a:p>
            <a:r>
              <a:rPr lang="en-US" altLang="en-US" sz="1700" dirty="0"/>
              <a:t>Relation </a:t>
            </a:r>
            <a:r>
              <a:rPr lang="en-US" altLang="en-US" sz="1700" i="1" dirty="0"/>
              <a:t>course</a:t>
            </a:r>
          </a:p>
          <a:p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r>
              <a:rPr lang="en-US" altLang="en-US" sz="1700" dirty="0"/>
              <a:t>Relation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124" y="999288"/>
            <a:ext cx="3745294" cy="85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124" y="2162605"/>
            <a:ext cx="1929043" cy="74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9248" y="3032345"/>
            <a:ext cx="7750843" cy="266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8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i="1" kern="0" dirty="0" smtClean="0"/>
              <a:t>course</a:t>
            </a:r>
            <a:r>
              <a:rPr lang="en-US" altLang="en-US" kern="0" dirty="0" smtClean="0"/>
              <a:t> </a:t>
            </a:r>
            <a:r>
              <a:rPr lang="en-US" altLang="en-US" b="1" kern="0" dirty="0" smtClean="0"/>
              <a:t>natural left outer join</a:t>
            </a:r>
            <a:r>
              <a:rPr lang="en-US" altLang="en-US" kern="0" dirty="0" smtClean="0"/>
              <a:t> </a:t>
            </a:r>
            <a:r>
              <a:rPr lang="en-US" altLang="en-US" i="1" kern="0" dirty="0" err="1" smtClean="0"/>
              <a:t>prereq</a:t>
            </a:r>
            <a:endParaRPr lang="en-US" altLang="en-US" kern="0" dirty="0" smtClean="0"/>
          </a:p>
          <a:p>
            <a:pPr marL="685800" lvl="2" indent="-342900">
              <a:buClr>
                <a:srgbClr val="002060"/>
              </a:buClr>
            </a:pPr>
            <a:r>
              <a:rPr lang="en-US" altLang="en-US" sz="1400" kern="0" dirty="0" smtClean="0"/>
              <a:t>In relational algebra:   </a:t>
            </a:r>
            <a:r>
              <a:rPr lang="en-US" altLang="en-US" sz="1400" i="1" kern="0" dirty="0" smtClean="0"/>
              <a:t>course </a:t>
            </a:r>
            <a:r>
              <a:rPr lang="en-US" altLang="en-US" sz="1400" b="1" kern="0" dirty="0" smtClean="0"/>
              <a:t>⟕</a:t>
            </a:r>
            <a:r>
              <a:rPr lang="en-US" altLang="en-US" sz="1400" kern="0" dirty="0" smtClean="0"/>
              <a:t> </a:t>
            </a:r>
            <a:r>
              <a:rPr lang="en-US" altLang="en-US" sz="1400" i="1" kern="0" dirty="0" err="1" smtClean="0"/>
              <a:t>prereq</a:t>
            </a:r>
            <a:endParaRPr lang="en-US" altLang="en-US" sz="1400" kern="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en-US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649" y="3032344"/>
            <a:ext cx="4412901" cy="858090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73048" y="4080093"/>
            <a:ext cx="7750843" cy="190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8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i="1" kern="0" dirty="0" smtClean="0"/>
              <a:t>course</a:t>
            </a:r>
            <a:r>
              <a:rPr lang="en-US" altLang="en-US" kern="0" dirty="0" smtClean="0"/>
              <a:t> </a:t>
            </a:r>
            <a:r>
              <a:rPr lang="en-US" altLang="en-US" b="1" kern="0" dirty="0" smtClean="0"/>
              <a:t>natural right outer join</a:t>
            </a:r>
            <a:r>
              <a:rPr lang="en-US" altLang="en-US" kern="0" dirty="0" smtClean="0"/>
              <a:t> </a:t>
            </a:r>
            <a:r>
              <a:rPr lang="en-US" altLang="en-US" i="1" kern="0" dirty="0" err="1" smtClean="0"/>
              <a:t>prereq</a:t>
            </a:r>
            <a:endParaRPr lang="en-US" altLang="en-US" kern="0" dirty="0" smtClean="0"/>
          </a:p>
          <a:p>
            <a:pPr marL="685800" lvl="2" indent="-342900">
              <a:buClr>
                <a:srgbClr val="002060"/>
              </a:buClr>
            </a:pPr>
            <a:r>
              <a:rPr lang="en-US" altLang="en-US" sz="1400" kern="0" dirty="0" smtClean="0"/>
              <a:t>In relational algebra:   </a:t>
            </a:r>
            <a:r>
              <a:rPr lang="en-US" altLang="en-US" sz="1400" i="1" kern="0" dirty="0" smtClean="0"/>
              <a:t>course </a:t>
            </a:r>
            <a:r>
              <a:rPr lang="en-IN" sz="1400" b="1" kern="0" dirty="0" smtClean="0">
                <a:cs typeface="Times New Roman" panose="02020603050405020304" pitchFamily="18" charset="0"/>
              </a:rPr>
              <a:t>⟖</a:t>
            </a:r>
            <a:r>
              <a:rPr lang="en-IN" sz="1400" kern="0" dirty="0" smtClean="0"/>
              <a:t> </a:t>
            </a:r>
            <a:r>
              <a:rPr lang="en-US" altLang="en-US" sz="1400" i="1" kern="0" dirty="0" err="1" smtClean="0"/>
              <a:t>prereq</a:t>
            </a:r>
            <a:endParaRPr lang="en-US" altLang="en-US" sz="1400" kern="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1400" kern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4893" y="4162645"/>
            <a:ext cx="4476707" cy="974227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73047" y="5219424"/>
            <a:ext cx="8718553" cy="1286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8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i="1" kern="0" smtClean="0"/>
              <a:t>course</a:t>
            </a:r>
            <a:r>
              <a:rPr lang="en-US" altLang="en-US" kern="0" smtClean="0"/>
              <a:t> </a:t>
            </a:r>
            <a:r>
              <a:rPr lang="en-US" altLang="en-US" b="1" kern="0" smtClean="0">
                <a:solidFill>
                  <a:srgbClr val="002060"/>
                </a:solidFill>
              </a:rPr>
              <a:t>natural full outer join</a:t>
            </a:r>
            <a:r>
              <a:rPr lang="en-US" altLang="en-US" kern="0" smtClean="0">
                <a:solidFill>
                  <a:srgbClr val="002060"/>
                </a:solidFill>
              </a:rPr>
              <a:t> </a:t>
            </a:r>
            <a:r>
              <a:rPr lang="en-US" altLang="en-US" i="1" kern="0" smtClean="0"/>
              <a:t>prereq</a:t>
            </a:r>
            <a:endParaRPr lang="en-US" altLang="en-US" kern="0" smtClean="0"/>
          </a:p>
          <a:p>
            <a:pPr lvl="1"/>
            <a:r>
              <a:rPr lang="en-US" altLang="en-US" sz="1400" kern="0" smtClean="0"/>
              <a:t>In relational algebra:   </a:t>
            </a:r>
            <a:r>
              <a:rPr lang="en-US" altLang="en-US" sz="1400" i="1" kern="0" smtClean="0"/>
              <a:t>course </a:t>
            </a:r>
            <a:r>
              <a:rPr lang="en-IN" sz="1400" b="1" kern="0" smtClean="0"/>
              <a:t>⟗</a:t>
            </a:r>
            <a:r>
              <a:rPr lang="en-US" altLang="en-US" sz="1400" kern="0" smtClean="0"/>
              <a:t> </a:t>
            </a:r>
            <a:r>
              <a:rPr lang="en-US" altLang="en-US" sz="1400" i="1" kern="0" smtClean="0"/>
              <a:t>prereq</a:t>
            </a:r>
          </a:p>
          <a:p>
            <a:endParaRPr lang="en-US" altLang="en-US" sz="1400" kern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4893" y="5447663"/>
            <a:ext cx="4099441" cy="1025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inner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b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endParaRPr lang="en-US" altLang="en-US" sz="1700" dirty="0" smtClean="0"/>
          </a:p>
          <a:p>
            <a:r>
              <a:rPr lang="en-US" altLang="en-US" sz="1700" dirty="0" smtClean="0"/>
              <a:t>What </a:t>
            </a:r>
            <a:r>
              <a:rPr lang="en-US" altLang="en-US" sz="1700" dirty="0"/>
              <a:t>is the difference between the above, and a natural join? </a:t>
            </a:r>
          </a:p>
          <a:p>
            <a:pPr>
              <a:buNone/>
            </a:pPr>
            <a:r>
              <a:rPr lang="en-US" altLang="en-US" sz="1700" dirty="0" smtClean="0"/>
              <a:t> </a:t>
            </a:r>
            <a:endParaRPr lang="en-US" altLang="en-US" sz="1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062" y="1922405"/>
            <a:ext cx="5524216" cy="828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&amp;#39;s the difference between INNER JOIN, LEFT JOIN, RIGHT JOIN and FULL  JOIN?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4" y="273050"/>
            <a:ext cx="7883525" cy="620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0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83170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en-US" sz="1700" dirty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Consider a person who needs to know an instructors name and department, but not the salary.  This person should see a relation described, in SQL, by 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kumimoji="0" lang="en-US" altLang="en-US" sz="1700" b="1" dirty="0"/>
              <a:t/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   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dept_name</a:t>
            </a:r>
            <a:r>
              <a:rPr kumimoji="0" lang="en-US" altLang="en-US" sz="1700" i="1" dirty="0"/>
              <a:t/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buFont typeface="Monotype Sorts" charset="2"/>
              <a:buNone/>
              <a:tabLst>
                <a:tab pos="3205163" algn="ctr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Any relation that is not of the conceptual model but is made visible to a user as a “virtual relation”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99059</TotalTime>
  <Words>2046</Words>
  <Application>Microsoft Office PowerPoint</Application>
  <PresentationFormat>On-screen Show (4:3)</PresentationFormat>
  <Paragraphs>343</Paragraphs>
  <Slides>44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  <vt:variant>
        <vt:lpstr>Custom Shows</vt:lpstr>
      </vt:variant>
      <vt:variant>
        <vt:i4>1</vt:i4>
      </vt:variant>
    </vt:vector>
  </HeadingPairs>
  <TitlesOfParts>
    <vt:vector size="55" baseType="lpstr">
      <vt:lpstr>ＭＳ Ｐゴシック</vt:lpstr>
      <vt:lpstr>ＭＳ Ｐゴシック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4 : Intermediate SQL</vt:lpstr>
      <vt:lpstr>Outline</vt:lpstr>
      <vt:lpstr>Joined Relations</vt:lpstr>
      <vt:lpstr>Natural Join in SQL</vt:lpstr>
      <vt:lpstr>Outer Join</vt:lpstr>
      <vt:lpstr>Outer Join Examples</vt:lpstr>
      <vt:lpstr>Joined Relations – Examples </vt:lpstr>
      <vt:lpstr>PowerPoint Presentation</vt:lpstr>
      <vt:lpstr>Views</vt:lpstr>
      <vt:lpstr>View Definition</vt:lpstr>
      <vt:lpstr>View Definition and Use</vt:lpstr>
      <vt:lpstr>No marks quiz – please submit and then discuss your answers with your tutor</vt:lpstr>
      <vt:lpstr>Materialized Views</vt:lpstr>
      <vt:lpstr>Update of a View</vt:lpstr>
      <vt:lpstr>Some Updates Cannot be Translated Uniquely</vt:lpstr>
      <vt:lpstr>And Some Not at All</vt:lpstr>
      <vt:lpstr>View Updates in SQL </vt:lpstr>
      <vt:lpstr>Transactions</vt:lpstr>
      <vt:lpstr>Integrity Constraints</vt:lpstr>
      <vt:lpstr> Constraints on a Single Relation </vt:lpstr>
      <vt:lpstr>Not Null Constraints </vt:lpstr>
      <vt:lpstr>Unique Constraints </vt:lpstr>
      <vt:lpstr>The check clause</vt:lpstr>
      <vt:lpstr>Referential Integrity</vt:lpstr>
      <vt:lpstr>Referential Integrity (Cont.)</vt:lpstr>
      <vt:lpstr>Cascading Actions in Referential Integrity</vt:lpstr>
      <vt:lpstr>Integrity Constraint Violation During Transactions</vt:lpstr>
      <vt:lpstr>Complex Check Conditions</vt:lpstr>
      <vt:lpstr>Built-in Data Types in SQL </vt:lpstr>
      <vt:lpstr>Large-Object Types</vt:lpstr>
      <vt:lpstr>User-Defined Types</vt:lpstr>
      <vt:lpstr>Domains</vt:lpstr>
      <vt:lpstr>Index Creation</vt:lpstr>
      <vt:lpstr>Index Creation Example</vt:lpstr>
      <vt:lpstr>Authorization</vt:lpstr>
      <vt:lpstr>Authorization (Cont.)</vt:lpstr>
      <vt:lpstr>Authorization Specification in SQL</vt:lpstr>
      <vt:lpstr>Privileges in SQL</vt:lpstr>
      <vt:lpstr>Revoking Authorization in SQL</vt:lpstr>
      <vt:lpstr>Roles</vt:lpstr>
      <vt:lpstr>Roles Example</vt:lpstr>
      <vt:lpstr>Authorization on Views</vt:lpstr>
      <vt:lpstr>Other Authorization Features</vt:lpstr>
      <vt:lpstr>End of Chapter 4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Mukesh Mohania</cp:lastModifiedBy>
  <cp:revision>495</cp:revision>
  <cp:lastPrinted>1999-06-28T19:27:31Z</cp:lastPrinted>
  <dcterms:created xsi:type="dcterms:W3CDTF">2009-12-21T15:40:22Z</dcterms:created>
  <dcterms:modified xsi:type="dcterms:W3CDTF">2022-02-14T04:52:03Z</dcterms:modified>
</cp:coreProperties>
</file>