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9EDA23-2AD9-4F92-8193-72962B4A7DCC}">
  <a:tblStyle styleId="{949EDA23-2AD9-4F92-8193-72962B4A7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cd07be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cd07be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cd07be1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9cd07be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91a6c01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91a6c01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1a6c01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1a6c01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9cdc15e87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9cdc15e87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cdc15e8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cdc15e8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cdc15e8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cdc15e8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bdd377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bdd377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1a6c01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1a6c01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9bdd377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9bdd377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1a6c01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1a6c01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bdd377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bdd377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://arxiv.org/abs/1505.04597v1" TargetMode="External"/><Relationship Id="rId5" Type="http://schemas.openxmlformats.org/officeDocument/2006/relationships/hyperlink" Target="http://arxiv.org/abs/1505.04597v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1080/15732479.2015.1032983" TargetMode="External"/><Relationship Id="rId4" Type="http://schemas.openxmlformats.org/officeDocument/2006/relationships/hyperlink" Target="https://doi.org/10.1080/15732479.2015.1032983" TargetMode="External"/><Relationship Id="rId5" Type="http://schemas.openxmlformats.org/officeDocument/2006/relationships/hyperlink" Target="https://towardsdatascience.com/understanding-semantic-segmentation-with-unet-6be4f42d4b47" TargetMode="External"/><Relationship Id="rId6" Type="http://schemas.openxmlformats.org/officeDocument/2006/relationships/hyperlink" Target="https://www.kaggle.com/rakhlin/fast-run-length-encoding-python/script" TargetMode="External"/><Relationship Id="rId7" Type="http://schemas.openxmlformats.org/officeDocument/2006/relationships/hyperlink" Target="https://developers.google.com/machine-learning/practica/image-classification/convolutional-neural-networks?hl=es_4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1575" y="1029225"/>
            <a:ext cx="5934900" cy="10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Detection of miscellaneous defects using s</a:t>
            </a:r>
            <a:r>
              <a:rPr lang="es" sz="3800"/>
              <a:t>egmentation 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1400" y="2486425"/>
            <a:ext cx="5167500" cy="16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15">
                <a:solidFill>
                  <a:schemeClr val="dk1"/>
                </a:solidFill>
              </a:rPr>
              <a:t>by</a:t>
            </a:r>
            <a:endParaRPr sz="421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b="1" lang="es" sz="3800">
                <a:solidFill>
                  <a:schemeClr val="dk1"/>
                </a:solidFill>
              </a:rPr>
              <a:t>Team segmentation - Team 2</a:t>
            </a:r>
            <a:endParaRPr b="1" sz="421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1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65">
                <a:solidFill>
                  <a:schemeClr val="dk1"/>
                </a:solidFill>
              </a:rPr>
              <a:t>David Rodríguez</a:t>
            </a:r>
            <a:endParaRPr sz="396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65">
                <a:solidFill>
                  <a:schemeClr val="dk1"/>
                </a:solidFill>
              </a:rPr>
              <a:t>Enrique Hernández </a:t>
            </a:r>
            <a:endParaRPr sz="396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65">
                <a:solidFill>
                  <a:schemeClr val="dk1"/>
                </a:solidFill>
              </a:rPr>
              <a:t>Víctor Maya</a:t>
            </a:r>
            <a:endParaRPr sz="396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725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93832"/>
          <a:stretch/>
        </p:blipFill>
        <p:spPr>
          <a:xfrm>
            <a:off x="6784725" y="1828800"/>
            <a:ext cx="1905000" cy="24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032125" y="3777250"/>
            <a:ext cx="144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Hackathon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there a ration distribution for anomalies?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50" y="1070625"/>
            <a:ext cx="6149101" cy="30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Anomalies/Normal area in mask boxplot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975" y="1259475"/>
            <a:ext cx="6379099" cy="31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U-net </a:t>
            </a:r>
            <a:r>
              <a:rPr lang="es"/>
              <a:t>architecture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31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 is presented by Olaf et 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It consists of a contracting path to capture context and a symmetric expanding path.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175" y="901150"/>
            <a:ext cx="5465625" cy="366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4340500" y="4731150"/>
            <a:ext cx="464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</a:rPr>
              <a:t>Source: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" sz="900" u="sng">
                <a:solidFill>
                  <a:schemeClr val="hlink"/>
                </a:solidFill>
                <a:hlinkClick r:id="rId5"/>
              </a:rPr>
              <a:t>U-Net: Convolutional Networks for Biomedical Image Segmentation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Christer Stenström, Per Norrbin, Aditya Parida &amp; Uday Kumar (2016) Preventive and corrective maintenance – cost comparison and cost–benefit analysis, Structure and Infrastructure Engineering, 12:5, 603-617, DOI:</a:t>
            </a:r>
            <a:r>
              <a:rPr lang="es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10.1080/15732479.2015.1032983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hlinkClick r:id="rId5"/>
              </a:rPr>
              <a:t>https://towardsdatascience.com/understanding-semantic-segmentation-with-unet-6be4f42d4b47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</a:rPr>
              <a:t>https://www.kaggle.com/vbookshelf/simple-cell-segmentation-with-keras-and-u-net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hlinkClick r:id="rId6"/>
              </a:rPr>
              <a:t>https://www.kaggle.com/rakhlin/fast-run-length-encoding-python/script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  <a:hlinkClick r:id="rId7"/>
              </a:rPr>
              <a:t>https://developers.google.com/machine-learning/practica/image-classification/convolutional-neural-networks?hl=es_419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hlink"/>
                </a:solidFill>
              </a:rPr>
              <a:t>https://arxiv.org/pdf/2001.05566.pdf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19900"/>
            <a:ext cx="5551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58750"/>
            <a:ext cx="61146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Anomaly detection is the task of detecting instances that deviate strongly from the norm.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With the machine learning that it is been developing with the years and all the data we are generating it’s becoming in a very interesting tool to solve problems.</a:t>
            </a:r>
            <a:endParaRPr sz="18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725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93832"/>
          <a:stretch/>
        </p:blipFill>
        <p:spPr>
          <a:xfrm>
            <a:off x="6784725" y="1828800"/>
            <a:ext cx="1905000" cy="24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032125" y="3777250"/>
            <a:ext cx="144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Hackathon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01200" y="336125"/>
            <a:ext cx="21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ethodology: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157375" y="772300"/>
            <a:ext cx="4695300" cy="414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01625" y="1077100"/>
            <a:ext cx="3343200" cy="238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02175" y="1180550"/>
            <a:ext cx="3343200" cy="18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Materials: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</a:rPr>
              <a:t>Defect Recognition Challenge Kaggle data set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highlight>
                  <a:schemeClr val="lt1"/>
                </a:highlight>
              </a:rPr>
              <a:t>Google Coolab</a:t>
            </a:r>
            <a:endParaRPr b="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850" y="1514750"/>
            <a:ext cx="4344750" cy="31159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883675" y="980275"/>
            <a:ext cx="3969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">
                <a:solidFill>
                  <a:schemeClr val="dk1"/>
                </a:solidFill>
              </a:rPr>
              <a:t>Cross industry for data mining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52575" y="852750"/>
            <a:ext cx="48174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Anomalies can represent a huge cost for the industry: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/>
              <a:t>Preventive </a:t>
            </a:r>
            <a:r>
              <a:rPr i="1" lang="es"/>
              <a:t>maintenance</a:t>
            </a:r>
            <a:r>
              <a:rPr i="1" lang="es"/>
              <a:t> represents about a 10-30% of the total cost of a corrective </a:t>
            </a:r>
            <a:r>
              <a:rPr i="1" lang="es"/>
              <a:t>maintenance. (Stenström, 2015)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75981" l="35373" r="36493" t="0"/>
          <a:stretch/>
        </p:blipFill>
        <p:spPr>
          <a:xfrm>
            <a:off x="532525" y="168775"/>
            <a:ext cx="1623250" cy="9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915400" y="381013"/>
            <a:ext cx="331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Why does it matter?</a:t>
            </a:r>
            <a:endParaRPr sz="25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300" y="1344700"/>
            <a:ext cx="3681151" cy="24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1297058" y="2031274"/>
            <a:ext cx="728100" cy="719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085099" y="-124275"/>
            <a:ext cx="26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X</a:t>
            </a:r>
            <a:endParaRPr b="1" sz="2100"/>
          </a:p>
        </p:txBody>
      </p:sp>
      <p:sp>
        <p:nvSpPr>
          <p:cNvPr id="92" name="Google Shape;92;p17"/>
          <p:cNvSpPr txBox="1"/>
          <p:nvPr/>
        </p:nvSpPr>
        <p:spPr>
          <a:xfrm>
            <a:off x="1085096" y="2512130"/>
            <a:ext cx="26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y</a:t>
            </a:r>
            <a:endParaRPr b="1" sz="2100"/>
          </a:p>
        </p:txBody>
      </p:sp>
      <p:cxnSp>
        <p:nvCxnSpPr>
          <p:cNvPr id="93" name="Google Shape;93;p17"/>
          <p:cNvCxnSpPr/>
          <p:nvPr/>
        </p:nvCxnSpPr>
        <p:spPr>
          <a:xfrm>
            <a:off x="2574769" y="2512121"/>
            <a:ext cx="134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4095570" y="1952540"/>
            <a:ext cx="1500600" cy="1238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482507" y="2401624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0" y="1748804"/>
            <a:ext cx="10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512 x 512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0" y="3947526"/>
            <a:ext cx="10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512 x 512</a:t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5783285" y="2570838"/>
            <a:ext cx="772500" cy="1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16" y="274704"/>
            <a:ext cx="935525" cy="9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138" y="442850"/>
            <a:ext cx="935525" cy="9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772975" y="1143679"/>
            <a:ext cx="108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…</a:t>
            </a:r>
            <a:endParaRPr b="1" sz="17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175" y="2971725"/>
            <a:ext cx="935525" cy="9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9700" y="3191875"/>
            <a:ext cx="862801" cy="86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7676" y="1479800"/>
            <a:ext cx="862801" cy="86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916525" y="3813854"/>
            <a:ext cx="108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…</a:t>
            </a:r>
            <a:endParaRPr b="1" sz="17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9125" y="4198675"/>
            <a:ext cx="862801" cy="86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2875" y="2149000"/>
            <a:ext cx="2257192" cy="10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8345950" y="2971725"/>
            <a:ext cx="728100" cy="507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questions to consider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How large is our dataset?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What’s the size of each picture?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What’s the distribution of color/intensity?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What’s the relation between the white and black zones in the mask?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What models for predictions are the best for this kind of data?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/>
              <a:t>How do we need to process the data before passing it through the model?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/>
              <a:t>How are the outputs?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2589825" y="730650"/>
            <a:ext cx="4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DEA  train set (image)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23094" t="0"/>
          <a:stretch/>
        </p:blipFill>
        <p:spPr>
          <a:xfrm>
            <a:off x="3948275" y="1017729"/>
            <a:ext cx="4486775" cy="3676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p19"/>
          <p:cNvGraphicFramePr/>
          <p:nvPr/>
        </p:nvGraphicFramePr>
        <p:xfrm>
          <a:off x="1265300" y="1887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{949EDA23-2AD9-4F92-8193-72962B4A7DCC}</a:tableStyleId>
              </a:tblPr>
              <a:tblGrid>
                <a:gridCol w="928425"/>
                <a:gridCol w="928425"/>
              </a:tblGrid>
              <a:tr h="513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Grays levels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137.39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DEA  train set (image)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23" y="1017736"/>
            <a:ext cx="3788081" cy="334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1003100" y="168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{949EDA23-2AD9-4F92-8193-72962B4A7DCC}</a:tableStyleId>
              </a:tblPr>
              <a:tblGrid>
                <a:gridCol w="1184675"/>
                <a:gridCol w="118467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size images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mean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height/width ratio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min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height/width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512/512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height/width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512/512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DEA  train set (mask)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23524" t="0"/>
          <a:stretch/>
        </p:blipFill>
        <p:spPr>
          <a:xfrm>
            <a:off x="470850" y="981575"/>
            <a:ext cx="3995600" cy="3292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1"/>
          <p:cNvGraphicFramePr/>
          <p:nvPr/>
        </p:nvGraphicFramePr>
        <p:xfrm>
          <a:off x="5236900" y="172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{949EDA23-2AD9-4F92-8193-72962B4A7DCC}</a:tableStyleId>
              </a:tblPr>
              <a:tblGrid>
                <a:gridCol w="1111050"/>
                <a:gridCol w="1111050"/>
              </a:tblGrid>
              <a:tr h="275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Grays levels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%</a:t>
                      </a:r>
                      <a:r>
                        <a:rPr lang="es"/>
                        <a:t> 0 level gray  pixel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