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84" r:id="rId3"/>
    <p:sldId id="286" r:id="rId4"/>
    <p:sldId id="259" r:id="rId5"/>
    <p:sldId id="298" r:id="rId6"/>
    <p:sldId id="300" r:id="rId7"/>
    <p:sldId id="301" r:id="rId8"/>
    <p:sldId id="285" r:id="rId9"/>
    <p:sldId id="289" r:id="rId10"/>
    <p:sldId id="290" r:id="rId11"/>
    <p:sldId id="292" r:id="rId12"/>
    <p:sldId id="294" r:id="rId13"/>
    <p:sldId id="293" r:id="rId14"/>
    <p:sldId id="291" r:id="rId15"/>
  </p:sldIdLst>
  <p:sldSz cx="9144000" cy="5143500" type="screen16x9"/>
  <p:notesSz cx="6858000" cy="9144000"/>
  <p:embeddedFontLst>
    <p:embeddedFont>
      <p:font typeface="Segoe UI Black" panose="020B0A02040204020203" pitchFamily="34" charset="0"/>
      <p:bold r:id="rId17"/>
      <p:boldItalic r:id="rId18"/>
    </p:embeddedFont>
    <p:embeddedFont>
      <p:font typeface="Titillium Web" panose="020B0604020202020204" charset="0"/>
      <p:regular r:id="rId19"/>
      <p:bold r:id="rId20"/>
      <p:italic r:id="rId21"/>
      <p:boldItalic r:id="rId22"/>
    </p:embeddedFont>
    <p:embeddedFont>
      <p:font typeface="Titillium Web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664"/>
    <a:srgbClr val="FF5050"/>
    <a:srgbClr val="00EA5F"/>
    <a:srgbClr val="003DC4"/>
    <a:srgbClr val="FFFFFF"/>
    <a:srgbClr val="009E40"/>
    <a:srgbClr val="00D657"/>
    <a:srgbClr val="0DFF6F"/>
    <a:srgbClr val="00923B"/>
    <a:srgbClr val="00D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EE5086-2E65-48A2-88B7-57834A5E95AD}">
  <a:tblStyle styleId="{F2EE5086-2E65-48A2-88B7-57834A5E95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22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430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093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01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83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C844-FCB7-4F84-8B01-8DB1F217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2C54E-A256-4857-9935-A1E882E5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9C04D-A87F-4B6C-A7AE-D2C43D05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FF59-0EC4-4ECF-9B75-674011F0E74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8F5A-AA34-4728-A82F-60F1C491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10FC-BD11-49D4-B97F-1C04FDD1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1B3F0-FEA3-4312-8F7F-294DA3296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9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>
                <a:lumMod val="62000"/>
                <a:lumOff val="38000"/>
              </a:srgbClr>
            </a:gs>
            <a:gs pos="8000">
              <a:srgbClr val="00AAC6"/>
            </a:gs>
            <a:gs pos="51000">
              <a:srgbClr val="0037B3"/>
            </a:gs>
            <a:gs pos="92000">
              <a:schemeClr val="tx1">
                <a:lumMod val="85000"/>
                <a:lumOff val="15000"/>
              </a:schemeClr>
            </a:gs>
          </a:gsLst>
          <a:lin ang="1350003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364309" y="1147085"/>
            <a:ext cx="5839640" cy="25994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Modelos Preditivos </a:t>
            </a:r>
            <a:br>
              <a:rPr lang="en-US" sz="5400" dirty="0"/>
            </a:br>
            <a:r>
              <a:rPr lang="en-US" sz="5400" dirty="0"/>
              <a:t>para E-Commerce</a:t>
            </a:r>
            <a:endParaRPr sz="5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10D32D-2D5A-4799-84DC-41D1F0F14F45}"/>
              </a:ext>
            </a:extLst>
          </p:cNvPr>
          <p:cNvGrpSpPr/>
          <p:nvPr/>
        </p:nvGrpSpPr>
        <p:grpSpPr>
          <a:xfrm>
            <a:off x="6485498" y="995808"/>
            <a:ext cx="2165100" cy="2109342"/>
            <a:chOff x="6326800" y="536702"/>
            <a:chExt cx="2502000" cy="2502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642884A-CBCF-4286-B5D1-6BA02FEB7B08}"/>
                </a:ext>
              </a:extLst>
            </p:cNvPr>
            <p:cNvSpPr/>
            <p:nvPr/>
          </p:nvSpPr>
          <p:spPr>
            <a:xfrm>
              <a:off x="6326800" y="536702"/>
              <a:ext cx="2502000" cy="250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Resultado de imagem para olist">
              <a:extLst>
                <a:ext uri="{FF2B5EF4-FFF2-40B4-BE49-F238E27FC236}">
                  <a16:creationId xmlns:a16="http://schemas.microsoft.com/office/drawing/2014/main" id="{ED7D408C-3DEA-4110-8F57-319B2F0D9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6238" y="716140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Google Shape;257;p28">
            <a:extLst>
              <a:ext uri="{FF2B5EF4-FFF2-40B4-BE49-F238E27FC236}">
                <a16:creationId xmlns:a16="http://schemas.microsoft.com/office/drawing/2014/main" id="{97810000-6CC8-43D0-BD90-886F25734709}"/>
              </a:ext>
            </a:extLst>
          </p:cNvPr>
          <p:cNvSpPr txBox="1">
            <a:spLocks/>
          </p:cNvSpPr>
          <p:nvPr/>
        </p:nvSpPr>
        <p:spPr>
          <a:xfrm>
            <a:off x="1819729" y="3105150"/>
            <a:ext cx="2752271" cy="144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  <a:buClr>
                <a:srgbClr val="7DFFB1"/>
              </a:buClr>
              <a:buSzPts val="1600"/>
            </a:pPr>
            <a:r>
              <a:rPr lang="en-US" sz="1600" b="1" dirty="0">
                <a:solidFill>
                  <a:schemeClr val="lt1"/>
                </a:solidFill>
                <a:latin typeface="Titillium Web Light"/>
                <a:sym typeface="Titillium Web Light"/>
              </a:rPr>
              <a:t>Vinícius de Melo Carvalho </a:t>
            </a:r>
          </a:p>
          <a:p>
            <a:pPr algn="ctr">
              <a:spcBef>
                <a:spcPts val="600"/>
              </a:spcBef>
              <a:buClr>
                <a:srgbClr val="7DFFB1"/>
              </a:buClr>
              <a:buSzPts val="1600"/>
            </a:pPr>
            <a:r>
              <a:rPr lang="en-US" sz="1600" b="1" dirty="0">
                <a:solidFill>
                  <a:schemeClr val="lt1"/>
                </a:solidFill>
                <a:latin typeface="Titillium Web Light"/>
                <a:sym typeface="Titillium Web Light"/>
              </a:rPr>
              <a:t>Ironhack, 30/08/2019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799" y="1583350"/>
            <a:ext cx="6398942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</a:t>
            </a:r>
            <a:r>
              <a:rPr lang="en-US" dirty="0"/>
              <a:t>Notas dos Pedidos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Quais são as notas dos pedidos?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28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40000">
              <a:srgbClr val="00AAC6"/>
            </a:gs>
            <a:gs pos="75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" name="Google Shape;144;p22">
            <a:extLst>
              <a:ext uri="{FF2B5EF4-FFF2-40B4-BE49-F238E27FC236}">
                <a16:creationId xmlns:a16="http://schemas.microsoft.com/office/drawing/2014/main" id="{BA92CC64-2BCA-4D0A-AE34-15D6F3AB7962}"/>
              </a:ext>
            </a:extLst>
          </p:cNvPr>
          <p:cNvSpPr txBox="1">
            <a:spLocks/>
          </p:cNvSpPr>
          <p:nvPr/>
        </p:nvSpPr>
        <p:spPr>
          <a:xfrm>
            <a:off x="289560" y="-61424"/>
            <a:ext cx="7642860" cy="7809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chemeClr val="lt1"/>
                </a:solidFill>
                <a:latin typeface="Titillium Web"/>
              </a:rPr>
              <a:t>Notas dos Pedidos - Olist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363292E-5C12-485B-B407-A7784655D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" y="2147162"/>
            <a:ext cx="5009075" cy="29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B82BF2C-8685-47AF-AC73-A77F44F73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38" y="2147162"/>
            <a:ext cx="3125432" cy="299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FB7092-1D8B-4109-9A6C-BD81BD619C45}"/>
              </a:ext>
            </a:extLst>
          </p:cNvPr>
          <p:cNvSpPr/>
          <p:nvPr/>
        </p:nvSpPr>
        <p:spPr>
          <a:xfrm>
            <a:off x="508097" y="83315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Base de 100.000 avaliações</a:t>
            </a:r>
          </a:p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Avaliações variam de 1 a 5</a:t>
            </a:r>
          </a:p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000" b="1" dirty="0">
                <a:solidFill>
                  <a:srgbClr val="0DFF6F"/>
                </a:solidFill>
                <a:latin typeface="Titillium Web Light"/>
                <a:sym typeface="Titillium Web Light"/>
              </a:rPr>
              <a:t>Notas boas &gt;=4 </a:t>
            </a: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e</a:t>
            </a:r>
            <a:r>
              <a:rPr lang="en-US" sz="2000" b="1" dirty="0">
                <a:solidFill>
                  <a:srgbClr val="0DFF6F"/>
                </a:solidFill>
                <a:latin typeface="Titillium Web Light"/>
                <a:sym typeface="Titillium Web Light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Titillium Web Light"/>
                <a:sym typeface="Titillium Web Light"/>
              </a:rPr>
              <a:t>Notas Ruins &lt; 4 </a:t>
            </a:r>
            <a:endParaRPr lang="en-US" sz="2000" dirty="0">
              <a:solidFill>
                <a:srgbClr val="FF5050"/>
              </a:solidFill>
              <a:latin typeface="Titillium Web Light"/>
              <a:sym typeface="Titillium Web Light"/>
            </a:endParaRPr>
          </a:p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endParaRPr lang="en-US" sz="2000" dirty="0">
              <a:solidFill>
                <a:schemeClr val="lt1"/>
              </a:solidFill>
              <a:latin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566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44000">
              <a:srgbClr val="00AAC6"/>
            </a:gs>
            <a:gs pos="77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2D87D-A957-4DA9-A530-EE0EB06D1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Google Shape;144;p22">
            <a:extLst>
              <a:ext uri="{FF2B5EF4-FFF2-40B4-BE49-F238E27FC236}">
                <a16:creationId xmlns:a16="http://schemas.microsoft.com/office/drawing/2014/main" id="{326D2AFA-2D1F-4890-8FE9-AA6C0094C2A7}"/>
              </a:ext>
            </a:extLst>
          </p:cNvPr>
          <p:cNvSpPr txBox="1">
            <a:spLocks/>
          </p:cNvSpPr>
          <p:nvPr/>
        </p:nvSpPr>
        <p:spPr>
          <a:xfrm>
            <a:off x="292603" y="267677"/>
            <a:ext cx="764286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Previsão de Satisfação</a:t>
            </a:r>
          </a:p>
        </p:txBody>
      </p:sp>
      <p:sp>
        <p:nvSpPr>
          <p:cNvPr id="7" name="Google Shape;82;p15">
            <a:extLst>
              <a:ext uri="{FF2B5EF4-FFF2-40B4-BE49-F238E27FC236}">
                <a16:creationId xmlns:a16="http://schemas.microsoft.com/office/drawing/2014/main" id="{19423521-9B1C-4048-8151-4B247240CB9F}"/>
              </a:ext>
            </a:extLst>
          </p:cNvPr>
          <p:cNvSpPr txBox="1">
            <a:spLocks/>
          </p:cNvSpPr>
          <p:nvPr/>
        </p:nvSpPr>
        <p:spPr>
          <a:xfrm>
            <a:off x="114716" y="1601051"/>
            <a:ext cx="4370154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20.000 avaliações para teste, com 82% de acerto</a:t>
            </a:r>
          </a:p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endParaRPr lang="en-US" sz="2000" dirty="0">
              <a:solidFill>
                <a:schemeClr val="lt1"/>
              </a:solidFill>
              <a:latin typeface="Titillium Web Light"/>
              <a:sym typeface="Titillium Web Light"/>
            </a:endParaRPr>
          </a:p>
          <a:p>
            <a:pPr marL="457200" indent="-381000">
              <a:spcBef>
                <a:spcPts val="600"/>
              </a:spcBef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15.345 avaliações com </a:t>
            </a:r>
            <a:r>
              <a:rPr lang="en-US" sz="2000" b="1" dirty="0">
                <a:solidFill>
                  <a:srgbClr val="0DFF6F"/>
                </a:solidFill>
                <a:latin typeface="Titillium Web Light"/>
                <a:sym typeface="Titillium Web Light"/>
              </a:rPr>
              <a:t>notas boas </a:t>
            </a: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e  97% de acerto</a:t>
            </a:r>
          </a:p>
          <a:p>
            <a:pPr marL="76200">
              <a:spcBef>
                <a:spcPts val="600"/>
              </a:spcBef>
              <a:buClr>
                <a:srgbClr val="7DFFB1"/>
              </a:buClr>
              <a:buSzPts val="2400"/>
            </a:pPr>
            <a:endParaRPr lang="en-US" sz="2000" dirty="0">
              <a:solidFill>
                <a:schemeClr val="lt1"/>
              </a:solidFill>
              <a:latin typeface="Titillium Web Light"/>
              <a:sym typeface="Titillium Web Light"/>
            </a:endParaRPr>
          </a:p>
          <a:p>
            <a:pPr marL="457200" indent="-381000"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4.655 avaliações com </a:t>
            </a:r>
            <a:r>
              <a:rPr lang="en-US" sz="2000" b="1" dirty="0">
                <a:solidFill>
                  <a:srgbClr val="FF5050"/>
                </a:solidFill>
                <a:latin typeface="Titillium Web Light"/>
                <a:sym typeface="Titillium Web Light"/>
              </a:rPr>
              <a:t>notas ruins </a:t>
            </a:r>
            <a:r>
              <a:rPr lang="en-US" sz="2000" dirty="0">
                <a:solidFill>
                  <a:schemeClr val="lt1"/>
                </a:solidFill>
                <a:latin typeface="Titillium Web Light"/>
                <a:sym typeface="Titillium Web Light"/>
              </a:rPr>
              <a:t>e 32% de acerto</a:t>
            </a:r>
          </a:p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endParaRPr lang="en-US" sz="2000" dirty="0">
              <a:solidFill>
                <a:schemeClr val="lt1"/>
              </a:solidFill>
              <a:latin typeface="Titillium Web Light"/>
              <a:sym typeface="Titillium Web Light"/>
            </a:endParaRPr>
          </a:p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endParaRPr lang="en-US" sz="2000" dirty="0">
              <a:solidFill>
                <a:schemeClr val="lt1"/>
              </a:solidFill>
              <a:latin typeface="Titillium Web Light"/>
              <a:sym typeface="Titillium Web Light"/>
            </a:endParaRPr>
          </a:p>
          <a:p>
            <a:pPr marL="457200" lvl="1" indent="-381000">
              <a:buClr>
                <a:srgbClr val="7DFFB1"/>
              </a:buClr>
              <a:buSzPts val="2400"/>
              <a:buFont typeface="Titillium Web Light"/>
              <a:buChar char="▰"/>
            </a:pPr>
            <a:endParaRPr lang="en-US" sz="2000" dirty="0">
              <a:solidFill>
                <a:schemeClr val="lt1"/>
              </a:solidFill>
              <a:latin typeface="Titillium Web Light"/>
              <a:sym typeface="Titillium Web Light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F6C3EAE-5BB3-4C7E-A1E1-5EF9DE6BB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4" y="1211765"/>
            <a:ext cx="4383390" cy="38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89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0">
              <a:srgbClr val="00AAC6"/>
            </a:gs>
            <a:gs pos="100000">
              <a:srgbClr val="003DC4"/>
            </a:gs>
            <a:gs pos="50000">
              <a:schemeClr val="accent1">
                <a:lumMod val="50000"/>
              </a:schemeClr>
            </a:gs>
            <a:gs pos="0">
              <a:srgbClr val="00001A"/>
            </a:gs>
          </a:gsLst>
          <a:lin ang="1350003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22811F5-DA5C-493C-A306-B05EAB167560}"/>
              </a:ext>
            </a:extLst>
          </p:cNvPr>
          <p:cNvGrpSpPr/>
          <p:nvPr/>
        </p:nvGrpSpPr>
        <p:grpSpPr>
          <a:xfrm>
            <a:off x="0" y="1847940"/>
            <a:ext cx="1602824" cy="929519"/>
            <a:chOff x="580371" y="1357318"/>
            <a:chExt cx="1602824" cy="92951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30EBA8E-AF0B-44A9-AEE5-B6489E7FCD68}"/>
                </a:ext>
              </a:extLst>
            </p:cNvPr>
            <p:cNvGrpSpPr/>
            <p:nvPr/>
          </p:nvGrpSpPr>
          <p:grpSpPr>
            <a:xfrm>
              <a:off x="945747" y="1357318"/>
              <a:ext cx="791635" cy="485192"/>
              <a:chOff x="665010" y="2586845"/>
              <a:chExt cx="791635" cy="485192"/>
            </a:xfrm>
          </p:grpSpPr>
          <p:grpSp>
            <p:nvGrpSpPr>
              <p:cNvPr id="45" name="Google Shape;447;p36">
                <a:extLst>
                  <a:ext uri="{FF2B5EF4-FFF2-40B4-BE49-F238E27FC236}">
                    <a16:creationId xmlns:a16="http://schemas.microsoft.com/office/drawing/2014/main" id="{EBF8F416-3921-426B-B74E-1CFEBF4E3C23}"/>
                  </a:ext>
                </a:extLst>
              </p:cNvPr>
              <p:cNvGrpSpPr/>
              <p:nvPr/>
            </p:nvGrpSpPr>
            <p:grpSpPr>
              <a:xfrm>
                <a:off x="665010" y="2670788"/>
                <a:ext cx="320378" cy="320378"/>
                <a:chOff x="1278900" y="2333250"/>
                <a:chExt cx="381175" cy="381175"/>
              </a:xfrm>
            </p:grpSpPr>
            <p:sp>
              <p:nvSpPr>
                <p:cNvPr id="46" name="Google Shape;448;p36">
                  <a:extLst>
                    <a:ext uri="{FF2B5EF4-FFF2-40B4-BE49-F238E27FC236}">
                      <a16:creationId xmlns:a16="http://schemas.microsoft.com/office/drawing/2014/main" id="{7FF59299-5A17-44EE-AE83-84E19587E1B3}"/>
                    </a:ext>
                  </a:extLst>
                </p:cNvPr>
                <p:cNvSpPr/>
                <p:nvPr/>
              </p:nvSpPr>
              <p:spPr>
                <a:xfrm>
                  <a:off x="1278900" y="2333250"/>
                  <a:ext cx="381175" cy="38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15247" fill="none" extrusionOk="0">
                      <a:moveTo>
                        <a:pt x="7623" y="0"/>
                      </a:moveTo>
                      <a:lnTo>
                        <a:pt x="7623" y="0"/>
                      </a:lnTo>
                      <a:lnTo>
                        <a:pt x="7233" y="0"/>
                      </a:lnTo>
                      <a:lnTo>
                        <a:pt x="6844" y="49"/>
                      </a:lnTo>
                      <a:lnTo>
                        <a:pt x="6454" y="98"/>
                      </a:lnTo>
                      <a:lnTo>
                        <a:pt x="6089" y="147"/>
                      </a:lnTo>
                      <a:lnTo>
                        <a:pt x="5723" y="244"/>
                      </a:lnTo>
                      <a:lnTo>
                        <a:pt x="5358" y="341"/>
                      </a:lnTo>
                      <a:lnTo>
                        <a:pt x="4993" y="463"/>
                      </a:lnTo>
                      <a:lnTo>
                        <a:pt x="4652" y="609"/>
                      </a:lnTo>
                      <a:lnTo>
                        <a:pt x="4311" y="755"/>
                      </a:lnTo>
                      <a:lnTo>
                        <a:pt x="3994" y="926"/>
                      </a:lnTo>
                      <a:lnTo>
                        <a:pt x="3678" y="1096"/>
                      </a:lnTo>
                      <a:lnTo>
                        <a:pt x="3361" y="1291"/>
                      </a:lnTo>
                      <a:lnTo>
                        <a:pt x="3069" y="1510"/>
                      </a:lnTo>
                      <a:lnTo>
                        <a:pt x="2777" y="1730"/>
                      </a:lnTo>
                      <a:lnTo>
                        <a:pt x="2509" y="1973"/>
                      </a:lnTo>
                      <a:lnTo>
                        <a:pt x="2241" y="2241"/>
                      </a:lnTo>
                      <a:lnTo>
                        <a:pt x="1973" y="2509"/>
                      </a:lnTo>
                      <a:lnTo>
                        <a:pt x="1729" y="2777"/>
                      </a:lnTo>
                      <a:lnTo>
                        <a:pt x="1510" y="3069"/>
                      </a:lnTo>
                      <a:lnTo>
                        <a:pt x="1291" y="3361"/>
                      </a:lnTo>
                      <a:lnTo>
                        <a:pt x="1096" y="3678"/>
                      </a:lnTo>
                      <a:lnTo>
                        <a:pt x="926" y="3995"/>
                      </a:lnTo>
                      <a:lnTo>
                        <a:pt x="755" y="4311"/>
                      </a:lnTo>
                      <a:lnTo>
                        <a:pt x="609" y="4652"/>
                      </a:lnTo>
                      <a:lnTo>
                        <a:pt x="463" y="4993"/>
                      </a:lnTo>
                      <a:lnTo>
                        <a:pt x="341" y="5358"/>
                      </a:lnTo>
                      <a:lnTo>
                        <a:pt x="244" y="5724"/>
                      </a:lnTo>
                      <a:lnTo>
                        <a:pt x="146" y="6089"/>
                      </a:lnTo>
                      <a:lnTo>
                        <a:pt x="97" y="6454"/>
                      </a:lnTo>
                      <a:lnTo>
                        <a:pt x="49" y="6844"/>
                      </a:lnTo>
                      <a:lnTo>
                        <a:pt x="0" y="7234"/>
                      </a:lnTo>
                      <a:lnTo>
                        <a:pt x="0" y="7623"/>
                      </a:lnTo>
                      <a:lnTo>
                        <a:pt x="0" y="7623"/>
                      </a:lnTo>
                      <a:lnTo>
                        <a:pt x="0" y="8013"/>
                      </a:lnTo>
                      <a:lnTo>
                        <a:pt x="49" y="8403"/>
                      </a:lnTo>
                      <a:lnTo>
                        <a:pt x="97" y="8793"/>
                      </a:lnTo>
                      <a:lnTo>
                        <a:pt x="146" y="9158"/>
                      </a:lnTo>
                      <a:lnTo>
                        <a:pt x="244" y="9523"/>
                      </a:lnTo>
                      <a:lnTo>
                        <a:pt x="341" y="9889"/>
                      </a:lnTo>
                      <a:lnTo>
                        <a:pt x="463" y="10254"/>
                      </a:lnTo>
                      <a:lnTo>
                        <a:pt x="609" y="10595"/>
                      </a:lnTo>
                      <a:lnTo>
                        <a:pt x="755" y="10936"/>
                      </a:lnTo>
                      <a:lnTo>
                        <a:pt x="926" y="11252"/>
                      </a:lnTo>
                      <a:lnTo>
                        <a:pt x="1096" y="11569"/>
                      </a:lnTo>
                      <a:lnTo>
                        <a:pt x="1291" y="11886"/>
                      </a:lnTo>
                      <a:lnTo>
                        <a:pt x="1510" y="12178"/>
                      </a:lnTo>
                      <a:lnTo>
                        <a:pt x="1729" y="12470"/>
                      </a:lnTo>
                      <a:lnTo>
                        <a:pt x="1973" y="12738"/>
                      </a:lnTo>
                      <a:lnTo>
                        <a:pt x="2241" y="13006"/>
                      </a:lnTo>
                      <a:lnTo>
                        <a:pt x="2509" y="13274"/>
                      </a:lnTo>
                      <a:lnTo>
                        <a:pt x="2777" y="13517"/>
                      </a:lnTo>
                      <a:lnTo>
                        <a:pt x="3069" y="13737"/>
                      </a:lnTo>
                      <a:lnTo>
                        <a:pt x="3361" y="13956"/>
                      </a:lnTo>
                      <a:lnTo>
                        <a:pt x="3678" y="14151"/>
                      </a:lnTo>
                      <a:lnTo>
                        <a:pt x="3994" y="14321"/>
                      </a:lnTo>
                      <a:lnTo>
                        <a:pt x="4311" y="14492"/>
                      </a:lnTo>
                      <a:lnTo>
                        <a:pt x="4652" y="14638"/>
                      </a:lnTo>
                      <a:lnTo>
                        <a:pt x="4993" y="14784"/>
                      </a:lnTo>
                      <a:lnTo>
                        <a:pt x="5358" y="14906"/>
                      </a:lnTo>
                      <a:lnTo>
                        <a:pt x="5723" y="15003"/>
                      </a:lnTo>
                      <a:lnTo>
                        <a:pt x="6089" y="15100"/>
                      </a:lnTo>
                      <a:lnTo>
                        <a:pt x="6454" y="15149"/>
                      </a:lnTo>
                      <a:lnTo>
                        <a:pt x="6844" y="15198"/>
                      </a:lnTo>
                      <a:lnTo>
                        <a:pt x="7233" y="15247"/>
                      </a:lnTo>
                      <a:lnTo>
                        <a:pt x="7623" y="15247"/>
                      </a:lnTo>
                      <a:lnTo>
                        <a:pt x="7623" y="15247"/>
                      </a:lnTo>
                      <a:lnTo>
                        <a:pt x="8013" y="15247"/>
                      </a:lnTo>
                      <a:lnTo>
                        <a:pt x="8403" y="15198"/>
                      </a:lnTo>
                      <a:lnTo>
                        <a:pt x="8792" y="15149"/>
                      </a:lnTo>
                      <a:lnTo>
                        <a:pt x="9158" y="15100"/>
                      </a:lnTo>
                      <a:lnTo>
                        <a:pt x="9523" y="15003"/>
                      </a:lnTo>
                      <a:lnTo>
                        <a:pt x="9888" y="14906"/>
                      </a:lnTo>
                      <a:lnTo>
                        <a:pt x="10253" y="14784"/>
                      </a:lnTo>
                      <a:lnTo>
                        <a:pt x="10594" y="14638"/>
                      </a:lnTo>
                      <a:lnTo>
                        <a:pt x="10935" y="14492"/>
                      </a:lnTo>
                      <a:lnTo>
                        <a:pt x="11252" y="14321"/>
                      </a:lnTo>
                      <a:lnTo>
                        <a:pt x="11569" y="14151"/>
                      </a:lnTo>
                      <a:lnTo>
                        <a:pt x="11885" y="13956"/>
                      </a:lnTo>
                      <a:lnTo>
                        <a:pt x="12178" y="13737"/>
                      </a:lnTo>
                      <a:lnTo>
                        <a:pt x="12470" y="13517"/>
                      </a:lnTo>
                      <a:lnTo>
                        <a:pt x="12738" y="13274"/>
                      </a:lnTo>
                      <a:lnTo>
                        <a:pt x="13006" y="13006"/>
                      </a:lnTo>
                      <a:lnTo>
                        <a:pt x="13273" y="12738"/>
                      </a:lnTo>
                      <a:lnTo>
                        <a:pt x="13517" y="12470"/>
                      </a:lnTo>
                      <a:lnTo>
                        <a:pt x="13736" y="12178"/>
                      </a:lnTo>
                      <a:lnTo>
                        <a:pt x="13955" y="11886"/>
                      </a:lnTo>
                      <a:lnTo>
                        <a:pt x="14150" y="11569"/>
                      </a:lnTo>
                      <a:lnTo>
                        <a:pt x="14321" y="11252"/>
                      </a:lnTo>
                      <a:lnTo>
                        <a:pt x="14491" y="10936"/>
                      </a:lnTo>
                      <a:lnTo>
                        <a:pt x="14637" y="10595"/>
                      </a:lnTo>
                      <a:lnTo>
                        <a:pt x="14783" y="10254"/>
                      </a:lnTo>
                      <a:lnTo>
                        <a:pt x="14905" y="9889"/>
                      </a:lnTo>
                      <a:lnTo>
                        <a:pt x="15003" y="9523"/>
                      </a:lnTo>
                      <a:lnTo>
                        <a:pt x="15100" y="9158"/>
                      </a:lnTo>
                      <a:lnTo>
                        <a:pt x="15149" y="8793"/>
                      </a:lnTo>
                      <a:lnTo>
                        <a:pt x="15198" y="8403"/>
                      </a:lnTo>
                      <a:lnTo>
                        <a:pt x="15246" y="8013"/>
                      </a:lnTo>
                      <a:lnTo>
                        <a:pt x="15246" y="7623"/>
                      </a:lnTo>
                      <a:lnTo>
                        <a:pt x="15246" y="7623"/>
                      </a:lnTo>
                      <a:lnTo>
                        <a:pt x="15246" y="7234"/>
                      </a:lnTo>
                      <a:lnTo>
                        <a:pt x="15198" y="6844"/>
                      </a:lnTo>
                      <a:lnTo>
                        <a:pt x="15149" y="6454"/>
                      </a:lnTo>
                      <a:lnTo>
                        <a:pt x="15100" y="6089"/>
                      </a:lnTo>
                      <a:lnTo>
                        <a:pt x="15003" y="5724"/>
                      </a:lnTo>
                      <a:lnTo>
                        <a:pt x="14905" y="5358"/>
                      </a:lnTo>
                      <a:lnTo>
                        <a:pt x="14783" y="4993"/>
                      </a:lnTo>
                      <a:lnTo>
                        <a:pt x="14637" y="4652"/>
                      </a:lnTo>
                      <a:lnTo>
                        <a:pt x="14491" y="4311"/>
                      </a:lnTo>
                      <a:lnTo>
                        <a:pt x="14321" y="3995"/>
                      </a:lnTo>
                      <a:lnTo>
                        <a:pt x="14150" y="3678"/>
                      </a:lnTo>
                      <a:lnTo>
                        <a:pt x="13955" y="3361"/>
                      </a:lnTo>
                      <a:lnTo>
                        <a:pt x="13736" y="3069"/>
                      </a:lnTo>
                      <a:lnTo>
                        <a:pt x="13517" y="2777"/>
                      </a:lnTo>
                      <a:lnTo>
                        <a:pt x="13273" y="2509"/>
                      </a:lnTo>
                      <a:lnTo>
                        <a:pt x="13006" y="2241"/>
                      </a:lnTo>
                      <a:lnTo>
                        <a:pt x="12738" y="1973"/>
                      </a:lnTo>
                      <a:lnTo>
                        <a:pt x="12470" y="1730"/>
                      </a:lnTo>
                      <a:lnTo>
                        <a:pt x="12178" y="1510"/>
                      </a:lnTo>
                      <a:lnTo>
                        <a:pt x="11885" y="1291"/>
                      </a:lnTo>
                      <a:lnTo>
                        <a:pt x="11569" y="1096"/>
                      </a:lnTo>
                      <a:lnTo>
                        <a:pt x="11252" y="926"/>
                      </a:lnTo>
                      <a:lnTo>
                        <a:pt x="10935" y="755"/>
                      </a:lnTo>
                      <a:lnTo>
                        <a:pt x="10594" y="609"/>
                      </a:lnTo>
                      <a:lnTo>
                        <a:pt x="10253" y="463"/>
                      </a:lnTo>
                      <a:lnTo>
                        <a:pt x="9888" y="341"/>
                      </a:lnTo>
                      <a:lnTo>
                        <a:pt x="9523" y="244"/>
                      </a:lnTo>
                      <a:lnTo>
                        <a:pt x="9158" y="147"/>
                      </a:lnTo>
                      <a:lnTo>
                        <a:pt x="8792" y="98"/>
                      </a:lnTo>
                      <a:lnTo>
                        <a:pt x="8403" y="49"/>
                      </a:lnTo>
                      <a:lnTo>
                        <a:pt x="8013" y="0"/>
                      </a:lnTo>
                      <a:lnTo>
                        <a:pt x="7623" y="0"/>
                      </a:lnTo>
                      <a:lnTo>
                        <a:pt x="7623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49;p36">
                  <a:extLst>
                    <a:ext uri="{FF2B5EF4-FFF2-40B4-BE49-F238E27FC236}">
                      <a16:creationId xmlns:a16="http://schemas.microsoft.com/office/drawing/2014/main" id="{2160E46C-72FA-424B-AB1A-B23A61BD332A}"/>
                    </a:ext>
                  </a:extLst>
                </p:cNvPr>
                <p:cNvSpPr/>
                <p:nvPr/>
              </p:nvSpPr>
              <p:spPr>
                <a:xfrm>
                  <a:off x="1525475" y="2503125"/>
                  <a:ext cx="43875" cy="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901" fill="none" extrusionOk="0">
                      <a:moveTo>
                        <a:pt x="878" y="0"/>
                      </a:moveTo>
                      <a:lnTo>
                        <a:pt x="878" y="0"/>
                      </a:lnTo>
                      <a:lnTo>
                        <a:pt x="1048" y="25"/>
                      </a:lnTo>
                      <a:lnTo>
                        <a:pt x="1219" y="73"/>
                      </a:lnTo>
                      <a:lnTo>
                        <a:pt x="1365" y="171"/>
                      </a:lnTo>
                      <a:lnTo>
                        <a:pt x="1511" y="268"/>
                      </a:lnTo>
                      <a:lnTo>
                        <a:pt x="1608" y="414"/>
                      </a:lnTo>
                      <a:lnTo>
                        <a:pt x="1681" y="585"/>
                      </a:lnTo>
                      <a:lnTo>
                        <a:pt x="1730" y="755"/>
                      </a:lnTo>
                      <a:lnTo>
                        <a:pt x="1754" y="950"/>
                      </a:lnTo>
                      <a:lnTo>
                        <a:pt x="1754" y="950"/>
                      </a:lnTo>
                      <a:lnTo>
                        <a:pt x="1730" y="1145"/>
                      </a:lnTo>
                      <a:lnTo>
                        <a:pt x="1681" y="1316"/>
                      </a:lnTo>
                      <a:lnTo>
                        <a:pt x="1608" y="1486"/>
                      </a:lnTo>
                      <a:lnTo>
                        <a:pt x="1511" y="1632"/>
                      </a:lnTo>
                      <a:lnTo>
                        <a:pt x="1365" y="1730"/>
                      </a:lnTo>
                      <a:lnTo>
                        <a:pt x="1219" y="1827"/>
                      </a:lnTo>
                      <a:lnTo>
                        <a:pt x="1048" y="1876"/>
                      </a:lnTo>
                      <a:lnTo>
                        <a:pt x="878" y="1900"/>
                      </a:lnTo>
                      <a:lnTo>
                        <a:pt x="878" y="1900"/>
                      </a:lnTo>
                      <a:lnTo>
                        <a:pt x="707" y="1876"/>
                      </a:lnTo>
                      <a:lnTo>
                        <a:pt x="537" y="1827"/>
                      </a:lnTo>
                      <a:lnTo>
                        <a:pt x="390" y="1730"/>
                      </a:lnTo>
                      <a:lnTo>
                        <a:pt x="244" y="1632"/>
                      </a:lnTo>
                      <a:lnTo>
                        <a:pt x="147" y="1486"/>
                      </a:lnTo>
                      <a:lnTo>
                        <a:pt x="74" y="1316"/>
                      </a:lnTo>
                      <a:lnTo>
                        <a:pt x="25" y="1145"/>
                      </a:lnTo>
                      <a:lnTo>
                        <a:pt x="1" y="950"/>
                      </a:lnTo>
                      <a:lnTo>
                        <a:pt x="1" y="950"/>
                      </a:lnTo>
                      <a:lnTo>
                        <a:pt x="25" y="755"/>
                      </a:lnTo>
                      <a:lnTo>
                        <a:pt x="74" y="585"/>
                      </a:lnTo>
                      <a:lnTo>
                        <a:pt x="147" y="414"/>
                      </a:lnTo>
                      <a:lnTo>
                        <a:pt x="244" y="268"/>
                      </a:lnTo>
                      <a:lnTo>
                        <a:pt x="390" y="171"/>
                      </a:lnTo>
                      <a:lnTo>
                        <a:pt x="537" y="73"/>
                      </a:lnTo>
                      <a:lnTo>
                        <a:pt x="707" y="25"/>
                      </a:lnTo>
                      <a:lnTo>
                        <a:pt x="878" y="0"/>
                      </a:lnTo>
                      <a:lnTo>
                        <a:pt x="878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50;p36">
                  <a:extLst>
                    <a:ext uri="{FF2B5EF4-FFF2-40B4-BE49-F238E27FC236}">
                      <a16:creationId xmlns:a16="http://schemas.microsoft.com/office/drawing/2014/main" id="{6EF249AC-5711-44FA-B160-138F5E241843}"/>
                    </a:ext>
                  </a:extLst>
                </p:cNvPr>
                <p:cNvSpPr/>
                <p:nvPr/>
              </p:nvSpPr>
              <p:spPr>
                <a:xfrm>
                  <a:off x="1369600" y="2503125"/>
                  <a:ext cx="43875" cy="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" h="1901" fill="none" extrusionOk="0">
                      <a:moveTo>
                        <a:pt x="878" y="0"/>
                      </a:moveTo>
                      <a:lnTo>
                        <a:pt x="878" y="0"/>
                      </a:lnTo>
                      <a:lnTo>
                        <a:pt x="1048" y="25"/>
                      </a:lnTo>
                      <a:lnTo>
                        <a:pt x="1219" y="73"/>
                      </a:lnTo>
                      <a:lnTo>
                        <a:pt x="1365" y="171"/>
                      </a:lnTo>
                      <a:lnTo>
                        <a:pt x="1511" y="268"/>
                      </a:lnTo>
                      <a:lnTo>
                        <a:pt x="1608" y="414"/>
                      </a:lnTo>
                      <a:lnTo>
                        <a:pt x="1681" y="585"/>
                      </a:lnTo>
                      <a:lnTo>
                        <a:pt x="1730" y="755"/>
                      </a:lnTo>
                      <a:lnTo>
                        <a:pt x="1754" y="950"/>
                      </a:lnTo>
                      <a:lnTo>
                        <a:pt x="1754" y="950"/>
                      </a:lnTo>
                      <a:lnTo>
                        <a:pt x="1730" y="1145"/>
                      </a:lnTo>
                      <a:lnTo>
                        <a:pt x="1681" y="1316"/>
                      </a:lnTo>
                      <a:lnTo>
                        <a:pt x="1608" y="1486"/>
                      </a:lnTo>
                      <a:lnTo>
                        <a:pt x="1511" y="1632"/>
                      </a:lnTo>
                      <a:lnTo>
                        <a:pt x="1365" y="1730"/>
                      </a:lnTo>
                      <a:lnTo>
                        <a:pt x="1219" y="1827"/>
                      </a:lnTo>
                      <a:lnTo>
                        <a:pt x="1048" y="1876"/>
                      </a:lnTo>
                      <a:lnTo>
                        <a:pt x="878" y="1900"/>
                      </a:lnTo>
                      <a:lnTo>
                        <a:pt x="878" y="1900"/>
                      </a:lnTo>
                      <a:lnTo>
                        <a:pt x="707" y="1876"/>
                      </a:lnTo>
                      <a:lnTo>
                        <a:pt x="537" y="1827"/>
                      </a:lnTo>
                      <a:lnTo>
                        <a:pt x="391" y="1730"/>
                      </a:lnTo>
                      <a:lnTo>
                        <a:pt x="244" y="1632"/>
                      </a:lnTo>
                      <a:lnTo>
                        <a:pt x="147" y="1486"/>
                      </a:lnTo>
                      <a:lnTo>
                        <a:pt x="74" y="1316"/>
                      </a:lnTo>
                      <a:lnTo>
                        <a:pt x="25" y="1145"/>
                      </a:lnTo>
                      <a:lnTo>
                        <a:pt x="1" y="950"/>
                      </a:lnTo>
                      <a:lnTo>
                        <a:pt x="1" y="950"/>
                      </a:lnTo>
                      <a:lnTo>
                        <a:pt x="25" y="755"/>
                      </a:lnTo>
                      <a:lnTo>
                        <a:pt x="74" y="585"/>
                      </a:lnTo>
                      <a:lnTo>
                        <a:pt x="147" y="414"/>
                      </a:lnTo>
                      <a:lnTo>
                        <a:pt x="244" y="268"/>
                      </a:lnTo>
                      <a:lnTo>
                        <a:pt x="391" y="171"/>
                      </a:lnTo>
                      <a:lnTo>
                        <a:pt x="537" y="73"/>
                      </a:lnTo>
                      <a:lnTo>
                        <a:pt x="707" y="25"/>
                      </a:lnTo>
                      <a:lnTo>
                        <a:pt x="878" y="0"/>
                      </a:lnTo>
                      <a:lnTo>
                        <a:pt x="878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51;p36">
                  <a:extLst>
                    <a:ext uri="{FF2B5EF4-FFF2-40B4-BE49-F238E27FC236}">
                      <a16:creationId xmlns:a16="http://schemas.microsoft.com/office/drawing/2014/main" id="{0ECA28F3-52CC-4E74-960B-AB76308215BC}"/>
                    </a:ext>
                  </a:extLst>
                </p:cNvPr>
                <p:cNvSpPr/>
                <p:nvPr/>
              </p:nvSpPr>
              <p:spPr>
                <a:xfrm>
                  <a:off x="1369600" y="2604200"/>
                  <a:ext cx="199750" cy="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0" h="1633" fill="none" extrusionOk="0">
                      <a:moveTo>
                        <a:pt x="7989" y="0"/>
                      </a:moveTo>
                      <a:lnTo>
                        <a:pt x="7989" y="0"/>
                      </a:lnTo>
                      <a:lnTo>
                        <a:pt x="7575" y="366"/>
                      </a:lnTo>
                      <a:lnTo>
                        <a:pt x="7137" y="707"/>
                      </a:lnTo>
                      <a:lnTo>
                        <a:pt x="6650" y="975"/>
                      </a:lnTo>
                      <a:lnTo>
                        <a:pt x="6163" y="1218"/>
                      </a:lnTo>
                      <a:lnTo>
                        <a:pt x="5627" y="1389"/>
                      </a:lnTo>
                      <a:lnTo>
                        <a:pt x="5115" y="1535"/>
                      </a:lnTo>
                      <a:lnTo>
                        <a:pt x="4555" y="1608"/>
                      </a:lnTo>
                      <a:lnTo>
                        <a:pt x="3995" y="1632"/>
                      </a:lnTo>
                      <a:lnTo>
                        <a:pt x="3995" y="1632"/>
                      </a:lnTo>
                      <a:lnTo>
                        <a:pt x="3435" y="1608"/>
                      </a:lnTo>
                      <a:lnTo>
                        <a:pt x="2875" y="1535"/>
                      </a:lnTo>
                      <a:lnTo>
                        <a:pt x="2363" y="1389"/>
                      </a:lnTo>
                      <a:lnTo>
                        <a:pt x="1828" y="1218"/>
                      </a:lnTo>
                      <a:lnTo>
                        <a:pt x="1340" y="975"/>
                      </a:lnTo>
                      <a:lnTo>
                        <a:pt x="853" y="707"/>
                      </a:lnTo>
                      <a:lnTo>
                        <a:pt x="415" y="366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" name="Google Shape;510;p36">
                <a:extLst>
                  <a:ext uri="{FF2B5EF4-FFF2-40B4-BE49-F238E27FC236}">
                    <a16:creationId xmlns:a16="http://schemas.microsoft.com/office/drawing/2014/main" id="{6124B0CE-4F3C-4E30-963B-157CBE0C25B9}"/>
                  </a:ext>
                </a:extLst>
              </p:cNvPr>
              <p:cNvGrpSpPr/>
              <p:nvPr/>
            </p:nvGrpSpPr>
            <p:grpSpPr>
              <a:xfrm>
                <a:off x="890483" y="2586845"/>
                <a:ext cx="566162" cy="485192"/>
                <a:chOff x="1923075" y="3694075"/>
                <a:chExt cx="437200" cy="341600"/>
              </a:xfrm>
            </p:grpSpPr>
            <p:sp>
              <p:nvSpPr>
                <p:cNvPr id="14" name="Google Shape;511;p36">
                  <a:extLst>
                    <a:ext uri="{FF2B5EF4-FFF2-40B4-BE49-F238E27FC236}">
                      <a16:creationId xmlns:a16="http://schemas.microsoft.com/office/drawing/2014/main" id="{585B5519-4815-432E-AD9A-13E98C9EF1B7}"/>
                    </a:ext>
                  </a:extLst>
                </p:cNvPr>
                <p:cNvSpPr/>
                <p:nvPr/>
              </p:nvSpPr>
              <p:spPr>
                <a:xfrm>
                  <a:off x="2247600" y="3983300"/>
                  <a:ext cx="524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2095" fill="none" extrusionOk="0">
                      <a:moveTo>
                        <a:pt x="1" y="1048"/>
                      </a:moveTo>
                      <a:lnTo>
                        <a:pt x="1" y="1048"/>
                      </a:lnTo>
                      <a:lnTo>
                        <a:pt x="25" y="828"/>
                      </a:lnTo>
                      <a:lnTo>
                        <a:pt x="74" y="634"/>
                      </a:lnTo>
                      <a:lnTo>
                        <a:pt x="171" y="439"/>
                      </a:lnTo>
                      <a:lnTo>
                        <a:pt x="317" y="293"/>
                      </a:lnTo>
                      <a:lnTo>
                        <a:pt x="463" y="171"/>
                      </a:lnTo>
                      <a:lnTo>
                        <a:pt x="634" y="73"/>
                      </a:lnTo>
                      <a:lnTo>
                        <a:pt x="829" y="0"/>
                      </a:lnTo>
                      <a:lnTo>
                        <a:pt x="1048" y="0"/>
                      </a:lnTo>
                      <a:lnTo>
                        <a:pt x="1048" y="0"/>
                      </a:lnTo>
                      <a:lnTo>
                        <a:pt x="1267" y="0"/>
                      </a:lnTo>
                      <a:lnTo>
                        <a:pt x="1462" y="73"/>
                      </a:lnTo>
                      <a:lnTo>
                        <a:pt x="1633" y="171"/>
                      </a:lnTo>
                      <a:lnTo>
                        <a:pt x="1779" y="293"/>
                      </a:lnTo>
                      <a:lnTo>
                        <a:pt x="1925" y="439"/>
                      </a:lnTo>
                      <a:lnTo>
                        <a:pt x="2022" y="634"/>
                      </a:lnTo>
                      <a:lnTo>
                        <a:pt x="2071" y="828"/>
                      </a:lnTo>
                      <a:lnTo>
                        <a:pt x="2095" y="1048"/>
                      </a:lnTo>
                      <a:lnTo>
                        <a:pt x="2095" y="1048"/>
                      </a:lnTo>
                      <a:lnTo>
                        <a:pt x="2071" y="1242"/>
                      </a:lnTo>
                      <a:lnTo>
                        <a:pt x="2022" y="1437"/>
                      </a:lnTo>
                      <a:lnTo>
                        <a:pt x="1925" y="1632"/>
                      </a:lnTo>
                      <a:lnTo>
                        <a:pt x="1779" y="1778"/>
                      </a:lnTo>
                      <a:lnTo>
                        <a:pt x="1633" y="1900"/>
                      </a:lnTo>
                      <a:lnTo>
                        <a:pt x="1462" y="1997"/>
                      </a:lnTo>
                      <a:lnTo>
                        <a:pt x="1267" y="2070"/>
                      </a:lnTo>
                      <a:lnTo>
                        <a:pt x="1048" y="2095"/>
                      </a:lnTo>
                      <a:lnTo>
                        <a:pt x="1048" y="2095"/>
                      </a:lnTo>
                      <a:lnTo>
                        <a:pt x="829" y="2070"/>
                      </a:lnTo>
                      <a:lnTo>
                        <a:pt x="634" y="1997"/>
                      </a:lnTo>
                      <a:lnTo>
                        <a:pt x="463" y="1900"/>
                      </a:lnTo>
                      <a:lnTo>
                        <a:pt x="317" y="1778"/>
                      </a:lnTo>
                      <a:lnTo>
                        <a:pt x="171" y="1632"/>
                      </a:lnTo>
                      <a:lnTo>
                        <a:pt x="74" y="1437"/>
                      </a:lnTo>
                      <a:lnTo>
                        <a:pt x="25" y="1242"/>
                      </a:lnTo>
                      <a:lnTo>
                        <a:pt x="1" y="1048"/>
                      </a:lnTo>
                      <a:lnTo>
                        <a:pt x="1" y="104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512;p36">
                  <a:extLst>
                    <a:ext uri="{FF2B5EF4-FFF2-40B4-BE49-F238E27FC236}">
                      <a16:creationId xmlns:a16="http://schemas.microsoft.com/office/drawing/2014/main" id="{3D3EDB41-1085-4D3E-BA95-D2AECE188BD5}"/>
                    </a:ext>
                  </a:extLst>
                </p:cNvPr>
                <p:cNvSpPr/>
                <p:nvPr/>
              </p:nvSpPr>
              <p:spPr>
                <a:xfrm>
                  <a:off x="2035100" y="3983300"/>
                  <a:ext cx="5240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6" h="2095" fill="none" extrusionOk="0">
                      <a:moveTo>
                        <a:pt x="1" y="1048"/>
                      </a:moveTo>
                      <a:lnTo>
                        <a:pt x="1" y="1048"/>
                      </a:lnTo>
                      <a:lnTo>
                        <a:pt x="25" y="828"/>
                      </a:lnTo>
                      <a:lnTo>
                        <a:pt x="74" y="634"/>
                      </a:lnTo>
                      <a:lnTo>
                        <a:pt x="171" y="439"/>
                      </a:lnTo>
                      <a:lnTo>
                        <a:pt x="317" y="293"/>
                      </a:lnTo>
                      <a:lnTo>
                        <a:pt x="464" y="171"/>
                      </a:lnTo>
                      <a:lnTo>
                        <a:pt x="634" y="73"/>
                      </a:lnTo>
                      <a:lnTo>
                        <a:pt x="829" y="0"/>
                      </a:lnTo>
                      <a:lnTo>
                        <a:pt x="1048" y="0"/>
                      </a:lnTo>
                      <a:lnTo>
                        <a:pt x="1048" y="0"/>
                      </a:lnTo>
                      <a:lnTo>
                        <a:pt x="1267" y="0"/>
                      </a:lnTo>
                      <a:lnTo>
                        <a:pt x="1462" y="73"/>
                      </a:lnTo>
                      <a:lnTo>
                        <a:pt x="1633" y="171"/>
                      </a:lnTo>
                      <a:lnTo>
                        <a:pt x="1779" y="293"/>
                      </a:lnTo>
                      <a:lnTo>
                        <a:pt x="1925" y="439"/>
                      </a:lnTo>
                      <a:lnTo>
                        <a:pt x="2022" y="634"/>
                      </a:lnTo>
                      <a:lnTo>
                        <a:pt x="2071" y="828"/>
                      </a:lnTo>
                      <a:lnTo>
                        <a:pt x="2095" y="1048"/>
                      </a:lnTo>
                      <a:lnTo>
                        <a:pt x="2095" y="1048"/>
                      </a:lnTo>
                      <a:lnTo>
                        <a:pt x="2071" y="1242"/>
                      </a:lnTo>
                      <a:lnTo>
                        <a:pt x="2022" y="1437"/>
                      </a:lnTo>
                      <a:lnTo>
                        <a:pt x="1925" y="1632"/>
                      </a:lnTo>
                      <a:lnTo>
                        <a:pt x="1779" y="1778"/>
                      </a:lnTo>
                      <a:lnTo>
                        <a:pt x="1633" y="1900"/>
                      </a:lnTo>
                      <a:lnTo>
                        <a:pt x="1462" y="1997"/>
                      </a:lnTo>
                      <a:lnTo>
                        <a:pt x="1267" y="2070"/>
                      </a:lnTo>
                      <a:lnTo>
                        <a:pt x="1048" y="2095"/>
                      </a:lnTo>
                      <a:lnTo>
                        <a:pt x="1048" y="2095"/>
                      </a:lnTo>
                      <a:lnTo>
                        <a:pt x="829" y="2070"/>
                      </a:lnTo>
                      <a:lnTo>
                        <a:pt x="634" y="1997"/>
                      </a:lnTo>
                      <a:lnTo>
                        <a:pt x="464" y="1900"/>
                      </a:lnTo>
                      <a:lnTo>
                        <a:pt x="317" y="1778"/>
                      </a:lnTo>
                      <a:lnTo>
                        <a:pt x="171" y="1632"/>
                      </a:lnTo>
                      <a:lnTo>
                        <a:pt x="74" y="1437"/>
                      </a:lnTo>
                      <a:lnTo>
                        <a:pt x="25" y="1242"/>
                      </a:lnTo>
                      <a:lnTo>
                        <a:pt x="1" y="1048"/>
                      </a:lnTo>
                      <a:lnTo>
                        <a:pt x="1" y="1048"/>
                      </a:lnTo>
                      <a:close/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513;p36">
                  <a:extLst>
                    <a:ext uri="{FF2B5EF4-FFF2-40B4-BE49-F238E27FC236}">
                      <a16:creationId xmlns:a16="http://schemas.microsoft.com/office/drawing/2014/main" id="{8B47D935-35A7-409A-B7A1-A5B22EA424BE}"/>
                    </a:ext>
                  </a:extLst>
                </p:cNvPr>
                <p:cNvSpPr/>
                <p:nvPr/>
              </p:nvSpPr>
              <p:spPr>
                <a:xfrm>
                  <a:off x="1923075" y="3694075"/>
                  <a:ext cx="437200" cy="28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88" h="11204" fill="none" extrusionOk="0">
                      <a:moveTo>
                        <a:pt x="14516" y="10912"/>
                      </a:moveTo>
                      <a:lnTo>
                        <a:pt x="5675" y="10912"/>
                      </a:lnTo>
                      <a:lnTo>
                        <a:pt x="6089" y="9889"/>
                      </a:lnTo>
                      <a:lnTo>
                        <a:pt x="6089" y="9889"/>
                      </a:lnTo>
                      <a:lnTo>
                        <a:pt x="6235" y="9913"/>
                      </a:lnTo>
                      <a:lnTo>
                        <a:pt x="6406" y="9913"/>
                      </a:lnTo>
                      <a:lnTo>
                        <a:pt x="13810" y="9231"/>
                      </a:lnTo>
                      <a:lnTo>
                        <a:pt x="13810" y="9231"/>
                      </a:lnTo>
                      <a:lnTo>
                        <a:pt x="13980" y="9207"/>
                      </a:lnTo>
                      <a:lnTo>
                        <a:pt x="14151" y="9134"/>
                      </a:lnTo>
                      <a:lnTo>
                        <a:pt x="14297" y="9061"/>
                      </a:lnTo>
                      <a:lnTo>
                        <a:pt x="14467" y="8963"/>
                      </a:lnTo>
                      <a:lnTo>
                        <a:pt x="14614" y="8866"/>
                      </a:lnTo>
                      <a:lnTo>
                        <a:pt x="14735" y="8744"/>
                      </a:lnTo>
                      <a:lnTo>
                        <a:pt x="14833" y="8598"/>
                      </a:lnTo>
                      <a:lnTo>
                        <a:pt x="14930" y="8452"/>
                      </a:lnTo>
                      <a:lnTo>
                        <a:pt x="17414" y="3142"/>
                      </a:lnTo>
                      <a:lnTo>
                        <a:pt x="17414" y="3142"/>
                      </a:lnTo>
                      <a:lnTo>
                        <a:pt x="17463" y="2996"/>
                      </a:lnTo>
                      <a:lnTo>
                        <a:pt x="17487" y="2875"/>
                      </a:lnTo>
                      <a:lnTo>
                        <a:pt x="17463" y="2753"/>
                      </a:lnTo>
                      <a:lnTo>
                        <a:pt x="17439" y="2631"/>
                      </a:lnTo>
                      <a:lnTo>
                        <a:pt x="17366" y="2558"/>
                      </a:lnTo>
                      <a:lnTo>
                        <a:pt x="17244" y="2485"/>
                      </a:lnTo>
                      <a:lnTo>
                        <a:pt x="17122" y="2436"/>
                      </a:lnTo>
                      <a:lnTo>
                        <a:pt x="16976" y="2412"/>
                      </a:lnTo>
                      <a:lnTo>
                        <a:pt x="4579" y="1998"/>
                      </a:lnTo>
                      <a:lnTo>
                        <a:pt x="4214" y="366"/>
                      </a:lnTo>
                      <a:lnTo>
                        <a:pt x="4214" y="366"/>
                      </a:lnTo>
                      <a:lnTo>
                        <a:pt x="4141" y="220"/>
                      </a:lnTo>
                      <a:lnTo>
                        <a:pt x="4043" y="98"/>
                      </a:lnTo>
                      <a:lnTo>
                        <a:pt x="3897" y="25"/>
                      </a:lnTo>
                      <a:lnTo>
                        <a:pt x="3727" y="1"/>
                      </a:lnTo>
                      <a:lnTo>
                        <a:pt x="488" y="1"/>
                      </a:lnTo>
                      <a:lnTo>
                        <a:pt x="488" y="1"/>
                      </a:lnTo>
                      <a:lnTo>
                        <a:pt x="390" y="1"/>
                      </a:lnTo>
                      <a:lnTo>
                        <a:pt x="293" y="25"/>
                      </a:lnTo>
                      <a:lnTo>
                        <a:pt x="220" y="74"/>
                      </a:lnTo>
                      <a:lnTo>
                        <a:pt x="147" y="122"/>
                      </a:lnTo>
                      <a:lnTo>
                        <a:pt x="74" y="196"/>
                      </a:lnTo>
                      <a:lnTo>
                        <a:pt x="25" y="293"/>
                      </a:lnTo>
                      <a:lnTo>
                        <a:pt x="1" y="366"/>
                      </a:lnTo>
                      <a:lnTo>
                        <a:pt x="1" y="488"/>
                      </a:lnTo>
                      <a:lnTo>
                        <a:pt x="1" y="488"/>
                      </a:lnTo>
                      <a:lnTo>
                        <a:pt x="1" y="585"/>
                      </a:lnTo>
                      <a:lnTo>
                        <a:pt x="25" y="658"/>
                      </a:lnTo>
                      <a:lnTo>
                        <a:pt x="74" y="756"/>
                      </a:lnTo>
                      <a:lnTo>
                        <a:pt x="147" y="829"/>
                      </a:lnTo>
                      <a:lnTo>
                        <a:pt x="220" y="877"/>
                      </a:lnTo>
                      <a:lnTo>
                        <a:pt x="293" y="926"/>
                      </a:lnTo>
                      <a:lnTo>
                        <a:pt x="390" y="951"/>
                      </a:lnTo>
                      <a:lnTo>
                        <a:pt x="488" y="975"/>
                      </a:lnTo>
                      <a:lnTo>
                        <a:pt x="3337" y="975"/>
                      </a:lnTo>
                      <a:lnTo>
                        <a:pt x="5286" y="9256"/>
                      </a:lnTo>
                      <a:lnTo>
                        <a:pt x="4506" y="11204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514;p36">
                  <a:extLst>
                    <a:ext uri="{FF2B5EF4-FFF2-40B4-BE49-F238E27FC236}">
                      <a16:creationId xmlns:a16="http://schemas.microsoft.com/office/drawing/2014/main" id="{2D93E897-B39D-4ABA-8017-6E46AEAE80B9}"/>
                    </a:ext>
                  </a:extLst>
                </p:cNvPr>
                <p:cNvSpPr/>
                <p:nvPr/>
              </p:nvSpPr>
              <p:spPr>
                <a:xfrm>
                  <a:off x="2261000" y="3781750"/>
                  <a:ext cx="48725" cy="10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4336" fill="none" extrusionOk="0">
                      <a:moveTo>
                        <a:pt x="1" y="4336"/>
                      </a:moveTo>
                      <a:lnTo>
                        <a:pt x="1949" y="1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515;p36">
                  <a:extLst>
                    <a:ext uri="{FF2B5EF4-FFF2-40B4-BE49-F238E27FC236}">
                      <a16:creationId xmlns:a16="http://schemas.microsoft.com/office/drawing/2014/main" id="{A1199A0A-2A08-4722-98D8-502F41D71FA5}"/>
                    </a:ext>
                  </a:extLst>
                </p:cNvPr>
                <p:cNvSpPr/>
                <p:nvPr/>
              </p:nvSpPr>
              <p:spPr>
                <a:xfrm>
                  <a:off x="2225675" y="3780550"/>
                  <a:ext cx="32300" cy="11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" h="4555" fill="none" extrusionOk="0">
                      <a:moveTo>
                        <a:pt x="1" y="4554"/>
                      </a:moveTo>
                      <a:lnTo>
                        <a:pt x="1292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516;p36">
                  <a:extLst>
                    <a:ext uri="{FF2B5EF4-FFF2-40B4-BE49-F238E27FC236}">
                      <a16:creationId xmlns:a16="http://schemas.microsoft.com/office/drawing/2014/main" id="{D0025087-130F-4815-B46A-7ACE29184CAF}"/>
                    </a:ext>
                  </a:extLst>
                </p:cNvPr>
                <p:cNvSpPr/>
                <p:nvPr/>
              </p:nvSpPr>
              <p:spPr>
                <a:xfrm>
                  <a:off x="2190375" y="3779325"/>
                  <a:ext cx="15850" cy="11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4774" fill="none" extrusionOk="0">
                      <a:moveTo>
                        <a:pt x="0" y="4774"/>
                      </a:moveTo>
                      <a:lnTo>
                        <a:pt x="634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517;p36">
                  <a:extLst>
                    <a:ext uri="{FF2B5EF4-FFF2-40B4-BE49-F238E27FC236}">
                      <a16:creationId xmlns:a16="http://schemas.microsoft.com/office/drawing/2014/main" id="{94418B9C-BC3B-4F73-AD65-BB5C32815975}"/>
                    </a:ext>
                  </a:extLst>
                </p:cNvPr>
                <p:cNvSpPr/>
                <p:nvPr/>
              </p:nvSpPr>
              <p:spPr>
                <a:xfrm>
                  <a:off x="2154450" y="3777500"/>
                  <a:ext cx="125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5042" fill="none" extrusionOk="0">
                      <a:moveTo>
                        <a:pt x="49" y="5042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518;p36">
                  <a:extLst>
                    <a:ext uri="{FF2B5EF4-FFF2-40B4-BE49-F238E27FC236}">
                      <a16:creationId xmlns:a16="http://schemas.microsoft.com/office/drawing/2014/main" id="{603A4956-47F9-49DB-9E19-DBA50017A696}"/>
                    </a:ext>
                  </a:extLst>
                </p:cNvPr>
                <p:cNvSpPr/>
                <p:nvPr/>
              </p:nvSpPr>
              <p:spPr>
                <a:xfrm>
                  <a:off x="2103300" y="3776275"/>
                  <a:ext cx="17075" cy="13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" h="5262" fill="none" extrusionOk="0">
                      <a:moveTo>
                        <a:pt x="683" y="526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519;p36">
                  <a:extLst>
                    <a:ext uri="{FF2B5EF4-FFF2-40B4-BE49-F238E27FC236}">
                      <a16:creationId xmlns:a16="http://schemas.microsoft.com/office/drawing/2014/main" id="{572BE55C-17E9-41B8-9BDB-A20BF902CC9B}"/>
                    </a:ext>
                  </a:extLst>
                </p:cNvPr>
                <p:cNvSpPr/>
                <p:nvPr/>
              </p:nvSpPr>
              <p:spPr>
                <a:xfrm>
                  <a:off x="2051550" y="3775050"/>
                  <a:ext cx="34125" cy="13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" h="5481" fill="none" extrusionOk="0">
                      <a:moveTo>
                        <a:pt x="1364" y="548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217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0" name="Google Shape;257;p28">
              <a:extLst>
                <a:ext uri="{FF2B5EF4-FFF2-40B4-BE49-F238E27FC236}">
                  <a16:creationId xmlns:a16="http://schemas.microsoft.com/office/drawing/2014/main" id="{52F6C651-9642-4C6E-995A-D5ED703347AD}"/>
                </a:ext>
              </a:extLst>
            </p:cNvPr>
            <p:cNvSpPr txBox="1">
              <a:spLocks/>
            </p:cNvSpPr>
            <p:nvPr/>
          </p:nvSpPr>
          <p:spPr>
            <a:xfrm>
              <a:off x="580371" y="1797626"/>
              <a:ext cx="1602824" cy="489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FFB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9pPr>
            </a:lstStyle>
            <a:p>
              <a:pPr marL="0" indent="0"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Compra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A53E715-DDF3-4D8A-AB77-6D0C7F79DC17}"/>
              </a:ext>
            </a:extLst>
          </p:cNvPr>
          <p:cNvGrpSpPr/>
          <p:nvPr/>
        </p:nvGrpSpPr>
        <p:grpSpPr>
          <a:xfrm>
            <a:off x="4338543" y="1799942"/>
            <a:ext cx="1534741" cy="979101"/>
            <a:chOff x="4541276" y="1414534"/>
            <a:chExt cx="1534741" cy="979101"/>
          </a:xfrm>
        </p:grpSpPr>
        <p:grpSp>
          <p:nvGrpSpPr>
            <p:cNvPr id="30" name="Google Shape;668;p36">
              <a:extLst>
                <a:ext uri="{FF2B5EF4-FFF2-40B4-BE49-F238E27FC236}">
                  <a16:creationId xmlns:a16="http://schemas.microsoft.com/office/drawing/2014/main" id="{5268E85E-5CB1-4641-809D-5CE1E31E9C1E}"/>
                </a:ext>
              </a:extLst>
            </p:cNvPr>
            <p:cNvGrpSpPr/>
            <p:nvPr/>
          </p:nvGrpSpPr>
          <p:grpSpPr>
            <a:xfrm>
              <a:off x="5003741" y="1414534"/>
              <a:ext cx="609810" cy="493835"/>
              <a:chOff x="5973900" y="318475"/>
              <a:chExt cx="401900" cy="380575"/>
            </a:xfrm>
          </p:grpSpPr>
          <p:sp>
            <p:nvSpPr>
              <p:cNvPr id="31" name="Google Shape;669;p36">
                <a:extLst>
                  <a:ext uri="{FF2B5EF4-FFF2-40B4-BE49-F238E27FC236}">
                    <a16:creationId xmlns:a16="http://schemas.microsoft.com/office/drawing/2014/main" id="{B12E7F22-4DF7-4F90-9836-4CE89B004602}"/>
                  </a:ext>
                </a:extLst>
              </p:cNvPr>
              <p:cNvSpPr/>
              <p:nvPr/>
            </p:nvSpPr>
            <p:spPr>
              <a:xfrm>
                <a:off x="5973900" y="337975"/>
                <a:ext cx="401900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2680" fill="none" extrusionOk="0">
                    <a:moveTo>
                      <a:pt x="16075" y="2679"/>
                    </a:moveTo>
                    <a:lnTo>
                      <a:pt x="16075" y="0"/>
                    </a:lnTo>
                    <a:lnTo>
                      <a:pt x="1" y="0"/>
                    </a:lnTo>
                    <a:lnTo>
                      <a:pt x="1" y="2679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70;p36">
                <a:extLst>
                  <a:ext uri="{FF2B5EF4-FFF2-40B4-BE49-F238E27FC236}">
                    <a16:creationId xmlns:a16="http://schemas.microsoft.com/office/drawing/2014/main" id="{179C41B4-75FC-4C5D-88C2-6CE73718222F}"/>
                  </a:ext>
                </a:extLst>
              </p:cNvPr>
              <p:cNvSpPr/>
              <p:nvPr/>
            </p:nvSpPr>
            <p:spPr>
              <a:xfrm>
                <a:off x="6024450" y="348325"/>
                <a:ext cx="4507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3" fill="none" extrusionOk="0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3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3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2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2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71;p36">
                <a:extLst>
                  <a:ext uri="{FF2B5EF4-FFF2-40B4-BE49-F238E27FC236}">
                    <a16:creationId xmlns:a16="http://schemas.microsoft.com/office/drawing/2014/main" id="{D03950B5-C829-4D5C-9F55-9B4233E8C546}"/>
                  </a:ext>
                </a:extLst>
              </p:cNvPr>
              <p:cNvSpPr/>
              <p:nvPr/>
            </p:nvSpPr>
            <p:spPr>
              <a:xfrm>
                <a:off x="6280175" y="348325"/>
                <a:ext cx="4507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803" fill="none" extrusionOk="0">
                    <a:moveTo>
                      <a:pt x="902" y="1803"/>
                    </a:moveTo>
                    <a:lnTo>
                      <a:pt x="902" y="1803"/>
                    </a:lnTo>
                    <a:lnTo>
                      <a:pt x="731" y="1778"/>
                    </a:lnTo>
                    <a:lnTo>
                      <a:pt x="561" y="1729"/>
                    </a:lnTo>
                    <a:lnTo>
                      <a:pt x="390" y="1632"/>
                    </a:lnTo>
                    <a:lnTo>
                      <a:pt x="268" y="1535"/>
                    </a:lnTo>
                    <a:lnTo>
                      <a:pt x="147" y="1388"/>
                    </a:lnTo>
                    <a:lnTo>
                      <a:pt x="74" y="1242"/>
                    </a:lnTo>
                    <a:lnTo>
                      <a:pt x="25" y="1072"/>
                    </a:lnTo>
                    <a:lnTo>
                      <a:pt x="0" y="901"/>
                    </a:lnTo>
                    <a:lnTo>
                      <a:pt x="0" y="901"/>
                    </a:lnTo>
                    <a:lnTo>
                      <a:pt x="25" y="707"/>
                    </a:lnTo>
                    <a:lnTo>
                      <a:pt x="74" y="536"/>
                    </a:lnTo>
                    <a:lnTo>
                      <a:pt x="147" y="390"/>
                    </a:lnTo>
                    <a:lnTo>
                      <a:pt x="268" y="244"/>
                    </a:lnTo>
                    <a:lnTo>
                      <a:pt x="390" y="146"/>
                    </a:lnTo>
                    <a:lnTo>
                      <a:pt x="561" y="49"/>
                    </a:lnTo>
                    <a:lnTo>
                      <a:pt x="731" y="0"/>
                    </a:lnTo>
                    <a:lnTo>
                      <a:pt x="902" y="0"/>
                    </a:lnTo>
                    <a:lnTo>
                      <a:pt x="902" y="0"/>
                    </a:lnTo>
                    <a:lnTo>
                      <a:pt x="1072" y="0"/>
                    </a:lnTo>
                    <a:lnTo>
                      <a:pt x="1243" y="49"/>
                    </a:lnTo>
                    <a:lnTo>
                      <a:pt x="1413" y="146"/>
                    </a:lnTo>
                    <a:lnTo>
                      <a:pt x="1535" y="244"/>
                    </a:lnTo>
                    <a:lnTo>
                      <a:pt x="1657" y="390"/>
                    </a:lnTo>
                    <a:lnTo>
                      <a:pt x="1730" y="536"/>
                    </a:lnTo>
                    <a:lnTo>
                      <a:pt x="1778" y="707"/>
                    </a:lnTo>
                    <a:lnTo>
                      <a:pt x="1803" y="901"/>
                    </a:lnTo>
                    <a:lnTo>
                      <a:pt x="1803" y="901"/>
                    </a:lnTo>
                    <a:lnTo>
                      <a:pt x="1778" y="1072"/>
                    </a:lnTo>
                    <a:lnTo>
                      <a:pt x="1730" y="1242"/>
                    </a:lnTo>
                    <a:lnTo>
                      <a:pt x="1657" y="1388"/>
                    </a:lnTo>
                    <a:lnTo>
                      <a:pt x="1535" y="1535"/>
                    </a:lnTo>
                    <a:lnTo>
                      <a:pt x="1413" y="1632"/>
                    </a:lnTo>
                    <a:lnTo>
                      <a:pt x="1243" y="1729"/>
                    </a:lnTo>
                    <a:lnTo>
                      <a:pt x="1072" y="1778"/>
                    </a:lnTo>
                    <a:lnTo>
                      <a:pt x="902" y="1803"/>
                    </a:lnTo>
                    <a:lnTo>
                      <a:pt x="902" y="1803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72;p36">
                <a:extLst>
                  <a:ext uri="{FF2B5EF4-FFF2-40B4-BE49-F238E27FC236}">
                    <a16:creationId xmlns:a16="http://schemas.microsoft.com/office/drawing/2014/main" id="{A18B343C-62B0-4372-BF26-7ABA82A5CF28}"/>
                  </a:ext>
                </a:extLst>
              </p:cNvPr>
              <p:cNvSpPr/>
              <p:nvPr/>
            </p:nvSpPr>
            <p:spPr>
              <a:xfrm>
                <a:off x="5973900" y="667375"/>
                <a:ext cx="40190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1267" fill="none" extrusionOk="0">
                    <a:moveTo>
                      <a:pt x="1" y="0"/>
                    </a:moveTo>
                    <a:lnTo>
                      <a:pt x="1" y="487"/>
                    </a:lnTo>
                    <a:lnTo>
                      <a:pt x="1" y="487"/>
                    </a:lnTo>
                    <a:lnTo>
                      <a:pt x="25" y="658"/>
                    </a:lnTo>
                    <a:lnTo>
                      <a:pt x="74" y="804"/>
                    </a:lnTo>
                    <a:lnTo>
                      <a:pt x="147" y="926"/>
                    </a:lnTo>
                    <a:lnTo>
                      <a:pt x="220" y="1048"/>
                    </a:lnTo>
                    <a:lnTo>
                      <a:pt x="342" y="1145"/>
                    </a:lnTo>
                    <a:lnTo>
                      <a:pt x="488" y="1218"/>
                    </a:lnTo>
                    <a:lnTo>
                      <a:pt x="634" y="1267"/>
                    </a:lnTo>
                    <a:lnTo>
                      <a:pt x="780" y="1267"/>
                    </a:lnTo>
                    <a:lnTo>
                      <a:pt x="15296" y="1267"/>
                    </a:lnTo>
                    <a:lnTo>
                      <a:pt x="15296" y="1267"/>
                    </a:lnTo>
                    <a:lnTo>
                      <a:pt x="15442" y="1267"/>
                    </a:lnTo>
                    <a:lnTo>
                      <a:pt x="15588" y="1218"/>
                    </a:lnTo>
                    <a:lnTo>
                      <a:pt x="15734" y="1145"/>
                    </a:lnTo>
                    <a:lnTo>
                      <a:pt x="15856" y="1048"/>
                    </a:lnTo>
                    <a:lnTo>
                      <a:pt x="15929" y="926"/>
                    </a:lnTo>
                    <a:lnTo>
                      <a:pt x="16002" y="804"/>
                    </a:lnTo>
                    <a:lnTo>
                      <a:pt x="16051" y="658"/>
                    </a:lnTo>
                    <a:lnTo>
                      <a:pt x="16075" y="487"/>
                    </a:lnTo>
                    <a:lnTo>
                      <a:pt x="16075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73;p36">
                <a:extLst>
                  <a:ext uri="{FF2B5EF4-FFF2-40B4-BE49-F238E27FC236}">
                    <a16:creationId xmlns:a16="http://schemas.microsoft.com/office/drawing/2014/main" id="{F4BEDFFC-DF48-462A-BA78-907665FE471F}"/>
                  </a:ext>
                </a:extLst>
              </p:cNvPr>
              <p:cNvSpPr/>
              <p:nvPr/>
            </p:nvSpPr>
            <p:spPr>
              <a:xfrm>
                <a:off x="6302700" y="318475"/>
                <a:ext cx="286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2534" fill="none" extrusionOk="0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3" y="1"/>
                    </a:lnTo>
                    <a:lnTo>
                      <a:pt x="683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4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74;p36">
                <a:extLst>
                  <a:ext uri="{FF2B5EF4-FFF2-40B4-BE49-F238E27FC236}">
                    <a16:creationId xmlns:a16="http://schemas.microsoft.com/office/drawing/2014/main" id="{D96D5DC7-FA4F-4AD0-B7F5-E8C89B272C02}"/>
                  </a:ext>
                </a:extLst>
              </p:cNvPr>
              <p:cNvSpPr/>
              <p:nvPr/>
            </p:nvSpPr>
            <p:spPr>
              <a:xfrm>
                <a:off x="6046975" y="318475"/>
                <a:ext cx="28650" cy="6335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2534" fill="none" extrusionOk="0">
                    <a:moveTo>
                      <a:pt x="634" y="2534"/>
                    </a:moveTo>
                    <a:lnTo>
                      <a:pt x="488" y="2534"/>
                    </a:lnTo>
                    <a:lnTo>
                      <a:pt x="488" y="2534"/>
                    </a:lnTo>
                    <a:lnTo>
                      <a:pt x="390" y="2534"/>
                    </a:lnTo>
                    <a:lnTo>
                      <a:pt x="293" y="2485"/>
                    </a:lnTo>
                    <a:lnTo>
                      <a:pt x="220" y="2461"/>
                    </a:lnTo>
                    <a:lnTo>
                      <a:pt x="147" y="2388"/>
                    </a:lnTo>
                    <a:lnTo>
                      <a:pt x="74" y="2315"/>
                    </a:lnTo>
                    <a:lnTo>
                      <a:pt x="49" y="2242"/>
                    </a:lnTo>
                    <a:lnTo>
                      <a:pt x="1" y="2144"/>
                    </a:lnTo>
                    <a:lnTo>
                      <a:pt x="1" y="2047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391"/>
                    </a:lnTo>
                    <a:lnTo>
                      <a:pt x="49" y="293"/>
                    </a:lnTo>
                    <a:lnTo>
                      <a:pt x="74" y="220"/>
                    </a:lnTo>
                    <a:lnTo>
                      <a:pt x="147" y="147"/>
                    </a:lnTo>
                    <a:lnTo>
                      <a:pt x="220" y="74"/>
                    </a:lnTo>
                    <a:lnTo>
                      <a:pt x="293" y="50"/>
                    </a:lnTo>
                    <a:lnTo>
                      <a:pt x="390" y="1"/>
                    </a:lnTo>
                    <a:lnTo>
                      <a:pt x="488" y="1"/>
                    </a:lnTo>
                    <a:lnTo>
                      <a:pt x="682" y="1"/>
                    </a:lnTo>
                    <a:lnTo>
                      <a:pt x="682" y="1"/>
                    </a:lnTo>
                    <a:lnTo>
                      <a:pt x="780" y="1"/>
                    </a:lnTo>
                    <a:lnTo>
                      <a:pt x="877" y="50"/>
                    </a:lnTo>
                    <a:lnTo>
                      <a:pt x="950" y="74"/>
                    </a:lnTo>
                    <a:lnTo>
                      <a:pt x="1023" y="147"/>
                    </a:lnTo>
                    <a:lnTo>
                      <a:pt x="1072" y="220"/>
                    </a:lnTo>
                    <a:lnTo>
                      <a:pt x="1121" y="293"/>
                    </a:lnTo>
                    <a:lnTo>
                      <a:pt x="1145" y="391"/>
                    </a:lnTo>
                    <a:lnTo>
                      <a:pt x="1145" y="488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75;p36">
                <a:extLst>
                  <a:ext uri="{FF2B5EF4-FFF2-40B4-BE49-F238E27FC236}">
                    <a16:creationId xmlns:a16="http://schemas.microsoft.com/office/drawing/2014/main" id="{2B467978-30C8-41C3-8E6D-DAB58DDD4102}"/>
                  </a:ext>
                </a:extLst>
              </p:cNvPr>
              <p:cNvSpPr/>
              <p:nvPr/>
            </p:nvSpPr>
            <p:spPr>
              <a:xfrm>
                <a:off x="5973900" y="407375"/>
                <a:ext cx="401900" cy="272200"/>
              </a:xfrm>
              <a:custGeom>
                <a:avLst/>
                <a:gdLst/>
                <a:ahLst/>
                <a:cxnLst/>
                <a:rect l="l" t="t" r="r" b="b"/>
                <a:pathLst>
                  <a:path w="16076" h="10888" fill="none" extrusionOk="0">
                    <a:moveTo>
                      <a:pt x="1" y="1"/>
                    </a:moveTo>
                    <a:lnTo>
                      <a:pt x="1" y="10303"/>
                    </a:lnTo>
                    <a:lnTo>
                      <a:pt x="1" y="10303"/>
                    </a:lnTo>
                    <a:lnTo>
                      <a:pt x="25" y="10400"/>
                    </a:lnTo>
                    <a:lnTo>
                      <a:pt x="74" y="10498"/>
                    </a:lnTo>
                    <a:lnTo>
                      <a:pt x="147" y="10595"/>
                    </a:lnTo>
                    <a:lnTo>
                      <a:pt x="220" y="10693"/>
                    </a:lnTo>
                    <a:lnTo>
                      <a:pt x="342" y="10766"/>
                    </a:lnTo>
                    <a:lnTo>
                      <a:pt x="488" y="10839"/>
                    </a:lnTo>
                    <a:lnTo>
                      <a:pt x="634" y="10887"/>
                    </a:lnTo>
                    <a:lnTo>
                      <a:pt x="780" y="10887"/>
                    </a:lnTo>
                    <a:lnTo>
                      <a:pt x="15296" y="10887"/>
                    </a:lnTo>
                    <a:lnTo>
                      <a:pt x="15296" y="10887"/>
                    </a:lnTo>
                    <a:lnTo>
                      <a:pt x="15442" y="10887"/>
                    </a:lnTo>
                    <a:lnTo>
                      <a:pt x="15588" y="10839"/>
                    </a:lnTo>
                    <a:lnTo>
                      <a:pt x="15734" y="10766"/>
                    </a:lnTo>
                    <a:lnTo>
                      <a:pt x="15856" y="10668"/>
                    </a:lnTo>
                    <a:lnTo>
                      <a:pt x="15929" y="10546"/>
                    </a:lnTo>
                    <a:lnTo>
                      <a:pt x="16002" y="10425"/>
                    </a:lnTo>
                    <a:lnTo>
                      <a:pt x="16051" y="10278"/>
                    </a:lnTo>
                    <a:lnTo>
                      <a:pt x="16075" y="10108"/>
                    </a:lnTo>
                    <a:lnTo>
                      <a:pt x="16075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76;p36">
                <a:extLst>
                  <a:ext uri="{FF2B5EF4-FFF2-40B4-BE49-F238E27FC236}">
                    <a16:creationId xmlns:a16="http://schemas.microsoft.com/office/drawing/2014/main" id="{536C7E3F-8C95-4F11-8581-67A882E27396}"/>
                  </a:ext>
                </a:extLst>
              </p:cNvPr>
              <p:cNvSpPr/>
              <p:nvPr/>
            </p:nvSpPr>
            <p:spPr>
              <a:xfrm>
                <a:off x="6024450" y="456100"/>
                <a:ext cx="300800" cy="175375"/>
              </a:xfrm>
              <a:custGeom>
                <a:avLst/>
                <a:gdLst/>
                <a:ahLst/>
                <a:cxnLst/>
                <a:rect l="l" t="t" r="r" b="b"/>
                <a:pathLst>
                  <a:path w="12032" h="7015" fill="none" extrusionOk="0">
                    <a:moveTo>
                      <a:pt x="0" y="0"/>
                    </a:moveTo>
                    <a:lnTo>
                      <a:pt x="12032" y="0"/>
                    </a:lnTo>
                    <a:lnTo>
                      <a:pt x="12032" y="7014"/>
                    </a:lnTo>
                    <a:lnTo>
                      <a:pt x="0" y="701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77;p36">
                <a:extLst>
                  <a:ext uri="{FF2B5EF4-FFF2-40B4-BE49-F238E27FC236}">
                    <a16:creationId xmlns:a16="http://schemas.microsoft.com/office/drawing/2014/main" id="{CB552EA7-A0F8-43B4-AFDB-23C11FA74A0E}"/>
                  </a:ext>
                </a:extLst>
              </p:cNvPr>
              <p:cNvSpPr/>
              <p:nvPr/>
            </p:nvSpPr>
            <p:spPr>
              <a:xfrm>
                <a:off x="6024450" y="573000"/>
                <a:ext cx="300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32" h="1" fill="none" extrusionOk="0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78;p36">
                <a:extLst>
                  <a:ext uri="{FF2B5EF4-FFF2-40B4-BE49-F238E27FC236}">
                    <a16:creationId xmlns:a16="http://schemas.microsoft.com/office/drawing/2014/main" id="{493D90E9-F2A5-441B-9CDF-B21ED6BB27EB}"/>
                  </a:ext>
                </a:extLst>
              </p:cNvPr>
              <p:cNvSpPr/>
              <p:nvPr/>
            </p:nvSpPr>
            <p:spPr>
              <a:xfrm>
                <a:off x="6024450" y="514550"/>
                <a:ext cx="300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32" h="1" fill="none" extrusionOk="0">
                    <a:moveTo>
                      <a:pt x="0" y="0"/>
                    </a:moveTo>
                    <a:lnTo>
                      <a:pt x="12032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79;p36">
                <a:extLst>
                  <a:ext uri="{FF2B5EF4-FFF2-40B4-BE49-F238E27FC236}">
                    <a16:creationId xmlns:a16="http://schemas.microsoft.com/office/drawing/2014/main" id="{18523EDD-807C-4EC0-9F39-A3C0395CE840}"/>
                  </a:ext>
                </a:extLst>
              </p:cNvPr>
              <p:cNvSpPr/>
              <p:nvPr/>
            </p:nvSpPr>
            <p:spPr>
              <a:xfrm>
                <a:off x="6264950" y="456100"/>
                <a:ext cx="25" cy="175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015" fill="none" extrusionOk="0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80;p36">
                <a:extLst>
                  <a:ext uri="{FF2B5EF4-FFF2-40B4-BE49-F238E27FC236}">
                    <a16:creationId xmlns:a16="http://schemas.microsoft.com/office/drawing/2014/main" id="{58B56659-C0A4-4C80-92B4-A05398081822}"/>
                  </a:ext>
                </a:extLst>
              </p:cNvPr>
              <p:cNvSpPr/>
              <p:nvPr/>
            </p:nvSpPr>
            <p:spPr>
              <a:xfrm>
                <a:off x="6204675" y="456100"/>
                <a:ext cx="25" cy="175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015" fill="none" extrusionOk="0">
                    <a:moveTo>
                      <a:pt x="0" y="0"/>
                    </a:moveTo>
                    <a:lnTo>
                      <a:pt x="0" y="7014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81;p36">
                <a:extLst>
                  <a:ext uri="{FF2B5EF4-FFF2-40B4-BE49-F238E27FC236}">
                    <a16:creationId xmlns:a16="http://schemas.microsoft.com/office/drawing/2014/main" id="{07BDB455-3025-4342-886C-955855038C67}"/>
                  </a:ext>
                </a:extLst>
              </p:cNvPr>
              <p:cNvSpPr/>
              <p:nvPr/>
            </p:nvSpPr>
            <p:spPr>
              <a:xfrm>
                <a:off x="6145000" y="456100"/>
                <a:ext cx="25" cy="175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015" fill="none" extrusionOk="0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82;p36">
                <a:extLst>
                  <a:ext uri="{FF2B5EF4-FFF2-40B4-BE49-F238E27FC236}">
                    <a16:creationId xmlns:a16="http://schemas.microsoft.com/office/drawing/2014/main" id="{D4E7EB6F-8492-4499-B2E2-0D9DD0F7933E}"/>
                  </a:ext>
                </a:extLst>
              </p:cNvPr>
              <p:cNvSpPr/>
              <p:nvPr/>
            </p:nvSpPr>
            <p:spPr>
              <a:xfrm>
                <a:off x="6084725" y="456100"/>
                <a:ext cx="25" cy="175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7015" fill="none" extrusionOk="0">
                    <a:moveTo>
                      <a:pt x="1" y="0"/>
                    </a:moveTo>
                    <a:lnTo>
                      <a:pt x="1" y="7014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" name="Google Shape;257;p28">
              <a:extLst>
                <a:ext uri="{FF2B5EF4-FFF2-40B4-BE49-F238E27FC236}">
                  <a16:creationId xmlns:a16="http://schemas.microsoft.com/office/drawing/2014/main" id="{A7577005-FE66-4396-BC28-D81A32A70A1C}"/>
                </a:ext>
              </a:extLst>
            </p:cNvPr>
            <p:cNvSpPr txBox="1">
              <a:spLocks/>
            </p:cNvSpPr>
            <p:nvPr/>
          </p:nvSpPr>
          <p:spPr>
            <a:xfrm>
              <a:off x="4541276" y="1826507"/>
              <a:ext cx="1534741" cy="567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FFB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9pPr>
            </a:lstStyle>
            <a:p>
              <a:pPr marL="0" indent="0" algn="ctr">
                <a:spcBef>
                  <a:spcPts val="600"/>
                </a:spcBef>
              </a:pPr>
              <a:r>
                <a:rPr lang="en-US" b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Entrega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127F17DC-DCAD-4921-9142-885BBA378042}"/>
              </a:ext>
            </a:extLst>
          </p:cNvPr>
          <p:cNvSpPr/>
          <p:nvPr/>
        </p:nvSpPr>
        <p:spPr>
          <a:xfrm>
            <a:off x="365376" y="649411"/>
            <a:ext cx="6253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Titillium Web"/>
                <a:sym typeface="Titillium Web"/>
              </a:rPr>
              <a:t>Conclusão: Processo Otimizado</a:t>
            </a:r>
            <a:endParaRPr lang="en-US" sz="3600" b="1" dirty="0">
              <a:solidFill>
                <a:schemeClr val="lt1"/>
              </a:solidFill>
              <a:latin typeface="Titillium Web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C35C3EB-F6AB-4FF6-9B34-FA4CF9A84DA0}"/>
              </a:ext>
            </a:extLst>
          </p:cNvPr>
          <p:cNvGrpSpPr/>
          <p:nvPr/>
        </p:nvGrpSpPr>
        <p:grpSpPr>
          <a:xfrm>
            <a:off x="1120094" y="3047039"/>
            <a:ext cx="2729771" cy="1979057"/>
            <a:chOff x="1781696" y="2700971"/>
            <a:chExt cx="2729771" cy="1979057"/>
          </a:xfrm>
        </p:grpSpPr>
        <p:grpSp>
          <p:nvGrpSpPr>
            <p:cNvPr id="55" name="Google Shape;490;p36">
              <a:extLst>
                <a:ext uri="{FF2B5EF4-FFF2-40B4-BE49-F238E27FC236}">
                  <a16:creationId xmlns:a16="http://schemas.microsoft.com/office/drawing/2014/main" id="{243D1854-58CD-4758-AD43-BC0D8F0444AC}"/>
                </a:ext>
              </a:extLst>
            </p:cNvPr>
            <p:cNvGrpSpPr/>
            <p:nvPr/>
          </p:nvGrpSpPr>
          <p:grpSpPr>
            <a:xfrm>
              <a:off x="2832469" y="2700971"/>
              <a:ext cx="723029" cy="537582"/>
              <a:chOff x="5247525" y="3007275"/>
              <a:chExt cx="517575" cy="384825"/>
            </a:xfrm>
          </p:grpSpPr>
          <p:sp>
            <p:nvSpPr>
              <p:cNvPr id="56" name="Google Shape;491;p36">
                <a:extLst>
                  <a:ext uri="{FF2B5EF4-FFF2-40B4-BE49-F238E27FC236}">
                    <a16:creationId xmlns:a16="http://schemas.microsoft.com/office/drawing/2014/main" id="{2AE71D70-4032-4FBC-AA42-50E8FD25D3CA}"/>
                  </a:ext>
                </a:extLst>
              </p:cNvPr>
              <p:cNvSpPr/>
              <p:nvPr/>
            </p:nvSpPr>
            <p:spPr>
              <a:xfrm>
                <a:off x="5247525" y="3007275"/>
                <a:ext cx="348900" cy="348900"/>
              </a:xfrm>
              <a:custGeom>
                <a:avLst/>
                <a:gdLst/>
                <a:ahLst/>
                <a:cxnLst/>
                <a:rect l="l" t="t" r="r" b="b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92;p36">
                <a:extLst>
                  <a:ext uri="{FF2B5EF4-FFF2-40B4-BE49-F238E27FC236}">
                    <a16:creationId xmlns:a16="http://schemas.microsoft.com/office/drawing/2014/main" id="{9D3B5F49-A8C6-46BE-9105-4B04F498C4C4}"/>
                  </a:ext>
                </a:extLst>
              </p:cNvPr>
              <p:cNvSpPr/>
              <p:nvPr/>
            </p:nvSpPr>
            <p:spPr>
              <a:xfrm>
                <a:off x="5566575" y="3193575"/>
                <a:ext cx="19852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" name="Google Shape;257;p28">
              <a:extLst>
                <a:ext uri="{FF2B5EF4-FFF2-40B4-BE49-F238E27FC236}">
                  <a16:creationId xmlns:a16="http://schemas.microsoft.com/office/drawing/2014/main" id="{49C7A009-A012-48D2-BCAB-6EEAD2F1F6B7}"/>
                </a:ext>
              </a:extLst>
            </p:cNvPr>
            <p:cNvSpPr txBox="1">
              <a:spLocks/>
            </p:cNvSpPr>
            <p:nvPr/>
          </p:nvSpPr>
          <p:spPr>
            <a:xfrm>
              <a:off x="1781696" y="3110751"/>
              <a:ext cx="2729771" cy="15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FFB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9pPr>
            </a:lstStyle>
            <a:p>
              <a:pPr marL="0" indent="0" algn="ctr">
                <a:spcBef>
                  <a:spcPts val="600"/>
                </a:spcBef>
              </a:pPr>
              <a:r>
                <a:rPr lang="en-US" b="1" dirty="0">
                  <a:solidFill>
                    <a:srgbClr val="00D657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Previsão de Prazo</a:t>
              </a:r>
            </a:p>
            <a:p>
              <a:pPr marL="0" indent="0" algn="ctr">
                <a:spcBef>
                  <a:spcPts val="600"/>
                </a:spcBef>
              </a:pPr>
              <a:r>
                <a:rPr lang="en-US" sz="1200" b="1" dirty="0"/>
                <a:t>Prazo estimado mais pontual evita </a:t>
              </a:r>
              <a:r>
                <a:rPr lang="en-US" sz="1200" b="1" dirty="0" err="1"/>
                <a:t>atrasos</a:t>
              </a:r>
              <a:r>
                <a:rPr lang="en-US" sz="1200" b="1" dirty="0"/>
                <a:t> e gera prazos mais competitivos contra outras lojas</a:t>
              </a: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8EC0109-5973-42EF-AE95-03D28E4C6221}"/>
              </a:ext>
            </a:extLst>
          </p:cNvPr>
          <p:cNvCxnSpPr>
            <a:cxnSpLocks/>
            <a:stCxn id="50" idx="2"/>
            <a:endCxn id="58" idx="1"/>
          </p:cNvCxnSpPr>
          <p:nvPr/>
        </p:nvCxnSpPr>
        <p:spPr>
          <a:xfrm rot="16200000" flipH="1">
            <a:off x="228754" y="3350117"/>
            <a:ext cx="1463999" cy="318682"/>
          </a:xfrm>
          <a:prstGeom prst="bentConnector2">
            <a:avLst/>
          </a:prstGeom>
          <a:ln w="15875">
            <a:solidFill>
              <a:srgbClr val="00D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BA3D6FC-4606-498F-B12F-EBF60696A675}"/>
              </a:ext>
            </a:extLst>
          </p:cNvPr>
          <p:cNvCxnSpPr>
            <a:cxnSpLocks/>
            <a:stCxn id="58" idx="3"/>
            <a:endCxn id="54" idx="1"/>
          </p:cNvCxnSpPr>
          <p:nvPr/>
        </p:nvCxnSpPr>
        <p:spPr>
          <a:xfrm flipV="1">
            <a:off x="3849865" y="2495479"/>
            <a:ext cx="488678" cy="1745979"/>
          </a:xfrm>
          <a:prstGeom prst="bentConnector3">
            <a:avLst>
              <a:gd name="adj1" fmla="val 50000"/>
            </a:avLst>
          </a:prstGeom>
          <a:ln w="15875">
            <a:solidFill>
              <a:srgbClr val="00D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F01E1A-8038-47FF-8E69-F3E1104F7BB9}"/>
              </a:ext>
            </a:extLst>
          </p:cNvPr>
          <p:cNvGrpSpPr/>
          <p:nvPr/>
        </p:nvGrpSpPr>
        <p:grpSpPr>
          <a:xfrm>
            <a:off x="5530143" y="3001888"/>
            <a:ext cx="3335554" cy="2024208"/>
            <a:chOff x="1438456" y="2655820"/>
            <a:chExt cx="3335554" cy="2024208"/>
          </a:xfrm>
        </p:grpSpPr>
        <p:grpSp>
          <p:nvGrpSpPr>
            <p:cNvPr id="78" name="Google Shape;490;p36">
              <a:extLst>
                <a:ext uri="{FF2B5EF4-FFF2-40B4-BE49-F238E27FC236}">
                  <a16:creationId xmlns:a16="http://schemas.microsoft.com/office/drawing/2014/main" id="{6CA76C74-6DAE-4431-BA9D-3F0D86C62E7B}"/>
                </a:ext>
              </a:extLst>
            </p:cNvPr>
            <p:cNvGrpSpPr/>
            <p:nvPr/>
          </p:nvGrpSpPr>
          <p:grpSpPr>
            <a:xfrm>
              <a:off x="2661486" y="2655820"/>
              <a:ext cx="723028" cy="537586"/>
              <a:chOff x="5125125" y="2974955"/>
              <a:chExt cx="517574" cy="384828"/>
            </a:xfrm>
          </p:grpSpPr>
          <p:sp>
            <p:nvSpPr>
              <p:cNvPr id="80" name="Google Shape;491;p36">
                <a:extLst>
                  <a:ext uri="{FF2B5EF4-FFF2-40B4-BE49-F238E27FC236}">
                    <a16:creationId xmlns:a16="http://schemas.microsoft.com/office/drawing/2014/main" id="{14500751-4C92-4E9C-AD85-043940430BEF}"/>
                  </a:ext>
                </a:extLst>
              </p:cNvPr>
              <p:cNvSpPr/>
              <p:nvPr/>
            </p:nvSpPr>
            <p:spPr>
              <a:xfrm>
                <a:off x="5125125" y="2974955"/>
                <a:ext cx="348900" cy="348900"/>
              </a:xfrm>
              <a:custGeom>
                <a:avLst/>
                <a:gdLst/>
                <a:ahLst/>
                <a:cxnLst/>
                <a:rect l="l" t="t" r="r" b="b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92;p36">
                <a:extLst>
                  <a:ext uri="{FF2B5EF4-FFF2-40B4-BE49-F238E27FC236}">
                    <a16:creationId xmlns:a16="http://schemas.microsoft.com/office/drawing/2014/main" id="{DBD02C43-72D3-48C1-973E-BF4E2F4EE547}"/>
                  </a:ext>
                </a:extLst>
              </p:cNvPr>
              <p:cNvSpPr/>
              <p:nvPr/>
            </p:nvSpPr>
            <p:spPr>
              <a:xfrm>
                <a:off x="5444174" y="3161258"/>
                <a:ext cx="19852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257;p28">
              <a:extLst>
                <a:ext uri="{FF2B5EF4-FFF2-40B4-BE49-F238E27FC236}">
                  <a16:creationId xmlns:a16="http://schemas.microsoft.com/office/drawing/2014/main" id="{51BBABDE-4AEB-40D8-989D-EA14C6EF9ADD}"/>
                </a:ext>
              </a:extLst>
            </p:cNvPr>
            <p:cNvSpPr txBox="1">
              <a:spLocks/>
            </p:cNvSpPr>
            <p:nvPr/>
          </p:nvSpPr>
          <p:spPr>
            <a:xfrm>
              <a:off x="1438456" y="3110751"/>
              <a:ext cx="3335554" cy="15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DFFB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1pPr>
              <a:lvl2pPr marL="914400" marR="0" lvl="1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3pPr>
              <a:lvl4pPr marL="1828800" marR="0" lvl="3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4pPr>
              <a:lvl5pPr marL="2286000" marR="0" lvl="4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5pPr>
              <a:lvl6pPr marL="2743200" marR="0" lvl="5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6pPr>
              <a:lvl7pPr marL="3200400" marR="0" lvl="6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7pPr>
              <a:lvl8pPr marL="3657600" marR="0" lvl="7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8pPr>
              <a:lvl9pPr marL="4114800" marR="0" lvl="8" indent="-3810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tillium Web Light"/>
                <a:buNone/>
                <a:defRPr sz="2400" b="0" i="0" u="none" strike="noStrike" cap="none">
                  <a:solidFill>
                    <a:schemeClr val="lt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defRPr>
              </a:lvl9pPr>
            </a:lstStyle>
            <a:p>
              <a:pPr marL="0" indent="0" algn="ctr">
                <a:spcBef>
                  <a:spcPts val="600"/>
                </a:spcBef>
              </a:pPr>
              <a:r>
                <a:rPr lang="en-US" b="1" dirty="0">
                  <a:solidFill>
                    <a:srgbClr val="00D657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Previsão de Nota</a:t>
              </a:r>
            </a:p>
            <a:p>
              <a:pPr marL="0" indent="0" algn="ctr">
                <a:spcBef>
                  <a:spcPts val="600"/>
                </a:spcBef>
              </a:pPr>
              <a:r>
                <a:rPr lang="en-US" sz="1200" b="1" dirty="0"/>
                <a:t>Identificação proativa de pedidos com problemas, criando grupo de clientes alvo para ações para evitar churn</a:t>
              </a:r>
            </a:p>
          </p:txBody>
        </p:sp>
      </p:grp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8138717-0433-47D3-B4F2-BBC52A215B48}"/>
              </a:ext>
            </a:extLst>
          </p:cNvPr>
          <p:cNvCxnSpPr>
            <a:cxnSpLocks/>
            <a:stCxn id="54" idx="2"/>
            <a:endCxn id="79" idx="1"/>
          </p:cNvCxnSpPr>
          <p:nvPr/>
        </p:nvCxnSpPr>
        <p:spPr>
          <a:xfrm rot="16200000" flipH="1">
            <a:off x="4586821" y="3298135"/>
            <a:ext cx="1462415" cy="424229"/>
          </a:xfrm>
          <a:prstGeom prst="bentConnector2">
            <a:avLst/>
          </a:prstGeom>
          <a:ln w="15875">
            <a:solidFill>
              <a:srgbClr val="00D6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55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599C34-238E-4C3E-A477-F718BD36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18" y="0"/>
            <a:ext cx="4046582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CA5603-2806-4A8B-ADCE-7741FC3F7F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Obrigado!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5C5D6-A075-4CB3-BCAF-BF96C9DBB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Perguntas?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C911E-AD2A-4443-9B0E-85AC64BF70B3}"/>
              </a:ext>
            </a:extLst>
          </p:cNvPr>
          <p:cNvSpPr/>
          <p:nvPr/>
        </p:nvSpPr>
        <p:spPr>
          <a:xfrm>
            <a:off x="5508523" y="1408471"/>
            <a:ext cx="3185651" cy="46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D5F61-DCBD-41D5-AD27-1AF7578405A3}"/>
              </a:ext>
            </a:extLst>
          </p:cNvPr>
          <p:cNvSpPr/>
          <p:nvPr/>
        </p:nvSpPr>
        <p:spPr>
          <a:xfrm>
            <a:off x="6144540" y="1399761"/>
            <a:ext cx="22491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7DFFB1"/>
              </a:buClr>
              <a:buSzPts val="1600"/>
            </a:pPr>
            <a:r>
              <a:rPr lang="en-US" b="1" dirty="0">
                <a:solidFill>
                  <a:schemeClr val="tx1"/>
                </a:solidFill>
                <a:latin typeface="+mj-lt"/>
                <a:sym typeface="Titillium Web Light"/>
              </a:rPr>
              <a:t>vmcarva@gmail.com</a:t>
            </a:r>
          </a:p>
        </p:txBody>
      </p:sp>
    </p:spTree>
    <p:extLst>
      <p:ext uri="{BB962C8B-B14F-4D97-AF65-F5344CB8AC3E}">
        <p14:creationId xmlns:p14="http://schemas.microsoft.com/office/powerpoint/2010/main" val="304373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4210637" y="1021277"/>
            <a:ext cx="4083600" cy="2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7DFFB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 dirty="0">
              <a:solidFill>
                <a:srgbClr val="7DFFB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A9BD66-BC45-4245-9902-D43F944F2E4D}"/>
              </a:ext>
            </a:extLst>
          </p:cNvPr>
          <p:cNvGrpSpPr/>
          <p:nvPr/>
        </p:nvGrpSpPr>
        <p:grpSpPr>
          <a:xfrm>
            <a:off x="3860596" y="735824"/>
            <a:ext cx="5135922" cy="4046212"/>
            <a:chOff x="4024150" y="837038"/>
            <a:chExt cx="4456494" cy="3469432"/>
          </a:xfrm>
        </p:grpSpPr>
        <p:sp>
          <p:nvSpPr>
            <p:cNvPr id="299" name="Google Shape;299;p32"/>
            <p:cNvSpPr/>
            <p:nvPr/>
          </p:nvSpPr>
          <p:spPr>
            <a:xfrm>
              <a:off x="4024150" y="837038"/>
              <a:ext cx="4456494" cy="3469432"/>
            </a:xfrm>
            <a:custGeom>
              <a:avLst/>
              <a:gdLst/>
              <a:ahLst/>
              <a:cxnLst/>
              <a:rect l="l" t="t" r="r" b="b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0029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Picture 2" descr="Resultado de imagem para olist">
              <a:extLst>
                <a:ext uri="{FF2B5EF4-FFF2-40B4-BE49-F238E27FC236}">
                  <a16:creationId xmlns:a16="http://schemas.microsoft.com/office/drawing/2014/main" id="{057A523E-B934-4567-8B7D-264736AFFE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" r="3297"/>
            <a:stretch/>
          </p:blipFill>
          <p:spPr bwMode="auto">
            <a:xfrm>
              <a:off x="4210637" y="1021277"/>
              <a:ext cx="4125643" cy="260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47D81DF-8BD1-4EE7-8B12-4B74A0B06995}"/>
              </a:ext>
            </a:extLst>
          </p:cNvPr>
          <p:cNvSpPr/>
          <p:nvPr/>
        </p:nvSpPr>
        <p:spPr>
          <a:xfrm>
            <a:off x="365734" y="374946"/>
            <a:ext cx="1317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Titillium Web"/>
                <a:sym typeface="Titillium Web"/>
              </a:rPr>
              <a:t>OLIST</a:t>
            </a:r>
            <a:endParaRPr lang="en-US" sz="3600" b="1" dirty="0">
              <a:solidFill>
                <a:schemeClr val="lt1"/>
              </a:solidFill>
              <a:latin typeface="Titillium Web"/>
            </a:endParaRPr>
          </a:p>
        </p:txBody>
      </p:sp>
      <p:sp>
        <p:nvSpPr>
          <p:cNvPr id="15" name="Google Shape;76;p14">
            <a:extLst>
              <a:ext uri="{FF2B5EF4-FFF2-40B4-BE49-F238E27FC236}">
                <a16:creationId xmlns:a16="http://schemas.microsoft.com/office/drawing/2014/main" id="{C4E15C1D-B39C-4099-8921-A15B8AC66C1E}"/>
              </a:ext>
            </a:extLst>
          </p:cNvPr>
          <p:cNvSpPr txBox="1">
            <a:spLocks/>
          </p:cNvSpPr>
          <p:nvPr/>
        </p:nvSpPr>
        <p:spPr>
          <a:xfrm>
            <a:off x="455537" y="927533"/>
            <a:ext cx="3552541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lt1"/>
                </a:solidFill>
                <a:latin typeface="Titillium Web Light"/>
                <a:sym typeface="Titillium Web Light"/>
              </a:rPr>
              <a:t>Loja de Departamentos dentro de Marketplaces</a:t>
            </a:r>
            <a:endParaRPr lang="en-US" b="1" dirty="0"/>
          </a:p>
        </p:txBody>
      </p:sp>
      <p:sp>
        <p:nvSpPr>
          <p:cNvPr id="16" name="Google Shape;82;p15">
            <a:extLst>
              <a:ext uri="{FF2B5EF4-FFF2-40B4-BE49-F238E27FC236}">
                <a16:creationId xmlns:a16="http://schemas.microsoft.com/office/drawing/2014/main" id="{34AB1BBB-4F46-4C55-96E4-CF1AC56E5D9B}"/>
              </a:ext>
            </a:extLst>
          </p:cNvPr>
          <p:cNvSpPr txBox="1">
            <a:spLocks/>
          </p:cNvSpPr>
          <p:nvPr/>
        </p:nvSpPr>
        <p:spPr>
          <a:xfrm>
            <a:off x="160394" y="1848104"/>
            <a:ext cx="3733180" cy="26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spcBef>
                <a:spcPts val="600"/>
              </a:spcBef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200" dirty="0">
                <a:solidFill>
                  <a:schemeClr val="lt1"/>
                </a:solidFill>
                <a:latin typeface="Titillium Web Light"/>
                <a:sym typeface="Titillium Web Light"/>
              </a:rPr>
              <a:t>Alta reputação dentro de marketplaces</a:t>
            </a:r>
          </a:p>
          <a:p>
            <a:pPr marL="457200" indent="-381000">
              <a:spcBef>
                <a:spcPts val="600"/>
              </a:spcBef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200" dirty="0">
                <a:solidFill>
                  <a:schemeClr val="lt1"/>
                </a:solidFill>
                <a:latin typeface="Titillium Web Light"/>
              </a:rPr>
              <a:t>Melhores posições de busca</a:t>
            </a:r>
          </a:p>
          <a:p>
            <a:pPr marL="457200" indent="-381000">
              <a:spcBef>
                <a:spcPts val="600"/>
              </a:spcBef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2200" dirty="0">
                <a:solidFill>
                  <a:schemeClr val="lt1"/>
                </a:solidFill>
                <a:latin typeface="Titillium Web Light"/>
              </a:rPr>
              <a:t>Inteligência de mercado para lojistas</a:t>
            </a:r>
          </a:p>
        </p:txBody>
      </p:sp>
    </p:spTree>
    <p:extLst>
      <p:ext uri="{BB962C8B-B14F-4D97-AF65-F5344CB8AC3E}">
        <p14:creationId xmlns:p14="http://schemas.microsoft.com/office/powerpoint/2010/main" val="214289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0">
              <a:srgbClr val="00AAC6"/>
            </a:gs>
            <a:gs pos="10000">
              <a:srgbClr val="007CBE"/>
            </a:gs>
            <a:gs pos="62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50;p36">
            <a:extLst>
              <a:ext uri="{FF2B5EF4-FFF2-40B4-BE49-F238E27FC236}">
                <a16:creationId xmlns:a16="http://schemas.microsoft.com/office/drawing/2014/main" id="{6F2FA6AD-A403-4D70-B9EE-F3C8E94B387D}"/>
              </a:ext>
            </a:extLst>
          </p:cNvPr>
          <p:cNvGrpSpPr/>
          <p:nvPr/>
        </p:nvGrpSpPr>
        <p:grpSpPr>
          <a:xfrm>
            <a:off x="3532629" y="3021590"/>
            <a:ext cx="601229" cy="546457"/>
            <a:chOff x="4556450" y="4963575"/>
            <a:chExt cx="548025" cy="498100"/>
          </a:xfrm>
        </p:grpSpPr>
        <p:sp>
          <p:nvSpPr>
            <p:cNvPr id="8" name="Google Shape;751;p36">
              <a:extLst>
                <a:ext uri="{FF2B5EF4-FFF2-40B4-BE49-F238E27FC236}">
                  <a16:creationId xmlns:a16="http://schemas.microsoft.com/office/drawing/2014/main" id="{8D2D89E8-656E-4078-AFD3-47BD8CEBBE6D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2;p36">
              <a:extLst>
                <a:ext uri="{FF2B5EF4-FFF2-40B4-BE49-F238E27FC236}">
                  <a16:creationId xmlns:a16="http://schemas.microsoft.com/office/drawing/2014/main" id="{A29172E6-0E2B-4FEE-9A47-FB92A71752E2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3;p36">
              <a:extLst>
                <a:ext uri="{FF2B5EF4-FFF2-40B4-BE49-F238E27FC236}">
                  <a16:creationId xmlns:a16="http://schemas.microsoft.com/office/drawing/2014/main" id="{47C7C776-0A9A-4811-AE60-69E362391035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4;p36">
              <a:extLst>
                <a:ext uri="{FF2B5EF4-FFF2-40B4-BE49-F238E27FC236}">
                  <a16:creationId xmlns:a16="http://schemas.microsoft.com/office/drawing/2014/main" id="{B0A71710-B9C6-4CAD-B8FF-6093A732E4D0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5;p36">
              <a:extLst>
                <a:ext uri="{FF2B5EF4-FFF2-40B4-BE49-F238E27FC236}">
                  <a16:creationId xmlns:a16="http://schemas.microsoft.com/office/drawing/2014/main" id="{FAE8EB31-06AF-433F-958C-63454FC5F0B3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503;p36">
            <a:extLst>
              <a:ext uri="{FF2B5EF4-FFF2-40B4-BE49-F238E27FC236}">
                <a16:creationId xmlns:a16="http://schemas.microsoft.com/office/drawing/2014/main" id="{51C3AEF2-B749-41B5-92DE-53D4674245B0}"/>
              </a:ext>
            </a:extLst>
          </p:cNvPr>
          <p:cNvGrpSpPr/>
          <p:nvPr/>
        </p:nvGrpSpPr>
        <p:grpSpPr>
          <a:xfrm>
            <a:off x="3550898" y="1435859"/>
            <a:ext cx="565196" cy="379868"/>
            <a:chOff x="1244800" y="3717225"/>
            <a:chExt cx="449375" cy="302025"/>
          </a:xfrm>
        </p:grpSpPr>
        <p:sp>
          <p:nvSpPr>
            <p:cNvPr id="24" name="Google Shape;504;p36">
              <a:extLst>
                <a:ext uri="{FF2B5EF4-FFF2-40B4-BE49-F238E27FC236}">
                  <a16:creationId xmlns:a16="http://schemas.microsoft.com/office/drawing/2014/main" id="{BCAFFC1A-7C58-47C2-9FF4-740008D344AD}"/>
                </a:ext>
              </a:extLst>
            </p:cNvPr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5;p36">
              <a:extLst>
                <a:ext uri="{FF2B5EF4-FFF2-40B4-BE49-F238E27FC236}">
                  <a16:creationId xmlns:a16="http://schemas.microsoft.com/office/drawing/2014/main" id="{E8DF0ABB-D1A5-4D56-9581-0F29BA6D69D8}"/>
                </a:ext>
              </a:extLst>
            </p:cNvPr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6;p36">
              <a:extLst>
                <a:ext uri="{FF2B5EF4-FFF2-40B4-BE49-F238E27FC236}">
                  <a16:creationId xmlns:a16="http://schemas.microsoft.com/office/drawing/2014/main" id="{70EA8952-19E4-4922-92E8-60D83559CF88}"/>
                </a:ext>
              </a:extLst>
            </p:cNvPr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7;p36">
              <a:extLst>
                <a:ext uri="{FF2B5EF4-FFF2-40B4-BE49-F238E27FC236}">
                  <a16:creationId xmlns:a16="http://schemas.microsoft.com/office/drawing/2014/main" id="{7CDF4353-7329-41FF-BBF2-3CB7CAA53995}"/>
                </a:ext>
              </a:extLst>
            </p:cNvPr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8;p36">
              <a:extLst>
                <a:ext uri="{FF2B5EF4-FFF2-40B4-BE49-F238E27FC236}">
                  <a16:creationId xmlns:a16="http://schemas.microsoft.com/office/drawing/2014/main" id="{A2AB3525-A542-4828-9BBD-AF9147D4D23C}"/>
                </a:ext>
              </a:extLst>
            </p:cNvPr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9;p36">
              <a:extLst>
                <a:ext uri="{FF2B5EF4-FFF2-40B4-BE49-F238E27FC236}">
                  <a16:creationId xmlns:a16="http://schemas.microsoft.com/office/drawing/2014/main" id="{4D04852B-32C4-4C57-AC4A-1AFF59CF4729}"/>
                </a:ext>
              </a:extLst>
            </p:cNvPr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668;p36">
            <a:extLst>
              <a:ext uri="{FF2B5EF4-FFF2-40B4-BE49-F238E27FC236}">
                <a16:creationId xmlns:a16="http://schemas.microsoft.com/office/drawing/2014/main" id="{5268E85E-5CB1-4641-809D-5CE1E31E9C1E}"/>
              </a:ext>
            </a:extLst>
          </p:cNvPr>
          <p:cNvGrpSpPr/>
          <p:nvPr/>
        </p:nvGrpSpPr>
        <p:grpSpPr>
          <a:xfrm>
            <a:off x="6040921" y="1373946"/>
            <a:ext cx="609810" cy="493835"/>
            <a:chOff x="5973900" y="318475"/>
            <a:chExt cx="401900" cy="380575"/>
          </a:xfrm>
        </p:grpSpPr>
        <p:sp>
          <p:nvSpPr>
            <p:cNvPr id="31" name="Google Shape;669;p36">
              <a:extLst>
                <a:ext uri="{FF2B5EF4-FFF2-40B4-BE49-F238E27FC236}">
                  <a16:creationId xmlns:a16="http://schemas.microsoft.com/office/drawing/2014/main" id="{B12E7F22-4DF7-4F90-9836-4CE89B004602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70;p36">
              <a:extLst>
                <a:ext uri="{FF2B5EF4-FFF2-40B4-BE49-F238E27FC236}">
                  <a16:creationId xmlns:a16="http://schemas.microsoft.com/office/drawing/2014/main" id="{179C41B4-75FC-4C5D-88C2-6CE73718222F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;p36">
              <a:extLst>
                <a:ext uri="{FF2B5EF4-FFF2-40B4-BE49-F238E27FC236}">
                  <a16:creationId xmlns:a16="http://schemas.microsoft.com/office/drawing/2014/main" id="{D03950B5-C829-4D5C-9F55-9B4233E8C546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2;p36">
              <a:extLst>
                <a:ext uri="{FF2B5EF4-FFF2-40B4-BE49-F238E27FC236}">
                  <a16:creationId xmlns:a16="http://schemas.microsoft.com/office/drawing/2014/main" id="{A18B343C-62B0-4372-BF26-7ABA82A5CF28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3;p36">
              <a:extLst>
                <a:ext uri="{FF2B5EF4-FFF2-40B4-BE49-F238E27FC236}">
                  <a16:creationId xmlns:a16="http://schemas.microsoft.com/office/drawing/2014/main" id="{F4BEDFFC-DF48-462A-BA78-907665FE471F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4;p36">
              <a:extLst>
                <a:ext uri="{FF2B5EF4-FFF2-40B4-BE49-F238E27FC236}">
                  <a16:creationId xmlns:a16="http://schemas.microsoft.com/office/drawing/2014/main" id="{D96D5DC7-FA4F-4AD0-B7F5-E8C89B272C02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36">
              <a:extLst>
                <a:ext uri="{FF2B5EF4-FFF2-40B4-BE49-F238E27FC236}">
                  <a16:creationId xmlns:a16="http://schemas.microsoft.com/office/drawing/2014/main" id="{2B467978-30C8-41C3-8E6D-DAB58DDD4102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6;p36">
              <a:extLst>
                <a:ext uri="{FF2B5EF4-FFF2-40B4-BE49-F238E27FC236}">
                  <a16:creationId xmlns:a16="http://schemas.microsoft.com/office/drawing/2014/main" id="{536C7E3F-8C95-4F11-8581-67A882E27396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7;p36">
              <a:extLst>
                <a:ext uri="{FF2B5EF4-FFF2-40B4-BE49-F238E27FC236}">
                  <a16:creationId xmlns:a16="http://schemas.microsoft.com/office/drawing/2014/main" id="{CB552EA7-A0F8-43B4-AFDB-23C11FA74A0E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8;p36">
              <a:extLst>
                <a:ext uri="{FF2B5EF4-FFF2-40B4-BE49-F238E27FC236}">
                  <a16:creationId xmlns:a16="http://schemas.microsoft.com/office/drawing/2014/main" id="{493D90E9-F2A5-441B-9CDF-B21ED6BB27EB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9;p36">
              <a:extLst>
                <a:ext uri="{FF2B5EF4-FFF2-40B4-BE49-F238E27FC236}">
                  <a16:creationId xmlns:a16="http://schemas.microsoft.com/office/drawing/2014/main" id="{18523EDD-807C-4EC0-9F39-A3C0395CE840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0;p36">
              <a:extLst>
                <a:ext uri="{FF2B5EF4-FFF2-40B4-BE49-F238E27FC236}">
                  <a16:creationId xmlns:a16="http://schemas.microsoft.com/office/drawing/2014/main" id="{58B56659-C0A4-4C80-92B4-A05398081822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1;p36">
              <a:extLst>
                <a:ext uri="{FF2B5EF4-FFF2-40B4-BE49-F238E27FC236}">
                  <a16:creationId xmlns:a16="http://schemas.microsoft.com/office/drawing/2014/main" id="{07BDB455-3025-4342-886C-955855038C67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2;p36">
              <a:extLst>
                <a:ext uri="{FF2B5EF4-FFF2-40B4-BE49-F238E27FC236}">
                  <a16:creationId xmlns:a16="http://schemas.microsoft.com/office/drawing/2014/main" id="{D4E7EB6F-8492-4499-B2E2-0D9DD0F7933E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0EBA8E-AF0B-44A9-AEE5-B6489E7FCD68}"/>
              </a:ext>
            </a:extLst>
          </p:cNvPr>
          <p:cNvGrpSpPr/>
          <p:nvPr/>
        </p:nvGrpSpPr>
        <p:grpSpPr>
          <a:xfrm>
            <a:off x="1085426" y="2303877"/>
            <a:ext cx="791635" cy="485192"/>
            <a:chOff x="665010" y="2586845"/>
            <a:chExt cx="791635" cy="485192"/>
          </a:xfrm>
        </p:grpSpPr>
        <p:grpSp>
          <p:nvGrpSpPr>
            <p:cNvPr id="45" name="Google Shape;447;p36">
              <a:extLst>
                <a:ext uri="{FF2B5EF4-FFF2-40B4-BE49-F238E27FC236}">
                  <a16:creationId xmlns:a16="http://schemas.microsoft.com/office/drawing/2014/main" id="{EBF8F416-3921-426B-B74E-1CFEBF4E3C23}"/>
                </a:ext>
              </a:extLst>
            </p:cNvPr>
            <p:cNvGrpSpPr/>
            <p:nvPr/>
          </p:nvGrpSpPr>
          <p:grpSpPr>
            <a:xfrm>
              <a:off x="665010" y="2670788"/>
              <a:ext cx="320378" cy="320378"/>
              <a:chOff x="1278900" y="2333250"/>
              <a:chExt cx="381175" cy="381175"/>
            </a:xfrm>
          </p:grpSpPr>
          <p:sp>
            <p:nvSpPr>
              <p:cNvPr id="46" name="Google Shape;448;p36">
                <a:extLst>
                  <a:ext uri="{FF2B5EF4-FFF2-40B4-BE49-F238E27FC236}">
                    <a16:creationId xmlns:a16="http://schemas.microsoft.com/office/drawing/2014/main" id="{7FF59299-5A17-44EE-AE83-84E19587E1B3}"/>
                  </a:ext>
                </a:extLst>
              </p:cNvPr>
              <p:cNvSpPr/>
              <p:nvPr/>
            </p:nvSpPr>
            <p:spPr>
              <a:xfrm>
                <a:off x="1278900" y="2333250"/>
                <a:ext cx="381175" cy="381175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15247" fill="none" extrusionOk="0">
                    <a:moveTo>
                      <a:pt x="7623" y="0"/>
                    </a:moveTo>
                    <a:lnTo>
                      <a:pt x="7623" y="0"/>
                    </a:lnTo>
                    <a:lnTo>
                      <a:pt x="7233" y="0"/>
                    </a:lnTo>
                    <a:lnTo>
                      <a:pt x="6844" y="49"/>
                    </a:lnTo>
                    <a:lnTo>
                      <a:pt x="6454" y="98"/>
                    </a:lnTo>
                    <a:lnTo>
                      <a:pt x="6089" y="147"/>
                    </a:lnTo>
                    <a:lnTo>
                      <a:pt x="5723" y="244"/>
                    </a:lnTo>
                    <a:lnTo>
                      <a:pt x="5358" y="341"/>
                    </a:lnTo>
                    <a:lnTo>
                      <a:pt x="4993" y="463"/>
                    </a:lnTo>
                    <a:lnTo>
                      <a:pt x="4652" y="609"/>
                    </a:lnTo>
                    <a:lnTo>
                      <a:pt x="4311" y="755"/>
                    </a:lnTo>
                    <a:lnTo>
                      <a:pt x="3994" y="926"/>
                    </a:lnTo>
                    <a:lnTo>
                      <a:pt x="3678" y="1096"/>
                    </a:lnTo>
                    <a:lnTo>
                      <a:pt x="3361" y="1291"/>
                    </a:lnTo>
                    <a:lnTo>
                      <a:pt x="3069" y="1510"/>
                    </a:lnTo>
                    <a:lnTo>
                      <a:pt x="2777" y="1730"/>
                    </a:lnTo>
                    <a:lnTo>
                      <a:pt x="2509" y="1973"/>
                    </a:lnTo>
                    <a:lnTo>
                      <a:pt x="2241" y="2241"/>
                    </a:lnTo>
                    <a:lnTo>
                      <a:pt x="1973" y="2509"/>
                    </a:lnTo>
                    <a:lnTo>
                      <a:pt x="1729" y="2777"/>
                    </a:lnTo>
                    <a:lnTo>
                      <a:pt x="1510" y="3069"/>
                    </a:lnTo>
                    <a:lnTo>
                      <a:pt x="1291" y="3361"/>
                    </a:lnTo>
                    <a:lnTo>
                      <a:pt x="1096" y="3678"/>
                    </a:lnTo>
                    <a:lnTo>
                      <a:pt x="926" y="3995"/>
                    </a:lnTo>
                    <a:lnTo>
                      <a:pt x="755" y="4311"/>
                    </a:lnTo>
                    <a:lnTo>
                      <a:pt x="609" y="4652"/>
                    </a:lnTo>
                    <a:lnTo>
                      <a:pt x="463" y="4993"/>
                    </a:lnTo>
                    <a:lnTo>
                      <a:pt x="341" y="5358"/>
                    </a:lnTo>
                    <a:lnTo>
                      <a:pt x="244" y="5724"/>
                    </a:lnTo>
                    <a:lnTo>
                      <a:pt x="146" y="6089"/>
                    </a:lnTo>
                    <a:lnTo>
                      <a:pt x="97" y="6454"/>
                    </a:lnTo>
                    <a:lnTo>
                      <a:pt x="49" y="6844"/>
                    </a:lnTo>
                    <a:lnTo>
                      <a:pt x="0" y="7234"/>
                    </a:lnTo>
                    <a:lnTo>
                      <a:pt x="0" y="7623"/>
                    </a:lnTo>
                    <a:lnTo>
                      <a:pt x="0" y="7623"/>
                    </a:lnTo>
                    <a:lnTo>
                      <a:pt x="0" y="8013"/>
                    </a:lnTo>
                    <a:lnTo>
                      <a:pt x="49" y="8403"/>
                    </a:lnTo>
                    <a:lnTo>
                      <a:pt x="97" y="8793"/>
                    </a:lnTo>
                    <a:lnTo>
                      <a:pt x="146" y="9158"/>
                    </a:lnTo>
                    <a:lnTo>
                      <a:pt x="244" y="9523"/>
                    </a:lnTo>
                    <a:lnTo>
                      <a:pt x="341" y="9889"/>
                    </a:lnTo>
                    <a:lnTo>
                      <a:pt x="463" y="10254"/>
                    </a:lnTo>
                    <a:lnTo>
                      <a:pt x="609" y="10595"/>
                    </a:lnTo>
                    <a:lnTo>
                      <a:pt x="755" y="10936"/>
                    </a:lnTo>
                    <a:lnTo>
                      <a:pt x="926" y="11252"/>
                    </a:lnTo>
                    <a:lnTo>
                      <a:pt x="1096" y="11569"/>
                    </a:lnTo>
                    <a:lnTo>
                      <a:pt x="1291" y="11886"/>
                    </a:lnTo>
                    <a:lnTo>
                      <a:pt x="1510" y="12178"/>
                    </a:lnTo>
                    <a:lnTo>
                      <a:pt x="1729" y="12470"/>
                    </a:lnTo>
                    <a:lnTo>
                      <a:pt x="1973" y="12738"/>
                    </a:lnTo>
                    <a:lnTo>
                      <a:pt x="2241" y="13006"/>
                    </a:lnTo>
                    <a:lnTo>
                      <a:pt x="2509" y="13274"/>
                    </a:lnTo>
                    <a:lnTo>
                      <a:pt x="2777" y="13517"/>
                    </a:lnTo>
                    <a:lnTo>
                      <a:pt x="3069" y="13737"/>
                    </a:lnTo>
                    <a:lnTo>
                      <a:pt x="3361" y="13956"/>
                    </a:lnTo>
                    <a:lnTo>
                      <a:pt x="3678" y="14151"/>
                    </a:lnTo>
                    <a:lnTo>
                      <a:pt x="3994" y="14321"/>
                    </a:lnTo>
                    <a:lnTo>
                      <a:pt x="4311" y="14492"/>
                    </a:lnTo>
                    <a:lnTo>
                      <a:pt x="4652" y="14638"/>
                    </a:lnTo>
                    <a:lnTo>
                      <a:pt x="4993" y="14784"/>
                    </a:lnTo>
                    <a:lnTo>
                      <a:pt x="5358" y="14906"/>
                    </a:lnTo>
                    <a:lnTo>
                      <a:pt x="5723" y="15003"/>
                    </a:lnTo>
                    <a:lnTo>
                      <a:pt x="6089" y="15100"/>
                    </a:lnTo>
                    <a:lnTo>
                      <a:pt x="6454" y="15149"/>
                    </a:lnTo>
                    <a:lnTo>
                      <a:pt x="6844" y="15198"/>
                    </a:lnTo>
                    <a:lnTo>
                      <a:pt x="7233" y="15247"/>
                    </a:lnTo>
                    <a:lnTo>
                      <a:pt x="7623" y="15247"/>
                    </a:lnTo>
                    <a:lnTo>
                      <a:pt x="7623" y="15247"/>
                    </a:lnTo>
                    <a:lnTo>
                      <a:pt x="8013" y="15247"/>
                    </a:lnTo>
                    <a:lnTo>
                      <a:pt x="8403" y="15198"/>
                    </a:lnTo>
                    <a:lnTo>
                      <a:pt x="8792" y="15149"/>
                    </a:lnTo>
                    <a:lnTo>
                      <a:pt x="9158" y="15100"/>
                    </a:lnTo>
                    <a:lnTo>
                      <a:pt x="9523" y="15003"/>
                    </a:lnTo>
                    <a:lnTo>
                      <a:pt x="9888" y="14906"/>
                    </a:lnTo>
                    <a:lnTo>
                      <a:pt x="10253" y="14784"/>
                    </a:lnTo>
                    <a:lnTo>
                      <a:pt x="10594" y="14638"/>
                    </a:lnTo>
                    <a:lnTo>
                      <a:pt x="10935" y="14492"/>
                    </a:lnTo>
                    <a:lnTo>
                      <a:pt x="11252" y="14321"/>
                    </a:lnTo>
                    <a:lnTo>
                      <a:pt x="11569" y="14151"/>
                    </a:lnTo>
                    <a:lnTo>
                      <a:pt x="11885" y="13956"/>
                    </a:lnTo>
                    <a:lnTo>
                      <a:pt x="12178" y="13737"/>
                    </a:lnTo>
                    <a:lnTo>
                      <a:pt x="12470" y="13517"/>
                    </a:lnTo>
                    <a:lnTo>
                      <a:pt x="12738" y="13274"/>
                    </a:lnTo>
                    <a:lnTo>
                      <a:pt x="13006" y="13006"/>
                    </a:lnTo>
                    <a:lnTo>
                      <a:pt x="13273" y="12738"/>
                    </a:lnTo>
                    <a:lnTo>
                      <a:pt x="13517" y="12470"/>
                    </a:lnTo>
                    <a:lnTo>
                      <a:pt x="13736" y="12178"/>
                    </a:lnTo>
                    <a:lnTo>
                      <a:pt x="13955" y="11886"/>
                    </a:lnTo>
                    <a:lnTo>
                      <a:pt x="14150" y="11569"/>
                    </a:lnTo>
                    <a:lnTo>
                      <a:pt x="14321" y="11252"/>
                    </a:lnTo>
                    <a:lnTo>
                      <a:pt x="14491" y="10936"/>
                    </a:lnTo>
                    <a:lnTo>
                      <a:pt x="14637" y="10595"/>
                    </a:lnTo>
                    <a:lnTo>
                      <a:pt x="14783" y="10254"/>
                    </a:lnTo>
                    <a:lnTo>
                      <a:pt x="14905" y="9889"/>
                    </a:lnTo>
                    <a:lnTo>
                      <a:pt x="15003" y="9523"/>
                    </a:lnTo>
                    <a:lnTo>
                      <a:pt x="15100" y="9158"/>
                    </a:lnTo>
                    <a:lnTo>
                      <a:pt x="15149" y="8793"/>
                    </a:lnTo>
                    <a:lnTo>
                      <a:pt x="15198" y="8403"/>
                    </a:lnTo>
                    <a:lnTo>
                      <a:pt x="15246" y="8013"/>
                    </a:lnTo>
                    <a:lnTo>
                      <a:pt x="15246" y="7623"/>
                    </a:lnTo>
                    <a:lnTo>
                      <a:pt x="15246" y="7623"/>
                    </a:lnTo>
                    <a:lnTo>
                      <a:pt x="15246" y="7234"/>
                    </a:lnTo>
                    <a:lnTo>
                      <a:pt x="15198" y="6844"/>
                    </a:lnTo>
                    <a:lnTo>
                      <a:pt x="15149" y="6454"/>
                    </a:lnTo>
                    <a:lnTo>
                      <a:pt x="15100" y="6089"/>
                    </a:lnTo>
                    <a:lnTo>
                      <a:pt x="15003" y="5724"/>
                    </a:lnTo>
                    <a:lnTo>
                      <a:pt x="14905" y="5358"/>
                    </a:lnTo>
                    <a:lnTo>
                      <a:pt x="14783" y="4993"/>
                    </a:lnTo>
                    <a:lnTo>
                      <a:pt x="14637" y="4652"/>
                    </a:lnTo>
                    <a:lnTo>
                      <a:pt x="14491" y="4311"/>
                    </a:lnTo>
                    <a:lnTo>
                      <a:pt x="14321" y="3995"/>
                    </a:lnTo>
                    <a:lnTo>
                      <a:pt x="14150" y="3678"/>
                    </a:lnTo>
                    <a:lnTo>
                      <a:pt x="13955" y="3361"/>
                    </a:lnTo>
                    <a:lnTo>
                      <a:pt x="13736" y="3069"/>
                    </a:lnTo>
                    <a:lnTo>
                      <a:pt x="13517" y="2777"/>
                    </a:lnTo>
                    <a:lnTo>
                      <a:pt x="13273" y="2509"/>
                    </a:lnTo>
                    <a:lnTo>
                      <a:pt x="13006" y="2241"/>
                    </a:lnTo>
                    <a:lnTo>
                      <a:pt x="12738" y="1973"/>
                    </a:lnTo>
                    <a:lnTo>
                      <a:pt x="12470" y="1730"/>
                    </a:lnTo>
                    <a:lnTo>
                      <a:pt x="12178" y="1510"/>
                    </a:lnTo>
                    <a:lnTo>
                      <a:pt x="11885" y="1291"/>
                    </a:lnTo>
                    <a:lnTo>
                      <a:pt x="11569" y="1096"/>
                    </a:lnTo>
                    <a:lnTo>
                      <a:pt x="11252" y="926"/>
                    </a:lnTo>
                    <a:lnTo>
                      <a:pt x="10935" y="755"/>
                    </a:lnTo>
                    <a:lnTo>
                      <a:pt x="10594" y="609"/>
                    </a:lnTo>
                    <a:lnTo>
                      <a:pt x="10253" y="463"/>
                    </a:lnTo>
                    <a:lnTo>
                      <a:pt x="9888" y="341"/>
                    </a:lnTo>
                    <a:lnTo>
                      <a:pt x="9523" y="244"/>
                    </a:lnTo>
                    <a:lnTo>
                      <a:pt x="9158" y="147"/>
                    </a:lnTo>
                    <a:lnTo>
                      <a:pt x="8792" y="98"/>
                    </a:lnTo>
                    <a:lnTo>
                      <a:pt x="8403" y="49"/>
                    </a:lnTo>
                    <a:lnTo>
                      <a:pt x="8013" y="0"/>
                    </a:lnTo>
                    <a:lnTo>
                      <a:pt x="7623" y="0"/>
                    </a:lnTo>
                    <a:lnTo>
                      <a:pt x="7623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49;p36">
                <a:extLst>
                  <a:ext uri="{FF2B5EF4-FFF2-40B4-BE49-F238E27FC236}">
                    <a16:creationId xmlns:a16="http://schemas.microsoft.com/office/drawing/2014/main" id="{2160E46C-72FA-424B-AB1A-B23A61BD332A}"/>
                  </a:ext>
                </a:extLst>
              </p:cNvPr>
              <p:cNvSpPr/>
              <p:nvPr/>
            </p:nvSpPr>
            <p:spPr>
              <a:xfrm>
                <a:off x="1525475" y="2503125"/>
                <a:ext cx="438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0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0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50;p36">
                <a:extLst>
                  <a:ext uri="{FF2B5EF4-FFF2-40B4-BE49-F238E27FC236}">
                    <a16:creationId xmlns:a16="http://schemas.microsoft.com/office/drawing/2014/main" id="{6EF249AC-5711-44FA-B160-138F5E241843}"/>
                  </a:ext>
                </a:extLst>
              </p:cNvPr>
              <p:cNvSpPr/>
              <p:nvPr/>
            </p:nvSpPr>
            <p:spPr>
              <a:xfrm>
                <a:off x="1369600" y="2503125"/>
                <a:ext cx="43875" cy="4752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901" fill="none" extrusionOk="0">
                    <a:moveTo>
                      <a:pt x="878" y="0"/>
                    </a:moveTo>
                    <a:lnTo>
                      <a:pt x="878" y="0"/>
                    </a:lnTo>
                    <a:lnTo>
                      <a:pt x="1048" y="25"/>
                    </a:lnTo>
                    <a:lnTo>
                      <a:pt x="1219" y="73"/>
                    </a:lnTo>
                    <a:lnTo>
                      <a:pt x="1365" y="171"/>
                    </a:lnTo>
                    <a:lnTo>
                      <a:pt x="1511" y="268"/>
                    </a:lnTo>
                    <a:lnTo>
                      <a:pt x="1608" y="414"/>
                    </a:lnTo>
                    <a:lnTo>
                      <a:pt x="1681" y="585"/>
                    </a:lnTo>
                    <a:lnTo>
                      <a:pt x="1730" y="755"/>
                    </a:lnTo>
                    <a:lnTo>
                      <a:pt x="1754" y="950"/>
                    </a:lnTo>
                    <a:lnTo>
                      <a:pt x="1754" y="950"/>
                    </a:lnTo>
                    <a:lnTo>
                      <a:pt x="1730" y="1145"/>
                    </a:lnTo>
                    <a:lnTo>
                      <a:pt x="1681" y="1316"/>
                    </a:lnTo>
                    <a:lnTo>
                      <a:pt x="1608" y="1486"/>
                    </a:lnTo>
                    <a:lnTo>
                      <a:pt x="1511" y="1632"/>
                    </a:lnTo>
                    <a:lnTo>
                      <a:pt x="1365" y="1730"/>
                    </a:lnTo>
                    <a:lnTo>
                      <a:pt x="1219" y="1827"/>
                    </a:lnTo>
                    <a:lnTo>
                      <a:pt x="1048" y="1876"/>
                    </a:lnTo>
                    <a:lnTo>
                      <a:pt x="878" y="1900"/>
                    </a:lnTo>
                    <a:lnTo>
                      <a:pt x="878" y="1900"/>
                    </a:lnTo>
                    <a:lnTo>
                      <a:pt x="707" y="1876"/>
                    </a:lnTo>
                    <a:lnTo>
                      <a:pt x="537" y="1827"/>
                    </a:lnTo>
                    <a:lnTo>
                      <a:pt x="391" y="1730"/>
                    </a:lnTo>
                    <a:lnTo>
                      <a:pt x="244" y="1632"/>
                    </a:lnTo>
                    <a:lnTo>
                      <a:pt x="147" y="1486"/>
                    </a:lnTo>
                    <a:lnTo>
                      <a:pt x="74" y="1316"/>
                    </a:lnTo>
                    <a:lnTo>
                      <a:pt x="25" y="1145"/>
                    </a:lnTo>
                    <a:lnTo>
                      <a:pt x="1" y="950"/>
                    </a:lnTo>
                    <a:lnTo>
                      <a:pt x="1" y="950"/>
                    </a:lnTo>
                    <a:lnTo>
                      <a:pt x="25" y="755"/>
                    </a:lnTo>
                    <a:lnTo>
                      <a:pt x="74" y="585"/>
                    </a:lnTo>
                    <a:lnTo>
                      <a:pt x="147" y="414"/>
                    </a:lnTo>
                    <a:lnTo>
                      <a:pt x="244" y="268"/>
                    </a:lnTo>
                    <a:lnTo>
                      <a:pt x="391" y="171"/>
                    </a:lnTo>
                    <a:lnTo>
                      <a:pt x="537" y="73"/>
                    </a:lnTo>
                    <a:lnTo>
                      <a:pt x="707" y="25"/>
                    </a:lnTo>
                    <a:lnTo>
                      <a:pt x="878" y="0"/>
                    </a:lnTo>
                    <a:lnTo>
                      <a:pt x="878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51;p36">
                <a:extLst>
                  <a:ext uri="{FF2B5EF4-FFF2-40B4-BE49-F238E27FC236}">
                    <a16:creationId xmlns:a16="http://schemas.microsoft.com/office/drawing/2014/main" id="{0ECA28F3-52CC-4E74-960B-AB76308215BC}"/>
                  </a:ext>
                </a:extLst>
              </p:cNvPr>
              <p:cNvSpPr/>
              <p:nvPr/>
            </p:nvSpPr>
            <p:spPr>
              <a:xfrm>
                <a:off x="1369600" y="2604200"/>
                <a:ext cx="199750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1633" fill="none" extrusionOk="0">
                    <a:moveTo>
                      <a:pt x="7989" y="0"/>
                    </a:moveTo>
                    <a:lnTo>
                      <a:pt x="7989" y="0"/>
                    </a:lnTo>
                    <a:lnTo>
                      <a:pt x="7575" y="366"/>
                    </a:lnTo>
                    <a:lnTo>
                      <a:pt x="7137" y="707"/>
                    </a:lnTo>
                    <a:lnTo>
                      <a:pt x="6650" y="975"/>
                    </a:lnTo>
                    <a:lnTo>
                      <a:pt x="6163" y="1218"/>
                    </a:lnTo>
                    <a:lnTo>
                      <a:pt x="5627" y="1389"/>
                    </a:lnTo>
                    <a:lnTo>
                      <a:pt x="5115" y="1535"/>
                    </a:lnTo>
                    <a:lnTo>
                      <a:pt x="4555" y="1608"/>
                    </a:lnTo>
                    <a:lnTo>
                      <a:pt x="3995" y="1632"/>
                    </a:lnTo>
                    <a:lnTo>
                      <a:pt x="3995" y="1632"/>
                    </a:lnTo>
                    <a:lnTo>
                      <a:pt x="3435" y="1608"/>
                    </a:lnTo>
                    <a:lnTo>
                      <a:pt x="2875" y="1535"/>
                    </a:lnTo>
                    <a:lnTo>
                      <a:pt x="2363" y="1389"/>
                    </a:lnTo>
                    <a:lnTo>
                      <a:pt x="1828" y="1218"/>
                    </a:lnTo>
                    <a:lnTo>
                      <a:pt x="1340" y="975"/>
                    </a:lnTo>
                    <a:lnTo>
                      <a:pt x="853" y="707"/>
                    </a:lnTo>
                    <a:lnTo>
                      <a:pt x="415" y="366"/>
                    </a:lnTo>
                    <a:lnTo>
                      <a:pt x="1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510;p36">
              <a:extLst>
                <a:ext uri="{FF2B5EF4-FFF2-40B4-BE49-F238E27FC236}">
                  <a16:creationId xmlns:a16="http://schemas.microsoft.com/office/drawing/2014/main" id="{6124B0CE-4F3C-4E30-963B-157CBE0C25B9}"/>
                </a:ext>
              </a:extLst>
            </p:cNvPr>
            <p:cNvGrpSpPr/>
            <p:nvPr/>
          </p:nvGrpSpPr>
          <p:grpSpPr>
            <a:xfrm>
              <a:off x="890483" y="2586845"/>
              <a:ext cx="566162" cy="485192"/>
              <a:chOff x="1923075" y="3694075"/>
              <a:chExt cx="437200" cy="341600"/>
            </a:xfrm>
          </p:grpSpPr>
          <p:sp>
            <p:nvSpPr>
              <p:cNvPr id="14" name="Google Shape;511;p36">
                <a:extLst>
                  <a:ext uri="{FF2B5EF4-FFF2-40B4-BE49-F238E27FC236}">
                    <a16:creationId xmlns:a16="http://schemas.microsoft.com/office/drawing/2014/main" id="{585B5519-4815-432E-AD9A-13E98C9EF1B7}"/>
                  </a:ext>
                </a:extLst>
              </p:cNvPr>
              <p:cNvSpPr/>
              <p:nvPr/>
            </p:nvSpPr>
            <p:spPr>
              <a:xfrm>
                <a:off x="2247600" y="3983300"/>
                <a:ext cx="5240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95" fill="none" extrusionOk="0">
                    <a:moveTo>
                      <a:pt x="1" y="1048"/>
                    </a:moveTo>
                    <a:lnTo>
                      <a:pt x="1" y="1048"/>
                    </a:lnTo>
                    <a:lnTo>
                      <a:pt x="25" y="828"/>
                    </a:lnTo>
                    <a:lnTo>
                      <a:pt x="74" y="634"/>
                    </a:lnTo>
                    <a:lnTo>
                      <a:pt x="171" y="439"/>
                    </a:lnTo>
                    <a:lnTo>
                      <a:pt x="317" y="293"/>
                    </a:lnTo>
                    <a:lnTo>
                      <a:pt x="463" y="171"/>
                    </a:lnTo>
                    <a:lnTo>
                      <a:pt x="634" y="73"/>
                    </a:lnTo>
                    <a:lnTo>
                      <a:pt x="829" y="0"/>
                    </a:lnTo>
                    <a:lnTo>
                      <a:pt x="1048" y="0"/>
                    </a:lnTo>
                    <a:lnTo>
                      <a:pt x="1048" y="0"/>
                    </a:lnTo>
                    <a:lnTo>
                      <a:pt x="1267" y="0"/>
                    </a:lnTo>
                    <a:lnTo>
                      <a:pt x="1462" y="73"/>
                    </a:lnTo>
                    <a:lnTo>
                      <a:pt x="1633" y="171"/>
                    </a:lnTo>
                    <a:lnTo>
                      <a:pt x="1779" y="293"/>
                    </a:lnTo>
                    <a:lnTo>
                      <a:pt x="1925" y="439"/>
                    </a:lnTo>
                    <a:lnTo>
                      <a:pt x="2022" y="634"/>
                    </a:lnTo>
                    <a:lnTo>
                      <a:pt x="2071" y="828"/>
                    </a:lnTo>
                    <a:lnTo>
                      <a:pt x="2095" y="1048"/>
                    </a:lnTo>
                    <a:lnTo>
                      <a:pt x="2095" y="1048"/>
                    </a:lnTo>
                    <a:lnTo>
                      <a:pt x="2071" y="1242"/>
                    </a:lnTo>
                    <a:lnTo>
                      <a:pt x="2022" y="1437"/>
                    </a:lnTo>
                    <a:lnTo>
                      <a:pt x="1925" y="1632"/>
                    </a:lnTo>
                    <a:lnTo>
                      <a:pt x="1779" y="1778"/>
                    </a:lnTo>
                    <a:lnTo>
                      <a:pt x="1633" y="1900"/>
                    </a:lnTo>
                    <a:lnTo>
                      <a:pt x="1462" y="1997"/>
                    </a:lnTo>
                    <a:lnTo>
                      <a:pt x="1267" y="2070"/>
                    </a:lnTo>
                    <a:lnTo>
                      <a:pt x="1048" y="2095"/>
                    </a:lnTo>
                    <a:lnTo>
                      <a:pt x="1048" y="2095"/>
                    </a:lnTo>
                    <a:lnTo>
                      <a:pt x="829" y="2070"/>
                    </a:lnTo>
                    <a:lnTo>
                      <a:pt x="634" y="1997"/>
                    </a:lnTo>
                    <a:lnTo>
                      <a:pt x="463" y="1900"/>
                    </a:lnTo>
                    <a:lnTo>
                      <a:pt x="317" y="1778"/>
                    </a:lnTo>
                    <a:lnTo>
                      <a:pt x="171" y="1632"/>
                    </a:lnTo>
                    <a:lnTo>
                      <a:pt x="74" y="1437"/>
                    </a:lnTo>
                    <a:lnTo>
                      <a:pt x="25" y="1242"/>
                    </a:lnTo>
                    <a:lnTo>
                      <a:pt x="1" y="1048"/>
                    </a:lnTo>
                    <a:lnTo>
                      <a:pt x="1" y="104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12;p36">
                <a:extLst>
                  <a:ext uri="{FF2B5EF4-FFF2-40B4-BE49-F238E27FC236}">
                    <a16:creationId xmlns:a16="http://schemas.microsoft.com/office/drawing/2014/main" id="{3D3EDB41-1085-4D3E-BA95-D2AECE188BD5}"/>
                  </a:ext>
                </a:extLst>
              </p:cNvPr>
              <p:cNvSpPr/>
              <p:nvPr/>
            </p:nvSpPr>
            <p:spPr>
              <a:xfrm>
                <a:off x="2035100" y="3983300"/>
                <a:ext cx="5240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2095" fill="none" extrusionOk="0">
                    <a:moveTo>
                      <a:pt x="1" y="1048"/>
                    </a:moveTo>
                    <a:lnTo>
                      <a:pt x="1" y="1048"/>
                    </a:lnTo>
                    <a:lnTo>
                      <a:pt x="25" y="828"/>
                    </a:lnTo>
                    <a:lnTo>
                      <a:pt x="74" y="634"/>
                    </a:lnTo>
                    <a:lnTo>
                      <a:pt x="171" y="439"/>
                    </a:lnTo>
                    <a:lnTo>
                      <a:pt x="317" y="293"/>
                    </a:lnTo>
                    <a:lnTo>
                      <a:pt x="464" y="171"/>
                    </a:lnTo>
                    <a:lnTo>
                      <a:pt x="634" y="73"/>
                    </a:lnTo>
                    <a:lnTo>
                      <a:pt x="829" y="0"/>
                    </a:lnTo>
                    <a:lnTo>
                      <a:pt x="1048" y="0"/>
                    </a:lnTo>
                    <a:lnTo>
                      <a:pt x="1048" y="0"/>
                    </a:lnTo>
                    <a:lnTo>
                      <a:pt x="1267" y="0"/>
                    </a:lnTo>
                    <a:lnTo>
                      <a:pt x="1462" y="73"/>
                    </a:lnTo>
                    <a:lnTo>
                      <a:pt x="1633" y="171"/>
                    </a:lnTo>
                    <a:lnTo>
                      <a:pt x="1779" y="293"/>
                    </a:lnTo>
                    <a:lnTo>
                      <a:pt x="1925" y="439"/>
                    </a:lnTo>
                    <a:lnTo>
                      <a:pt x="2022" y="634"/>
                    </a:lnTo>
                    <a:lnTo>
                      <a:pt x="2071" y="828"/>
                    </a:lnTo>
                    <a:lnTo>
                      <a:pt x="2095" y="1048"/>
                    </a:lnTo>
                    <a:lnTo>
                      <a:pt x="2095" y="1048"/>
                    </a:lnTo>
                    <a:lnTo>
                      <a:pt x="2071" y="1242"/>
                    </a:lnTo>
                    <a:lnTo>
                      <a:pt x="2022" y="1437"/>
                    </a:lnTo>
                    <a:lnTo>
                      <a:pt x="1925" y="1632"/>
                    </a:lnTo>
                    <a:lnTo>
                      <a:pt x="1779" y="1778"/>
                    </a:lnTo>
                    <a:lnTo>
                      <a:pt x="1633" y="1900"/>
                    </a:lnTo>
                    <a:lnTo>
                      <a:pt x="1462" y="1997"/>
                    </a:lnTo>
                    <a:lnTo>
                      <a:pt x="1267" y="2070"/>
                    </a:lnTo>
                    <a:lnTo>
                      <a:pt x="1048" y="2095"/>
                    </a:lnTo>
                    <a:lnTo>
                      <a:pt x="1048" y="2095"/>
                    </a:lnTo>
                    <a:lnTo>
                      <a:pt x="829" y="2070"/>
                    </a:lnTo>
                    <a:lnTo>
                      <a:pt x="634" y="1997"/>
                    </a:lnTo>
                    <a:lnTo>
                      <a:pt x="464" y="1900"/>
                    </a:lnTo>
                    <a:lnTo>
                      <a:pt x="317" y="1778"/>
                    </a:lnTo>
                    <a:lnTo>
                      <a:pt x="171" y="1632"/>
                    </a:lnTo>
                    <a:lnTo>
                      <a:pt x="74" y="1437"/>
                    </a:lnTo>
                    <a:lnTo>
                      <a:pt x="25" y="1242"/>
                    </a:lnTo>
                    <a:lnTo>
                      <a:pt x="1" y="1048"/>
                    </a:lnTo>
                    <a:lnTo>
                      <a:pt x="1" y="1048"/>
                    </a:lnTo>
                    <a:close/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13;p36">
                <a:extLst>
                  <a:ext uri="{FF2B5EF4-FFF2-40B4-BE49-F238E27FC236}">
                    <a16:creationId xmlns:a16="http://schemas.microsoft.com/office/drawing/2014/main" id="{8B47D935-35A7-409A-B7A1-A5B22EA424BE}"/>
                  </a:ext>
                </a:extLst>
              </p:cNvPr>
              <p:cNvSpPr/>
              <p:nvPr/>
            </p:nvSpPr>
            <p:spPr>
              <a:xfrm>
                <a:off x="1923075" y="3694075"/>
                <a:ext cx="437200" cy="280100"/>
              </a:xfrm>
              <a:custGeom>
                <a:avLst/>
                <a:gdLst/>
                <a:ahLst/>
                <a:cxnLst/>
                <a:rect l="l" t="t" r="r" b="b"/>
                <a:pathLst>
                  <a:path w="17488" h="11204" fill="none" extrusionOk="0">
                    <a:moveTo>
                      <a:pt x="14516" y="10912"/>
                    </a:moveTo>
                    <a:lnTo>
                      <a:pt x="5675" y="10912"/>
                    </a:lnTo>
                    <a:lnTo>
                      <a:pt x="6089" y="9889"/>
                    </a:lnTo>
                    <a:lnTo>
                      <a:pt x="6089" y="9889"/>
                    </a:lnTo>
                    <a:lnTo>
                      <a:pt x="6235" y="9913"/>
                    </a:lnTo>
                    <a:lnTo>
                      <a:pt x="6406" y="9913"/>
                    </a:lnTo>
                    <a:lnTo>
                      <a:pt x="13810" y="9231"/>
                    </a:lnTo>
                    <a:lnTo>
                      <a:pt x="13810" y="9231"/>
                    </a:lnTo>
                    <a:lnTo>
                      <a:pt x="13980" y="9207"/>
                    </a:lnTo>
                    <a:lnTo>
                      <a:pt x="14151" y="9134"/>
                    </a:lnTo>
                    <a:lnTo>
                      <a:pt x="14297" y="9061"/>
                    </a:lnTo>
                    <a:lnTo>
                      <a:pt x="14467" y="8963"/>
                    </a:lnTo>
                    <a:lnTo>
                      <a:pt x="14614" y="8866"/>
                    </a:lnTo>
                    <a:lnTo>
                      <a:pt x="14735" y="8744"/>
                    </a:lnTo>
                    <a:lnTo>
                      <a:pt x="14833" y="8598"/>
                    </a:lnTo>
                    <a:lnTo>
                      <a:pt x="14930" y="8452"/>
                    </a:lnTo>
                    <a:lnTo>
                      <a:pt x="17414" y="3142"/>
                    </a:lnTo>
                    <a:lnTo>
                      <a:pt x="17414" y="3142"/>
                    </a:lnTo>
                    <a:lnTo>
                      <a:pt x="17463" y="2996"/>
                    </a:lnTo>
                    <a:lnTo>
                      <a:pt x="17487" y="2875"/>
                    </a:lnTo>
                    <a:lnTo>
                      <a:pt x="17463" y="2753"/>
                    </a:lnTo>
                    <a:lnTo>
                      <a:pt x="17439" y="2631"/>
                    </a:lnTo>
                    <a:lnTo>
                      <a:pt x="17366" y="2558"/>
                    </a:lnTo>
                    <a:lnTo>
                      <a:pt x="17244" y="2485"/>
                    </a:lnTo>
                    <a:lnTo>
                      <a:pt x="17122" y="2436"/>
                    </a:lnTo>
                    <a:lnTo>
                      <a:pt x="16976" y="2412"/>
                    </a:lnTo>
                    <a:lnTo>
                      <a:pt x="4579" y="1998"/>
                    </a:lnTo>
                    <a:lnTo>
                      <a:pt x="4214" y="366"/>
                    </a:lnTo>
                    <a:lnTo>
                      <a:pt x="4214" y="366"/>
                    </a:lnTo>
                    <a:lnTo>
                      <a:pt x="4141" y="220"/>
                    </a:lnTo>
                    <a:lnTo>
                      <a:pt x="4043" y="98"/>
                    </a:lnTo>
                    <a:lnTo>
                      <a:pt x="3897" y="25"/>
                    </a:lnTo>
                    <a:lnTo>
                      <a:pt x="3727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25"/>
                    </a:lnTo>
                    <a:lnTo>
                      <a:pt x="220" y="74"/>
                    </a:lnTo>
                    <a:lnTo>
                      <a:pt x="147" y="122"/>
                    </a:lnTo>
                    <a:lnTo>
                      <a:pt x="74" y="196"/>
                    </a:lnTo>
                    <a:lnTo>
                      <a:pt x="25" y="293"/>
                    </a:lnTo>
                    <a:lnTo>
                      <a:pt x="1" y="366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585"/>
                    </a:lnTo>
                    <a:lnTo>
                      <a:pt x="25" y="658"/>
                    </a:lnTo>
                    <a:lnTo>
                      <a:pt x="74" y="756"/>
                    </a:lnTo>
                    <a:lnTo>
                      <a:pt x="147" y="829"/>
                    </a:lnTo>
                    <a:lnTo>
                      <a:pt x="220" y="877"/>
                    </a:lnTo>
                    <a:lnTo>
                      <a:pt x="293" y="926"/>
                    </a:lnTo>
                    <a:lnTo>
                      <a:pt x="390" y="951"/>
                    </a:lnTo>
                    <a:lnTo>
                      <a:pt x="488" y="975"/>
                    </a:lnTo>
                    <a:lnTo>
                      <a:pt x="3337" y="975"/>
                    </a:lnTo>
                    <a:lnTo>
                      <a:pt x="5286" y="9256"/>
                    </a:lnTo>
                    <a:lnTo>
                      <a:pt x="4506" y="11204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14;p36">
                <a:extLst>
                  <a:ext uri="{FF2B5EF4-FFF2-40B4-BE49-F238E27FC236}">
                    <a16:creationId xmlns:a16="http://schemas.microsoft.com/office/drawing/2014/main" id="{2D93E897-B39D-4ABA-8017-6E46AEAE80B9}"/>
                  </a:ext>
                </a:extLst>
              </p:cNvPr>
              <p:cNvSpPr/>
              <p:nvPr/>
            </p:nvSpPr>
            <p:spPr>
              <a:xfrm>
                <a:off x="2261000" y="3781750"/>
                <a:ext cx="48725" cy="108400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4336" fill="none" extrusionOk="0">
                    <a:moveTo>
                      <a:pt x="1" y="4336"/>
                    </a:moveTo>
                    <a:lnTo>
                      <a:pt x="1949" y="1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15;p36">
                <a:extLst>
                  <a:ext uri="{FF2B5EF4-FFF2-40B4-BE49-F238E27FC236}">
                    <a16:creationId xmlns:a16="http://schemas.microsoft.com/office/drawing/2014/main" id="{A1199A0A-2A08-4722-98D8-502F41D71FA5}"/>
                  </a:ext>
                </a:extLst>
              </p:cNvPr>
              <p:cNvSpPr/>
              <p:nvPr/>
            </p:nvSpPr>
            <p:spPr>
              <a:xfrm>
                <a:off x="2225675" y="3780550"/>
                <a:ext cx="32300" cy="1138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4555" fill="none" extrusionOk="0">
                    <a:moveTo>
                      <a:pt x="1" y="4554"/>
                    </a:moveTo>
                    <a:lnTo>
                      <a:pt x="1292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16;p36">
                <a:extLst>
                  <a:ext uri="{FF2B5EF4-FFF2-40B4-BE49-F238E27FC236}">
                    <a16:creationId xmlns:a16="http://schemas.microsoft.com/office/drawing/2014/main" id="{D0025087-130F-4815-B46A-7ACE29184CAF}"/>
                  </a:ext>
                </a:extLst>
              </p:cNvPr>
              <p:cNvSpPr/>
              <p:nvPr/>
            </p:nvSpPr>
            <p:spPr>
              <a:xfrm>
                <a:off x="2190375" y="3779325"/>
                <a:ext cx="15850" cy="11935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4774" fill="none" extrusionOk="0">
                    <a:moveTo>
                      <a:pt x="0" y="4774"/>
                    </a:moveTo>
                    <a:lnTo>
                      <a:pt x="634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17;p36">
                <a:extLst>
                  <a:ext uri="{FF2B5EF4-FFF2-40B4-BE49-F238E27FC236}">
                    <a16:creationId xmlns:a16="http://schemas.microsoft.com/office/drawing/2014/main" id="{94418B9C-BC3B-4F73-AD65-BB5C32815975}"/>
                  </a:ext>
                </a:extLst>
              </p:cNvPr>
              <p:cNvSpPr/>
              <p:nvPr/>
            </p:nvSpPr>
            <p:spPr>
              <a:xfrm>
                <a:off x="2154450" y="3777500"/>
                <a:ext cx="1250" cy="1260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42" fill="none" extrusionOk="0">
                    <a:moveTo>
                      <a:pt x="49" y="5042"/>
                    </a:moveTo>
                    <a:lnTo>
                      <a:pt x="0" y="0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8;p36">
                <a:extLst>
                  <a:ext uri="{FF2B5EF4-FFF2-40B4-BE49-F238E27FC236}">
                    <a16:creationId xmlns:a16="http://schemas.microsoft.com/office/drawing/2014/main" id="{603A4956-47F9-49DB-9E19-DBA50017A696}"/>
                  </a:ext>
                </a:extLst>
              </p:cNvPr>
              <p:cNvSpPr/>
              <p:nvPr/>
            </p:nvSpPr>
            <p:spPr>
              <a:xfrm>
                <a:off x="2103300" y="3776275"/>
                <a:ext cx="17075" cy="13155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262" fill="none" extrusionOk="0">
                    <a:moveTo>
                      <a:pt x="683" y="5261"/>
                    </a:moveTo>
                    <a:lnTo>
                      <a:pt x="1" y="1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9;p36">
                <a:extLst>
                  <a:ext uri="{FF2B5EF4-FFF2-40B4-BE49-F238E27FC236}">
                    <a16:creationId xmlns:a16="http://schemas.microsoft.com/office/drawing/2014/main" id="{572BE55C-17E9-41B8-9BDB-A20BF902CC9B}"/>
                  </a:ext>
                </a:extLst>
              </p:cNvPr>
              <p:cNvSpPr/>
              <p:nvPr/>
            </p:nvSpPr>
            <p:spPr>
              <a:xfrm>
                <a:off x="2051550" y="3775050"/>
                <a:ext cx="34125" cy="137025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5481" fill="none" extrusionOk="0">
                    <a:moveTo>
                      <a:pt x="1364" y="5481"/>
                    </a:moveTo>
                    <a:lnTo>
                      <a:pt x="0" y="1"/>
                    </a:lnTo>
                  </a:path>
                </a:pathLst>
              </a:custGeom>
              <a:noFill/>
              <a:ln w="121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" name="Google Shape;257;p28">
            <a:extLst>
              <a:ext uri="{FF2B5EF4-FFF2-40B4-BE49-F238E27FC236}">
                <a16:creationId xmlns:a16="http://schemas.microsoft.com/office/drawing/2014/main" id="{52F6C651-9642-4C6E-995A-D5ED703347AD}"/>
              </a:ext>
            </a:extLst>
          </p:cNvPr>
          <p:cNvSpPr txBox="1">
            <a:spLocks/>
          </p:cNvSpPr>
          <p:nvPr/>
        </p:nvSpPr>
        <p:spPr>
          <a:xfrm>
            <a:off x="720050" y="2744185"/>
            <a:ext cx="1602824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b="1" dirty="0">
                <a:solidFill>
                  <a:srgbClr val="7DFFB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Compra</a:t>
            </a:r>
          </a:p>
          <a:p>
            <a:pPr marL="0" indent="0" algn="ctr">
              <a:spcBef>
                <a:spcPts val="600"/>
              </a:spcBef>
            </a:pPr>
            <a:r>
              <a:rPr lang="en-US" sz="1200" b="1" dirty="0"/>
              <a:t>Clientes efetuam as compras de produtos e aguardam prazo estimado</a:t>
            </a:r>
          </a:p>
        </p:txBody>
      </p:sp>
      <p:sp>
        <p:nvSpPr>
          <p:cNvPr id="52" name="Google Shape;257;p28">
            <a:extLst>
              <a:ext uri="{FF2B5EF4-FFF2-40B4-BE49-F238E27FC236}">
                <a16:creationId xmlns:a16="http://schemas.microsoft.com/office/drawing/2014/main" id="{A8480500-6EFA-41BC-9FCE-5BC7BA74F666}"/>
              </a:ext>
            </a:extLst>
          </p:cNvPr>
          <p:cNvSpPr txBox="1">
            <a:spLocks/>
          </p:cNvSpPr>
          <p:nvPr/>
        </p:nvSpPr>
        <p:spPr>
          <a:xfrm>
            <a:off x="2909844" y="1809530"/>
            <a:ext cx="1886687" cy="99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b="1" dirty="0">
                <a:solidFill>
                  <a:srgbClr val="7DFFB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Autorização</a:t>
            </a:r>
          </a:p>
          <a:p>
            <a:pPr marL="0" indent="0" algn="ctr">
              <a:spcBef>
                <a:spcPts val="600"/>
              </a:spcBef>
            </a:pPr>
            <a:r>
              <a:rPr lang="en-US" sz="1200" b="1" dirty="0"/>
              <a:t>Pagamentos das compras são autorizados</a:t>
            </a:r>
          </a:p>
        </p:txBody>
      </p:sp>
      <p:sp>
        <p:nvSpPr>
          <p:cNvPr id="53" name="Google Shape;257;p28">
            <a:extLst>
              <a:ext uri="{FF2B5EF4-FFF2-40B4-BE49-F238E27FC236}">
                <a16:creationId xmlns:a16="http://schemas.microsoft.com/office/drawing/2014/main" id="{6C5D2EF1-B064-4A1C-A771-63B24CE0B29B}"/>
              </a:ext>
            </a:extLst>
          </p:cNvPr>
          <p:cNvSpPr txBox="1">
            <a:spLocks/>
          </p:cNvSpPr>
          <p:nvPr/>
        </p:nvSpPr>
        <p:spPr>
          <a:xfrm>
            <a:off x="2822953" y="3484268"/>
            <a:ext cx="1973579" cy="99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b="1" dirty="0">
                <a:solidFill>
                  <a:srgbClr val="7DFFB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Envio</a:t>
            </a:r>
          </a:p>
          <a:p>
            <a:pPr marL="0" indent="0" algn="ctr">
              <a:spcBef>
                <a:spcPts val="600"/>
              </a:spcBef>
            </a:pPr>
            <a:r>
              <a:rPr lang="en-US" sz="1200" b="1" dirty="0"/>
              <a:t>Vendedores recebem os pedidos e enviam para entrega</a:t>
            </a:r>
          </a:p>
        </p:txBody>
      </p:sp>
      <p:sp>
        <p:nvSpPr>
          <p:cNvPr id="54" name="Google Shape;257;p28">
            <a:extLst>
              <a:ext uri="{FF2B5EF4-FFF2-40B4-BE49-F238E27FC236}">
                <a16:creationId xmlns:a16="http://schemas.microsoft.com/office/drawing/2014/main" id="{A7577005-FE66-4396-BC28-D81A32A70A1C}"/>
              </a:ext>
            </a:extLst>
          </p:cNvPr>
          <p:cNvSpPr txBox="1">
            <a:spLocks/>
          </p:cNvSpPr>
          <p:nvPr/>
        </p:nvSpPr>
        <p:spPr>
          <a:xfrm>
            <a:off x="5253933" y="1810600"/>
            <a:ext cx="2093279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b="1" dirty="0">
                <a:solidFill>
                  <a:srgbClr val="7DFFB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Entrega</a:t>
            </a:r>
          </a:p>
          <a:p>
            <a:pPr marL="0" indent="0" algn="ctr">
              <a:spcBef>
                <a:spcPts val="600"/>
              </a:spcBef>
            </a:pPr>
            <a:r>
              <a:rPr lang="en-US" sz="1200" b="1" dirty="0"/>
              <a:t>Clientes recebem entregas dentro ou fora do prazo</a:t>
            </a:r>
          </a:p>
        </p:txBody>
      </p:sp>
      <p:sp>
        <p:nvSpPr>
          <p:cNvPr id="71" name="Google Shape;257;p28">
            <a:extLst>
              <a:ext uri="{FF2B5EF4-FFF2-40B4-BE49-F238E27FC236}">
                <a16:creationId xmlns:a16="http://schemas.microsoft.com/office/drawing/2014/main" id="{7F56D141-7EF3-4CFA-8ACE-2C0BE48D73AE}"/>
              </a:ext>
            </a:extLst>
          </p:cNvPr>
          <p:cNvSpPr txBox="1">
            <a:spLocks/>
          </p:cNvSpPr>
          <p:nvPr/>
        </p:nvSpPr>
        <p:spPr>
          <a:xfrm>
            <a:off x="5253933" y="3498666"/>
            <a:ext cx="2213078" cy="119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spcBef>
                <a:spcPts val="600"/>
              </a:spcBef>
            </a:pPr>
            <a:r>
              <a:rPr lang="en-US" b="1" dirty="0">
                <a:solidFill>
                  <a:srgbClr val="7DFFB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Pesquisa</a:t>
            </a:r>
          </a:p>
          <a:p>
            <a:pPr marL="0" indent="0" algn="ctr">
              <a:spcBef>
                <a:spcPts val="600"/>
              </a:spcBef>
            </a:pPr>
            <a:r>
              <a:rPr lang="en-US" sz="1200" b="1" dirty="0"/>
              <a:t>Clientes dão pontuação para os pedidos, na entrega ou após prazo estimado</a:t>
            </a:r>
          </a:p>
        </p:txBody>
      </p:sp>
      <p:sp>
        <p:nvSpPr>
          <p:cNvPr id="72" name="Google Shape;380;p36">
            <a:extLst>
              <a:ext uri="{FF2B5EF4-FFF2-40B4-BE49-F238E27FC236}">
                <a16:creationId xmlns:a16="http://schemas.microsoft.com/office/drawing/2014/main" id="{4C759E35-BB8E-43D1-AADF-E83389CE7B82}"/>
              </a:ext>
            </a:extLst>
          </p:cNvPr>
          <p:cNvSpPr/>
          <p:nvPr/>
        </p:nvSpPr>
        <p:spPr>
          <a:xfrm>
            <a:off x="6059993" y="3008181"/>
            <a:ext cx="571664" cy="54584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7F17DC-DCAD-4921-9142-885BBA378042}"/>
              </a:ext>
            </a:extLst>
          </p:cNvPr>
          <p:cNvSpPr/>
          <p:nvPr/>
        </p:nvSpPr>
        <p:spPr>
          <a:xfrm>
            <a:off x="365734" y="374946"/>
            <a:ext cx="4439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Titillium Web"/>
                <a:sym typeface="Titillium Web"/>
              </a:rPr>
              <a:t>Processo dos Pedidos</a:t>
            </a:r>
            <a:endParaRPr lang="en-US" sz="3600" b="1" dirty="0">
              <a:solidFill>
                <a:schemeClr val="lt1"/>
              </a:solidFill>
              <a:latin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22522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15833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US" dirty="0"/>
              <a:t>Prazo de Entrega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685800" y="28400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 pedidos são entregues na data correta?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FCC1D47-BEA4-4B4F-97B6-75BBA4A5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25" y="430865"/>
            <a:ext cx="4601140" cy="240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2EF88-0D28-45CA-8C70-6D7AACF95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125" y="2571750"/>
            <a:ext cx="4601135" cy="24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0B9838A-4D84-4033-AB6D-CA4BA044FFBF}"/>
              </a:ext>
            </a:extLst>
          </p:cNvPr>
          <p:cNvSpPr txBox="1">
            <a:spLocks/>
          </p:cNvSpPr>
          <p:nvPr/>
        </p:nvSpPr>
        <p:spPr>
          <a:xfrm>
            <a:off x="215397" y="1547524"/>
            <a:ext cx="4446107" cy="258326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381000">
              <a:lnSpc>
                <a:spcPct val="100000"/>
              </a:lnSpc>
              <a:spcBef>
                <a:spcPts val="600"/>
              </a:spcBef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1800" b="1" dirty="0">
                <a:solidFill>
                  <a:schemeClr val="lt1"/>
                </a:solidFill>
                <a:latin typeface="Titillium Web Light"/>
                <a:sym typeface="Titillium Web Light"/>
              </a:rPr>
              <a:t>Prazo é uma variável sensível para satisfação</a:t>
            </a:r>
          </a:p>
          <a:p>
            <a:pPr marL="76200">
              <a:lnSpc>
                <a:spcPct val="100000"/>
              </a:lnSpc>
              <a:spcBef>
                <a:spcPts val="600"/>
              </a:spcBef>
              <a:buClr>
                <a:srgbClr val="7DFFB1"/>
              </a:buClr>
              <a:buSzPts val="2400"/>
            </a:pPr>
            <a:endParaRPr lang="en-US" sz="1800" b="1" dirty="0">
              <a:solidFill>
                <a:schemeClr val="lt1"/>
              </a:solidFill>
              <a:latin typeface="Titillium Web Light"/>
              <a:sym typeface="Titillium Web Light"/>
            </a:endParaRPr>
          </a:p>
          <a:p>
            <a:pPr marL="457200" indent="-381000">
              <a:spcBef>
                <a:spcPts val="600"/>
              </a:spcBef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Pedidos em atraso = insatisfação</a:t>
            </a:r>
          </a:p>
          <a:p>
            <a:pPr marL="76200">
              <a:lnSpc>
                <a:spcPct val="100000"/>
              </a:lnSpc>
              <a:spcBef>
                <a:spcPts val="600"/>
              </a:spcBef>
              <a:buClr>
                <a:srgbClr val="7DFFB1"/>
              </a:buClr>
              <a:buSzPts val="2400"/>
            </a:pPr>
            <a:endParaRPr lang="en-US" sz="1800" dirty="0">
              <a:solidFill>
                <a:schemeClr val="lt1"/>
              </a:solidFill>
              <a:latin typeface="Titillium Web Light"/>
              <a:sym typeface="Titillium Web Light"/>
            </a:endParaRPr>
          </a:p>
          <a:p>
            <a:pPr marL="457200" indent="-381000">
              <a:lnSpc>
                <a:spcPct val="100000"/>
              </a:lnSpc>
              <a:spcBef>
                <a:spcPts val="600"/>
              </a:spcBef>
              <a:buClr>
                <a:srgbClr val="7DFFB1"/>
              </a:buClr>
              <a:buSzPts val="2400"/>
              <a:buFont typeface="Titillium Web Light"/>
              <a:buChar char="▰"/>
            </a:pPr>
            <a:r>
              <a:rPr lang="en-US" sz="1800" b="1" dirty="0">
                <a:solidFill>
                  <a:srgbClr val="00EA5F"/>
                </a:solidFill>
                <a:latin typeface="Titillium Web Light"/>
                <a:sym typeface="Titillium Web Light"/>
              </a:rPr>
              <a:t>Pedidos entregues antes = satisfação?</a:t>
            </a:r>
            <a:endParaRPr lang="en-US" sz="1800" dirty="0">
              <a:solidFill>
                <a:schemeClr val="lt1"/>
              </a:solidFill>
              <a:latin typeface="Titillium Web Light"/>
              <a:sym typeface="Titillium Web Ligh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1123DD-2A7A-4DA3-B888-07EAA09B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75" y="305878"/>
            <a:ext cx="7886700" cy="994172"/>
          </a:xfrm>
        </p:spPr>
        <p:txBody>
          <a:bodyPr/>
          <a:lstStyle/>
          <a:p>
            <a:r>
              <a:rPr lang="en-US" b="1" dirty="0"/>
              <a:t>Prazo de Entrega</a:t>
            </a:r>
          </a:p>
        </p:txBody>
      </p:sp>
    </p:spTree>
    <p:extLst>
      <p:ext uri="{BB962C8B-B14F-4D97-AF65-F5344CB8AC3E}">
        <p14:creationId xmlns:p14="http://schemas.microsoft.com/office/powerpoint/2010/main" val="30085376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66EEA-D8E4-40B5-A012-9599E8E6C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708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71C358-89A8-43AE-8063-64C8301B5D6C}"/>
              </a:ext>
            </a:extLst>
          </p:cNvPr>
          <p:cNvSpPr/>
          <p:nvPr/>
        </p:nvSpPr>
        <p:spPr>
          <a:xfrm>
            <a:off x="6255327" y="2999509"/>
            <a:ext cx="2071254" cy="7758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R$ 1.022,92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E6D264-80DA-4395-9B4A-5774CDF6D820}"/>
              </a:ext>
            </a:extLst>
          </p:cNvPr>
          <p:cNvSpPr/>
          <p:nvPr/>
        </p:nvSpPr>
        <p:spPr>
          <a:xfrm>
            <a:off x="6255328" y="4211782"/>
            <a:ext cx="2563091" cy="58189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DF1CE3-3E1B-4F1F-B0F6-916ADEB74272}"/>
              </a:ext>
            </a:extLst>
          </p:cNvPr>
          <p:cNvSpPr/>
          <p:nvPr/>
        </p:nvSpPr>
        <p:spPr>
          <a:xfrm>
            <a:off x="6608618" y="4271782"/>
            <a:ext cx="865909" cy="1339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92099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6547E-9BF3-4B2F-B4A2-1833CB179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" y="1094509"/>
            <a:ext cx="9115017" cy="3513691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7C8799-02D1-4979-A953-998A50275175}"/>
              </a:ext>
            </a:extLst>
          </p:cNvPr>
          <p:cNvSpPr/>
          <p:nvPr/>
        </p:nvSpPr>
        <p:spPr>
          <a:xfrm>
            <a:off x="7723275" y="1614054"/>
            <a:ext cx="1364672" cy="10113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4100" name="Picture 4" descr="Resultado de imagem para amazon">
            <a:extLst>
              <a:ext uri="{FF2B5EF4-FFF2-40B4-BE49-F238E27FC236}">
                <a16:creationId xmlns:a16="http://schemas.microsoft.com/office/drawing/2014/main" id="{A30CB48A-15AB-4D56-9477-2D1E0D42D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9" b="24973"/>
          <a:stretch/>
        </p:blipFill>
        <p:spPr bwMode="auto">
          <a:xfrm>
            <a:off x="69273" y="0"/>
            <a:ext cx="4714875" cy="109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4865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DFFB1"/>
            </a:gs>
            <a:gs pos="53000">
              <a:srgbClr val="00AAC6"/>
            </a:gs>
            <a:gs pos="66000">
              <a:srgbClr val="008EC1"/>
            </a:gs>
            <a:gs pos="78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Google Shape;215;p26">
            <a:extLst>
              <a:ext uri="{FF2B5EF4-FFF2-40B4-BE49-F238E27FC236}">
                <a16:creationId xmlns:a16="http://schemas.microsoft.com/office/drawing/2014/main" id="{B7D6AAD3-CD3F-4E34-BC17-0C7432D9500F}"/>
              </a:ext>
            </a:extLst>
          </p:cNvPr>
          <p:cNvSpPr txBox="1">
            <a:spLocks/>
          </p:cNvSpPr>
          <p:nvPr/>
        </p:nvSpPr>
        <p:spPr>
          <a:xfrm>
            <a:off x="352706" y="894182"/>
            <a:ext cx="400853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dirty="0"/>
              <a:t>95.142</a:t>
            </a:r>
            <a:endParaRPr lang="en" sz="4800" dirty="0">
              <a:solidFill>
                <a:srgbClr val="7DFFB1"/>
              </a:solidFill>
            </a:endParaRPr>
          </a:p>
        </p:txBody>
      </p:sp>
      <p:sp>
        <p:nvSpPr>
          <p:cNvPr id="11" name="Google Shape;216;p26">
            <a:extLst>
              <a:ext uri="{FF2B5EF4-FFF2-40B4-BE49-F238E27FC236}">
                <a16:creationId xmlns:a16="http://schemas.microsoft.com/office/drawing/2014/main" id="{CB5B8ADA-0F65-48FC-8C67-6C7B4ACC8245}"/>
              </a:ext>
            </a:extLst>
          </p:cNvPr>
          <p:cNvSpPr txBox="1">
            <a:spLocks/>
          </p:cNvSpPr>
          <p:nvPr/>
        </p:nvSpPr>
        <p:spPr>
          <a:xfrm>
            <a:off x="352706" y="1657491"/>
            <a:ext cx="4008536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dirty="0"/>
              <a:t>Pedidos Entregues</a:t>
            </a:r>
          </a:p>
        </p:txBody>
      </p:sp>
      <p:sp>
        <p:nvSpPr>
          <p:cNvPr id="12" name="Google Shape;217;p26">
            <a:extLst>
              <a:ext uri="{FF2B5EF4-FFF2-40B4-BE49-F238E27FC236}">
                <a16:creationId xmlns:a16="http://schemas.microsoft.com/office/drawing/2014/main" id="{FFEC95BB-BA5B-45C3-B52A-975AAC6CC6E3}"/>
              </a:ext>
            </a:extLst>
          </p:cNvPr>
          <p:cNvSpPr txBox="1">
            <a:spLocks/>
          </p:cNvSpPr>
          <p:nvPr/>
        </p:nvSpPr>
        <p:spPr>
          <a:xfrm>
            <a:off x="352706" y="3523082"/>
            <a:ext cx="400853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" sz="4800" dirty="0"/>
              <a:t>15</a:t>
            </a:r>
            <a:r>
              <a:rPr lang="en-US" sz="4800" dirty="0"/>
              <a:t>d 2h</a:t>
            </a:r>
            <a:endParaRPr lang="en" sz="4800" dirty="0">
              <a:solidFill>
                <a:srgbClr val="7DFFB1"/>
              </a:solidFill>
            </a:endParaRPr>
          </a:p>
        </p:txBody>
      </p:sp>
      <p:sp>
        <p:nvSpPr>
          <p:cNvPr id="13" name="Google Shape;218;p26">
            <a:extLst>
              <a:ext uri="{FF2B5EF4-FFF2-40B4-BE49-F238E27FC236}">
                <a16:creationId xmlns:a16="http://schemas.microsoft.com/office/drawing/2014/main" id="{F17CC50F-F75F-4BE7-92B0-480B5F380ABD}"/>
              </a:ext>
            </a:extLst>
          </p:cNvPr>
          <p:cNvSpPr txBox="1">
            <a:spLocks/>
          </p:cNvSpPr>
          <p:nvPr/>
        </p:nvSpPr>
        <p:spPr>
          <a:xfrm>
            <a:off x="352706" y="4286391"/>
            <a:ext cx="4008536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dirty="0"/>
              <a:t>Erro Médio de Prazo</a:t>
            </a:r>
          </a:p>
        </p:txBody>
      </p:sp>
      <p:sp>
        <p:nvSpPr>
          <p:cNvPr id="14" name="Google Shape;219;p26">
            <a:extLst>
              <a:ext uri="{FF2B5EF4-FFF2-40B4-BE49-F238E27FC236}">
                <a16:creationId xmlns:a16="http://schemas.microsoft.com/office/drawing/2014/main" id="{C5C778B6-B6DC-4921-9FDB-1FB92D384994}"/>
              </a:ext>
            </a:extLst>
          </p:cNvPr>
          <p:cNvSpPr txBox="1">
            <a:spLocks/>
          </p:cNvSpPr>
          <p:nvPr/>
        </p:nvSpPr>
        <p:spPr>
          <a:xfrm>
            <a:off x="352706" y="2208632"/>
            <a:ext cx="4008536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sz="4800" dirty="0"/>
              <a:t>7.707</a:t>
            </a:r>
            <a:endParaRPr lang="en-US" sz="4800" dirty="0">
              <a:solidFill>
                <a:srgbClr val="7DFFB1"/>
              </a:solidFill>
            </a:endParaRPr>
          </a:p>
        </p:txBody>
      </p:sp>
      <p:sp>
        <p:nvSpPr>
          <p:cNvPr id="15" name="Google Shape;220;p26">
            <a:extLst>
              <a:ext uri="{FF2B5EF4-FFF2-40B4-BE49-F238E27FC236}">
                <a16:creationId xmlns:a16="http://schemas.microsoft.com/office/drawing/2014/main" id="{88B81A3C-9491-43B9-84E7-25E79FA233A1}"/>
              </a:ext>
            </a:extLst>
          </p:cNvPr>
          <p:cNvSpPr txBox="1">
            <a:spLocks/>
          </p:cNvSpPr>
          <p:nvPr/>
        </p:nvSpPr>
        <p:spPr>
          <a:xfrm>
            <a:off x="352706" y="2971941"/>
            <a:ext cx="4008536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dirty="0"/>
              <a:t>Atrasos (8%) </a:t>
            </a:r>
          </a:p>
        </p:txBody>
      </p:sp>
      <p:sp>
        <p:nvSpPr>
          <p:cNvPr id="17" name="Google Shape;144;p22">
            <a:extLst>
              <a:ext uri="{FF2B5EF4-FFF2-40B4-BE49-F238E27FC236}">
                <a16:creationId xmlns:a16="http://schemas.microsoft.com/office/drawing/2014/main" id="{BA92CC64-2BCA-4D0A-AE34-15D6F3AB7962}"/>
              </a:ext>
            </a:extLst>
          </p:cNvPr>
          <p:cNvSpPr txBox="1">
            <a:spLocks/>
          </p:cNvSpPr>
          <p:nvPr/>
        </p:nvSpPr>
        <p:spPr>
          <a:xfrm>
            <a:off x="289560" y="-61424"/>
            <a:ext cx="7642860" cy="78090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600" b="1" dirty="0">
                <a:solidFill>
                  <a:schemeClr val="lt1"/>
                </a:solidFill>
                <a:latin typeface="Titillium Web"/>
              </a:rPr>
              <a:t>Prazo de Entrega - Olist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058E42C-F138-4B77-8821-AD1D923B0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14" y="1034280"/>
            <a:ext cx="6199470" cy="348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84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57200" y="739375"/>
            <a:ext cx="764286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Previsões de Prazo</a:t>
            </a:r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A5B919-7161-411A-9F6D-340425DBF18D}"/>
              </a:ext>
            </a:extLst>
          </p:cNvPr>
          <p:cNvGrpSpPr/>
          <p:nvPr/>
        </p:nvGrpSpPr>
        <p:grpSpPr>
          <a:xfrm>
            <a:off x="739339" y="2220420"/>
            <a:ext cx="7665322" cy="1935268"/>
            <a:chOff x="902965" y="2220420"/>
            <a:chExt cx="6822658" cy="1722520"/>
          </a:xfrm>
        </p:grpSpPr>
        <p:sp>
          <p:nvSpPr>
            <p:cNvPr id="146" name="Google Shape;146;p22"/>
            <p:cNvSpPr/>
            <p:nvPr/>
          </p:nvSpPr>
          <p:spPr>
            <a:xfrm>
              <a:off x="2613643" y="2220420"/>
              <a:ext cx="1007100" cy="300300"/>
            </a:xfrm>
            <a:prstGeom prst="rect">
              <a:avLst/>
            </a:prstGeom>
            <a:solidFill>
              <a:srgbClr val="7DF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0037B3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Olist</a:t>
              </a:r>
              <a:endParaRPr sz="900" b="1" dirty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3641675" y="2220420"/>
              <a:ext cx="1007100" cy="300300"/>
            </a:xfrm>
            <a:prstGeom prst="rect">
              <a:avLst/>
            </a:prstGeom>
            <a:solidFill>
              <a:srgbClr val="69F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0037B3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Light GBM</a:t>
              </a:r>
              <a:endParaRPr sz="1050" b="1" dirty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154142" y="2359138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>
              <a:off x="902965" y="2577342"/>
              <a:ext cx="1695101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Número de Atrasos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910302" y="2577417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2613643" y="2577417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7.707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906701" y="3267950"/>
              <a:ext cx="1691365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910302" y="3262667"/>
              <a:ext cx="674400" cy="674400"/>
            </a:xfrm>
            <a:prstGeom prst="rtTriangle">
              <a:avLst/>
            </a:prstGeom>
            <a:solidFill>
              <a:srgbClr val="001230">
                <a:alpha val="18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906701" y="3262704"/>
              <a:ext cx="1666060" cy="67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Erro Médio (RMSE)</a:t>
              </a:r>
              <a:endParaRPr sz="1000" dirty="0">
                <a:solidFill>
                  <a:srgbClr val="FFFFFF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3" name="Google Shape;166;p22">
              <a:extLst>
                <a:ext uri="{FF2B5EF4-FFF2-40B4-BE49-F238E27FC236}">
                  <a16:creationId xmlns:a16="http://schemas.microsoft.com/office/drawing/2014/main" id="{14F356B6-CB1B-4B39-ADBF-307C53C7A45A}"/>
                </a:ext>
              </a:extLst>
            </p:cNvPr>
            <p:cNvSpPr/>
            <p:nvPr/>
          </p:nvSpPr>
          <p:spPr>
            <a:xfrm>
              <a:off x="2615509" y="3267950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15d 2h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5" name="Google Shape;147;p22">
              <a:extLst>
                <a:ext uri="{FF2B5EF4-FFF2-40B4-BE49-F238E27FC236}">
                  <a16:creationId xmlns:a16="http://schemas.microsoft.com/office/drawing/2014/main" id="{1090277D-5B20-4FE3-9965-2F1683EC2EE0}"/>
                </a:ext>
              </a:extLst>
            </p:cNvPr>
            <p:cNvSpPr/>
            <p:nvPr/>
          </p:nvSpPr>
          <p:spPr>
            <a:xfrm>
              <a:off x="4669707" y="2220420"/>
              <a:ext cx="1007100" cy="300300"/>
            </a:xfrm>
            <a:prstGeom prst="rect">
              <a:avLst/>
            </a:prstGeom>
            <a:solidFill>
              <a:srgbClr val="0DF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0037B3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Light GBM + 1</a:t>
              </a:r>
              <a:endParaRPr sz="1050" b="1" dirty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49" name="Google Shape;147;p22">
              <a:extLst>
                <a:ext uri="{FF2B5EF4-FFF2-40B4-BE49-F238E27FC236}">
                  <a16:creationId xmlns:a16="http://schemas.microsoft.com/office/drawing/2014/main" id="{A0ED1194-88F6-4557-9197-F35DFF5693F2}"/>
                </a:ext>
              </a:extLst>
            </p:cNvPr>
            <p:cNvSpPr/>
            <p:nvPr/>
          </p:nvSpPr>
          <p:spPr>
            <a:xfrm>
              <a:off x="5690491" y="2220420"/>
              <a:ext cx="1007100" cy="300300"/>
            </a:xfrm>
            <a:prstGeom prst="rect">
              <a:avLst/>
            </a:prstGeom>
            <a:solidFill>
              <a:srgbClr val="00F6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0037B3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Light GBM + 2</a:t>
              </a:r>
              <a:endParaRPr sz="1050" b="1" dirty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2" name="Google Shape;178;p22">
              <a:extLst>
                <a:ext uri="{FF2B5EF4-FFF2-40B4-BE49-F238E27FC236}">
                  <a16:creationId xmlns:a16="http://schemas.microsoft.com/office/drawing/2014/main" id="{F53E6507-808D-4EE8-B33E-E4055A7EEFD9}"/>
                </a:ext>
              </a:extLst>
            </p:cNvPr>
            <p:cNvSpPr/>
            <p:nvPr/>
          </p:nvSpPr>
          <p:spPr>
            <a:xfrm>
              <a:off x="6718523" y="2582650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4.185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3" name="Google Shape;147;p22">
              <a:extLst>
                <a:ext uri="{FF2B5EF4-FFF2-40B4-BE49-F238E27FC236}">
                  <a16:creationId xmlns:a16="http://schemas.microsoft.com/office/drawing/2014/main" id="{22B0DA8A-226F-42C4-92EA-F3BE06A9F980}"/>
                </a:ext>
              </a:extLst>
            </p:cNvPr>
            <p:cNvSpPr/>
            <p:nvPr/>
          </p:nvSpPr>
          <p:spPr>
            <a:xfrm>
              <a:off x="6718523" y="2220420"/>
              <a:ext cx="1007100" cy="300300"/>
            </a:xfrm>
            <a:prstGeom prst="rect">
              <a:avLst/>
            </a:prstGeom>
            <a:solidFill>
              <a:srgbClr val="00D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1" dirty="0">
                  <a:solidFill>
                    <a:srgbClr val="0037B3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Light GBM + 3</a:t>
              </a:r>
              <a:endParaRPr sz="1050" b="1" dirty="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4" name="Google Shape;178;p22">
              <a:extLst>
                <a:ext uri="{FF2B5EF4-FFF2-40B4-BE49-F238E27FC236}">
                  <a16:creationId xmlns:a16="http://schemas.microsoft.com/office/drawing/2014/main" id="{A5F24A20-4CCF-4FA6-A42B-347B35A67D3C}"/>
                </a:ext>
              </a:extLst>
            </p:cNvPr>
            <p:cNvSpPr/>
            <p:nvPr/>
          </p:nvSpPr>
          <p:spPr>
            <a:xfrm>
              <a:off x="6718523" y="3267950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8d 21h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6" name="Google Shape;178;p22">
              <a:extLst>
                <a:ext uri="{FF2B5EF4-FFF2-40B4-BE49-F238E27FC236}">
                  <a16:creationId xmlns:a16="http://schemas.microsoft.com/office/drawing/2014/main" id="{0BCDFFE8-4691-4CB2-9969-BB597E7ECA1B}"/>
                </a:ext>
              </a:extLst>
            </p:cNvPr>
            <p:cNvSpPr/>
            <p:nvPr/>
          </p:nvSpPr>
          <p:spPr>
            <a:xfrm>
              <a:off x="3641675" y="2577342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7.093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7" name="Google Shape;178;p22">
              <a:extLst>
                <a:ext uri="{FF2B5EF4-FFF2-40B4-BE49-F238E27FC236}">
                  <a16:creationId xmlns:a16="http://schemas.microsoft.com/office/drawing/2014/main" id="{A0CF32A0-222F-4CB8-959B-8BF87AE094F7}"/>
                </a:ext>
              </a:extLst>
            </p:cNvPr>
            <p:cNvSpPr/>
            <p:nvPr/>
          </p:nvSpPr>
          <p:spPr>
            <a:xfrm>
              <a:off x="3641675" y="3268540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8d 9h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8" name="Google Shape;178;p22">
              <a:extLst>
                <a:ext uri="{FF2B5EF4-FFF2-40B4-BE49-F238E27FC236}">
                  <a16:creationId xmlns:a16="http://schemas.microsoft.com/office/drawing/2014/main" id="{1037E9AB-0939-4FF3-84A0-5463D69E965C}"/>
                </a:ext>
              </a:extLst>
            </p:cNvPr>
            <p:cNvSpPr/>
            <p:nvPr/>
          </p:nvSpPr>
          <p:spPr>
            <a:xfrm>
              <a:off x="4670616" y="2577342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5.911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59" name="Google Shape;178;p22">
              <a:extLst>
                <a:ext uri="{FF2B5EF4-FFF2-40B4-BE49-F238E27FC236}">
                  <a16:creationId xmlns:a16="http://schemas.microsoft.com/office/drawing/2014/main" id="{9B9785AB-9CCD-45B8-807B-694D1F388839}"/>
                </a:ext>
              </a:extLst>
            </p:cNvPr>
            <p:cNvSpPr/>
            <p:nvPr/>
          </p:nvSpPr>
          <p:spPr>
            <a:xfrm>
              <a:off x="4670616" y="3267950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8d 10h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60" name="Google Shape;178;p22">
              <a:extLst>
                <a:ext uri="{FF2B5EF4-FFF2-40B4-BE49-F238E27FC236}">
                  <a16:creationId xmlns:a16="http://schemas.microsoft.com/office/drawing/2014/main" id="{DB1A4165-E0C7-4DA8-86B8-44349AA2F7EB}"/>
                </a:ext>
              </a:extLst>
            </p:cNvPr>
            <p:cNvSpPr/>
            <p:nvPr/>
          </p:nvSpPr>
          <p:spPr>
            <a:xfrm>
              <a:off x="5699557" y="2577342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4.967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  <p:sp>
          <p:nvSpPr>
            <p:cNvPr id="61" name="Google Shape;178;p22">
              <a:extLst>
                <a:ext uri="{FF2B5EF4-FFF2-40B4-BE49-F238E27FC236}">
                  <a16:creationId xmlns:a16="http://schemas.microsoft.com/office/drawing/2014/main" id="{1450E80F-6D3A-4FC5-93C7-8C7A1A395DEF}"/>
                </a:ext>
              </a:extLst>
            </p:cNvPr>
            <p:cNvSpPr/>
            <p:nvPr/>
          </p:nvSpPr>
          <p:spPr>
            <a:xfrm>
              <a:off x="5699557" y="3267951"/>
              <a:ext cx="1007100" cy="67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bg1"/>
                  </a:solidFill>
                  <a:latin typeface="Titillium Web Light"/>
                  <a:ea typeface="Titillium Web Light"/>
                  <a:cs typeface="Titillium Web Light"/>
                  <a:sym typeface="Titillium Web Light"/>
                </a:rPr>
                <a:t>8d 14h</a:t>
              </a:r>
              <a:endParaRPr b="1" dirty="0">
                <a:solidFill>
                  <a:schemeClr val="bg1"/>
                </a:solidFill>
                <a:latin typeface="Titillium Web Light"/>
                <a:ea typeface="Titillium Web Light"/>
                <a:cs typeface="Titillium Web Light"/>
                <a:sym typeface="Titillium Web Light"/>
              </a:endParaRPr>
            </a:p>
          </p:txBody>
        </p:sp>
      </p:grp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469415E8-B600-47A7-8C5E-50BF4B8A3221}"/>
              </a:ext>
            </a:extLst>
          </p:cNvPr>
          <p:cNvSpPr/>
          <p:nvPr/>
        </p:nvSpPr>
        <p:spPr>
          <a:xfrm>
            <a:off x="5943749" y="4405478"/>
            <a:ext cx="1895168" cy="446909"/>
          </a:xfrm>
          <a:prstGeom prst="borderCallout2">
            <a:avLst>
              <a:gd name="adj1" fmla="val -9687"/>
              <a:gd name="adj2" fmla="val 48435"/>
              <a:gd name="adj3" fmla="val -17096"/>
              <a:gd name="adj4" fmla="val 45648"/>
              <a:gd name="adj5" fmla="val -44948"/>
              <a:gd name="adj6" fmla="val 42921"/>
            </a:avLst>
          </a:prstGeom>
          <a:solidFill>
            <a:schemeClr val="bg1"/>
          </a:solidFill>
          <a:ln>
            <a:solidFill>
              <a:srgbClr val="00F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Dias </a:t>
            </a:r>
            <a:r>
              <a:rPr lang="en-US" sz="800" dirty="0" err="1">
                <a:solidFill>
                  <a:schemeClr val="tx1"/>
                </a:solidFill>
              </a:rPr>
              <a:t>adicionados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manualmente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na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previsão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reduzem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quantidade</a:t>
            </a:r>
            <a:r>
              <a:rPr lang="en-US" sz="800" dirty="0">
                <a:solidFill>
                  <a:schemeClr val="tx1"/>
                </a:solidFill>
              </a:rPr>
              <a:t> de </a:t>
            </a:r>
            <a:r>
              <a:rPr lang="en-US" sz="800" dirty="0" err="1">
                <a:solidFill>
                  <a:schemeClr val="tx1"/>
                </a:solidFill>
              </a:rPr>
              <a:t>atrasos</a:t>
            </a:r>
            <a:r>
              <a:rPr lang="en-US" sz="800" dirty="0">
                <a:solidFill>
                  <a:schemeClr val="tx1"/>
                </a:solidFill>
              </a:rPr>
              <a:t> e </a:t>
            </a:r>
            <a:r>
              <a:rPr lang="en-US" sz="800" dirty="0" err="1">
                <a:solidFill>
                  <a:schemeClr val="tx1"/>
                </a:solidFill>
              </a:rPr>
              <a:t>mantêm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erro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r>
              <a:rPr lang="en-US" sz="800" dirty="0" err="1">
                <a:solidFill>
                  <a:schemeClr val="tx1"/>
                </a:solidFill>
              </a:rPr>
              <a:t>menor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51428"/>
      </p:ext>
    </p:extLst>
  </p:cSld>
  <p:clrMapOvr>
    <a:masterClrMapping/>
  </p:clrMapOvr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On-screen Show (16:9)</PresentationFormat>
  <Paragraphs>85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Titillium Web Light</vt:lpstr>
      <vt:lpstr>Segoe UI Black</vt:lpstr>
      <vt:lpstr>Titillium Web</vt:lpstr>
      <vt:lpstr>Arial</vt:lpstr>
      <vt:lpstr>Ninacor template</vt:lpstr>
      <vt:lpstr>Modelos Preditivos  para E-Commerce</vt:lpstr>
      <vt:lpstr>PowerPoint Presentation</vt:lpstr>
      <vt:lpstr>PowerPoint Presentation</vt:lpstr>
      <vt:lpstr>1. Prazo de Entrega</vt:lpstr>
      <vt:lpstr>Prazo de Entrega</vt:lpstr>
      <vt:lpstr>PowerPoint Presentation</vt:lpstr>
      <vt:lpstr>PowerPoint Presentation</vt:lpstr>
      <vt:lpstr>PowerPoint Presentation</vt:lpstr>
      <vt:lpstr>Previsões de Prazo</vt:lpstr>
      <vt:lpstr>2. Notas dos Pedidos</vt:lpstr>
      <vt:lpstr>PowerPoint Presentation</vt:lpstr>
      <vt:lpstr>PowerPoint Presentation</vt:lpstr>
      <vt:lpstr>PowerPoint Presentation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Vinícius Carvalho</cp:lastModifiedBy>
  <cp:revision>57</cp:revision>
  <dcterms:modified xsi:type="dcterms:W3CDTF">2019-09-02T18:35:24Z</dcterms:modified>
</cp:coreProperties>
</file>