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1" r:id="rId2"/>
    <p:sldId id="256" r:id="rId3"/>
    <p:sldId id="271" r:id="rId4"/>
    <p:sldId id="257" r:id="rId5"/>
    <p:sldId id="260" r:id="rId6"/>
    <p:sldId id="259" r:id="rId7"/>
    <p:sldId id="258" r:id="rId8"/>
    <p:sldId id="270" r:id="rId9"/>
    <p:sldId id="262" r:id="rId10"/>
    <p:sldId id="265" r:id="rId11"/>
    <p:sldId id="264" r:id="rId12"/>
    <p:sldId id="266" r:id="rId13"/>
    <p:sldId id="263" r:id="rId14"/>
    <p:sldId id="268" r:id="rId15"/>
    <p:sldId id="267"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820"/>
    <p:restoredTop sz="77332"/>
  </p:normalViewPr>
  <p:slideViewPr>
    <p:cSldViewPr snapToGrid="0" snapToObjects="1">
      <p:cViewPr varScale="1">
        <p:scale>
          <a:sx n="52" d="100"/>
          <a:sy n="52" d="100"/>
        </p:scale>
        <p:origin x="192"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1878E-8600-8549-BC25-9F21665A5C9D}" type="datetimeFigureOut">
              <a:rPr lang="en-US" smtClean="0"/>
              <a:t>11/14/18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B22233-39AB-744A-95F6-AE3338E03E64}" type="slidenum">
              <a:rPr lang="en-US" smtClean="0"/>
              <a:t>‹#›</a:t>
            </a:fld>
            <a:endParaRPr lang="en-US"/>
          </a:p>
        </p:txBody>
      </p:sp>
    </p:spTree>
    <p:extLst>
      <p:ext uri="{BB962C8B-B14F-4D97-AF65-F5344CB8AC3E}">
        <p14:creationId xmlns:p14="http://schemas.microsoft.com/office/powerpoint/2010/main" val="1401743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www.pydoc.io/pypi/textacy-0.5.0/autoapi/extract/index.html#extract.semistructured_statement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Natural: can be </a:t>
            </a:r>
            <a:r>
              <a:rPr lang="en-US" dirty="0" err="1" smtClean="0"/>
              <a:t>inforal</a:t>
            </a:r>
            <a:r>
              <a:rPr lang="en-US" dirty="0" smtClean="0"/>
              <a:t> or formal, multilingual,</a:t>
            </a:r>
            <a:r>
              <a:rPr lang="en-US" baseline="0" dirty="0" smtClean="0"/>
              <a:t> written/spoken</a:t>
            </a:r>
          </a:p>
          <a:p>
            <a:r>
              <a:rPr lang="en-US" baseline="0" dirty="0" smtClean="0"/>
              <a:t>Language: grammar, lexicon, but also morphology, phonetics, semantics, pragmatics</a:t>
            </a:r>
          </a:p>
          <a:p>
            <a:r>
              <a:rPr lang="en-US" baseline="0" dirty="0" smtClean="0"/>
              <a:t>Processing: transcription, sentiment, meaning, similarity, negation, intent</a:t>
            </a:r>
          </a:p>
          <a:p>
            <a:endParaRPr lang="en-US" baseline="0" dirty="0" smtClean="0"/>
          </a:p>
          <a:p>
            <a:r>
              <a:rPr lang="en-US" baseline="0" dirty="0" smtClean="0"/>
              <a:t>Bag of words (disregard order and syntax, keep word count) see example in atom</a:t>
            </a:r>
          </a:p>
          <a:p>
            <a:r>
              <a:rPr lang="en-US" baseline="0" dirty="0" smtClean="0"/>
              <a:t>Bag of concepts (a little better than BOW, groups concepts together)</a:t>
            </a:r>
          </a:p>
          <a:p>
            <a:r>
              <a:rPr lang="en-US" baseline="0" dirty="0" smtClean="0"/>
              <a:t>Bag of narratives (the future!)</a:t>
            </a:r>
            <a:endParaRPr lang="en-US" dirty="0"/>
          </a:p>
        </p:txBody>
      </p:sp>
      <p:sp>
        <p:nvSpPr>
          <p:cNvPr id="4" name="Slide Number Placeholder 3"/>
          <p:cNvSpPr>
            <a:spLocks noGrp="1"/>
          </p:cNvSpPr>
          <p:nvPr>
            <p:ph type="sldNum" sz="quarter" idx="10"/>
          </p:nvPr>
        </p:nvSpPr>
        <p:spPr/>
        <p:txBody>
          <a:bodyPr/>
          <a:lstStyle/>
          <a:p>
            <a:fld id="{7AB22233-39AB-744A-95F6-AE3338E03E64}" type="slidenum">
              <a:rPr lang="en-US" smtClean="0"/>
              <a:t>4</a:t>
            </a:fld>
            <a:endParaRPr lang="en-US"/>
          </a:p>
        </p:txBody>
      </p:sp>
    </p:spTree>
    <p:extLst>
      <p:ext uri="{BB962C8B-B14F-4D97-AF65-F5344CB8AC3E}">
        <p14:creationId xmlns:p14="http://schemas.microsoft.com/office/powerpoint/2010/main" val="1203447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you take things literally or not?</a:t>
            </a:r>
          </a:p>
          <a:p>
            <a:r>
              <a:rPr lang="en-US" dirty="0" smtClean="0"/>
              <a:t>What’s the</a:t>
            </a:r>
            <a:r>
              <a:rPr lang="en-US" baseline="0" dirty="0" smtClean="0"/>
              <a:t> intention? Asking a person’s opinion, or asking for reciprocation? Making a request? </a:t>
            </a:r>
            <a:endParaRPr lang="en-US" dirty="0"/>
          </a:p>
        </p:txBody>
      </p:sp>
      <p:sp>
        <p:nvSpPr>
          <p:cNvPr id="4" name="Slide Number Placeholder 3"/>
          <p:cNvSpPr>
            <a:spLocks noGrp="1"/>
          </p:cNvSpPr>
          <p:nvPr>
            <p:ph type="sldNum" sz="quarter" idx="10"/>
          </p:nvPr>
        </p:nvSpPr>
        <p:spPr/>
        <p:txBody>
          <a:bodyPr/>
          <a:lstStyle/>
          <a:p>
            <a:fld id="{7AB22233-39AB-744A-95F6-AE3338E03E64}" type="slidenum">
              <a:rPr lang="en-US" smtClean="0"/>
              <a:t>5</a:t>
            </a:fld>
            <a:endParaRPr lang="en-US"/>
          </a:p>
        </p:txBody>
      </p:sp>
    </p:spTree>
    <p:extLst>
      <p:ext uri="{BB962C8B-B14F-4D97-AF65-F5344CB8AC3E}">
        <p14:creationId xmlns:p14="http://schemas.microsoft.com/office/powerpoint/2010/main" val="1914620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Structuring a highly unstructured data source</a:t>
            </a:r>
          </a:p>
          <a:p>
            <a:r>
              <a:rPr lang="en-US" sz="1200" b="0" i="0" kern="1200" dirty="0" smtClean="0">
                <a:solidFill>
                  <a:schemeClr val="tx1"/>
                </a:solidFill>
                <a:effectLst/>
                <a:latin typeface="+mn-lt"/>
                <a:ea typeface="+mn-ea"/>
                <a:cs typeface="+mn-cs"/>
              </a:rPr>
              <a:t>Human language is astoundingly complex and diverse. We express ourselves in infinite ways, both verbally and in writing. Not only are there hundreds of languages and dialects, but within each language is a unique set of grammar and syntax rules, terms and slang. When we write, we often misspell or abbreviate words, or omit punctuation. When we speak, we have regional accents, and we mumble, stutter and borrow terms from other languages. </a:t>
            </a:r>
          </a:p>
          <a:p>
            <a:r>
              <a:rPr lang="en-US" sz="1200" b="0" i="0" kern="1200" dirty="0" smtClean="0">
                <a:solidFill>
                  <a:schemeClr val="tx1"/>
                </a:solidFill>
                <a:effectLst/>
                <a:latin typeface="+mn-lt"/>
                <a:ea typeface="+mn-ea"/>
                <a:cs typeface="+mn-cs"/>
              </a:rPr>
              <a:t>While supervised and unsupervised learning, and specifically deep learning, are now widely used for modeling human language, there’s also a need for syntactic and semantic understanding and domain expertise that are not necessarily present in these machine learning approaches. NLP is important because it helps resolve ambiguity in language and adds useful numeric structure to the data for many downstream applications, such as speech recognition or text analytics. </a:t>
            </a:r>
          </a:p>
          <a:p>
            <a:endParaRPr lang="en-US" dirty="0"/>
          </a:p>
        </p:txBody>
      </p:sp>
      <p:sp>
        <p:nvSpPr>
          <p:cNvPr id="4" name="Slide Number Placeholder 3"/>
          <p:cNvSpPr>
            <a:spLocks noGrp="1"/>
          </p:cNvSpPr>
          <p:nvPr>
            <p:ph type="sldNum" sz="quarter" idx="10"/>
          </p:nvPr>
        </p:nvSpPr>
        <p:spPr/>
        <p:txBody>
          <a:bodyPr/>
          <a:lstStyle/>
          <a:p>
            <a:fld id="{7AB22233-39AB-744A-95F6-AE3338E03E64}" type="slidenum">
              <a:rPr lang="en-US" smtClean="0"/>
              <a:t>7</a:t>
            </a:fld>
            <a:endParaRPr lang="en-US"/>
          </a:p>
        </p:txBody>
      </p:sp>
    </p:spTree>
    <p:extLst>
      <p:ext uri="{BB962C8B-B14F-4D97-AF65-F5344CB8AC3E}">
        <p14:creationId xmlns:p14="http://schemas.microsoft.com/office/powerpoint/2010/main" val="1279975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dirty="0" err="1" smtClean="0"/>
              <a:t>woebot</a:t>
            </a:r>
            <a:r>
              <a:rPr lang="en-US" dirty="0" smtClean="0"/>
              <a:t>, </a:t>
            </a:r>
            <a:r>
              <a:rPr lang="en-US" dirty="0" err="1" smtClean="0"/>
              <a:t>gmail</a:t>
            </a:r>
            <a:r>
              <a:rPr lang="en-US" dirty="0" smtClean="0"/>
              <a:t> auto-complete</a:t>
            </a:r>
            <a:endParaRPr lang="en-US" dirty="0"/>
          </a:p>
        </p:txBody>
      </p:sp>
      <p:sp>
        <p:nvSpPr>
          <p:cNvPr id="4" name="Slide Number Placeholder 3"/>
          <p:cNvSpPr>
            <a:spLocks noGrp="1"/>
          </p:cNvSpPr>
          <p:nvPr>
            <p:ph type="sldNum" sz="quarter" idx="10"/>
          </p:nvPr>
        </p:nvSpPr>
        <p:spPr/>
        <p:txBody>
          <a:bodyPr/>
          <a:lstStyle/>
          <a:p>
            <a:fld id="{7AB22233-39AB-744A-95F6-AE3338E03E64}" type="slidenum">
              <a:rPr lang="en-US" smtClean="0"/>
              <a:t>8</a:t>
            </a:fld>
            <a:endParaRPr lang="en-US"/>
          </a:p>
        </p:txBody>
      </p:sp>
    </p:spTree>
    <p:extLst>
      <p:ext uri="{BB962C8B-B14F-4D97-AF65-F5344CB8AC3E}">
        <p14:creationId xmlns:p14="http://schemas.microsoft.com/office/powerpoint/2010/main" val="1078815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Tokenizing: breaking up a</a:t>
            </a:r>
            <a:r>
              <a:rPr lang="en-US" baseline="0" dirty="0" smtClean="0"/>
              <a:t> string into tokens (which can be any typical grouping for further analysis) </a:t>
            </a:r>
            <a:r>
              <a:rPr lang="mr-IN" baseline="0" dirty="0" smtClean="0"/>
              <a:t>–</a:t>
            </a:r>
            <a:r>
              <a:rPr lang="en-US" baseline="0" dirty="0" smtClean="0"/>
              <a:t> more difficult than meets the eye: aren’t, M*A*S*H, etc. </a:t>
            </a:r>
          </a:p>
          <a:p>
            <a:r>
              <a:rPr lang="en-US" baseline="0" dirty="0" smtClean="0"/>
              <a:t>Parsing: syntactic analysis (parsing tree)</a:t>
            </a:r>
          </a:p>
          <a:p>
            <a:endParaRPr lang="en-US" baseline="0" dirty="0" smtClean="0"/>
          </a:p>
          <a:p>
            <a:r>
              <a:rPr lang="en-US" baseline="0" dirty="0" smtClean="0"/>
              <a:t>Sometimes called the “NLP Pipeline”</a:t>
            </a:r>
          </a:p>
          <a:p>
            <a:endParaRPr lang="en-US" baseline="0" dirty="0" smtClean="0"/>
          </a:p>
          <a:p>
            <a:r>
              <a:rPr lang="en-US" baseline="0" dirty="0" smtClean="0"/>
              <a:t>Parsing: encompasses </a:t>
            </a:r>
            <a:r>
              <a:rPr lang="en-US" baseline="0" dirty="0" err="1" smtClean="0"/>
              <a:t>IDing</a:t>
            </a:r>
            <a:r>
              <a:rPr lang="en-US" baseline="0" dirty="0" smtClean="0"/>
              <a:t> the semantic relationship: dependency parsing</a:t>
            </a:r>
          </a:p>
          <a:p>
            <a:endParaRPr lang="en-US" dirty="0"/>
          </a:p>
        </p:txBody>
      </p:sp>
      <p:sp>
        <p:nvSpPr>
          <p:cNvPr id="4" name="Slide Number Placeholder 3"/>
          <p:cNvSpPr>
            <a:spLocks noGrp="1"/>
          </p:cNvSpPr>
          <p:nvPr>
            <p:ph type="sldNum" sz="quarter" idx="10"/>
          </p:nvPr>
        </p:nvSpPr>
        <p:spPr/>
        <p:txBody>
          <a:bodyPr/>
          <a:lstStyle/>
          <a:p>
            <a:fld id="{7AB22233-39AB-744A-95F6-AE3338E03E64}" type="slidenum">
              <a:rPr lang="en-US" smtClean="0"/>
              <a:t>9</a:t>
            </a:fld>
            <a:endParaRPr lang="en-US"/>
          </a:p>
        </p:txBody>
      </p:sp>
    </p:spTree>
    <p:extLst>
      <p:ext uri="{BB962C8B-B14F-4D97-AF65-F5344CB8AC3E}">
        <p14:creationId xmlns:p14="http://schemas.microsoft.com/office/powerpoint/2010/main" val="118041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Stemming: chopping off part of the word to get the root (or stem)</a:t>
            </a:r>
          </a:p>
          <a:p>
            <a:r>
              <a:rPr lang="en-US" dirty="0" smtClean="0"/>
              <a:t>Lemmatization: getting the base form</a:t>
            </a:r>
            <a:r>
              <a:rPr lang="en-US" baseline="0" dirty="0" smtClean="0"/>
              <a:t>(</a:t>
            </a:r>
            <a:r>
              <a:rPr lang="en-US" sz="1200" b="0" i="1" kern="1200" dirty="0" smtClean="0">
                <a:solidFill>
                  <a:schemeClr val="tx1"/>
                </a:solidFill>
                <a:effectLst/>
                <a:latin typeface="+mn-lt"/>
                <a:ea typeface="+mn-ea"/>
                <a:cs typeface="+mn-cs"/>
              </a:rPr>
              <a:t>democracy</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democratic</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democratization</a:t>
            </a:r>
            <a:r>
              <a:rPr lang="en-US" sz="1200" b="0" i="0" kern="1200" dirty="0" smtClean="0">
                <a:solidFill>
                  <a:schemeClr val="tx1"/>
                </a:solidFill>
                <a:effectLst/>
                <a:latin typeface="+mn-lt"/>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7AB22233-39AB-744A-95F6-AE3338E03E64}" type="slidenum">
              <a:rPr lang="en-US" smtClean="0"/>
              <a:t>12</a:t>
            </a:fld>
            <a:endParaRPr lang="en-US"/>
          </a:p>
        </p:txBody>
      </p:sp>
    </p:spTree>
    <p:extLst>
      <p:ext uri="{BB962C8B-B14F-4D97-AF65-F5344CB8AC3E}">
        <p14:creationId xmlns:p14="http://schemas.microsoft.com/office/powerpoint/2010/main" val="533799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going to focus on the first 3 (which I think are the coolest)</a:t>
            </a:r>
            <a:endParaRPr lang="en-US" dirty="0"/>
          </a:p>
        </p:txBody>
      </p:sp>
      <p:sp>
        <p:nvSpPr>
          <p:cNvPr id="4" name="Slide Number Placeholder 3"/>
          <p:cNvSpPr>
            <a:spLocks noGrp="1"/>
          </p:cNvSpPr>
          <p:nvPr>
            <p:ph type="sldNum" sz="quarter" idx="10"/>
          </p:nvPr>
        </p:nvSpPr>
        <p:spPr/>
        <p:txBody>
          <a:bodyPr/>
          <a:lstStyle/>
          <a:p>
            <a:fld id="{7AB22233-39AB-744A-95F6-AE3338E03E64}" type="slidenum">
              <a:rPr lang="en-US" smtClean="0"/>
              <a:t>13</a:t>
            </a:fld>
            <a:endParaRPr lang="en-US"/>
          </a:p>
        </p:txBody>
      </p:sp>
    </p:spTree>
    <p:extLst>
      <p:ext uri="{BB962C8B-B14F-4D97-AF65-F5344CB8AC3E}">
        <p14:creationId xmlns:p14="http://schemas.microsoft.com/office/powerpoint/2010/main" val="1974762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Supervised machine learning or deep learning approaches (train on a large dataset)</a:t>
            </a:r>
          </a:p>
          <a:p>
            <a:r>
              <a:rPr lang="en-US" sz="1200" b="0" i="0" kern="1200" dirty="0" smtClean="0">
                <a:solidFill>
                  <a:schemeClr val="tx1"/>
                </a:solidFill>
                <a:effectLst/>
                <a:latin typeface="+mn-lt"/>
                <a:ea typeface="+mn-ea"/>
                <a:cs typeface="+mn-cs"/>
              </a:rPr>
              <a:t>- Training set might</a:t>
            </a:r>
            <a:r>
              <a:rPr lang="en-US" sz="1200" b="0" i="0" kern="1200" baseline="0" dirty="0" smtClean="0">
                <a:solidFill>
                  <a:schemeClr val="tx1"/>
                </a:solidFill>
                <a:effectLst/>
                <a:latin typeface="+mn-lt"/>
                <a:ea typeface="+mn-ea"/>
                <a:cs typeface="+mn-cs"/>
              </a:rPr>
              <a:t> be composed of reviews &amp;&amp; the known sentiment (or in this case, maybe 0-5 star ratings)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Unsupervised lexicon-based approaches (give</a:t>
            </a:r>
            <a:r>
              <a:rPr lang="en-US" sz="1200" b="0" i="0" kern="1200" baseline="0" dirty="0" smtClean="0">
                <a:solidFill>
                  <a:schemeClr val="tx1"/>
                </a:solidFill>
                <a:effectLst/>
                <a:latin typeface="+mn-lt"/>
                <a:ea typeface="+mn-ea"/>
                <a:cs typeface="+mn-cs"/>
              </a:rPr>
              <a:t> the computer some rules instead of a dataset</a:t>
            </a:r>
            <a:r>
              <a:rPr lang="en-US" sz="1200" b="0" i="0" kern="1200" dirty="0" smtClean="0">
                <a:solidFill>
                  <a:schemeClr val="tx1"/>
                </a:solidFill>
                <a:effectLst/>
                <a:latin typeface="+mn-lt"/>
                <a:ea typeface="+mn-ea"/>
                <a:cs typeface="+mn-cs"/>
              </a:rPr>
              <a:t>)</a:t>
            </a:r>
          </a:p>
          <a:p>
            <a:pPr marL="171450" indent="-171450">
              <a:buFontTx/>
              <a:buChar char="-"/>
            </a:pPr>
            <a:r>
              <a:rPr lang="en-US" sz="1200" b="0" i="0" kern="1200" dirty="0" smtClean="0">
                <a:solidFill>
                  <a:schemeClr val="tx1"/>
                </a:solidFill>
                <a:effectLst/>
                <a:latin typeface="+mn-lt"/>
                <a:ea typeface="+mn-ea"/>
                <a:cs typeface="+mn-cs"/>
              </a:rPr>
              <a:t>Scores area assigned based on</a:t>
            </a:r>
            <a:r>
              <a:rPr lang="en-US" sz="1200" b="0" i="0" kern="1200" baseline="0" dirty="0" smtClean="0">
                <a:solidFill>
                  <a:schemeClr val="tx1"/>
                </a:solidFill>
                <a:effectLst/>
                <a:latin typeface="+mn-lt"/>
                <a:ea typeface="+mn-ea"/>
                <a:cs typeface="+mn-cs"/>
              </a:rPr>
              <a:t>  content metadata</a:t>
            </a:r>
          </a:p>
          <a:p>
            <a:pPr marL="171450" indent="-171450">
              <a:buFontTx/>
              <a:buChar char="-"/>
            </a:pPr>
            <a:r>
              <a:rPr lang="en-US" sz="1200" b="0" i="0" kern="1200" baseline="0" dirty="0" smtClean="0">
                <a:solidFill>
                  <a:schemeClr val="tx1"/>
                </a:solidFill>
                <a:effectLst/>
                <a:latin typeface="+mn-lt"/>
                <a:ea typeface="+mn-ea"/>
                <a:cs typeface="+mn-cs"/>
              </a:rPr>
              <a:t>Positive and negative values (can be a range) can be assigned to polarizing words</a:t>
            </a:r>
            <a:endParaRPr lang="en-US" sz="1200" b="0" i="0" kern="1200" dirty="0" smtClean="0">
              <a:solidFill>
                <a:schemeClr val="tx1"/>
              </a:solidFill>
              <a:effectLst/>
              <a:latin typeface="+mn-lt"/>
              <a:ea typeface="+mn-ea"/>
              <a:cs typeface="+mn-cs"/>
            </a:endParaRPr>
          </a:p>
          <a:p>
            <a:endParaRPr lang="en-US" dirty="0" smtClean="0"/>
          </a:p>
          <a:p>
            <a:pPr marL="171450" indent="-171450">
              <a:buFontTx/>
              <a:buChar char="-"/>
            </a:pPr>
            <a:r>
              <a:rPr lang="en-US" dirty="0" smtClean="0"/>
              <a:t>Bag of words</a:t>
            </a:r>
          </a:p>
          <a:p>
            <a:pPr marL="171450" indent="-171450">
              <a:buFontTx/>
              <a:buChar char="-"/>
            </a:pPr>
            <a:r>
              <a:rPr lang="en-US" dirty="0" smtClean="0"/>
              <a:t>What about negation?</a:t>
            </a:r>
          </a:p>
          <a:p>
            <a:pPr marL="171450" indent="-171450">
              <a:buFontTx/>
              <a:buChar char="-"/>
            </a:pPr>
            <a:r>
              <a:rPr lang="en-US" dirty="0" smtClean="0"/>
              <a:t>Usually done on the sentence/paragraph level, and then aggregated if getting the whole document. </a:t>
            </a:r>
          </a:p>
          <a:p>
            <a:pPr marL="171450" indent="-171450">
              <a:buFontTx/>
              <a:buChar char="-"/>
            </a:pPr>
            <a:r>
              <a:rPr lang="en-US" dirty="0" smtClean="0"/>
              <a:t>Pseudocode</a:t>
            </a:r>
            <a:r>
              <a:rPr lang="en-US" baseline="0" dirty="0" smtClean="0"/>
              <a:t> some examples</a:t>
            </a:r>
            <a:endParaRPr lang="en-US" dirty="0"/>
          </a:p>
        </p:txBody>
      </p:sp>
      <p:sp>
        <p:nvSpPr>
          <p:cNvPr id="4" name="Slide Number Placeholder 3"/>
          <p:cNvSpPr>
            <a:spLocks noGrp="1"/>
          </p:cNvSpPr>
          <p:nvPr>
            <p:ph type="sldNum" sz="quarter" idx="10"/>
          </p:nvPr>
        </p:nvSpPr>
        <p:spPr/>
        <p:txBody>
          <a:bodyPr/>
          <a:lstStyle/>
          <a:p>
            <a:fld id="{7AB22233-39AB-744A-95F6-AE3338E03E64}" type="slidenum">
              <a:rPr lang="en-US" smtClean="0"/>
              <a:t>15</a:t>
            </a:fld>
            <a:endParaRPr lang="en-US"/>
          </a:p>
        </p:txBody>
      </p:sp>
    </p:spTree>
    <p:extLst>
      <p:ext uri="{BB962C8B-B14F-4D97-AF65-F5344CB8AC3E}">
        <p14:creationId xmlns:p14="http://schemas.microsoft.com/office/powerpoint/2010/main" val="764497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hlinkClick r:id="rId3"/>
              </a:rPr>
              <a:t>Semi-structured Statement Extraction</a:t>
            </a:r>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AB22233-39AB-744A-95F6-AE3338E03E64}" type="slidenum">
              <a:rPr lang="en-US" smtClean="0"/>
              <a:t>16</a:t>
            </a:fld>
            <a:endParaRPr lang="en-US"/>
          </a:p>
        </p:txBody>
      </p:sp>
    </p:spTree>
    <p:extLst>
      <p:ext uri="{BB962C8B-B14F-4D97-AF65-F5344CB8AC3E}">
        <p14:creationId xmlns:p14="http://schemas.microsoft.com/office/powerpoint/2010/main" val="147866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11/14/18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mazon.com/dp/B004H38YZY/ref=azfs_379213722_Wheelmate_1?pf_rd_m=ATVPDKIKX0DER&amp;pf_rd_s=center-5&amp;pf_rd_r=VRZ49DDRZA9CHMB8HPHE&amp;pf_rd_r=VRZ49DDRZA9CHMB8HPHE&amp;pf_rd_t=1401&amp;pf_rd_p=b407827a-9c71-4d09-aee9-c32caededa1b&amp;pf_rd_p=b407827a-9c71-4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Dwight_Schrute" TargetMode="External"/><Relationship Id="rId4" Type="http://schemas.openxmlformats.org/officeDocument/2006/relationships/image" Target="../media/image13.tif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hyperlink" Target="https://www.sas.com/en_us/insights/articles/analytics/using-analytics-to-prevent-sepsis.html#/"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https://cdn-images-1.medium.com/max/2000/1*5zWytCwc7aspMWtmGlxCWQ.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33" y="0"/>
            <a:ext cx="1393902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691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2214222"/>
            <a:ext cx="5372100" cy="20447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6945" y="1877208"/>
            <a:ext cx="8240281" cy="4980792"/>
          </a:xfrm>
          <a:prstGeom prst="rect">
            <a:avLst/>
          </a:prstGeom>
        </p:spPr>
      </p:pic>
    </p:spTree>
    <p:extLst>
      <p:ext uri="{BB962C8B-B14F-4D97-AF65-F5344CB8AC3E}">
        <p14:creationId xmlns:p14="http://schemas.microsoft.com/office/powerpoint/2010/main" val="517425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85801" y="2065867"/>
            <a:ext cx="8850053" cy="4320908"/>
          </a:xfrm>
          <a:prstGeom prst="rect">
            <a:avLst/>
          </a:prstGeom>
        </p:spPr>
      </p:pic>
    </p:spTree>
    <p:extLst>
      <p:ext uri="{BB962C8B-B14F-4D97-AF65-F5344CB8AC3E}">
        <p14:creationId xmlns:p14="http://schemas.microsoft.com/office/powerpoint/2010/main" val="391701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Stemming/Lemmatization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1" y="2376369"/>
            <a:ext cx="5316746" cy="159251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3988" y="4415572"/>
            <a:ext cx="8521028" cy="1120032"/>
          </a:xfrm>
          <a:prstGeom prst="rect">
            <a:avLst/>
          </a:prstGeom>
        </p:spPr>
      </p:pic>
    </p:spTree>
    <p:extLst>
      <p:ext uri="{BB962C8B-B14F-4D97-AF65-F5344CB8AC3E}">
        <p14:creationId xmlns:p14="http://schemas.microsoft.com/office/powerpoint/2010/main" val="1002015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NLP Tasks</a:t>
            </a:r>
            <a:endParaRPr lang="en-US" dirty="0"/>
          </a:p>
        </p:txBody>
      </p:sp>
      <p:sp>
        <p:nvSpPr>
          <p:cNvPr id="3" name="Content Placeholder 2"/>
          <p:cNvSpPr>
            <a:spLocks noGrp="1"/>
          </p:cNvSpPr>
          <p:nvPr>
            <p:ph idx="1"/>
          </p:nvPr>
        </p:nvSpPr>
        <p:spPr/>
        <p:txBody>
          <a:bodyPr/>
          <a:lstStyle/>
          <a:p>
            <a:r>
              <a:rPr lang="en-US" dirty="0" smtClean="0"/>
              <a:t>Sentiment Analysis</a:t>
            </a:r>
          </a:p>
          <a:p>
            <a:r>
              <a:rPr lang="en-US" dirty="0"/>
              <a:t>Context </a:t>
            </a:r>
            <a:r>
              <a:rPr lang="en-US" dirty="0" smtClean="0"/>
              <a:t>Extraction</a:t>
            </a:r>
          </a:p>
          <a:p>
            <a:r>
              <a:rPr lang="en-US" dirty="0"/>
              <a:t>Summarization</a:t>
            </a:r>
            <a:endParaRPr lang="en-US" dirty="0" smtClean="0"/>
          </a:p>
          <a:p>
            <a:r>
              <a:rPr lang="en-US" dirty="0" smtClean="0"/>
              <a:t>Content Categorization</a:t>
            </a:r>
          </a:p>
          <a:p>
            <a:r>
              <a:rPr lang="en-US" dirty="0" smtClean="0"/>
              <a:t>Topic Modeling</a:t>
            </a:r>
          </a:p>
          <a:p>
            <a:r>
              <a:rPr lang="en-US" dirty="0" smtClean="0"/>
              <a:t>Speech to Text, Text to Speech</a:t>
            </a:r>
          </a:p>
          <a:p>
            <a:r>
              <a:rPr lang="en-US" dirty="0" smtClean="0"/>
              <a:t>Machine Translation and Interpretation</a:t>
            </a:r>
            <a:endParaRPr lang="en-US" dirty="0"/>
          </a:p>
        </p:txBody>
      </p:sp>
    </p:spTree>
    <p:extLst>
      <p:ext uri="{BB962C8B-B14F-4D97-AF65-F5344CB8AC3E}">
        <p14:creationId xmlns:p14="http://schemas.microsoft.com/office/powerpoint/2010/main" val="1054053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follow me</a:t>
            </a:r>
            <a:endParaRPr lang="en-US" dirty="0"/>
          </a:p>
        </p:txBody>
      </p:sp>
    </p:spTree>
    <p:extLst>
      <p:ext uri="{BB962C8B-B14F-4D97-AF65-F5344CB8AC3E}">
        <p14:creationId xmlns:p14="http://schemas.microsoft.com/office/powerpoint/2010/main" val="1657106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3241" y="2065867"/>
            <a:ext cx="6256543" cy="4265825"/>
          </a:xfrm>
        </p:spPr>
      </p:pic>
    </p:spTree>
    <p:extLst>
      <p:ext uri="{BB962C8B-B14F-4D97-AF65-F5344CB8AC3E}">
        <p14:creationId xmlns:p14="http://schemas.microsoft.com/office/powerpoint/2010/main" val="13170583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Extraction </a:t>
            </a:r>
            <a:br>
              <a:rPr lang="en-US" dirty="0" smtClean="0"/>
            </a:br>
            <a:r>
              <a:rPr lang="en-US" dirty="0" smtClean="0"/>
              <a:t>&amp; Summarization</a:t>
            </a:r>
            <a:endParaRPr lang="en-US" dirty="0"/>
          </a:p>
        </p:txBody>
      </p:sp>
      <p:sp>
        <p:nvSpPr>
          <p:cNvPr id="3" name="Content Placeholder 2"/>
          <p:cNvSpPr>
            <a:spLocks noGrp="1"/>
          </p:cNvSpPr>
          <p:nvPr>
            <p:ph idx="1"/>
          </p:nvPr>
        </p:nvSpPr>
        <p:spPr/>
        <p:txBody>
          <a:bodyPr/>
          <a:lstStyle/>
          <a:p>
            <a:endParaRPr lang="en-US"/>
          </a:p>
        </p:txBody>
      </p:sp>
      <p:pic>
        <p:nvPicPr>
          <p:cNvPr id="4" name="Picture 3">
            <a:hlinkClick r:id="rId3"/>
          </p:cNvPr>
          <p:cNvPicPr>
            <a:picLocks noChangeAspect="1"/>
          </p:cNvPicPr>
          <p:nvPr/>
        </p:nvPicPr>
        <p:blipFill>
          <a:blip r:embed="rId4"/>
          <a:stretch>
            <a:fillRect/>
          </a:stretch>
        </p:blipFill>
        <p:spPr>
          <a:xfrm>
            <a:off x="7007226" y="969210"/>
            <a:ext cx="3810000" cy="5080000"/>
          </a:xfrm>
          <a:prstGeom prst="rect">
            <a:avLst/>
          </a:prstGeom>
        </p:spPr>
      </p:pic>
    </p:spTree>
    <p:extLst>
      <p:ext uri="{BB962C8B-B14F-4D97-AF65-F5344CB8AC3E}">
        <p14:creationId xmlns:p14="http://schemas.microsoft.com/office/powerpoint/2010/main" val="1908226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Natural Language Processing</a:t>
            </a:r>
            <a:endParaRPr lang="en-US" dirty="0"/>
          </a:p>
        </p:txBody>
      </p:sp>
      <p:sp>
        <p:nvSpPr>
          <p:cNvPr id="3" name="Subtitle 2"/>
          <p:cNvSpPr>
            <a:spLocks noGrp="1"/>
          </p:cNvSpPr>
          <p:nvPr>
            <p:ph type="subTitle" idx="1"/>
          </p:nvPr>
        </p:nvSpPr>
        <p:spPr/>
        <p:txBody>
          <a:bodyPr/>
          <a:lstStyle/>
          <a:p>
            <a:r>
              <a:rPr lang="en-US" dirty="0" smtClean="0"/>
              <a:t>Vince Casbarro</a:t>
            </a:r>
            <a:endParaRPr lang="en-US" dirty="0"/>
          </a:p>
        </p:txBody>
      </p:sp>
    </p:spTree>
    <p:extLst>
      <p:ext uri="{BB962C8B-B14F-4D97-AF65-F5344CB8AC3E}">
        <p14:creationId xmlns:p14="http://schemas.microsoft.com/office/powerpoint/2010/main" val="2059377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Define NLP</a:t>
            </a:r>
          </a:p>
          <a:p>
            <a:r>
              <a:rPr lang="en-US" dirty="0" smtClean="0"/>
              <a:t>Determine purpose of NLP</a:t>
            </a:r>
          </a:p>
          <a:p>
            <a:r>
              <a:rPr lang="en-US" dirty="0" smtClean="0"/>
              <a:t>Intro to low-level NLP tasks</a:t>
            </a:r>
          </a:p>
          <a:p>
            <a:r>
              <a:rPr lang="en-US" dirty="0" smtClean="0"/>
              <a:t>Dive into a </a:t>
            </a:r>
            <a:r>
              <a:rPr lang="en-US" dirty="0" err="1" smtClean="0"/>
              <a:t>fewhigh</a:t>
            </a:r>
            <a:r>
              <a:rPr lang="en-US" dirty="0" smtClean="0"/>
              <a:t>-level NLP tasks</a:t>
            </a:r>
            <a:endParaRPr lang="en-US" dirty="0"/>
          </a:p>
        </p:txBody>
      </p:sp>
    </p:spTree>
    <p:extLst>
      <p:ext uri="{BB962C8B-B14F-4D97-AF65-F5344CB8AC3E}">
        <p14:creationId xmlns:p14="http://schemas.microsoft.com/office/powerpoint/2010/main" val="83732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lstStyle/>
          <a:p>
            <a:r>
              <a:rPr lang="en-US" dirty="0" smtClean="0"/>
              <a:t>NATURAL:  human based, human created</a:t>
            </a:r>
          </a:p>
          <a:p>
            <a:r>
              <a:rPr lang="en-US" dirty="0" smtClean="0"/>
              <a:t>LANGUAGE: grammar and lexicon (some rules and some words)</a:t>
            </a:r>
          </a:p>
          <a:p>
            <a:r>
              <a:rPr lang="en-US" dirty="0" smtClean="0"/>
              <a:t>PROCESSING : easy for humans, hard for computers</a:t>
            </a:r>
            <a:endParaRPr lang="en-US" dirty="0"/>
          </a:p>
        </p:txBody>
      </p:sp>
    </p:spTree>
    <p:extLst>
      <p:ext uri="{BB962C8B-B14F-4D97-AF65-F5344CB8AC3E}">
        <p14:creationId xmlns:p14="http://schemas.microsoft.com/office/powerpoint/2010/main" val="181288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“Environmental regulators grill business owner over illegal coal fires.”</a:t>
            </a:r>
            <a:endParaRPr lang="en-US" dirty="0"/>
          </a:p>
          <a:p>
            <a:r>
              <a:rPr lang="en-US" dirty="0" smtClean="0"/>
              <a:t>“Do you think it’s cold in here?”</a:t>
            </a:r>
          </a:p>
          <a:p>
            <a:r>
              <a:rPr lang="en-US" dirty="0" smtClean="0"/>
              <a:t>“What did you do this weekend?”</a:t>
            </a:r>
          </a:p>
          <a:p>
            <a:endParaRPr lang="en-US" dirty="0"/>
          </a:p>
        </p:txBody>
      </p:sp>
    </p:spTree>
    <p:extLst>
      <p:ext uri="{BB962C8B-B14F-4D97-AF65-F5344CB8AC3E}">
        <p14:creationId xmlns:p14="http://schemas.microsoft.com/office/powerpoint/2010/main" val="1934738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www.altoros.com/blog/wp-content/uploads/2018/05/intersection-of-machine-deep-learning-natural-language-processing-artificial-intellig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495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goal?</a:t>
            </a:r>
            <a:endParaRPr lang="en-US" dirty="0"/>
          </a:p>
        </p:txBody>
      </p:sp>
      <p:sp>
        <p:nvSpPr>
          <p:cNvPr id="3" name="Content Placeholder 2"/>
          <p:cNvSpPr>
            <a:spLocks noGrp="1"/>
          </p:cNvSpPr>
          <p:nvPr>
            <p:ph idx="1"/>
          </p:nvPr>
        </p:nvSpPr>
        <p:spPr/>
        <p:txBody>
          <a:bodyPr/>
          <a:lstStyle/>
          <a:p>
            <a:r>
              <a:rPr lang="en-US" dirty="0" smtClean="0"/>
              <a:t>Get a machine to understand human language (Add structure to a highly unstructured data source)</a:t>
            </a:r>
          </a:p>
          <a:p>
            <a:r>
              <a:rPr lang="en-US" dirty="0" smtClean="0"/>
              <a:t>Do stuff with that ability!</a:t>
            </a:r>
            <a:endParaRPr lang="en-US" dirty="0"/>
          </a:p>
        </p:txBody>
      </p:sp>
    </p:spTree>
    <p:extLst>
      <p:ext uri="{BB962C8B-B14F-4D97-AF65-F5344CB8AC3E}">
        <p14:creationId xmlns:p14="http://schemas.microsoft.com/office/powerpoint/2010/main" val="701770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a:t>Bayesian spam </a:t>
            </a:r>
            <a:r>
              <a:rPr lang="en-US" dirty="0" smtClean="0"/>
              <a:t>filtering</a:t>
            </a:r>
          </a:p>
          <a:p>
            <a:r>
              <a:rPr lang="en-US" dirty="0"/>
              <a:t>automatic transcript of the voicemail </a:t>
            </a:r>
            <a:endParaRPr lang="en-US" dirty="0" smtClean="0"/>
          </a:p>
          <a:p>
            <a:r>
              <a:rPr lang="en-US" dirty="0" smtClean="0">
                <a:hlinkClick r:id="rId3"/>
              </a:rPr>
              <a:t>sepsis early intervention</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687" y="609600"/>
            <a:ext cx="6285470" cy="1746602"/>
          </a:xfrm>
          <a:prstGeom prst="rect">
            <a:avLst/>
          </a:prstGeom>
        </p:spPr>
      </p:pic>
    </p:spTree>
    <p:extLst>
      <p:ext uri="{BB962C8B-B14F-4D97-AF65-F5344CB8AC3E}">
        <p14:creationId xmlns:p14="http://schemas.microsoft.com/office/powerpoint/2010/main" val="1229333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NLP Tasks</a:t>
            </a:r>
            <a:endParaRPr lang="en-US" dirty="0"/>
          </a:p>
        </p:txBody>
      </p:sp>
      <p:sp>
        <p:nvSpPr>
          <p:cNvPr id="3" name="Content Placeholder 2"/>
          <p:cNvSpPr>
            <a:spLocks noGrp="1"/>
          </p:cNvSpPr>
          <p:nvPr>
            <p:ph idx="1"/>
          </p:nvPr>
        </p:nvSpPr>
        <p:spPr/>
        <p:txBody>
          <a:bodyPr/>
          <a:lstStyle/>
          <a:p>
            <a:r>
              <a:rPr lang="en-US" dirty="0" smtClean="0"/>
              <a:t>Tokenizing</a:t>
            </a:r>
          </a:p>
          <a:p>
            <a:r>
              <a:rPr lang="en-US" dirty="0" smtClean="0"/>
              <a:t>Parsing</a:t>
            </a:r>
          </a:p>
          <a:p>
            <a:r>
              <a:rPr lang="en-US" dirty="0" smtClean="0"/>
              <a:t>Lemmatization &amp; Stemming</a:t>
            </a:r>
          </a:p>
          <a:p>
            <a:r>
              <a:rPr lang="en-US" dirty="0" smtClean="0"/>
              <a:t>Part-of-Speech Tagging</a:t>
            </a:r>
          </a:p>
          <a:p>
            <a:r>
              <a:rPr lang="en-US" dirty="0" smtClean="0"/>
              <a:t>Language Detection</a:t>
            </a:r>
          </a:p>
        </p:txBody>
      </p:sp>
    </p:spTree>
    <p:extLst>
      <p:ext uri="{BB962C8B-B14F-4D97-AF65-F5344CB8AC3E}">
        <p14:creationId xmlns:p14="http://schemas.microsoft.com/office/powerpoint/2010/main" val="17523433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252</TotalTime>
  <Words>574</Words>
  <Application>Microsoft Macintosh PowerPoint</Application>
  <PresentationFormat>Widescreen</PresentationFormat>
  <Paragraphs>83</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Mangal</vt:lpstr>
      <vt:lpstr>Arial</vt:lpstr>
      <vt:lpstr>Celestial</vt:lpstr>
      <vt:lpstr>PowerPoint Presentation</vt:lpstr>
      <vt:lpstr>Natural Language Processing</vt:lpstr>
      <vt:lpstr>objectives</vt:lpstr>
      <vt:lpstr>What is it?</vt:lpstr>
      <vt:lpstr>PowerPoint Presentation</vt:lpstr>
      <vt:lpstr>PowerPoint Presentation</vt:lpstr>
      <vt:lpstr>What’s the goal?</vt:lpstr>
      <vt:lpstr>Examples!</vt:lpstr>
      <vt:lpstr>Low Level NLP Tasks</vt:lpstr>
      <vt:lpstr>Tokenizing</vt:lpstr>
      <vt:lpstr>Parsing</vt:lpstr>
      <vt:lpstr>Stemming/Lemmatization</vt:lpstr>
      <vt:lpstr>High Level NLP Tasks</vt:lpstr>
      <vt:lpstr>PowerPoint Presentation</vt:lpstr>
      <vt:lpstr>Sentiment Analysis</vt:lpstr>
      <vt:lpstr>Content Extraction  &amp; Summarization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Vincenzo Casbarro</dc:creator>
  <cp:lastModifiedBy>Vincenzo Casbarro</cp:lastModifiedBy>
  <cp:revision>16</cp:revision>
  <dcterms:created xsi:type="dcterms:W3CDTF">2018-11-14T17:02:50Z</dcterms:created>
  <dcterms:modified xsi:type="dcterms:W3CDTF">2018-11-14T21:15:46Z</dcterms:modified>
</cp:coreProperties>
</file>