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Manual- Data </a:t>
          </a:r>
          <a:r>
            <a:rPr lang="en-US" dirty="0" err="1"/>
            <a:t>enTry</a:t>
          </a:r>
          <a:r>
            <a:rPr lang="en-US" dirty="0"/>
            <a:t> and Automated Entry</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Import/</a:t>
          </a:r>
          <a:r>
            <a:rPr lang="en-US" dirty="0" err="1"/>
            <a:t>EXPoRT</a:t>
          </a:r>
          <a:r>
            <a:rPr lang="en-US" dirty="0"/>
            <a:t> from EXCEL CSV</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Webform through Zoho and Chat Bot from Website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Manual- Data </a:t>
          </a:r>
          <a:r>
            <a:rPr lang="en-US" sz="1600" kern="1200" dirty="0" err="1"/>
            <a:t>enTry</a:t>
          </a:r>
          <a:r>
            <a:rPr lang="en-US" sz="1600" kern="1200" dirty="0"/>
            <a:t> and Automated Entry</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Import/</a:t>
          </a:r>
          <a:r>
            <a:rPr lang="en-US" sz="1600" kern="1200" dirty="0" err="1"/>
            <a:t>EXPoRT</a:t>
          </a:r>
          <a:r>
            <a:rPr lang="en-US" sz="1600" kern="1200" dirty="0"/>
            <a:t> from EXCEL CSV</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Webform through Zoho and Chat Bot from Website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A </a:t>
            </a:r>
            <a:r>
              <a:rPr lang="en-US" sz="4400" dirty="0" err="1">
                <a:solidFill>
                  <a:schemeClr val="tx1"/>
                </a:solidFill>
              </a:rPr>
              <a:t>ProsPect</a:t>
            </a:r>
            <a:r>
              <a:rPr lang="en-US" sz="4400" dirty="0">
                <a:solidFill>
                  <a:schemeClr val="tx1"/>
                </a:solidFill>
              </a:rPr>
              <a:t> </a:t>
            </a:r>
            <a:br>
              <a:rPr lang="en-US" sz="4400" dirty="0">
                <a:solidFill>
                  <a:schemeClr val="tx1"/>
                </a:solidFill>
              </a:rPr>
            </a:br>
            <a:r>
              <a:rPr lang="en-US" sz="4400" dirty="0">
                <a:solidFill>
                  <a:schemeClr val="tx1"/>
                </a:solidFill>
              </a:rPr>
              <a:t>To </a:t>
            </a:r>
            <a:br>
              <a:rPr lang="en-US" sz="4400" dirty="0">
                <a:solidFill>
                  <a:schemeClr val="tx1"/>
                </a:solidFill>
              </a:rPr>
            </a:br>
            <a:r>
              <a:rPr lang="en-US" sz="4400" dirty="0">
                <a:solidFill>
                  <a:schemeClr val="tx1"/>
                </a:solidFill>
              </a:rPr>
              <a:t>Client Flow</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V360.group, </a:t>
            </a:r>
            <a:r>
              <a:rPr lang="en-US" dirty="0" err="1">
                <a:solidFill>
                  <a:schemeClr val="tx1"/>
                </a:solidFill>
              </a:rPr>
              <a:t>TouchSafe</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D667-F6DA-4410-AA4C-5D4FB3AD7439}"/>
              </a:ext>
            </a:extLst>
          </p:cNvPr>
          <p:cNvSpPr>
            <a:spLocks noGrp="1"/>
          </p:cNvSpPr>
          <p:nvPr>
            <p:ph type="title"/>
          </p:nvPr>
        </p:nvSpPr>
        <p:spPr/>
        <p:txBody>
          <a:bodyPr/>
          <a:lstStyle/>
          <a:p>
            <a:r>
              <a:rPr lang="en-US" dirty="0"/>
              <a:t>Overview of Services and Pricing </a:t>
            </a:r>
          </a:p>
        </p:txBody>
      </p:sp>
      <p:sp>
        <p:nvSpPr>
          <p:cNvPr id="3" name="Content Placeholder 2">
            <a:extLst>
              <a:ext uri="{FF2B5EF4-FFF2-40B4-BE49-F238E27FC236}">
                <a16:creationId xmlns:a16="http://schemas.microsoft.com/office/drawing/2014/main" id="{F356CD72-4AFD-44F3-9008-1AC7D6875464}"/>
              </a:ext>
            </a:extLst>
          </p:cNvPr>
          <p:cNvSpPr>
            <a:spLocks noGrp="1"/>
          </p:cNvSpPr>
          <p:nvPr>
            <p:ph idx="1"/>
          </p:nvPr>
        </p:nvSpPr>
        <p:spPr/>
        <p:txBody>
          <a:bodyPr>
            <a:normAutofit/>
          </a:bodyPr>
          <a:lstStyle/>
          <a:p>
            <a:pPr>
              <a:buFont typeface="Wingdings" panose="05000000000000000000" pitchFamily="2" charset="2"/>
              <a:buChar char="§"/>
            </a:pPr>
            <a:br>
              <a:rPr lang="en-US" b="0" i="0" dirty="0">
                <a:solidFill>
                  <a:srgbClr val="737491"/>
                </a:solidFill>
                <a:effectLst/>
                <a:latin typeface="var( --e-global-typography-text-font-family )"/>
              </a:rPr>
            </a:br>
            <a:r>
              <a:rPr lang="en-US" b="0" i="0" dirty="0">
                <a:solidFill>
                  <a:srgbClr val="737491"/>
                </a:solidFill>
                <a:effectLst/>
                <a:latin typeface="var( --e-global-typography-text-font-family )"/>
              </a:rPr>
              <a:t>Consultation to identify, shortlist, and prioritize needs, systems, and plans suitable for the business. –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Setup the CRM from scratch or work on the existing setup. </a:t>
            </a:r>
            <a:r>
              <a:rPr lang="en-US" dirty="0">
                <a:solidFill>
                  <a:srgbClr val="737491"/>
                </a:solidFill>
                <a:latin typeface="var( --e-global-typography-text-font-family )"/>
              </a:rPr>
              <a:t>–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Migrate or set up Contacts/Company/Deals import with custom fields. –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Create pipelines, Deal stages with an attractive dashboard. –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Setup Email, Social, Phone, and SMS connectivity and campaign with attractive custom templates –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Workflows, Blueprints, and Automation setup under deal stages to move next stages – 31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Integration with third-party Apps or Websites – 31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a:solidFill>
                  <a:srgbClr val="737491"/>
                </a:solidFill>
                <a:effectLst/>
                <a:latin typeface="var( --e-global-typography-text-font-family )"/>
              </a:rPr>
              <a:t>ROI reports seeing your sales revenue at a glance- 25 an hour</a:t>
            </a:r>
            <a:endParaRPr lang="en-US" b="0" i="0" dirty="0">
              <a:solidFill>
                <a:srgbClr val="737491"/>
              </a:solidFill>
              <a:effectLst/>
              <a:latin typeface="Verdana" panose="020B0604030504040204" pitchFamily="34" charset="0"/>
            </a:endParaRPr>
          </a:p>
          <a:p>
            <a:pPr algn="l">
              <a:buFont typeface="Wingdings" panose="05000000000000000000" pitchFamily="2" charset="2"/>
              <a:buChar char="§"/>
            </a:pPr>
            <a:r>
              <a:rPr lang="en-US" b="0" i="0" dirty="0" err="1">
                <a:solidFill>
                  <a:srgbClr val="737491"/>
                </a:solidFill>
                <a:effectLst/>
                <a:latin typeface="var( --e-global-typography-text-font-family )"/>
              </a:rPr>
              <a:t>ChatBot</a:t>
            </a:r>
            <a:r>
              <a:rPr lang="en-US" b="0" i="0" dirty="0">
                <a:solidFill>
                  <a:srgbClr val="737491"/>
                </a:solidFill>
                <a:effectLst/>
                <a:latin typeface="var( --e-global-typography-text-font-family )"/>
              </a:rPr>
              <a:t> setup/Support ticket integration with website – 40 an hour </a:t>
            </a:r>
            <a:endParaRPr lang="en-US" b="0" i="0" dirty="0">
              <a:solidFill>
                <a:srgbClr val="737491"/>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21140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Lead Automation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1519852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1FA6-2EF0-44E9-96EC-98DC5797FBCE}"/>
              </a:ext>
            </a:extLst>
          </p:cNvPr>
          <p:cNvSpPr>
            <a:spLocks noGrp="1"/>
          </p:cNvSpPr>
          <p:nvPr>
            <p:ph type="title"/>
          </p:nvPr>
        </p:nvSpPr>
        <p:spPr>
          <a:xfrm>
            <a:off x="1066800" y="642594"/>
            <a:ext cx="9714931" cy="817716"/>
          </a:xfrm>
        </p:spPr>
        <p:txBody>
          <a:bodyPr>
            <a:normAutofit fontScale="90000"/>
          </a:bodyPr>
          <a:lstStyle/>
          <a:p>
            <a:r>
              <a:rPr lang="en-US" dirty="0"/>
              <a:t>Data Entry vs. Autogenerate through the website</a:t>
            </a:r>
          </a:p>
        </p:txBody>
      </p:sp>
      <p:sp>
        <p:nvSpPr>
          <p:cNvPr id="3" name="Content Placeholder 2">
            <a:extLst>
              <a:ext uri="{FF2B5EF4-FFF2-40B4-BE49-F238E27FC236}">
                <a16:creationId xmlns:a16="http://schemas.microsoft.com/office/drawing/2014/main" id="{EBA51096-AB26-4CC7-9505-622CB1929AF5}"/>
              </a:ext>
            </a:extLst>
          </p:cNvPr>
          <p:cNvSpPr>
            <a:spLocks noGrp="1"/>
          </p:cNvSpPr>
          <p:nvPr>
            <p:ph idx="1"/>
          </p:nvPr>
        </p:nvSpPr>
        <p:spPr>
          <a:xfrm>
            <a:off x="1066800" y="1460311"/>
            <a:ext cx="10058400" cy="5131558"/>
          </a:xfrm>
        </p:spPr>
        <p:txBody>
          <a:bodyPr>
            <a:normAutofit fontScale="25000" lnSpcReduction="20000"/>
          </a:bodyPr>
          <a:lstStyle/>
          <a:p>
            <a:pPr algn="l"/>
            <a:r>
              <a:rPr lang="en-US" sz="4800" b="0" i="0" dirty="0">
                <a:effectLst/>
                <a:latin typeface="tahoma" panose="020B0604030504040204" pitchFamily="34" charset="0"/>
              </a:rPr>
              <a:t>1. Prospect data entry from (24/7 chat, marketing, referral, etc...)</a:t>
            </a:r>
          </a:p>
          <a:p>
            <a:pPr algn="l"/>
            <a:r>
              <a:rPr lang="en-US" sz="4800" b="0" i="0" dirty="0">
                <a:effectLst/>
                <a:latin typeface="tahoma" panose="020B0604030504040204" pitchFamily="34" charset="0"/>
              </a:rPr>
              <a:t>2. Make sure all key fields are filled in (if from sales person make sure you acquire all important info)</a:t>
            </a:r>
          </a:p>
          <a:p>
            <a:pPr algn="l"/>
            <a:r>
              <a:rPr lang="en-US" sz="4800" b="0" i="0" dirty="0">
                <a:effectLst/>
                <a:latin typeface="tahoma" panose="020B0604030504040204" pitchFamily="34" charset="0"/>
              </a:rPr>
              <a:t>3. Assign to Salesperson </a:t>
            </a:r>
          </a:p>
          <a:p>
            <a:pPr algn="l"/>
            <a:r>
              <a:rPr lang="en-US" sz="4800" b="0" i="0" dirty="0">
                <a:effectLst/>
                <a:latin typeface="tahoma" panose="020B0604030504040204" pitchFamily="34" charset="0"/>
              </a:rPr>
              <a:t>4. Find </a:t>
            </a:r>
            <a:r>
              <a:rPr lang="en-US" sz="4800" b="0" i="0" dirty="0" err="1">
                <a:effectLst/>
                <a:latin typeface="tahoma" panose="020B0604030504040204" pitchFamily="34" charset="0"/>
              </a:rPr>
              <a:t>Linkedin</a:t>
            </a:r>
            <a:r>
              <a:rPr lang="en-US" sz="4800" b="0" i="0" dirty="0">
                <a:effectLst/>
                <a:latin typeface="tahoma" panose="020B0604030504040204" pitchFamily="34" charset="0"/>
              </a:rPr>
              <a:t> profile and add the link,  as an example of a field data</a:t>
            </a:r>
          </a:p>
          <a:p>
            <a:pPr algn="l"/>
            <a:r>
              <a:rPr lang="en-US" sz="4800" b="0" i="0" dirty="0">
                <a:effectLst/>
                <a:latin typeface="tahoma" panose="020B0604030504040204" pitchFamily="34" charset="0"/>
              </a:rPr>
              <a:t>5. Send out Follow up email to your interest in (V360, </a:t>
            </a:r>
            <a:r>
              <a:rPr lang="en-US" sz="4800" b="0" i="0" dirty="0" err="1">
                <a:effectLst/>
                <a:latin typeface="tahoma" panose="020B0604030504040204" pitchFamily="34" charset="0"/>
              </a:rPr>
              <a:t>TouchSafe</a:t>
            </a:r>
            <a:r>
              <a:rPr lang="en-US" sz="4800" b="0" i="0" dirty="0">
                <a:effectLst/>
                <a:latin typeface="tahoma" panose="020B0604030504040204" pitchFamily="34" charset="0"/>
              </a:rPr>
              <a:t>) With the Sales Calendar link within 10 mins or less of acquiring lead!</a:t>
            </a:r>
          </a:p>
          <a:p>
            <a:pPr algn="l"/>
            <a:r>
              <a:rPr lang="en-US" sz="4800" b="0" i="0" dirty="0">
                <a:effectLst/>
                <a:latin typeface="tahoma" panose="020B0604030504040204" pitchFamily="34" charset="0"/>
              </a:rPr>
              <a:t>6. Update the prospect field on where the prospect is in the sales cycle!  </a:t>
            </a:r>
          </a:p>
          <a:p>
            <a:pPr algn="l"/>
            <a:r>
              <a:rPr lang="en-US" sz="4800" b="0" i="0" dirty="0">
                <a:effectLst/>
                <a:latin typeface="tahoma" panose="020B0604030504040204" pitchFamily="34" charset="0"/>
              </a:rPr>
              <a:t>7. Follow up with prospects via Zoho email on getting them on the sales calendar with a date and time. Update sales cycle</a:t>
            </a:r>
          </a:p>
          <a:p>
            <a:pPr algn="l"/>
            <a:r>
              <a:rPr lang="en-US" sz="4800" b="0" i="0" dirty="0">
                <a:effectLst/>
                <a:latin typeface="tahoma" panose="020B0604030504040204" pitchFamily="34" charset="0"/>
              </a:rPr>
              <a:t>7. Manage sales calendars for each company via CRM</a:t>
            </a:r>
          </a:p>
          <a:p>
            <a:pPr algn="l"/>
            <a:r>
              <a:rPr lang="en-US" sz="4800" b="0" i="0" dirty="0">
                <a:effectLst/>
                <a:latin typeface="tahoma" panose="020B0604030504040204" pitchFamily="34" charset="0"/>
              </a:rPr>
              <a:t>8. Third time to generate calendar appointments. Change sales cycle to follow up 7 days.  (Example of update CRM cycle)</a:t>
            </a:r>
          </a:p>
          <a:p>
            <a:pPr algn="l"/>
            <a:r>
              <a:rPr lang="en-US" sz="4800" b="0" i="0" dirty="0">
                <a:effectLst/>
                <a:latin typeface="tahoma" panose="020B0604030504040204" pitchFamily="34" charset="0"/>
              </a:rPr>
              <a:t>9. 24-48 hours before meetings reminder should be sent out to remind salesperson and prospect of meeting (this is easily automated) </a:t>
            </a:r>
          </a:p>
          <a:p>
            <a:pPr algn="l"/>
            <a:r>
              <a:rPr lang="en-US" sz="4800" b="0" i="0" dirty="0">
                <a:effectLst/>
                <a:latin typeface="tahoma" panose="020B0604030504040204" pitchFamily="34" charset="0"/>
              </a:rPr>
              <a:t>9a. After first conference call meeting update sales cycle, send out suggested PP's by salesperson via CRM, update sales cycle</a:t>
            </a:r>
          </a:p>
          <a:p>
            <a:pPr algn="l"/>
            <a:r>
              <a:rPr lang="en-US" sz="4800" b="0" i="0" dirty="0">
                <a:effectLst/>
                <a:latin typeface="tahoma" panose="020B0604030504040204" pitchFamily="34" charset="0"/>
              </a:rPr>
              <a:t>10. Keep updated with the salesperson to keep up on all "hot prospects" and update sales cycle or add any documents sent to prospect in CRM for record-keeping</a:t>
            </a:r>
          </a:p>
          <a:p>
            <a:pPr algn="l"/>
            <a:r>
              <a:rPr lang="en-US" sz="4800" b="0" i="0" dirty="0">
                <a:effectLst/>
                <a:latin typeface="tahoma" panose="020B0604030504040204" pitchFamily="34" charset="0"/>
              </a:rPr>
              <a:t>11. Make sure projected revenues and closing date are in CRM.</a:t>
            </a:r>
          </a:p>
          <a:p>
            <a:pPr algn="l"/>
            <a:r>
              <a:rPr lang="en-US" sz="4800" b="0" i="0" dirty="0">
                <a:effectLst/>
                <a:latin typeface="tahoma" panose="020B0604030504040204" pitchFamily="34" charset="0"/>
              </a:rPr>
              <a:t>12. Update prospect file with the sales cycle, and when next follow up call, meeting email, call, </a:t>
            </a:r>
            <a:r>
              <a:rPr lang="en-US" sz="4800" b="0" i="0" dirty="0" err="1">
                <a:effectLst/>
                <a:latin typeface="tahoma" panose="020B0604030504040204" pitchFamily="34" charset="0"/>
              </a:rPr>
              <a:t>etc</a:t>
            </a:r>
            <a:r>
              <a:rPr lang="en-US" sz="4800" b="0" i="0" dirty="0">
                <a:effectLst/>
                <a:latin typeface="tahoma" panose="020B0604030504040204" pitchFamily="34" charset="0"/>
              </a:rPr>
              <a:t>) </a:t>
            </a:r>
          </a:p>
          <a:p>
            <a:pPr algn="l"/>
            <a:r>
              <a:rPr lang="en-US" sz="4800" b="0" i="0" dirty="0">
                <a:effectLst/>
                <a:latin typeface="tahoma" panose="020B0604030504040204" pitchFamily="34" charset="0"/>
              </a:rPr>
              <a:t>13. When A contract is sent to a prospect make sure the copy is in the CRM file, same with a signed contract</a:t>
            </a:r>
          </a:p>
          <a:p>
            <a:pPr algn="l"/>
            <a:r>
              <a:rPr lang="en-US" sz="4800" b="0" i="0" dirty="0">
                <a:effectLst/>
                <a:latin typeface="tahoma" panose="020B0604030504040204" pitchFamily="34" charset="0"/>
              </a:rPr>
              <a:t>14. Using monthly hours billing report update Customer file with monthly and annual revenue to date on all clients.</a:t>
            </a:r>
          </a:p>
          <a:p>
            <a:pPr algn="l"/>
            <a:r>
              <a:rPr lang="en-US" sz="4800" b="0" i="0" dirty="0">
                <a:effectLst/>
                <a:latin typeface="tahoma" panose="020B0604030504040204" pitchFamily="34" charset="0"/>
              </a:rPr>
              <a:t>15. Make sure on fields that product forecasting and Lead cycle reports are accurate, as well as revenue reports</a:t>
            </a:r>
          </a:p>
          <a:p>
            <a:endParaRPr lang="en-US" dirty="0"/>
          </a:p>
        </p:txBody>
      </p:sp>
    </p:spTree>
    <p:extLst>
      <p:ext uri="{BB962C8B-B14F-4D97-AF65-F5344CB8AC3E}">
        <p14:creationId xmlns:p14="http://schemas.microsoft.com/office/powerpoint/2010/main" val="8967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C352-A783-4626-9ECF-FF3E1E7CF87B}"/>
              </a:ext>
            </a:extLst>
          </p:cNvPr>
          <p:cNvSpPr>
            <a:spLocks noGrp="1"/>
          </p:cNvSpPr>
          <p:nvPr>
            <p:ph type="title"/>
          </p:nvPr>
        </p:nvSpPr>
        <p:spPr/>
        <p:txBody>
          <a:bodyPr/>
          <a:lstStyle/>
          <a:p>
            <a:r>
              <a:rPr lang="en-US" dirty="0" err="1"/>
              <a:t>Autogeneration</a:t>
            </a:r>
            <a:r>
              <a:rPr lang="en-US" dirty="0"/>
              <a:t> through website</a:t>
            </a:r>
          </a:p>
        </p:txBody>
      </p:sp>
      <p:sp>
        <p:nvSpPr>
          <p:cNvPr id="3" name="Content Placeholder 2">
            <a:extLst>
              <a:ext uri="{FF2B5EF4-FFF2-40B4-BE49-F238E27FC236}">
                <a16:creationId xmlns:a16="http://schemas.microsoft.com/office/drawing/2014/main" id="{B765C26E-E6A3-49D4-A2BF-89BB6394C0FF}"/>
              </a:ext>
            </a:extLst>
          </p:cNvPr>
          <p:cNvSpPr>
            <a:spLocks noGrp="1"/>
          </p:cNvSpPr>
          <p:nvPr>
            <p:ph idx="1"/>
          </p:nvPr>
        </p:nvSpPr>
        <p:spPr/>
        <p:txBody>
          <a:bodyPr>
            <a:normAutofit/>
          </a:bodyPr>
          <a:lstStyle/>
          <a:p>
            <a:r>
              <a:rPr lang="en-US" sz="1600" i="0" dirty="0">
                <a:effectLst/>
                <a:latin typeface="tahoma" panose="020B0604030504040204" pitchFamily="34" charset="0"/>
              </a:rPr>
              <a:t>1. Prospect data entry from (24/7 chat, marketing, referral, etc...)</a:t>
            </a:r>
          </a:p>
          <a:p>
            <a:pPr algn="l"/>
            <a:r>
              <a:rPr lang="en-US" sz="1600" i="0" dirty="0">
                <a:effectLst/>
                <a:latin typeface="tahoma" panose="020B0604030504040204" pitchFamily="34" charset="0"/>
              </a:rPr>
              <a:t>2. Make sure all key fields are filled in (if from sales person make sure you acquire all important info)</a:t>
            </a:r>
          </a:p>
          <a:p>
            <a:pPr algn="l"/>
            <a:endParaRPr lang="en-US" b="0" i="0" dirty="0">
              <a:effectLst/>
              <a:latin typeface="tahoma" panose="020B0604030504040204" pitchFamily="34" charset="0"/>
            </a:endParaRPr>
          </a:p>
          <a:p>
            <a:r>
              <a:rPr lang="en-US" sz="2400" b="1" i="0" dirty="0">
                <a:effectLst/>
                <a:latin typeface="tahoma" panose="020B0604030504040204" pitchFamily="34" charset="0"/>
              </a:rPr>
              <a:t>We can :</a:t>
            </a:r>
          </a:p>
          <a:p>
            <a:pPr marL="0" indent="0">
              <a:buNone/>
            </a:pPr>
            <a:r>
              <a:rPr lang="en-US" sz="2400" b="1" i="0" dirty="0">
                <a:effectLst/>
                <a:latin typeface="tahoma" panose="020B0604030504040204" pitchFamily="34" charset="0"/>
              </a:rPr>
              <a:t>Automate the lead through the webforms in Zoho and then put the code from the webform into the websites for V360 and </a:t>
            </a:r>
            <a:r>
              <a:rPr lang="en-US" sz="2400" b="1" i="0" dirty="0" err="1">
                <a:effectLst/>
                <a:latin typeface="tahoma" panose="020B0604030504040204" pitchFamily="34" charset="0"/>
              </a:rPr>
              <a:t>TouchSafe</a:t>
            </a:r>
            <a:r>
              <a:rPr lang="en-US" sz="2400" b="1" i="0" dirty="0">
                <a:effectLst/>
                <a:latin typeface="tahoma" panose="020B0604030504040204" pitchFamily="34" charset="0"/>
              </a:rPr>
              <a:t>.  It will automatically populate the lead information into the CRM without any data entry. </a:t>
            </a:r>
          </a:p>
          <a:p>
            <a:endParaRPr lang="en-US" dirty="0"/>
          </a:p>
        </p:txBody>
      </p:sp>
    </p:spTree>
    <p:extLst>
      <p:ext uri="{BB962C8B-B14F-4D97-AF65-F5344CB8AC3E}">
        <p14:creationId xmlns:p14="http://schemas.microsoft.com/office/powerpoint/2010/main" val="260315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DAB4-8684-48D7-91FF-602FD442F768}"/>
              </a:ext>
            </a:extLst>
          </p:cNvPr>
          <p:cNvSpPr>
            <a:spLocks noGrp="1"/>
          </p:cNvSpPr>
          <p:nvPr>
            <p:ph type="title"/>
          </p:nvPr>
        </p:nvSpPr>
        <p:spPr/>
        <p:txBody>
          <a:bodyPr/>
          <a:lstStyle/>
          <a:p>
            <a:r>
              <a:rPr lang="en-US" dirty="0"/>
              <a:t>Automate Sales Rep Assignment</a:t>
            </a:r>
          </a:p>
        </p:txBody>
      </p:sp>
      <p:sp>
        <p:nvSpPr>
          <p:cNvPr id="3" name="Content Placeholder 2">
            <a:extLst>
              <a:ext uri="{FF2B5EF4-FFF2-40B4-BE49-F238E27FC236}">
                <a16:creationId xmlns:a16="http://schemas.microsoft.com/office/drawing/2014/main" id="{537A0CB9-AD16-4C2A-8C1C-FF2270C10051}"/>
              </a:ext>
            </a:extLst>
          </p:cNvPr>
          <p:cNvSpPr>
            <a:spLocks noGrp="1"/>
          </p:cNvSpPr>
          <p:nvPr>
            <p:ph idx="1"/>
          </p:nvPr>
        </p:nvSpPr>
        <p:spPr/>
        <p:txBody>
          <a:bodyPr>
            <a:normAutofit fontScale="77500" lnSpcReduction="20000"/>
          </a:bodyPr>
          <a:lstStyle/>
          <a:p>
            <a:r>
              <a:rPr lang="en-US" sz="1900" i="0" dirty="0">
                <a:effectLst/>
                <a:latin typeface="tahoma" panose="020B0604030504040204" pitchFamily="34" charset="0"/>
              </a:rPr>
              <a:t>3. Assign to Salesperson </a:t>
            </a:r>
          </a:p>
          <a:p>
            <a:r>
              <a:rPr lang="en-US" sz="1900" i="0" dirty="0">
                <a:effectLst/>
                <a:latin typeface="tahoma" panose="020B0604030504040204" pitchFamily="34" charset="0"/>
              </a:rPr>
              <a:t>4. Find a </a:t>
            </a:r>
            <a:r>
              <a:rPr lang="en-US" sz="1900" i="0" dirty="0" err="1">
                <a:effectLst/>
                <a:latin typeface="tahoma" panose="020B0604030504040204" pitchFamily="34" charset="0"/>
              </a:rPr>
              <a:t>Linkedin</a:t>
            </a:r>
            <a:r>
              <a:rPr lang="en-US" sz="1900" i="0" dirty="0">
                <a:effectLst/>
                <a:latin typeface="tahoma" panose="020B0604030504040204" pitchFamily="34" charset="0"/>
              </a:rPr>
              <a:t> profile and add the link,  as an example of a field data</a:t>
            </a:r>
          </a:p>
          <a:p>
            <a:pPr marL="0" indent="0">
              <a:buNone/>
            </a:pPr>
            <a:endParaRPr lang="en-US" dirty="0"/>
          </a:p>
          <a:p>
            <a:r>
              <a:rPr lang="en-US" sz="2800" b="1" dirty="0"/>
              <a:t>We can: </a:t>
            </a:r>
          </a:p>
          <a:p>
            <a:r>
              <a:rPr lang="en-US" sz="2800" b="1" dirty="0"/>
              <a:t>Automate by using the assignment rule for each lead to be given to whichever salesperson is selected.  Zoho has a feature called assignment rule, it has to be set up by either source or territory usually. Then each lead can be researched by adding their </a:t>
            </a:r>
            <a:r>
              <a:rPr lang="en-US" sz="2800" b="1" dirty="0" err="1"/>
              <a:t>Linkedin</a:t>
            </a:r>
            <a:r>
              <a:rPr lang="en-US" sz="2800" b="1" dirty="0"/>
              <a:t> information in the notes section.  It is possible to link their </a:t>
            </a:r>
            <a:r>
              <a:rPr lang="en-US" sz="2800" b="1" dirty="0" err="1"/>
              <a:t>Linkedin</a:t>
            </a:r>
            <a:r>
              <a:rPr lang="en-US" sz="2800" b="1" dirty="0"/>
              <a:t> by API but has to be researched. Also, WhatsApp can be added to the CRM Contact form section to chat with the prospect directly through </a:t>
            </a:r>
            <a:r>
              <a:rPr lang="en-US" sz="2800" b="1" dirty="0" err="1"/>
              <a:t>Ulgebra</a:t>
            </a:r>
            <a:r>
              <a:rPr lang="en-US" sz="2800" b="1" dirty="0"/>
              <a:t> API purchase. </a:t>
            </a:r>
          </a:p>
        </p:txBody>
      </p:sp>
    </p:spTree>
    <p:extLst>
      <p:ext uri="{BB962C8B-B14F-4D97-AF65-F5344CB8AC3E}">
        <p14:creationId xmlns:p14="http://schemas.microsoft.com/office/powerpoint/2010/main" val="311420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D667-F6DA-4410-AA4C-5D4FB3AD7439}"/>
              </a:ext>
            </a:extLst>
          </p:cNvPr>
          <p:cNvSpPr>
            <a:spLocks noGrp="1"/>
          </p:cNvSpPr>
          <p:nvPr>
            <p:ph type="title"/>
          </p:nvPr>
        </p:nvSpPr>
        <p:spPr/>
        <p:txBody>
          <a:bodyPr/>
          <a:lstStyle/>
          <a:p>
            <a:r>
              <a:rPr lang="en-US" dirty="0"/>
              <a:t>Automation through Workflow Rules </a:t>
            </a:r>
          </a:p>
        </p:txBody>
      </p:sp>
      <p:sp>
        <p:nvSpPr>
          <p:cNvPr id="3" name="Content Placeholder 2">
            <a:extLst>
              <a:ext uri="{FF2B5EF4-FFF2-40B4-BE49-F238E27FC236}">
                <a16:creationId xmlns:a16="http://schemas.microsoft.com/office/drawing/2014/main" id="{F356CD72-4AFD-44F3-9008-1AC7D6875464}"/>
              </a:ext>
            </a:extLst>
          </p:cNvPr>
          <p:cNvSpPr>
            <a:spLocks noGrp="1"/>
          </p:cNvSpPr>
          <p:nvPr>
            <p:ph idx="1"/>
          </p:nvPr>
        </p:nvSpPr>
        <p:spPr/>
        <p:txBody>
          <a:bodyPr>
            <a:normAutofit/>
          </a:bodyPr>
          <a:lstStyle/>
          <a:p>
            <a:pPr algn="l"/>
            <a:r>
              <a:rPr lang="en-US" i="0" dirty="0">
                <a:effectLst/>
                <a:latin typeface="tahoma" panose="020B0604030504040204" pitchFamily="34" charset="0"/>
              </a:rPr>
              <a:t>5. Send out Follow up email to your interest in (V360, </a:t>
            </a:r>
            <a:r>
              <a:rPr lang="en-US" i="0" dirty="0" err="1">
                <a:effectLst/>
                <a:latin typeface="tahoma" panose="020B0604030504040204" pitchFamily="34" charset="0"/>
              </a:rPr>
              <a:t>TouchSafe</a:t>
            </a:r>
            <a:r>
              <a:rPr lang="en-US" i="0" dirty="0">
                <a:effectLst/>
                <a:latin typeface="tahoma" panose="020B0604030504040204" pitchFamily="34" charset="0"/>
              </a:rPr>
              <a:t>) With the Sales Calendar link within 10 mins or less of acquiring the lead!</a:t>
            </a:r>
          </a:p>
          <a:p>
            <a:pPr algn="l"/>
            <a:r>
              <a:rPr lang="en-US" i="0" dirty="0">
                <a:effectLst/>
                <a:latin typeface="tahoma" panose="020B0604030504040204" pitchFamily="34" charset="0"/>
              </a:rPr>
              <a:t>6. Update the prospect field on where the prospect is in the sales cycle!  </a:t>
            </a:r>
            <a:endParaRPr lang="en-US" dirty="0"/>
          </a:p>
          <a:p>
            <a:r>
              <a:rPr lang="en-US" sz="2600" b="1" dirty="0">
                <a:latin typeface="+mj-lt"/>
              </a:rPr>
              <a:t>We can: </a:t>
            </a:r>
          </a:p>
          <a:p>
            <a:pPr marL="0" indent="0" algn="l">
              <a:buNone/>
            </a:pPr>
            <a:r>
              <a:rPr lang="en-US" sz="2600" b="1" dirty="0">
                <a:latin typeface="+mj-lt"/>
              </a:rPr>
              <a:t>Create a workflow to automatically send a follow-up email to your interest for V360 and </a:t>
            </a:r>
            <a:r>
              <a:rPr lang="en-US" sz="2600" b="1" dirty="0" err="1">
                <a:latin typeface="+mj-lt"/>
              </a:rPr>
              <a:t>TouchSafe</a:t>
            </a:r>
            <a:r>
              <a:rPr lang="en-US" sz="2600" b="1" dirty="0">
                <a:latin typeface="+mj-lt"/>
              </a:rPr>
              <a:t>. </a:t>
            </a:r>
            <a:endParaRPr lang="en-US" sz="2600" b="1" i="0" dirty="0">
              <a:effectLst/>
              <a:latin typeface="+mj-lt"/>
            </a:endParaRPr>
          </a:p>
          <a:p>
            <a:pPr marL="0" indent="0" algn="l">
              <a:buNone/>
            </a:pPr>
            <a:r>
              <a:rPr lang="en-US" sz="2600" b="1" i="0" dirty="0">
                <a:effectLst/>
                <a:latin typeface="+mj-lt"/>
              </a:rPr>
              <a:t>Create a DEAL module to pin</a:t>
            </a:r>
            <a:r>
              <a:rPr lang="en-US" sz="2600" b="1" dirty="0">
                <a:latin typeface="+mj-lt"/>
              </a:rPr>
              <a:t>point the prospect as Hot, Cold, Closed, In Progress through a dropdown form. </a:t>
            </a:r>
            <a:r>
              <a:rPr lang="en-US" sz="2600" b="1" i="0" dirty="0">
                <a:effectLst/>
                <a:latin typeface="+mj-lt"/>
              </a:rPr>
              <a:t> </a:t>
            </a:r>
          </a:p>
          <a:p>
            <a:pPr marL="0" indent="0">
              <a:buNone/>
            </a:pPr>
            <a:endParaRPr lang="en-US" dirty="0"/>
          </a:p>
        </p:txBody>
      </p:sp>
    </p:spTree>
    <p:extLst>
      <p:ext uri="{BB962C8B-B14F-4D97-AF65-F5344CB8AC3E}">
        <p14:creationId xmlns:p14="http://schemas.microsoft.com/office/powerpoint/2010/main" val="383811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4987-BE31-4FF2-B781-36EA02DDB345}"/>
              </a:ext>
            </a:extLst>
          </p:cNvPr>
          <p:cNvSpPr>
            <a:spLocks noGrp="1"/>
          </p:cNvSpPr>
          <p:nvPr>
            <p:ph type="title"/>
          </p:nvPr>
        </p:nvSpPr>
        <p:spPr/>
        <p:txBody>
          <a:bodyPr/>
          <a:lstStyle/>
          <a:p>
            <a:r>
              <a:rPr lang="en-US" dirty="0"/>
              <a:t>Calendar Automation through Notifications</a:t>
            </a:r>
          </a:p>
        </p:txBody>
      </p:sp>
      <p:sp>
        <p:nvSpPr>
          <p:cNvPr id="3" name="Content Placeholder 2">
            <a:extLst>
              <a:ext uri="{FF2B5EF4-FFF2-40B4-BE49-F238E27FC236}">
                <a16:creationId xmlns:a16="http://schemas.microsoft.com/office/drawing/2014/main" id="{448DA6E1-8A3B-4A0B-B2C2-4068148D7C56}"/>
              </a:ext>
            </a:extLst>
          </p:cNvPr>
          <p:cNvSpPr>
            <a:spLocks noGrp="1"/>
          </p:cNvSpPr>
          <p:nvPr>
            <p:ph idx="1"/>
          </p:nvPr>
        </p:nvSpPr>
        <p:spPr/>
        <p:txBody>
          <a:bodyPr>
            <a:normAutofit lnSpcReduction="10000"/>
          </a:bodyPr>
          <a:lstStyle/>
          <a:p>
            <a:pPr algn="l"/>
            <a:r>
              <a:rPr lang="en-US" i="0" dirty="0">
                <a:effectLst/>
                <a:latin typeface="tahoma" panose="020B0604030504040204" pitchFamily="34" charset="0"/>
              </a:rPr>
              <a:t>7. Follow up with prospects via Zoho email on getting them on the sales calendar with a date and time. Update sales cycle</a:t>
            </a:r>
          </a:p>
          <a:p>
            <a:pPr algn="l"/>
            <a:r>
              <a:rPr lang="en-US" i="0" dirty="0">
                <a:effectLst/>
                <a:latin typeface="tahoma" panose="020B0604030504040204" pitchFamily="34" charset="0"/>
              </a:rPr>
              <a:t>7. Manage sales calendars for each company via CRM</a:t>
            </a:r>
          </a:p>
          <a:p>
            <a:pPr algn="l"/>
            <a:r>
              <a:rPr lang="en-US" i="0" dirty="0">
                <a:effectLst/>
                <a:latin typeface="tahoma" panose="020B0604030504040204" pitchFamily="34" charset="0"/>
              </a:rPr>
              <a:t>8. Third time to generate calendar appointments. Change sales cycle to follow up 7 days.  (Example of update CRM cycle)</a:t>
            </a:r>
          </a:p>
          <a:p>
            <a:pPr algn="l"/>
            <a:r>
              <a:rPr lang="en-US" i="0" dirty="0">
                <a:effectLst/>
                <a:latin typeface="tahoma" panose="020B0604030504040204" pitchFamily="34" charset="0"/>
              </a:rPr>
              <a:t>9. 24-48 hours before meetings reminder should be sent out to remind salesperson and prospect of meeting (this is easily automated) </a:t>
            </a:r>
          </a:p>
          <a:p>
            <a:pPr algn="l"/>
            <a:endParaRPr lang="en-US" sz="1600" dirty="0">
              <a:latin typeface="tahoma" panose="020B0604030504040204" pitchFamily="34" charset="0"/>
            </a:endParaRPr>
          </a:p>
          <a:p>
            <a:pPr algn="l"/>
            <a:r>
              <a:rPr lang="en-US" sz="1600" b="1" i="0" dirty="0">
                <a:effectLst/>
                <a:latin typeface="tahoma" panose="020B0604030504040204" pitchFamily="34" charset="0"/>
              </a:rPr>
              <a:t>We can:  </a:t>
            </a:r>
          </a:p>
          <a:p>
            <a:pPr marL="0" indent="0" algn="l">
              <a:buNone/>
            </a:pPr>
            <a:r>
              <a:rPr lang="en-US" sz="1600" b="1" dirty="0">
                <a:latin typeface="tahoma" panose="020B0604030504040204" pitchFamily="34" charset="0"/>
              </a:rPr>
              <a:t>Set up notifications manually for the sales team and prospect to be aware of the meeting set on the calendar through the calendar. We can also create another workflow to follow up with the prospect to get on the calendar. </a:t>
            </a:r>
            <a:endParaRPr lang="en-US" sz="1600" b="1" i="0" dirty="0">
              <a:effectLst/>
              <a:latin typeface="tahoma" panose="020B0604030504040204" pitchFamily="34" charset="0"/>
            </a:endParaRPr>
          </a:p>
          <a:p>
            <a:endParaRPr lang="en-US" dirty="0"/>
          </a:p>
        </p:txBody>
      </p:sp>
    </p:spTree>
    <p:extLst>
      <p:ext uri="{BB962C8B-B14F-4D97-AF65-F5344CB8AC3E}">
        <p14:creationId xmlns:p14="http://schemas.microsoft.com/office/powerpoint/2010/main" val="173316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AAD-E195-48D3-A97D-49CB9FD1FF32}"/>
              </a:ext>
            </a:extLst>
          </p:cNvPr>
          <p:cNvSpPr>
            <a:spLocks noGrp="1"/>
          </p:cNvSpPr>
          <p:nvPr>
            <p:ph type="title"/>
          </p:nvPr>
        </p:nvSpPr>
        <p:spPr/>
        <p:txBody>
          <a:bodyPr/>
          <a:lstStyle/>
          <a:p>
            <a:r>
              <a:rPr lang="en-US" dirty="0"/>
              <a:t>Stage set up in Zoho through the Deals Feature</a:t>
            </a:r>
          </a:p>
        </p:txBody>
      </p:sp>
      <p:sp>
        <p:nvSpPr>
          <p:cNvPr id="3" name="Content Placeholder 2">
            <a:extLst>
              <a:ext uri="{FF2B5EF4-FFF2-40B4-BE49-F238E27FC236}">
                <a16:creationId xmlns:a16="http://schemas.microsoft.com/office/drawing/2014/main" id="{307EDD5E-282D-4A1B-B391-40BEEF2DD682}"/>
              </a:ext>
            </a:extLst>
          </p:cNvPr>
          <p:cNvSpPr>
            <a:spLocks noGrp="1"/>
          </p:cNvSpPr>
          <p:nvPr>
            <p:ph idx="1"/>
          </p:nvPr>
        </p:nvSpPr>
        <p:spPr/>
        <p:txBody>
          <a:bodyPr/>
          <a:lstStyle/>
          <a:p>
            <a:pPr algn="l"/>
            <a:r>
              <a:rPr lang="en-US" b="0" i="0" dirty="0">
                <a:effectLst/>
                <a:latin typeface="tahoma" panose="020B0604030504040204" pitchFamily="34" charset="0"/>
              </a:rPr>
              <a:t>9a. After the first conference call meeting update sales cycle, send out suggested PP's by salesperson via CRM, update sales cycle</a:t>
            </a:r>
          </a:p>
          <a:p>
            <a:pPr algn="l"/>
            <a:r>
              <a:rPr lang="en-US" b="0" i="0" dirty="0">
                <a:effectLst/>
                <a:latin typeface="tahoma" panose="020B0604030504040204" pitchFamily="34" charset="0"/>
              </a:rPr>
              <a:t>10. Keep updated with the salesperson to keep up on all "hot prospects" and update the sales cycle or add any documents sent to prospects in CRM for record-keeping</a:t>
            </a:r>
          </a:p>
          <a:p>
            <a:pPr algn="l"/>
            <a:r>
              <a:rPr lang="en-US" b="0" i="0" dirty="0">
                <a:effectLst/>
                <a:latin typeface="tahoma" panose="020B0604030504040204" pitchFamily="34" charset="0"/>
              </a:rPr>
              <a:t>11. Make sure projected revenues and closing date are in CRM.</a:t>
            </a:r>
          </a:p>
          <a:p>
            <a:pPr algn="l"/>
            <a:r>
              <a:rPr lang="en-US" b="0" i="0" dirty="0">
                <a:effectLst/>
                <a:latin typeface="tahoma" panose="020B0604030504040204" pitchFamily="34" charset="0"/>
              </a:rPr>
              <a:t>12. Update the prospect file with the sales cycle, and when the next follow up call, meeting email, call, </a:t>
            </a:r>
            <a:r>
              <a:rPr lang="en-US" b="0" i="0" dirty="0" err="1">
                <a:effectLst/>
                <a:latin typeface="tahoma" panose="020B0604030504040204" pitchFamily="34" charset="0"/>
              </a:rPr>
              <a:t>etc</a:t>
            </a:r>
            <a:r>
              <a:rPr lang="en-US" b="0" i="0" dirty="0">
                <a:effectLst/>
                <a:latin typeface="tahoma" panose="020B0604030504040204" pitchFamily="34" charset="0"/>
              </a:rPr>
              <a:t>) </a:t>
            </a:r>
          </a:p>
          <a:p>
            <a:pPr algn="l"/>
            <a:r>
              <a:rPr lang="en-US" b="0" i="0" dirty="0">
                <a:effectLst/>
                <a:latin typeface="tahoma" panose="020B0604030504040204" pitchFamily="34" charset="0"/>
              </a:rPr>
              <a:t>13. When A contract is sent to a prospect make sure the copy is in the CRM file, same with a signed contract</a:t>
            </a:r>
          </a:p>
          <a:p>
            <a:r>
              <a:rPr lang="en-US" b="1" dirty="0"/>
              <a:t>We can: </a:t>
            </a:r>
          </a:p>
          <a:p>
            <a:r>
              <a:rPr lang="en-US" b="1" dirty="0"/>
              <a:t>Attach documents through the attachment section in the CRM and also set up a STAGE process for the DEALS module to follow the prospect through its sales cycle.  A form would have to be created to enter this information for the sales team as it comes in through daily updates from the sales team and communication with the sales team.  And dropdown forms are updated accordingly.</a:t>
            </a:r>
          </a:p>
        </p:txBody>
      </p:sp>
    </p:spTree>
    <p:extLst>
      <p:ext uri="{BB962C8B-B14F-4D97-AF65-F5344CB8AC3E}">
        <p14:creationId xmlns:p14="http://schemas.microsoft.com/office/powerpoint/2010/main" val="128961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3784-A35F-4C1A-ACC7-58DD1D0444C6}"/>
              </a:ext>
            </a:extLst>
          </p:cNvPr>
          <p:cNvSpPr>
            <a:spLocks noGrp="1"/>
          </p:cNvSpPr>
          <p:nvPr>
            <p:ph type="title"/>
          </p:nvPr>
        </p:nvSpPr>
        <p:spPr/>
        <p:txBody>
          <a:bodyPr/>
          <a:lstStyle/>
          <a:p>
            <a:r>
              <a:rPr lang="en-US" dirty="0"/>
              <a:t>Reporting Automation in Zoho by Scheduling </a:t>
            </a:r>
          </a:p>
        </p:txBody>
      </p:sp>
      <p:sp>
        <p:nvSpPr>
          <p:cNvPr id="3" name="Content Placeholder 2">
            <a:extLst>
              <a:ext uri="{FF2B5EF4-FFF2-40B4-BE49-F238E27FC236}">
                <a16:creationId xmlns:a16="http://schemas.microsoft.com/office/drawing/2014/main" id="{8B13E193-7AFD-4AB7-99AA-1A73BDAB9CDE}"/>
              </a:ext>
            </a:extLst>
          </p:cNvPr>
          <p:cNvSpPr>
            <a:spLocks noGrp="1"/>
          </p:cNvSpPr>
          <p:nvPr>
            <p:ph idx="1"/>
          </p:nvPr>
        </p:nvSpPr>
        <p:spPr/>
        <p:txBody>
          <a:bodyPr/>
          <a:lstStyle/>
          <a:p>
            <a:pPr algn="l"/>
            <a:r>
              <a:rPr lang="en-US" b="0" i="0" dirty="0">
                <a:effectLst/>
                <a:latin typeface="tahoma" panose="020B0604030504040204" pitchFamily="34" charset="0"/>
              </a:rPr>
              <a:t>14. Using monthly hours billing report update Customer file with monthly and annual revenue to date on all clients.</a:t>
            </a:r>
          </a:p>
          <a:p>
            <a:pPr algn="l"/>
            <a:r>
              <a:rPr lang="en-US" b="0" i="0" dirty="0">
                <a:effectLst/>
                <a:latin typeface="tahoma" panose="020B0604030504040204" pitchFamily="34" charset="0"/>
              </a:rPr>
              <a:t>15. Make sure on fields that product forecasting and Lead cycle reports are accurate, as well as revenue reports</a:t>
            </a:r>
          </a:p>
          <a:p>
            <a:pPr marL="0" indent="0">
              <a:buNone/>
            </a:pPr>
            <a:endParaRPr lang="en-US" dirty="0"/>
          </a:p>
          <a:p>
            <a:r>
              <a:rPr lang="en-US" sz="2400" b="1" dirty="0"/>
              <a:t>We can: </a:t>
            </a:r>
          </a:p>
          <a:p>
            <a:r>
              <a:rPr lang="en-US" sz="2400" b="1" dirty="0"/>
              <a:t>Set up reporting to go out to each sales person or head of sales weekly, as needed through the scheduling section in the Reporting module.  It automatically will generate the report and send to the sales team at whatever time and date is selected.  </a:t>
            </a:r>
          </a:p>
        </p:txBody>
      </p:sp>
    </p:spTree>
    <p:extLst>
      <p:ext uri="{BB962C8B-B14F-4D97-AF65-F5344CB8AC3E}">
        <p14:creationId xmlns:p14="http://schemas.microsoft.com/office/powerpoint/2010/main" val="857526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{3E494BA4-9D84-4D07-9311-748EE369D6CA}tf78438558_win32</Template>
  <TotalTime>253</TotalTime>
  <Words>1272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Century Gothic</vt:lpstr>
      <vt:lpstr>Garamond</vt:lpstr>
      <vt:lpstr>tahoma</vt:lpstr>
      <vt:lpstr>var( --e-global-typography-text-font-family )</vt:lpstr>
      <vt:lpstr>Verdana</vt:lpstr>
      <vt:lpstr>Wingdings</vt:lpstr>
      <vt:lpstr>SavonVTI</vt:lpstr>
      <vt:lpstr>A ProsPect  To  Client Flow</vt:lpstr>
      <vt:lpstr>Lead Automation  </vt:lpstr>
      <vt:lpstr>Data Entry vs. Autogenerate through the website</vt:lpstr>
      <vt:lpstr>Autogeneration through website</vt:lpstr>
      <vt:lpstr>Automate Sales Rep Assignment</vt:lpstr>
      <vt:lpstr>Automation through Workflow Rules </vt:lpstr>
      <vt:lpstr>Calendar Automation through Notifications</vt:lpstr>
      <vt:lpstr>Stage set up in Zoho through the Deals Feature</vt:lpstr>
      <vt:lpstr>Reporting Automation in Zoho by Scheduling </vt:lpstr>
      <vt:lpstr>Overview of Services and Pricing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 To Client Flow</dc:title>
  <dc:creator>Vicki McPherson</dc:creator>
  <cp:lastModifiedBy>Vicki McPherson</cp:lastModifiedBy>
  <cp:revision>7</cp:revision>
  <dcterms:created xsi:type="dcterms:W3CDTF">2021-12-26T22:44:16Z</dcterms:created>
  <dcterms:modified xsi:type="dcterms:W3CDTF">2022-04-28T15:02:59Z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