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4" r:id="rId3"/>
    <p:sldId id="276" r:id="rId4"/>
    <p:sldId id="277" r:id="rId5"/>
    <p:sldId id="278" r:id="rId6"/>
    <p:sldId id="279" r:id="rId7"/>
    <p:sldId id="280" r:id="rId8"/>
    <p:sldId id="264" r:id="rId9"/>
    <p:sldId id="265" r:id="rId10"/>
    <p:sldId id="266" r:id="rId11"/>
    <p:sldId id="267" r:id="rId12"/>
    <p:sldId id="268" r:id="rId13"/>
    <p:sldId id="269" r:id="rId14"/>
    <p:sldId id="273" r:id="rId15"/>
    <p:sldId id="270" r:id="rId16"/>
    <p:sldId id="271" r:id="rId17"/>
    <p:sldId id="275" r:id="rId18"/>
    <p:sldId id="272" r:id="rId19"/>
    <p:sldId id="281" r:id="rId20"/>
    <p:sldId id="297" r:id="rId21"/>
    <p:sldId id="282" r:id="rId22"/>
    <p:sldId id="284" r:id="rId23"/>
    <p:sldId id="298"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63" r:id="rId3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62F"/>
    <a:srgbClr val="FFC301"/>
    <a:srgbClr val="EA4E3C"/>
    <a:srgbClr val="2950F7"/>
    <a:srgbClr val="FFFBEF"/>
    <a:srgbClr val="FFFBDB"/>
    <a:srgbClr val="FFF2CC"/>
    <a:srgbClr val="7B54EA"/>
    <a:srgbClr val="8B62FE"/>
    <a:srgbClr val="697A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7" autoAdjust="0"/>
  </p:normalViewPr>
  <p:slideViewPr>
    <p:cSldViewPr snapToGrid="0" snapToObjects="1">
      <p:cViewPr varScale="1">
        <p:scale>
          <a:sx n="82" d="100"/>
          <a:sy n="82" d="100"/>
        </p:scale>
        <p:origin x="720"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3" d="100"/>
          <a:sy n="63" d="100"/>
        </p:scale>
        <p:origin x="2627" y="66"/>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3/11/2023</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3/11/2023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1828800" y="2709898"/>
            <a:ext cx="8534400" cy="589798"/>
          </a:xfrm>
        </p:spPr>
        <p:txBody>
          <a:bodyPr>
            <a:noAutofit/>
          </a:bodyPr>
          <a:lstStyle>
            <a:lvl1pPr marL="0" indent="0" algn="ctr">
              <a:buNone/>
              <a:defRPr sz="2800" b="0">
                <a:solidFill>
                  <a:schemeClr val="accent6">
                    <a:lumMod val="75000"/>
                  </a:schemeClr>
                </a:solidFill>
                <a:latin typeface="+mj-lt"/>
                <a:cs typeface="Poppins" panose="00000500000000000000" pitchFamily="2" charset="0"/>
              </a:defRPr>
            </a:lvl1pPr>
          </a:lstStyle>
          <a:p>
            <a:r>
              <a:rPr lang="en-US" dirty="0">
                <a:solidFill>
                  <a:srgbClr val="0070C0"/>
                </a:solidFill>
              </a:rPr>
              <a:t>Click to edit Master subtitle style</a:t>
            </a:r>
          </a:p>
        </p:txBody>
      </p:sp>
      <p:sp>
        <p:nvSpPr>
          <p:cNvPr id="12" name="Title 11"/>
          <p:cNvSpPr>
            <a:spLocks noGrp="1"/>
          </p:cNvSpPr>
          <p:nvPr>
            <p:ph type="title"/>
          </p:nvPr>
        </p:nvSpPr>
        <p:spPr>
          <a:xfrm>
            <a:off x="533400" y="1879184"/>
            <a:ext cx="10972800" cy="786257"/>
          </a:xfrm>
        </p:spPr>
        <p:txBody>
          <a:bodyPr>
            <a:normAutofit/>
          </a:bodyPr>
          <a:lstStyle>
            <a:lvl1pPr algn="ctr">
              <a:defRPr sz="3600" b="0">
                <a:latin typeface="+mj-lt"/>
                <a:cs typeface="Poppins" panose="00000500000000000000" pitchFamily="2" charset="0"/>
              </a:defRPr>
            </a:lvl1pPr>
          </a:lstStyle>
          <a:p>
            <a:r>
              <a:rPr lang="en-US" dirty="0"/>
              <a:t>Click to edit Master title style</a:t>
            </a:r>
            <a:endParaRPr lang="en-IN" dirty="0"/>
          </a:p>
        </p:txBody>
      </p:sp>
      <p:sp>
        <p:nvSpPr>
          <p:cNvPr id="19" name="Text Placeholder 18"/>
          <p:cNvSpPr>
            <a:spLocks noGrp="1"/>
          </p:cNvSpPr>
          <p:nvPr>
            <p:ph type="body" sz="quarter" idx="10"/>
          </p:nvPr>
        </p:nvSpPr>
        <p:spPr>
          <a:xfrm>
            <a:off x="2857235" y="3643495"/>
            <a:ext cx="6325129" cy="539836"/>
          </a:xfrm>
        </p:spPr>
        <p:txBody>
          <a:bodyPr>
            <a:normAutofit/>
          </a:bodyPr>
          <a:lstStyle>
            <a:lvl1pPr marL="0" indent="0" algn="ctr">
              <a:buNone/>
              <a:defRPr sz="2400" b="0">
                <a:latin typeface="+mj-lt"/>
                <a:cs typeface="Poppins" panose="00000500000000000000" pitchFamily="2" charset="0"/>
              </a:defRPr>
            </a:lvl1pPr>
          </a:lstStyle>
          <a:p>
            <a:pPr lvl="0"/>
            <a:r>
              <a:rPr lang="en-US" dirty="0"/>
              <a:t>Click to edit Master text styles</a:t>
            </a:r>
          </a:p>
        </p:txBody>
      </p:sp>
      <p:cxnSp>
        <p:nvCxnSpPr>
          <p:cNvPr id="8" name="Straight Connector 7"/>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grpSp>
        <p:nvGrpSpPr>
          <p:cNvPr id="4" name="Group 3"/>
          <p:cNvGrpSpPr/>
          <p:nvPr userDrawn="1"/>
        </p:nvGrpSpPr>
        <p:grpSpPr>
          <a:xfrm>
            <a:off x="2092665" y="5161385"/>
            <a:ext cx="7654313" cy="957072"/>
            <a:chOff x="2092665" y="5119440"/>
            <a:chExt cx="7654313" cy="957072"/>
          </a:xfrm>
        </p:grpSpPr>
        <p:sp>
          <p:nvSpPr>
            <p:cNvPr id="15"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18"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13" name="Group 12" descr="Brillium Technologies"/>
          <p:cNvGrpSpPr>
            <a:grpSpLocks noChangeAspect="1"/>
          </p:cNvGrpSpPr>
          <p:nvPr userDrawn="1"/>
        </p:nvGrpSpPr>
        <p:grpSpPr>
          <a:xfrm>
            <a:off x="1562010" y="5207241"/>
            <a:ext cx="1085403" cy="875924"/>
            <a:chOff x="396635" y="5001912"/>
            <a:chExt cx="1739382" cy="1403688"/>
          </a:xfrm>
        </p:grpSpPr>
        <p:sp>
          <p:nvSpPr>
            <p:cNvPr id="16" name="TextBox 15"/>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17" name="Sun 16"/>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sp>
        <p:nvSpPr>
          <p:cNvPr id="20" name="Rectangle 19"/>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800" b="0" i="0">
                <a:solidFill>
                  <a:schemeClr val="tx1"/>
                </a:solidFill>
                <a:latin typeface="+mj-lt"/>
                <a:cs typeface="Poppins" panose="00000500000000000000"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2400" baseline="0">
                <a:solidFill>
                  <a:schemeClr val="tx1">
                    <a:lumMod val="75000"/>
                    <a:lumOff val="25000"/>
                  </a:schemeClr>
                </a:solidFill>
                <a:latin typeface="+mj-lt"/>
                <a:cs typeface="Poppins" panose="00000500000000000000"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pic>
        <p:nvPicPr>
          <p:cNvPr id="13" name="Picture 10" descr="Image result for agenda icon"/>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5" y="2351305"/>
            <a:ext cx="1278431" cy="127843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userDrawn="1"/>
        </p:nvGrpSpPr>
        <p:grpSpPr>
          <a:xfrm>
            <a:off x="4506221" y="6579144"/>
            <a:ext cx="7685779" cy="365125"/>
            <a:chOff x="4506221" y="6579144"/>
            <a:chExt cx="7685779" cy="365125"/>
          </a:xfrm>
        </p:grpSpPr>
        <p:sp>
          <p:nvSpPr>
            <p:cNvPr id="9" name="Slide Number Placeholder 5"/>
            <p:cNvSpPr txBox="1">
              <a:spLocks/>
            </p:cNvSpPr>
            <p:nvPr userDrawn="1"/>
          </p:nvSpPr>
          <p:spPr>
            <a:xfrm>
              <a:off x="11400639" y="6579144"/>
              <a:ext cx="791361"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rgbClr val="4E525A"/>
                  </a:solidFill>
                  <a:latin typeface="Gotham-Light"/>
                  <a:ea typeface="+mn-ea"/>
                  <a:cs typeface="Gotham-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BBB7D7-03F1-473A-8876-3E8250EA4B4E}" type="slidenum">
                <a:rPr lang="en-US" sz="1000" smtClean="0">
                  <a:solidFill>
                    <a:schemeClr val="tx1"/>
                  </a:solidFill>
                  <a:latin typeface="+mj-lt"/>
                  <a:cs typeface="Poppins" panose="00000500000000000000" pitchFamily="2" charset="0"/>
                </a:rPr>
                <a:pPr/>
                <a:t>‹#›</a:t>
              </a:fld>
              <a:endParaRPr lang="en-US" sz="1000" dirty="0">
                <a:solidFill>
                  <a:schemeClr val="tx1"/>
                </a:solidFill>
                <a:latin typeface="+mj-lt"/>
                <a:cs typeface="Poppins" panose="00000500000000000000" pitchFamily="2" charset="0"/>
              </a:endParaRPr>
            </a:p>
          </p:txBody>
        </p:sp>
        <p:sp>
          <p:nvSpPr>
            <p:cNvPr id="15"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Poppins" panose="00000500000000000000" pitchFamily="2" charset="0"/>
                </a:rPr>
                <a:t>© Brillium Technologies 2011-2019. All rights reserved.</a:t>
              </a:r>
              <a:endParaRPr lang="en-IN" sz="1000" dirty="0">
                <a:solidFill>
                  <a:schemeClr val="tx1"/>
                </a:solidFill>
                <a:effectLst/>
                <a:latin typeface="+mj-lt"/>
                <a:ea typeface="MS Mincho"/>
                <a:cs typeface="Poppins" panose="00000500000000000000" pitchFamily="2" charset="0"/>
              </a:endParaRPr>
            </a:p>
            <a:p>
              <a:pPr algn="ctr">
                <a:spcAft>
                  <a:spcPts val="0"/>
                </a:spcAft>
              </a:pPr>
              <a:r>
                <a:rPr lang="en-US" sz="700" dirty="0">
                  <a:solidFill>
                    <a:schemeClr val="tx1"/>
                  </a:solidFill>
                  <a:effectLst/>
                  <a:latin typeface="+mj-lt"/>
                  <a:ea typeface="MS Mincho"/>
                  <a:cs typeface="Poppins" panose="00000500000000000000" pitchFamily="2" charset="0"/>
                </a:rPr>
                <a:t> </a:t>
              </a:r>
              <a:endParaRPr lang="en-IN" sz="1000" dirty="0">
                <a:solidFill>
                  <a:schemeClr val="tx1"/>
                </a:solidFill>
                <a:effectLst/>
                <a:latin typeface="+mj-lt"/>
                <a:ea typeface="MS Mincho"/>
                <a:cs typeface="Poppins" panose="00000500000000000000" pitchFamily="2" charset="0"/>
              </a:endParaRPr>
            </a:p>
          </p:txBody>
        </p:sp>
      </p:grpSp>
      <p:cxnSp>
        <p:nvCxnSpPr>
          <p:cNvPr id="16" name="Straight Connector 1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800" b="0" i="0">
                <a:solidFill>
                  <a:srgbClr val="0F3056"/>
                </a:solidFill>
                <a:latin typeface="+mj-lt"/>
                <a:cs typeface="Poppins" panose="00000500000000000000"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400">
                <a:solidFill>
                  <a:schemeClr val="tx1">
                    <a:lumMod val="75000"/>
                    <a:lumOff val="25000"/>
                  </a:schemeClr>
                </a:solidFill>
                <a:latin typeface="+mj-lt"/>
              </a:defRPr>
            </a:lvl1pPr>
            <a:lvl2pPr marL="719138" indent="-261938">
              <a:defRPr sz="2000">
                <a:solidFill>
                  <a:schemeClr val="tx1">
                    <a:lumMod val="75000"/>
                    <a:lumOff val="25000"/>
                  </a:schemeClr>
                </a:solidFill>
                <a:latin typeface="+mj-lt"/>
              </a:defRPr>
            </a:lvl2pPr>
            <a:lvl3pPr marL="1074738" indent="-160338">
              <a:defRPr sz="1800">
                <a:solidFill>
                  <a:schemeClr val="tx1">
                    <a:lumMod val="75000"/>
                    <a:lumOff val="25000"/>
                  </a:schemeClr>
                </a:solidFill>
                <a:latin typeface="+mj-lt"/>
              </a:defRPr>
            </a:lvl3pPr>
            <a:lvl4pPr marL="1524000" indent="-152400">
              <a:defRPr sz="1600">
                <a:solidFill>
                  <a:schemeClr val="tx1">
                    <a:lumMod val="75000"/>
                    <a:lumOff val="25000"/>
                  </a:schemeClr>
                </a:solidFill>
                <a:latin typeface="+mj-lt"/>
              </a:defRPr>
            </a:lvl4pPr>
            <a:lvl5pPr marL="1795463" indent="-144463">
              <a:buFont typeface="Arial" panose="020B0604020202020204" pitchFamily="34" charset="0"/>
              <a:buChar char="•"/>
              <a:defRPr sz="1400">
                <a:solidFill>
                  <a:schemeClr val="tx1">
                    <a:lumMod val="75000"/>
                    <a:lumOff val="25000"/>
                  </a:schemeClr>
                </a:solidFill>
                <a:latin typeface="+mj-lt"/>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Mangal" panose="02040503050203030202" pitchFamily="18" charset="0"/>
              </a:rPr>
              <a:t>© Brillium Technologies 2011-2019. All rights reserved.</a:t>
            </a:r>
            <a:endParaRPr lang="en-IN" sz="1000" dirty="0">
              <a:solidFill>
                <a:schemeClr val="tx1"/>
              </a:solidFill>
              <a:effectLst/>
              <a:latin typeface="+mj-lt"/>
              <a:ea typeface="MS Mincho"/>
              <a:cs typeface="Mangal" panose="02040503050203030202" pitchFamily="18" charset="0"/>
            </a:endParaRPr>
          </a:p>
          <a:p>
            <a:pPr algn="ctr">
              <a:spcAft>
                <a:spcPts val="0"/>
              </a:spcAft>
            </a:pPr>
            <a:r>
              <a:rPr lang="en-US" sz="700" dirty="0">
                <a:solidFill>
                  <a:schemeClr val="tx1"/>
                </a:solidFill>
                <a:effectLst/>
                <a:latin typeface="+mj-lt"/>
                <a:ea typeface="MS Mincho"/>
                <a:cs typeface="Mangal" panose="02040503050203030202" pitchFamily="18" charset="0"/>
              </a:rPr>
              <a:t> </a:t>
            </a:r>
            <a:endParaRPr lang="en-IN" sz="1000" dirty="0">
              <a:solidFill>
                <a:schemeClr val="tx1"/>
              </a:solidFill>
              <a:effectLst/>
              <a:latin typeface="+mj-lt"/>
              <a:ea typeface="MS Mincho"/>
              <a:cs typeface="Mangal" panose="02040503050203030202" pitchFamily="18" charset="0"/>
            </a:endParaRPr>
          </a:p>
        </p:txBody>
      </p:sp>
      <p:cxnSp>
        <p:nvCxnSpPr>
          <p:cNvPr id="10" name="Straight Connector 9"/>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erato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&lt;Section Name&gt;</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24920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Thank you</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grpSp>
        <p:nvGrpSpPr>
          <p:cNvPr id="18" name="Group 17"/>
          <p:cNvGrpSpPr/>
          <p:nvPr userDrawn="1"/>
        </p:nvGrpSpPr>
        <p:grpSpPr>
          <a:xfrm>
            <a:off x="2092665" y="5161385"/>
            <a:ext cx="7654313" cy="957072"/>
            <a:chOff x="2092665" y="5119440"/>
            <a:chExt cx="7654313" cy="957072"/>
          </a:xfrm>
        </p:grpSpPr>
        <p:sp>
          <p:nvSpPr>
            <p:cNvPr id="19"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20"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21" name="Group 20" descr="Brillium Technologies"/>
          <p:cNvGrpSpPr>
            <a:grpSpLocks noChangeAspect="1"/>
          </p:cNvGrpSpPr>
          <p:nvPr userDrawn="1"/>
        </p:nvGrpSpPr>
        <p:grpSpPr>
          <a:xfrm>
            <a:off x="1562010" y="5207241"/>
            <a:ext cx="1085403" cy="875924"/>
            <a:chOff x="396635" y="5001912"/>
            <a:chExt cx="1739382" cy="1403688"/>
          </a:xfrm>
        </p:grpSpPr>
        <p:sp>
          <p:nvSpPr>
            <p:cNvPr id="22" name="TextBox 21"/>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23" name="Sun 22"/>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9" r:id="rId4"/>
    <p:sldLayoutId id="2147483658" r:id="rId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914400" rtl="0" eaLnBrk="1" latinLnBrk="0" hangingPunct="1">
        <a:spcBef>
          <a:spcPct val="0"/>
        </a:spcBef>
        <a:buNone/>
        <a:defRPr sz="2800" b="0" kern="1200">
          <a:solidFill>
            <a:schemeClr val="tx1"/>
          </a:solidFill>
          <a:latin typeface="+mn-lt"/>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Poppins" panose="00000500000000000000" pitchFamily="2"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Poppins" panose="00000500000000000000" pitchFamily="2" charset="0"/>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Poppins" panose="00000500000000000000" pitchFamily="2" charset="0"/>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mn-lt"/>
          <a:ea typeface="+mn-ea"/>
          <a:cs typeface="Poppins" panose="00000500000000000000" pitchFamily="2"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Poppins" panose="00000500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560603"/>
            <a:ext cx="8534400" cy="589798"/>
          </a:xfrm>
        </p:spPr>
        <p:txBody>
          <a:bodyPr/>
          <a:lstStyle/>
          <a:p>
            <a:r>
              <a:rPr lang="en-GB" sz="2400" dirty="0"/>
              <a:t>Notes, References, Questions, Problems, and Solutions</a:t>
            </a:r>
            <a:endParaRPr lang="en-IN" sz="2400" dirty="0"/>
          </a:p>
        </p:txBody>
      </p:sp>
      <p:sp>
        <p:nvSpPr>
          <p:cNvPr id="3" name="Title 2"/>
          <p:cNvSpPr>
            <a:spLocks noGrp="1"/>
          </p:cNvSpPr>
          <p:nvPr>
            <p:ph type="title"/>
          </p:nvPr>
        </p:nvSpPr>
        <p:spPr>
          <a:xfrm>
            <a:off x="533400" y="1589935"/>
            <a:ext cx="10972800" cy="786257"/>
          </a:xfrm>
        </p:spPr>
        <p:txBody>
          <a:bodyPr>
            <a:normAutofit fontScale="90000"/>
          </a:bodyPr>
          <a:lstStyle/>
          <a:p>
            <a:r>
              <a:rPr lang="en-GB" dirty="0"/>
              <a:t>eMasters – Communication Systems</a:t>
            </a:r>
            <a:br>
              <a:rPr lang="en-GB" dirty="0"/>
            </a:br>
            <a:r>
              <a:rPr lang="en-GB" dirty="0"/>
              <a:t>E920 Wireless Communications</a:t>
            </a:r>
            <a:endParaRPr lang="en-IN" sz="3600" dirty="0"/>
          </a:p>
        </p:txBody>
      </p:sp>
      <p:sp>
        <p:nvSpPr>
          <p:cNvPr id="4" name="Text Placeholder 3"/>
          <p:cNvSpPr>
            <a:spLocks noGrp="1"/>
          </p:cNvSpPr>
          <p:nvPr>
            <p:ph type="body" sz="quarter" idx="10"/>
          </p:nvPr>
        </p:nvSpPr>
        <p:spPr/>
        <p:txBody>
          <a:bodyPr>
            <a:normAutofit fontScale="77500" lnSpcReduction="20000"/>
          </a:bodyPr>
          <a:lstStyle/>
          <a:p>
            <a:r>
              <a:rPr lang="en-IN" sz="2000" dirty="0"/>
              <a:t>Venkateswar Reddy Melachervu</a:t>
            </a:r>
          </a:p>
          <a:p>
            <a:r>
              <a:rPr lang="en-IN" sz="2000" dirty="0"/>
              <a:t>Jan 2023</a:t>
            </a:r>
          </a:p>
        </p:txBody>
      </p:sp>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25EC-D8E6-86D0-0981-8A700214431A}"/>
              </a:ext>
            </a:extLst>
          </p:cNvPr>
          <p:cNvSpPr>
            <a:spLocks noGrp="1"/>
          </p:cNvSpPr>
          <p:nvPr>
            <p:ph type="title"/>
          </p:nvPr>
        </p:nvSpPr>
        <p:spPr/>
        <p:txBody>
          <a:bodyPr/>
          <a:lstStyle/>
          <a:p>
            <a:r>
              <a:rPr lang="en-IN" dirty="0"/>
              <a:t>Basic Digital Communication</a:t>
            </a:r>
          </a:p>
        </p:txBody>
      </p:sp>
      <p:sp>
        <p:nvSpPr>
          <p:cNvPr id="3" name="Content Placeholder 2">
            <a:extLst>
              <a:ext uri="{FF2B5EF4-FFF2-40B4-BE49-F238E27FC236}">
                <a16:creationId xmlns:a16="http://schemas.microsoft.com/office/drawing/2014/main" id="{0FD75B85-5FA9-3409-8D71-CCCC55FA92F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49018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E80-94C0-3C0C-59D3-972937F5E19C}"/>
              </a:ext>
            </a:extLst>
          </p:cNvPr>
          <p:cNvSpPr>
            <a:spLocks noGrp="1"/>
          </p:cNvSpPr>
          <p:nvPr>
            <p:ph type="title"/>
          </p:nvPr>
        </p:nvSpPr>
        <p:spPr/>
        <p:txBody>
          <a:bodyPr/>
          <a:lstStyle/>
          <a:p>
            <a:r>
              <a:rPr lang="en-IN" dirty="0"/>
              <a:t>Modern Wireline Digital Communication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BB1C6-7771-6F98-62E9-22118C4388AB}"/>
                  </a:ext>
                </a:extLst>
              </p:cNvPr>
              <p:cNvSpPr>
                <a:spLocks noGrp="1"/>
              </p:cNvSpPr>
              <p:nvPr>
                <p:ph sz="quarter" idx="10"/>
              </p:nvPr>
            </p:nvSpPr>
            <p:spPr/>
            <p:txBody>
              <a:bodyPr/>
              <a:lstStyle/>
              <a:p>
                <a:r>
                  <a:rPr lang="en-IN" dirty="0"/>
                  <a:t>Four components</a:t>
                </a:r>
              </a:p>
              <a:p>
                <a:pPr lvl="1"/>
                <a:r>
                  <a:rPr lang="en-IN" dirty="0"/>
                  <a:t>Received signal </a:t>
                </a:r>
                <a:r>
                  <a:rPr lang="en-IN" i="1" dirty="0"/>
                  <a:t>y</a:t>
                </a:r>
                <a:endParaRPr lang="en-IN" dirty="0"/>
              </a:p>
              <a:p>
                <a:pPr lvl="1"/>
                <a:r>
                  <a:rPr lang="en-IN" dirty="0"/>
                  <a:t>Transmitted signal </a:t>
                </a:r>
                <a:r>
                  <a:rPr lang="en-IN" i="1" dirty="0"/>
                  <a:t>x</a:t>
                </a:r>
                <a:endParaRPr lang="en-IN" dirty="0"/>
              </a:p>
              <a:p>
                <a:pPr lvl="1"/>
                <a:r>
                  <a:rPr lang="en-IN" dirty="0"/>
                  <a:t>Noise </a:t>
                </a:r>
                <a:r>
                  <a:rPr lang="en-IN" i="1" dirty="0"/>
                  <a:t>n</a:t>
                </a:r>
                <a:endParaRPr lang="en-IN" dirty="0"/>
              </a:p>
              <a:p>
                <a:pPr lvl="1"/>
                <a:r>
                  <a:rPr lang="en-IN" dirty="0"/>
                  <a:t>Channel</a:t>
                </a:r>
              </a:p>
              <a:p>
                <a:r>
                  <a:rPr lang="en-IN" dirty="0"/>
                  <a:t>Signal to Noise Power Ratio</a:t>
                </a:r>
              </a:p>
              <a:p>
                <a:r>
                  <a:rPr lang="en-IN" dirty="0"/>
                  <a:t>Simple model of a communication system</a:t>
                </a:r>
              </a:p>
              <a:p>
                <a:pPr lvl="1"/>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b="0" i="1" dirty="0"/>
              </a:p>
              <a:p>
                <a:pPr lvl="1"/>
                <a:r>
                  <a:rPr lang="en-IN" i="1" dirty="0"/>
                  <a:t>n </a:t>
                </a:r>
                <a:r>
                  <a:rPr lang="en-IN" dirty="0"/>
                  <a:t>– Additive noise</a:t>
                </a:r>
              </a:p>
              <a:p>
                <a:r>
                  <a:rPr lang="en-IN" dirty="0"/>
                  <a:t>Signal power</a:t>
                </a:r>
              </a:p>
              <a:p>
                <a:pPr lvl="1"/>
                <a:r>
                  <a:rPr lang="en-IN" dirty="0"/>
                  <a:t>Defined as </a:t>
                </a: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𝑃</m:t>
                    </m:r>
                  </m:oMath>
                </a14:m>
                <a:r>
                  <a:rPr lang="en-GB" b="0" dirty="0"/>
                  <a:t> - power</a:t>
                </a: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m:t>
                    </m:r>
                    <m:r>
                      <a:rPr lang="en-GB" b="0" i="1" smtClean="0">
                        <a:latin typeface="Cambria Math" panose="02040503050406030204" pitchFamily="18" charset="0"/>
                      </a:rPr>
                      <m:t>𝐸𝑥𝑝𝑒𝑐𝑡𝑒𝑑</m:t>
                    </m:r>
                    <m:r>
                      <a:rPr lang="en-GB" b="0" i="1" smtClean="0">
                        <a:latin typeface="Cambria Math" panose="02040503050406030204" pitchFamily="18" charset="0"/>
                      </a:rPr>
                      <m:t> </m:t>
                    </m:r>
                    <m:r>
                      <a:rPr lang="en-GB" b="0" i="1" smtClean="0">
                        <a:latin typeface="Cambria Math" panose="02040503050406030204" pitchFamily="18" charset="0"/>
                      </a:rPr>
                      <m:t>𝑣𝑎𝑙𝑢𝑒</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oMath>
                </a14:m>
                <a:r>
                  <a:rPr lang="en-IN" dirty="0"/>
                  <a:t> E is expectation operator</a:t>
                </a:r>
              </a:p>
              <a:p>
                <a:pPr lvl="1"/>
                <a:endParaRPr lang="en-IN" dirty="0"/>
              </a:p>
            </p:txBody>
          </p:sp>
        </mc:Choice>
        <mc:Fallback xmlns="">
          <p:sp>
            <p:nvSpPr>
              <p:cNvPr id="3" name="Content Placeholder 2">
                <a:extLst>
                  <a:ext uri="{FF2B5EF4-FFF2-40B4-BE49-F238E27FC236}">
                    <a16:creationId xmlns:a16="http://schemas.microsoft.com/office/drawing/2014/main" id="{57EBB1C6-7771-6F98-62E9-22118C4388AB}"/>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9048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Gaussian Random Variable and PDF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p:txBody>
              <a:bodyPr>
                <a:normAutofit fontScale="92500" lnSpcReduction="20000"/>
              </a:bodyPr>
              <a:lstStyle/>
              <a:p>
                <a:r>
                  <a:rPr lang="en-GB" dirty="0"/>
                  <a:t>AWGN – Additive White Gaussian Noise</a:t>
                </a:r>
              </a:p>
              <a:p>
                <a:r>
                  <a:rPr lang="en-GB" dirty="0"/>
                  <a:t>White Noise</a:t>
                </a:r>
              </a:p>
              <a:p>
                <a:pPr lvl="1"/>
                <a:r>
                  <a:rPr lang="en-GB" dirty="0"/>
                  <a:t>A flat power spectral density</a:t>
                </a:r>
              </a:p>
              <a:p>
                <a:pPr lvl="1"/>
                <a:r>
                  <a:rPr lang="en-GB" dirty="0"/>
                  <a:t>The signal contains equal power within a fixed bandwidth at any centre frequency</a:t>
                </a:r>
              </a:p>
              <a:p>
                <a:r>
                  <a:rPr lang="en-GB" dirty="0"/>
                  <a:t>Gaussian Noise</a:t>
                </a:r>
              </a:p>
              <a:p>
                <a:pPr lvl="1"/>
                <a:r>
                  <a:rPr lang="en-IN" dirty="0"/>
                  <a:t>Noise PDF is Gaussian in nature – probability distribution/density function</a:t>
                </a:r>
              </a:p>
              <a:p>
                <a:pPr lvl="1"/>
                <a:r>
                  <a:rPr lang="en-IN" dirty="0"/>
                  <a:t>Gaussian variables/systems are represented by Gaussian PDF function</a:t>
                </a:r>
              </a:p>
              <a:p>
                <a:pPr lvl="1"/>
                <a:r>
                  <a:rPr lang="en-IN" dirty="0"/>
                  <a:t>Gaussian PDF</a:t>
                </a:r>
              </a:p>
              <a:p>
                <a:pPr lvl="2"/>
                <a:r>
                  <a:rPr lang="en-IN" dirty="0"/>
                  <a:t>Peak at the centre is mode</a:t>
                </a:r>
              </a:p>
              <a:p>
                <a:pPr lvl="2"/>
                <a:r>
                  <a:rPr lang="en-IN" dirty="0"/>
                  <a:t>Peak coincides with the mean (measure of centrality)</a:t>
                </a:r>
              </a:p>
              <a:p>
                <a:pPr lvl="2"/>
                <a:r>
                  <a:rPr lang="en-IN" dirty="0"/>
                  <a:t>Unimodal distribution</a:t>
                </a:r>
              </a:p>
              <a:p>
                <a:pPr lvl="2"/>
                <a:r>
                  <a:rPr lang="en-IN" dirty="0"/>
                  <a:t>Width/spread of PDF is variance</a:t>
                </a:r>
              </a:p>
              <a:p>
                <a:pPr lvl="1"/>
                <a:r>
                  <a:rPr lang="en-IN" dirty="0"/>
                  <a:t>Noise is represented by using Gaussian PDF equation</a:t>
                </a:r>
              </a:p>
              <a:p>
                <a:pPr lvl="2"/>
                <a14:m>
                  <m:oMath xmlns:m="http://schemas.openxmlformats.org/officeDocument/2006/math">
                    <m:sSub>
                      <m:sSubPr>
                        <m:ctrlPr>
                          <a:rPr lang="en-IN"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2</m:t>
                                </m:r>
                              </m:sup>
                            </m:sSup>
                          </m:e>
                        </m:rad>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rPr>
                                  <m:t>2</m:t>
                                </m:r>
                              </m:sup>
                            </m:sSup>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den>
                        </m:f>
                      </m:sup>
                    </m:sSup>
                  </m:oMath>
                </a14:m>
                <a:endParaRPr lang="en-IN" b="0" dirty="0"/>
              </a:p>
              <a:p>
                <a:pPr lvl="2"/>
                <a14:m>
                  <m:oMath xmlns:m="http://schemas.openxmlformats.org/officeDocument/2006/math">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𝑀𝑒𝑎𝑛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𝑡h𝑒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𝐺𝑎𝑢𝑠𝑠𝑖𝑎𝑛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𝐷𝑖𝑠𝑡𝑟𝑖𝑏𝑢𝑡𝑖𝑜𝑛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𝑁</m:t>
                        </m:r>
                      </m:e>
                    </m:d>
                  </m:oMath>
                </a14:m>
                <a:endParaRPr lang="en-IN" b="0" dirty="0">
                  <a:ea typeface="Cambria Math" panose="02040503050406030204" pitchFamily="18" charset="0"/>
                </a:endParaRPr>
              </a:p>
              <a:p>
                <a:pPr lvl="3"/>
                <a:r>
                  <a:rPr lang="en-IN" b="0" dirty="0">
                    <a:ea typeface="Cambria Math" panose="02040503050406030204" pitchFamily="18" charset="0"/>
                  </a:rPr>
                  <a:t>Measure of Centrality</a:t>
                </a:r>
              </a:p>
              <a:p>
                <a:pPr lvl="2"/>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𝑉𝑎𝑟𝑖𝑎𝑛𝑐𝑒𝑜𝑟</m:t>
                    </m:r>
                    <m:r>
                      <a:rPr lang="en-IN" b="0" i="1" smtClean="0">
                        <a:latin typeface="Cambria Math" panose="02040503050406030204" pitchFamily="18" charset="0"/>
                      </a:rPr>
                      <m:t> </m:t>
                    </m:r>
                    <m:r>
                      <a:rPr lang="en-IN" b="0" i="1" smtClean="0">
                        <a:latin typeface="Cambria Math" panose="02040503050406030204" pitchFamily="18" charset="0"/>
                      </a:rPr>
                      <m:t>𝑠𝑝𝑟𝑒𝑎𝑑</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𝜇</m:t>
                                </m:r>
                              </m:e>
                            </m:d>
                          </m:e>
                          <m:sup>
                            <m:r>
                              <a:rPr lang="en-IN" b="0" i="1" smtClean="0">
                                <a:latin typeface="Cambria Math" panose="02040503050406030204" pitchFamily="18" charset="0"/>
                              </a:rPr>
                              <m:t>2</m:t>
                            </m:r>
                          </m:sup>
                        </m:sSup>
                      </m:e>
                    </m:d>
                  </m:oMath>
                </a14:m>
                <a:endParaRPr lang="en-IN" b="0" dirty="0"/>
              </a:p>
              <a:p>
                <a:pPr lvl="3"/>
                <a:r>
                  <a:rPr lang="en-IN" b="0" dirty="0"/>
                  <a:t>Measure of spread</a:t>
                </a:r>
              </a:p>
              <a:p>
                <a:pPr lvl="3"/>
                <a:r>
                  <a:rPr lang="en-IN" dirty="0"/>
                  <a:t>Larger the spread, larger the noise power</a:t>
                </a:r>
                <a:endParaRPr lang="en-IN" b="0" dirty="0"/>
              </a:p>
              <a:p>
                <a:pPr lvl="2"/>
                <a:endParaRPr lang="en-IN" dirty="0"/>
              </a:p>
              <a:p>
                <a:pPr marL="457200" lvl="1" indent="0">
                  <a:buNone/>
                </a:pPr>
                <a:endParaRPr lang="en-IN" dirty="0"/>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pic>
        <p:nvPicPr>
          <p:cNvPr id="4" name="Content Placeholder 4">
            <a:extLst>
              <a:ext uri="{FF2B5EF4-FFF2-40B4-BE49-F238E27FC236}">
                <a16:creationId xmlns:a16="http://schemas.microsoft.com/office/drawing/2014/main" id="{2BD64CEF-2322-09CC-9811-99F2192120A6}"/>
              </a:ext>
            </a:extLst>
          </p:cNvPr>
          <p:cNvPicPr>
            <a:picLocks noChangeAspect="1"/>
          </p:cNvPicPr>
          <p:nvPr/>
        </p:nvPicPr>
        <p:blipFill>
          <a:blip r:embed="rId3"/>
          <a:stretch>
            <a:fillRect/>
          </a:stretch>
        </p:blipFill>
        <p:spPr>
          <a:xfrm>
            <a:off x="7240558" y="3654424"/>
            <a:ext cx="4803115" cy="2748838"/>
          </a:xfrm>
          <a:prstGeom prst="rect">
            <a:avLst/>
          </a:prstGeom>
        </p:spPr>
      </p:pic>
    </p:spTree>
    <p:extLst>
      <p:ext uri="{BB962C8B-B14F-4D97-AF65-F5344CB8AC3E}">
        <p14:creationId xmlns:p14="http://schemas.microsoft.com/office/powerpoint/2010/main" val="13489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Additive Gaussian Noise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p:txBody>
              <a:bodyPr/>
              <a:lstStyle/>
              <a:p>
                <a14:m>
                  <m:oMath xmlns:m="http://schemas.openxmlformats.org/officeDocument/2006/math">
                    <m:r>
                      <a:rPr lang="en-IN" b="0" i="1" smtClean="0">
                        <a:latin typeface="Cambria Math" panose="02040503050406030204" pitchFamily="18" charset="0"/>
                      </a:rPr>
                      <m:t>𝐺𝑎𝑢𝑠𝑠𝑖𝑛𝑔</m:t>
                    </m:r>
                    <m:r>
                      <a:rPr lang="en-IN" b="0" i="1" smtClean="0">
                        <a:latin typeface="Cambria Math" panose="02040503050406030204" pitchFamily="18" charset="0"/>
                      </a:rPr>
                      <m:t> </m:t>
                    </m:r>
                    <m:r>
                      <a:rPr lang="en-IN" b="0" i="1" smtClean="0">
                        <a:latin typeface="Cambria Math" panose="02040503050406030204" pitchFamily="18" charset="0"/>
                      </a:rPr>
                      <m:t>𝑊h𝑖𝑡𝑒</m:t>
                    </m:r>
                    <m:r>
                      <a:rPr lang="en-IN" b="0" i="1" smtClean="0">
                        <a:latin typeface="Cambria Math" panose="02040503050406030204" pitchFamily="18" charset="0"/>
                      </a:rPr>
                      <m:t> </m:t>
                    </m:r>
                    <m:r>
                      <a:rPr lang="en-IN" b="0" i="1" smtClean="0">
                        <a:latin typeface="Cambria Math" panose="02040503050406030204" pitchFamily="18" charset="0"/>
                      </a:rPr>
                      <m:t>𝑁𝑜𝑖𝑠𝑒</m:t>
                    </m:r>
                    <m:r>
                      <a:rPr lang="en-IN" b="0" i="1" smtClean="0">
                        <a:latin typeface="Cambria Math" panose="02040503050406030204" pitchFamily="18" charset="0"/>
                      </a:rPr>
                      <m:t> </m:t>
                    </m:r>
                  </m:oMath>
                </a14:m>
                <a:endParaRPr lang="en-IN" b="0" i="1" dirty="0">
                  <a:latin typeface="Cambria Math" panose="02040503050406030204" pitchFamily="18" charset="0"/>
                </a:endParaRPr>
              </a:p>
              <a:p>
                <a:pPr lvl="1"/>
                <a14:m>
                  <m:oMath xmlns:m="http://schemas.openxmlformats.org/officeDocument/2006/math">
                    <m:sSub>
                      <m:sSubPr>
                        <m:ctrlPr>
                          <a:rPr lang="en-IN"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2</m:t>
                                </m:r>
                              </m:sup>
                            </m:sSup>
                          </m:e>
                        </m:rad>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rPr>
                                  <m:t>2</m:t>
                                </m:r>
                              </m:sup>
                            </m:sSup>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den>
                        </m:f>
                      </m:sup>
                    </m:sSup>
                  </m:oMath>
                </a14:m>
                <a:endParaRPr lang="en-IN" b="0" dirty="0"/>
              </a:p>
              <a:p>
                <a:pPr lvl="1"/>
                <a:r>
                  <a:rPr lang="en-GB" dirty="0"/>
                  <a:t>Typically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me</m:t>
                    </m:r>
                    <m:r>
                      <a:rPr lang="en-IN" b="0" i="1" smtClean="0">
                        <a:latin typeface="Cambria Math" panose="02040503050406030204" pitchFamily="18" charset="0"/>
                        <a:ea typeface="Cambria Math" panose="02040503050406030204" pitchFamily="18" charset="0"/>
                      </a:rPr>
                      <m:t>𝑎𝑛</m:t>
                    </m:r>
                    <m:r>
                      <a:rPr lang="en-IN" b="0" i="1"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=0</m:t>
                    </m:r>
                  </m:oMath>
                </a14:m>
                <a:r>
                  <a:rPr lang="en-IN" dirty="0"/>
                  <a:t> for noise</a:t>
                </a:r>
              </a:p>
              <a:p>
                <a:pPr marL="457200" lvl="1"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	</m:t>
                      </m:r>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2</m:t>
                                  </m:r>
                                </m:sup>
                              </m:sSup>
                            </m:e>
                          </m:rad>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den>
                          </m:f>
                        </m:sup>
                      </m:sSup>
                    </m:oMath>
                  </m:oMathPara>
                </a14:m>
                <a:endParaRPr lang="en-IN" b="0" dirty="0"/>
              </a:p>
              <a:p>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𝑐𝑜𝑛𝑠𝑖𝑑𝑒𝑟𝑒𝑑</m:t>
                    </m:r>
                    <m:r>
                      <a:rPr lang="en-IN" b="0" i="1" smtClean="0">
                        <a:latin typeface="Cambria Math" panose="02040503050406030204" pitchFamily="18" charset="0"/>
                      </a:rPr>
                      <m:t> </m:t>
                    </m:r>
                    <m:r>
                      <a:rPr lang="en-IN" b="0" i="1" smtClean="0">
                        <a:latin typeface="Cambria Math" panose="02040503050406030204" pitchFamily="18" charset="0"/>
                      </a:rPr>
                      <m:t>𝑎𝑠</m:t>
                    </m:r>
                    <m:r>
                      <a:rPr lang="en-IN" b="0" i="1" smtClean="0">
                        <a:latin typeface="Cambria Math" panose="02040503050406030204" pitchFamily="18" charset="0"/>
                      </a:rPr>
                      <m:t> </m:t>
                    </m:r>
                    <m:r>
                      <a:rPr lang="en-IN" b="0" i="1" smtClean="0">
                        <a:latin typeface="Cambria Math" panose="02040503050406030204" pitchFamily="18" charset="0"/>
                      </a:rPr>
                      <m:t>𝑛𝑜𝑖𝑠𝑒</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𝑒𝑞𝑢𝑖𝑣𝑎𝑙𝑒𝑛𝑡</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m:t>
                    </m:r>
                  </m:oMath>
                </a14:m>
                <a:endParaRPr lang="en-IN" b="0" i="1" dirty="0">
                  <a:latin typeface="Cambria Math" panose="02040503050406030204" pitchFamily="18" charset="0"/>
                </a:endParaRPr>
              </a:p>
              <a:p>
                <a:pPr lvl="1"/>
                <a14:m>
                  <m:oMath xmlns:m="http://schemas.openxmlformats.org/officeDocument/2006/math">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num>
                      <m:den>
                        <m:r>
                          <a:rPr lang="en-GB" b="0" i="1" smtClean="0">
                            <a:latin typeface="Cambria Math" panose="02040503050406030204" pitchFamily="18" charset="0"/>
                          </a:rPr>
                          <m:t>2</m:t>
                        </m:r>
                      </m:den>
                    </m:f>
                    <m:r>
                      <a:rPr lang="en-GB" b="0" i="1" smtClean="0">
                        <a:latin typeface="Cambria Math" panose="02040503050406030204" pitchFamily="18" charset="0"/>
                      </a:rPr>
                      <m:t>=</m:t>
                    </m:r>
                    <m:r>
                      <a:rPr lang="en-GB" b="0" i="1" smtClean="0">
                        <a:latin typeface="Cambria Math" panose="02040503050406030204" pitchFamily="18" charset="0"/>
                      </a:rPr>
                      <m:t>𝑁𝑜𝑖𝑠𝑒</m:t>
                    </m:r>
                    <m:r>
                      <a:rPr lang="en-GB" b="0" i="1" smtClean="0">
                        <a:latin typeface="Cambria Math" panose="02040503050406030204" pitchFamily="18" charset="0"/>
                      </a:rPr>
                      <m:t> </m:t>
                    </m:r>
                    <m:r>
                      <a:rPr lang="en-GB" b="0" i="1" smtClean="0">
                        <a:latin typeface="Cambria Math" panose="02040503050406030204" pitchFamily="18" charset="0"/>
                      </a:rPr>
                      <m:t>𝑃𝑜𝑤𝑒𝑟</m:t>
                    </m:r>
                    <m:r>
                      <a:rPr lang="en-GB" b="0" i="1" smtClean="0">
                        <a:latin typeface="Cambria Math" panose="02040503050406030204" pitchFamily="18" charset="0"/>
                      </a:rPr>
                      <m:t> </m:t>
                    </m:r>
                    <m:r>
                      <a:rPr lang="en-GB" b="0" i="1" smtClean="0">
                        <a:latin typeface="Cambria Math" panose="02040503050406030204" pitchFamily="18" charset="0"/>
                      </a:rPr>
                      <m:t>𝑆𝑝𝑒𝑐𝑡𝑟𝑎𝑙</m:t>
                    </m:r>
                    <m:r>
                      <a:rPr lang="en-GB" b="0" i="1" smtClean="0">
                        <a:latin typeface="Cambria Math" panose="02040503050406030204" pitchFamily="18" charset="0"/>
                      </a:rPr>
                      <m:t> </m:t>
                    </m:r>
                    <m:r>
                      <a:rPr lang="en-GB" b="0" i="1" smtClean="0">
                        <a:latin typeface="Cambria Math" panose="02040503050406030204" pitchFamily="18" charset="0"/>
                      </a:rPr>
                      <m:t>𝐷𝑒𝑛𝑠𝑖𝑡𝑦</m:t>
                    </m:r>
                    <m:r>
                      <a:rPr lang="en-GB" b="0" i="1" smtClean="0">
                        <a:latin typeface="Cambria Math" panose="02040503050406030204" pitchFamily="18" charset="0"/>
                      </a:rPr>
                      <m:t> </m:t>
                    </m:r>
                  </m:oMath>
                </a14:m>
                <a:endParaRPr lang="en-IN" b="0" dirty="0"/>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rPr>
                          <m:t>2</m:t>
                        </m:r>
                      </m:sup>
                    </m:sSup>
                    <m:r>
                      <a:rPr lang="en-GB" i="1">
                        <a:latin typeface="Cambria Math" panose="02040503050406030204" pitchFamily="18" charset="0"/>
                      </a:rPr>
                      <m:t> </m:t>
                    </m:r>
                  </m:oMath>
                </a14:m>
                <a:r>
                  <a:rPr lang="en-IN" dirty="0"/>
                  <a:t> =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𝑉𝑎𝑟𝑖𝑎𝑛𝑐𝑒</m:t>
                    </m:r>
                    <m:r>
                      <a:rPr lang="en-IN" b="0" i="1" smtClean="0">
                        <a:latin typeface="Cambria Math" panose="02040503050406030204" pitchFamily="18" charset="0"/>
                      </a:rPr>
                      <m:t>=</m:t>
                    </m:r>
                    <m:r>
                      <a:rPr lang="en-GB" b="0" i="0" smtClean="0">
                        <a:latin typeface="Cambria Math" panose="02040503050406030204" pitchFamily="18" charset="0"/>
                      </a:rPr>
                      <m:t> </m:t>
                    </m:r>
                    <m:r>
                      <a:rPr lang="en-GB" b="0" i="1" smtClean="0">
                        <a:latin typeface="Cambria Math" panose="02040503050406030204" pitchFamily="18" charset="0"/>
                      </a:rPr>
                      <m:t>𝐸</m:t>
                    </m:r>
                    <m:r>
                      <a:rPr lang="en-GB" b="0" i="1" smtClean="0">
                        <a:latin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oMath>
                </a14:m>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blipFill>
                <a:blip r:embed="rId2"/>
                <a:stretch>
                  <a:fillRect t="-307"/>
                </a:stretch>
              </a:blipFill>
            </p:spPr>
            <p:txBody>
              <a:bodyPr/>
              <a:lstStyle/>
              <a:p>
                <a:r>
                  <a:rPr lang="en-IN">
                    <a:noFill/>
                  </a:rPr>
                  <a:t> </a:t>
                </a:r>
              </a:p>
            </p:txBody>
          </p:sp>
        </mc:Fallback>
      </mc:AlternateContent>
    </p:spTree>
    <p:extLst>
      <p:ext uri="{BB962C8B-B14F-4D97-AF65-F5344CB8AC3E}">
        <p14:creationId xmlns:p14="http://schemas.microsoft.com/office/powerpoint/2010/main" val="310466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C360F4-27EE-D40E-0551-1BB8EDFACACA}"/>
              </a:ext>
            </a:extLst>
          </p:cNvPr>
          <p:cNvSpPr>
            <a:spLocks noGrp="1"/>
          </p:cNvSpPr>
          <p:nvPr>
            <p:ph type="title"/>
          </p:nvPr>
        </p:nvSpPr>
        <p:spPr/>
        <p:txBody>
          <a:bodyPr/>
          <a:lstStyle/>
          <a:p>
            <a:r>
              <a:rPr lang="en-IN" dirty="0"/>
              <a:t>Lecture 2</a:t>
            </a:r>
          </a:p>
        </p:txBody>
      </p:sp>
    </p:spTree>
    <p:extLst>
      <p:ext uri="{BB962C8B-B14F-4D97-AF65-F5344CB8AC3E}">
        <p14:creationId xmlns:p14="http://schemas.microsoft.com/office/powerpoint/2010/main" val="197575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8E3-3FFD-2456-67AF-A5A6C93C6F86}"/>
              </a:ext>
            </a:extLst>
          </p:cNvPr>
          <p:cNvSpPr>
            <a:spLocks noGrp="1"/>
          </p:cNvSpPr>
          <p:nvPr>
            <p:ph type="title"/>
          </p:nvPr>
        </p:nvSpPr>
        <p:spPr/>
        <p:txBody>
          <a:bodyPr/>
          <a:lstStyle/>
          <a:p>
            <a:r>
              <a:rPr lang="en-IN" dirty="0"/>
              <a:t>White Noise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5532FD-66AF-F799-B8F6-01B424DF7881}"/>
                  </a:ext>
                </a:extLst>
              </p:cNvPr>
              <p:cNvSpPr>
                <a:spLocks noGrp="1"/>
              </p:cNvSpPr>
              <p:nvPr>
                <p:ph sz="quarter" idx="10"/>
              </p:nvPr>
            </p:nvSpPr>
            <p:spPr/>
            <p:txBody>
              <a:bodyPr>
                <a:normAutofit/>
              </a:bodyPr>
              <a:lstStyle/>
              <a:p>
                <a:r>
                  <a:rPr lang="en-IN" dirty="0"/>
                  <a:t>Noise PSD (Power Spectral Density) is flat across the entire frequency spectrum </a:t>
                </a:r>
              </a:p>
              <a:p>
                <a:pPr marL="93663" indent="0">
                  <a:buNone/>
                </a:pPr>
                <a:r>
                  <a:rPr lang="en-IN" b="0" dirty="0"/>
                  <a:t>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𝑛𝑛</m:t>
                        </m:r>
                      </m:sub>
                    </m:sSub>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Ω</m:t>
                        </m:r>
                      </m:e>
                    </m:d>
                    <m:r>
                      <a:rPr lang="en-IN" b="0" i="1" smtClean="0">
                        <a:latin typeface="Cambria Math" panose="02040503050406030204" pitchFamily="18" charset="0"/>
                      </a:rPr>
                      <m:t>(</m:t>
                    </m:r>
                    <m:r>
                      <a:rPr lang="en-IN" b="0" i="1" smtClean="0">
                        <a:latin typeface="Cambria Math" panose="02040503050406030204" pitchFamily="18" charset="0"/>
                      </a:rPr>
                      <m:t>𝑃𝑆𝐷</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𝐶𝑜𝑛𝑠𝑡𝑎𝑛𝑡</m:t>
                    </m:r>
                  </m:oMath>
                </a14:m>
                <a:endParaRPr lang="en-IN" b="0" dirty="0"/>
              </a:p>
              <a:p>
                <a:r>
                  <a:rPr lang="en-IN" dirty="0"/>
                  <a:t>Power distribution is uniform across all frequency components - Similar to white light</a:t>
                </a:r>
              </a:p>
              <a:p>
                <a:r>
                  <a:rPr lang="en-IN" dirty="0"/>
                  <a:t>Contains all the frequency components</a:t>
                </a:r>
              </a:p>
              <a:p>
                <a:pPr marL="914400" lvl="2" indent="0">
                  <a:buNone/>
                </a:pPr>
                <a:endParaRPr lang="en-IN" b="0"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825532FD-66AF-F799-B8F6-01B424DF7881}"/>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2863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98B-79F9-2BF0-55DE-0F8B4E4E8964}"/>
              </a:ext>
            </a:extLst>
          </p:cNvPr>
          <p:cNvSpPr>
            <a:spLocks noGrp="1"/>
          </p:cNvSpPr>
          <p:nvPr>
            <p:ph type="title"/>
          </p:nvPr>
        </p:nvSpPr>
        <p:spPr/>
        <p:txBody>
          <a:bodyPr/>
          <a:lstStyle/>
          <a:p>
            <a:r>
              <a:rPr lang="en-IN" dirty="0"/>
              <a:t>Random Process Characterization  - Power Spectral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F6875B-C0C5-8B59-D71D-AAA2359435BF}"/>
                  </a:ext>
                </a:extLst>
              </p:cNvPr>
              <p:cNvSpPr>
                <a:spLocks noGrp="1"/>
              </p:cNvSpPr>
              <p:nvPr>
                <p:ph sz="quarter" idx="10"/>
              </p:nvPr>
            </p:nvSpPr>
            <p:spPr/>
            <p:txBody>
              <a:bodyPr>
                <a:normAutofit fontScale="92500" lnSpcReduction="10000"/>
              </a:bodyPr>
              <a:lstStyle/>
              <a:p>
                <a:r>
                  <a:rPr lang="en-IN" dirty="0"/>
                  <a:t>Random process is a random variable at every instant of time</a:t>
                </a:r>
              </a:p>
              <a:p>
                <a:r>
                  <a:rPr lang="en-IN" dirty="0"/>
                  <a:t>Power Spectral Density</a:t>
                </a:r>
              </a:p>
              <a:p>
                <a:pPr lvl="1"/>
                <a:r>
                  <a:rPr lang="en-IN" b="0" dirty="0"/>
                  <a:t>Measure of the signa</a:t>
                </a:r>
                <a:r>
                  <a:rPr lang="en-IN" dirty="0"/>
                  <a:t>l’s power </a:t>
                </a:r>
              </a:p>
              <a:p>
                <a:pPr lvl="1"/>
                <a:r>
                  <a:rPr lang="en-IN" b="0" dirty="0"/>
                  <a:t>The power spectrum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𝑥𝑥</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𝑓</m:t>
                        </m:r>
                      </m:e>
                    </m:d>
                  </m:oMath>
                </a14:m>
                <a:r>
                  <a:rPr lang="en-IN" b="0" dirty="0"/>
                  <a:t> of a time series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describes the distribution of power into frequency components composing that signal</a:t>
                </a:r>
              </a:p>
              <a:p>
                <a:pPr lvl="1"/>
                <a:r>
                  <a:rPr lang="en-IN" dirty="0"/>
                  <a:t>According to Fourier Analysis, any physical signal can be decomposed into a number of discrete frequencies or spectrum of frequencies over a continuous range</a:t>
                </a:r>
              </a:p>
              <a:p>
                <a:pPr lvl="1"/>
                <a:r>
                  <a:rPr lang="en-IN" b="0" dirty="0"/>
                  <a:t>The statistical average of a certain signal as analysed in terms of its frequency content is called Spectrum</a:t>
                </a:r>
              </a:p>
              <a:p>
                <a:pPr lvl="1"/>
                <a:r>
                  <a:rPr lang="en-IN" dirty="0"/>
                  <a:t>PSD refers to spectral energy distribution that would be found per unit time</a:t>
                </a:r>
              </a:p>
              <a:p>
                <a:pPr lvl="1"/>
                <a:r>
                  <a:rPr lang="en-IN" b="0" dirty="0"/>
                  <a:t>Summation or integration of the spectral components yields the total power for a physical processor or variance in a statistical process which is identical to what would be obtained by integrating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over the time domain as per Parseval’s theorem (Rayleigh’s Energy Theorem or Rayleigh’s Identity)</a:t>
                </a:r>
                <a:endParaRPr lang="en-IN" dirty="0"/>
              </a:p>
              <a:p>
                <a:r>
                  <a:rPr lang="en-IN" dirty="0"/>
                  <a:t>One of the important tools to characterize random process is the </a:t>
                </a:r>
                <a:r>
                  <a:rPr lang="en-IN" b="1" i="1" dirty="0"/>
                  <a:t>power spectral density </a:t>
                </a:r>
              </a:p>
              <a:p>
                <a:r>
                  <a:rPr lang="en-IN" dirty="0"/>
                  <a:t>For deterministic signal, Fourier transform provides the spectrum of the signal</a:t>
                </a:r>
              </a:p>
              <a:p>
                <a:r>
                  <a:rPr lang="en-IN" dirty="0"/>
                  <a:t>For random process/signal, we determine the power spectral density which gives </a:t>
                </a:r>
                <a:r>
                  <a:rPr lang="en-IN"/>
                  <a:t>the distribution </a:t>
                </a:r>
                <a:r>
                  <a:rPr lang="en-IN" dirty="0"/>
                  <a:t>of power across different frequencies in the spectrum</a:t>
                </a:r>
              </a:p>
              <a:p>
                <a:r>
                  <a:rPr lang="en-IN" dirty="0"/>
                  <a:t>Power spectral density of random process/variable is derived from auto-correlation function</a:t>
                </a:r>
              </a:p>
              <a:p>
                <a:r>
                  <a:rPr lang="en-IN" b="0" dirty="0"/>
                  <a:t>PSD of a random process/signal is the Fourier transform of auto-correlation function</a:t>
                </a:r>
              </a:p>
              <a:p>
                <a:endParaRPr lang="en-IN" dirty="0"/>
              </a:p>
            </p:txBody>
          </p:sp>
        </mc:Choice>
        <mc:Fallback xmlns="">
          <p:sp>
            <p:nvSpPr>
              <p:cNvPr id="3" name="Content Placeholder 2">
                <a:extLst>
                  <a:ext uri="{FF2B5EF4-FFF2-40B4-BE49-F238E27FC236}">
                    <a16:creationId xmlns:a16="http://schemas.microsoft.com/office/drawing/2014/main" id="{BAF6875B-C0C5-8B59-D71D-AAA2359435BF}"/>
                  </a:ext>
                </a:extLst>
              </p:cNvPr>
              <p:cNvSpPr>
                <a:spLocks noGrp="1" noRot="1" noChangeAspect="1" noMove="1" noResize="1" noEditPoints="1" noAdjustHandles="1" noChangeArrowheads="1" noChangeShapeType="1" noTextEdit="1"/>
              </p:cNvSpPr>
              <p:nvPr>
                <p:ph sz="quarter" idx="10"/>
              </p:nvPr>
            </p:nvSpPr>
            <p:spPr>
              <a:blipFill>
                <a:blip r:embed="rId2"/>
                <a:stretch>
                  <a:fillRect t="-1228" b="-512"/>
                </a:stretch>
              </a:blipFill>
            </p:spPr>
            <p:txBody>
              <a:bodyPr/>
              <a:lstStyle/>
              <a:p>
                <a:r>
                  <a:rPr lang="en-IN">
                    <a:noFill/>
                  </a:rPr>
                  <a:t> </a:t>
                </a:r>
              </a:p>
            </p:txBody>
          </p:sp>
        </mc:Fallback>
      </mc:AlternateContent>
    </p:spTree>
    <p:extLst>
      <p:ext uri="{BB962C8B-B14F-4D97-AF65-F5344CB8AC3E}">
        <p14:creationId xmlns:p14="http://schemas.microsoft.com/office/powerpoint/2010/main" val="381694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BCE9-28F7-3504-150D-13DB618D5810}"/>
              </a:ext>
            </a:extLst>
          </p:cNvPr>
          <p:cNvSpPr>
            <a:spLocks noGrp="1"/>
          </p:cNvSpPr>
          <p:nvPr>
            <p:ph type="title"/>
          </p:nvPr>
        </p:nvSpPr>
        <p:spPr/>
        <p:txBody>
          <a:bodyPr/>
          <a:lstStyle/>
          <a:p>
            <a:r>
              <a:rPr lang="en-IN" dirty="0"/>
              <a:t>Stationary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D64872-607E-FF83-9C81-36ACC349A84D}"/>
                  </a:ext>
                </a:extLst>
              </p:cNvPr>
              <p:cNvSpPr>
                <a:spLocks noGrp="1"/>
              </p:cNvSpPr>
              <p:nvPr>
                <p:ph sz="quarter" idx="10"/>
              </p:nvPr>
            </p:nvSpPr>
            <p:spPr/>
            <p:txBody>
              <a:bodyPr>
                <a:normAutofit fontScale="92500" lnSpcReduction="20000"/>
              </a:bodyPr>
              <a:lstStyle/>
              <a:p>
                <a:r>
                  <a:rPr lang="en-IN" dirty="0"/>
                  <a:t>Strict/strong stationary process is a stochastic process whose unconditional joint probability distribution does not change when shifted in time</a:t>
                </a:r>
              </a:p>
              <a:p>
                <a:r>
                  <a:rPr lang="en-IN" dirty="0"/>
                  <a:t>Consequently, parameters such as mean and variance also do not change over time</a:t>
                </a:r>
              </a:p>
              <a:p>
                <a:r>
                  <a:rPr lang="en-IN" dirty="0"/>
                  <a:t>Definitions</a:t>
                </a:r>
              </a:p>
              <a:p>
                <a:pPr lvl="1"/>
                <a:r>
                  <a:rPr lang="en-IN" dirty="0"/>
                  <a:t>Joint probability</a:t>
                </a:r>
              </a:p>
              <a:p>
                <a:pPr lvl="2"/>
                <a:r>
                  <a:rPr lang="en-IN" dirty="0"/>
                  <a:t>Given two random variables that are defined in the same probability space, the joint probability distribution is the corresponding probability distribution on all possible pairs of outputs</a:t>
                </a:r>
              </a:p>
              <a:p>
                <a:pPr lvl="1"/>
                <a:r>
                  <a:rPr lang="en-IN" dirty="0"/>
                  <a:t>Probability space</a:t>
                </a:r>
              </a:p>
              <a:p>
                <a:pPr lvl="2"/>
                <a:r>
                  <a:rPr lang="en-IN" dirty="0"/>
                  <a:t>Also called a probability triplet comprising of </a:t>
                </a:r>
              </a:p>
              <a:p>
                <a:pPr lvl="3"/>
                <a:r>
                  <a:rPr lang="en-IN" b="1" dirty="0"/>
                  <a:t>Sample space </a:t>
                </a:r>
                <a:r>
                  <a:rPr lang="en-IN" dirty="0"/>
                  <a:t>of all possible outcomes - </a:t>
                </a:r>
                <a14:m>
                  <m:oMath xmlns:m="http://schemas.openxmlformats.org/officeDocument/2006/math">
                    <m:r>
                      <m:rPr>
                        <m:sty m:val="p"/>
                      </m:rPr>
                      <a:rPr lang="en-IN" b="0" i="0" smtClean="0">
                        <a:latin typeface="Cambria Math" panose="02040503050406030204" pitchFamily="18" charset="0"/>
                      </a:rPr>
                      <m:t>Ω</m:t>
                    </m:r>
                  </m:oMath>
                </a14:m>
                <a:endParaRPr lang="en-IN" b="0" dirty="0"/>
              </a:p>
              <a:p>
                <a:pPr lvl="3"/>
                <a:r>
                  <a:rPr lang="en-IN" b="1" dirty="0"/>
                  <a:t>Event space</a:t>
                </a:r>
                <a:r>
                  <a:rPr lang="en-IN" dirty="0"/>
                  <a:t> set of events/outcomes in the sample space - </a:t>
                </a:r>
                <a14:m>
                  <m:oMath xmlns:m="http://schemas.openxmlformats.org/officeDocument/2006/math">
                    <m:r>
                      <a:rPr lang="en-IN" b="0" i="1" smtClean="0">
                        <a:latin typeface="Cambria Math" panose="02040503050406030204" pitchFamily="18" charset="0"/>
                      </a:rPr>
                      <m:t>ℱ</m:t>
                    </m:r>
                  </m:oMath>
                </a14:m>
                <a:endParaRPr lang="en-IN" b="0" dirty="0"/>
              </a:p>
              <a:p>
                <a:pPr lvl="3"/>
                <a:r>
                  <a:rPr lang="en-IN" b="1" dirty="0"/>
                  <a:t>Probability function</a:t>
                </a:r>
                <a:r>
                  <a:rPr lang="en-IN" dirty="0"/>
                  <a:t>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 </m:t>
                    </m:r>
                  </m:oMath>
                </a14:m>
                <a:r>
                  <a:rPr lang="en-IN" dirty="0"/>
                  <a:t>Event probability in the event space – between 0 and 1</a:t>
                </a:r>
                <a:endParaRPr lang="en-IN" b="1" dirty="0"/>
              </a:p>
              <a:p>
                <a:pPr lvl="2"/>
                <a:r>
                  <a:rPr lang="en-IN" dirty="0"/>
                  <a:t>Represented by {</a:t>
                </a:r>
                <a14:m>
                  <m:oMath xmlns:m="http://schemas.openxmlformats.org/officeDocument/2006/math">
                    <m:r>
                      <m:rPr>
                        <m:sty m:val="p"/>
                      </m:rPr>
                      <a:rPr lang="en-IN" b="0" i="0" smtClean="0">
                        <a:latin typeface="Cambria Math" panose="02040503050406030204" pitchFamily="18" charset="0"/>
                      </a:rPr>
                      <m:t>Ω</m:t>
                    </m:r>
                    <m:r>
                      <a:rPr lang="en-IN" b="0" i="0" smtClean="0">
                        <a:latin typeface="Cambria Math" panose="02040503050406030204" pitchFamily="18" charset="0"/>
                      </a:rPr>
                      <m:t>, </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𝑃</m:t>
                    </m:r>
                  </m:oMath>
                </a14:m>
                <a:r>
                  <a:rPr lang="en-IN" dirty="0"/>
                  <a:t>}</a:t>
                </a:r>
              </a:p>
              <a:p>
                <a:r>
                  <a:rPr lang="en-IN" dirty="0"/>
                  <a:t>Strict sense stationarity</a:t>
                </a:r>
              </a:p>
              <a:p>
                <a:pPr lvl="1"/>
                <a:r>
                  <a:rPr lang="en-IN" dirty="0"/>
                  <a:t>Let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be a stochastic process</a:t>
                </a:r>
              </a:p>
              <a:p>
                <a:pPr lvl="1"/>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𝜏</m:t>
                                </m:r>
                              </m:sub>
                            </m:sSub>
                            <m:r>
                              <a:rPr lang="en-IN" b="0" i="1" smtClean="0">
                                <a:latin typeface="Cambria Math" panose="02040503050406030204" pitchFamily="18" charset="0"/>
                              </a:rPr>
                              <m:t>, </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r>
                          <a:rPr lang="en-IN" b="0" i="1" smtClean="0">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e>
                    </m:d>
                    <m:r>
                      <a:rPr lang="en-IN" i="1">
                        <a:latin typeface="Cambria Math" panose="02040503050406030204" pitchFamily="18" charset="0"/>
                      </a:rPr>
                      <m:t> </m:t>
                    </m:r>
                  </m:oMath>
                </a14:m>
                <a:r>
                  <a:rPr lang="en-IN" dirty="0"/>
                  <a:t>represent cumulative distribution function of the unconditional joint distribution of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at times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𝜏</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𝜏</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𝑡</m:t>
                        </m:r>
                      </m:e>
                      <m:sub>
                        <m:r>
                          <a:rPr lang="en-IN" b="0" i="1" smtClean="0">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𝜏</m:t>
                    </m:r>
                  </m:oMath>
                </a14:m>
                <a:endParaRPr lang="en-IN" dirty="0"/>
              </a:p>
              <a:p>
                <a:pPr lvl="1"/>
                <a:r>
                  <a:rPr lang="en-IN" dirty="0"/>
                  <a:t>Then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r>
                      <a:rPr lang="en-IN" b="0" i="1" smtClean="0">
                        <a:latin typeface="Cambria Math" panose="02040503050406030204" pitchFamily="18" charset="0"/>
                      </a:rPr>
                      <m:t>}</m:t>
                    </m:r>
                  </m:oMath>
                </a14:m>
                <a:r>
                  <a:rPr lang="en-IN" dirty="0"/>
                  <a:t> is said to be strictly stationary or strict sense stationary if: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𝜏</m:t>
                                </m:r>
                              </m:sub>
                            </m:sSub>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sub>
                        </m:sSub>
                      </m:e>
                    </m:d>
                  </m:oMath>
                </a14:m>
                <a:r>
                  <a:rPr lang="en-IN" dirty="0"/>
                  <a:t> for all </a:t>
                </a:r>
                <a14:m>
                  <m:oMath xmlns:m="http://schemas.openxmlformats.org/officeDocument/2006/math">
                    <m:r>
                      <a:rPr lang="en-IN" b="0" i="1" smtClean="0">
                        <a:latin typeface="Cambria Math" panose="02040503050406030204" pitchFamily="18" charset="0"/>
                      </a:rPr>
                      <m:t>𝜏</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2, </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ℝ</m:t>
                    </m:r>
                  </m:oMath>
                </a14:m>
                <a:r>
                  <a:rPr lang="en-IN" dirty="0"/>
                  <a:t> and for all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ℕ</m:t>
                    </m:r>
                    <m:r>
                      <a:rPr lang="en-IN" b="0" i="1" smtClean="0">
                        <a:latin typeface="Cambria Math" panose="02040503050406030204" pitchFamily="18" charset="0"/>
                      </a:rPr>
                      <m:t>&gt;0</m:t>
                    </m:r>
                  </m:oMath>
                </a14:m>
                <a:endParaRPr lang="en-IN" b="0" dirty="0"/>
              </a:p>
              <a:p>
                <a:pPr lvl="2"/>
                <a:r>
                  <a:rPr lang="en-IN" dirty="0"/>
                  <a:t>Since </a:t>
                </a:r>
                <a14:m>
                  <m:oMath xmlns:m="http://schemas.openxmlformats.org/officeDocument/2006/math">
                    <m:r>
                      <a:rPr lang="en-IN" b="0" i="1" smtClean="0">
                        <a:latin typeface="Cambria Math" panose="02040503050406030204" pitchFamily="18" charset="0"/>
                      </a:rPr>
                      <m:t>𝜏</m:t>
                    </m:r>
                  </m:oMath>
                </a14:m>
                <a:r>
                  <a:rPr lang="en-IN" dirty="0"/>
                  <a:t> does not affect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𝐹</m:t>
                        </m:r>
                      </m:e>
                      <m:sub>
                        <m:r>
                          <a:rPr lang="en-IN" b="0" i="1" dirty="0" smtClean="0">
                            <a:latin typeface="Cambria Math" panose="02040503050406030204" pitchFamily="18" charset="0"/>
                          </a:rPr>
                          <m:t>𝑋</m:t>
                        </m:r>
                      </m:sub>
                    </m:sSub>
                  </m:oMath>
                </a14:m>
                <a:r>
                  <a:rPr lang="en-IN" dirty="0"/>
                  <a:t> is not a function of time </a:t>
                </a:r>
              </a:p>
            </p:txBody>
          </p:sp>
        </mc:Choice>
        <mc:Fallback xmlns="">
          <p:sp>
            <p:nvSpPr>
              <p:cNvPr id="3" name="Content Placeholder 2">
                <a:extLst>
                  <a:ext uri="{FF2B5EF4-FFF2-40B4-BE49-F238E27FC236}">
                    <a16:creationId xmlns:a16="http://schemas.microsoft.com/office/drawing/2014/main" id="{F5D64872-607E-FF83-9C81-36ACC349A84D}"/>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22958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E57C-C69F-8EB1-6E58-3CB4A2F4B3C4}"/>
              </a:ext>
            </a:extLst>
          </p:cNvPr>
          <p:cNvSpPr>
            <a:spLocks noGrp="1"/>
          </p:cNvSpPr>
          <p:nvPr>
            <p:ph type="title"/>
          </p:nvPr>
        </p:nvSpPr>
        <p:spPr/>
        <p:txBody>
          <a:bodyPr/>
          <a:lstStyle/>
          <a:p>
            <a:r>
              <a:rPr lang="en-GB" dirty="0"/>
              <a:t>PSD</a:t>
            </a:r>
            <a:endParaRPr lang="en-IN" dirty="0"/>
          </a:p>
        </p:txBody>
      </p:sp>
      <p:sp>
        <p:nvSpPr>
          <p:cNvPr id="3" name="Content Placeholder 2">
            <a:extLst>
              <a:ext uri="{FF2B5EF4-FFF2-40B4-BE49-F238E27FC236}">
                <a16:creationId xmlns:a16="http://schemas.microsoft.com/office/drawing/2014/main" id="{F6027FC6-3855-5781-6463-DC99867E1009}"/>
              </a:ext>
            </a:extLst>
          </p:cNvPr>
          <p:cNvSpPr>
            <a:spLocks noGrp="1"/>
          </p:cNvSpPr>
          <p:nvPr>
            <p:ph sz="quarter" idx="10"/>
          </p:nvPr>
        </p:nvSpPr>
        <p:spPr/>
        <p:txBody>
          <a:bodyPr/>
          <a:lstStyle/>
          <a:p>
            <a:r>
              <a:rPr lang="en-IN" dirty="0"/>
              <a:t>PSD is a Fourier transform of auto-correlation</a:t>
            </a:r>
          </a:p>
        </p:txBody>
      </p:sp>
    </p:spTree>
    <p:extLst>
      <p:ext uri="{BB962C8B-B14F-4D97-AF65-F5344CB8AC3E}">
        <p14:creationId xmlns:p14="http://schemas.microsoft.com/office/powerpoint/2010/main" val="7855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Intro to MIMO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70000" lnSpcReduction="20000"/>
              </a:bodyPr>
              <a:lstStyle/>
              <a:p>
                <a:r>
                  <a:rPr lang="en-IN" dirty="0"/>
                  <a:t>Multiple-Input Multiple-Output Antenna System</a:t>
                </a:r>
              </a:p>
              <a:p>
                <a:r>
                  <a:rPr lang="en-IN" dirty="0"/>
                  <a:t>Key technology used in</a:t>
                </a:r>
              </a:p>
              <a:p>
                <a:pPr lvl="1"/>
                <a:r>
                  <a:rPr lang="en-IN" dirty="0"/>
                  <a:t>4G LTE</a:t>
                </a:r>
              </a:p>
              <a:p>
                <a:pPr lvl="1"/>
                <a:r>
                  <a:rPr lang="en-IN" dirty="0"/>
                  <a:t>5G-NR</a:t>
                </a:r>
              </a:p>
              <a:p>
                <a:pPr lvl="1"/>
                <a:r>
                  <a:rPr lang="en-IN" dirty="0"/>
                  <a:t>WLAN – 802.11n, AC, AX</a:t>
                </a:r>
              </a:p>
              <a:p>
                <a:r>
                  <a:rPr lang="en-IN" dirty="0"/>
                  <a:t>MIMO can lead to significant increase in data rates via parallel transmission – Same time and same bandwidth</a:t>
                </a:r>
              </a:p>
              <a:p>
                <a:pPr lvl="1"/>
                <a:r>
                  <a:rPr lang="en-IN" dirty="0"/>
                  <a:t>This phenomena – multiplexing several information streams in spatial domain is called – Spatial Multiplexing</a:t>
                </a:r>
              </a:p>
              <a:p>
                <a:r>
                  <a:rPr lang="en-IN" dirty="0"/>
                  <a:t>MIMO system model</a:t>
                </a:r>
              </a:p>
              <a:p>
                <a:pPr lvl="1"/>
                <a:r>
                  <a:rPr lang="en-IN" b="1" i="1" dirty="0"/>
                  <a:t>r </a:t>
                </a:r>
                <a:r>
                  <a:rPr lang="en-IN" b="1" dirty="0"/>
                  <a:t> </a:t>
                </a:r>
                <a:r>
                  <a:rPr lang="en-IN" dirty="0"/>
                  <a:t>is the receive antennae and </a:t>
                </a:r>
                <a:r>
                  <a:rPr lang="en-IN" b="1" i="1" dirty="0"/>
                  <a:t>t</a:t>
                </a:r>
                <a:r>
                  <a:rPr lang="en-IN" dirty="0"/>
                  <a:t> is the transmit antennae</a:t>
                </a:r>
              </a:p>
              <a:p>
                <a:pPr lvl="1"/>
                <a:r>
                  <a:rPr lang="en-IN" dirty="0"/>
                  <a:t>It’ll be called as </a:t>
                </a:r>
                <a:r>
                  <a:rPr lang="en-IN" b="1" i="1" dirty="0" err="1"/>
                  <a:t>rxt</a:t>
                </a:r>
                <a:r>
                  <a:rPr lang="en-IN" i="1" dirty="0"/>
                  <a:t> </a:t>
                </a:r>
                <a:r>
                  <a:rPr lang="en-IN" dirty="0"/>
                  <a:t>MIMO system</a:t>
                </a:r>
              </a:p>
              <a:p>
                <a:pPr lvl="1"/>
                <a:r>
                  <a:rPr lang="en-IN" dirty="0"/>
                  <a:t>Mathematically represented as</a:t>
                </a:r>
              </a:p>
              <a:p>
                <a:pPr lvl="1"/>
                <a14:m>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𝑦</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𝑟</m:t>
                                      </m:r>
                                    </m:sub>
                                  </m:sSub>
                                </m:e>
                              </m:eqArr>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r>
                                    <a:rPr lang="en-IN" i="1">
                                      <a:latin typeface="Cambria Math" panose="02040503050406030204" pitchFamily="18" charset="0"/>
                                    </a:rPr>
                                    <m:t>1</m:t>
                                  </m:r>
                                </m:sub>
                              </m:sSub>
                              <m:r>
                                <a:rPr lang="en-IN" b="0" i="1" smtClean="0">
                                  <a:latin typeface="Cambria Math" panose="02040503050406030204" pitchFamily="18" charset="0"/>
                                </a:rPr>
                                <m:t> </m:t>
                              </m:r>
                            </m:e>
                          </m:m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1</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31</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1</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smtClean="0">
                                      <a:latin typeface="Cambria Math" panose="02040503050406030204" pitchFamily="18" charset="0"/>
                                    </a:rPr>
                                    <m:t>1</m:t>
                                  </m:r>
                                  <m:r>
                                    <a:rPr lang="en-IN" b="0" i="1" smtClean="0">
                                      <a:latin typeface="Cambria Math" panose="02040503050406030204" pitchFamily="18" charset="0"/>
                                    </a:rPr>
                                    <m:t>2</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2</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2</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3</m:t>
                                  </m:r>
                                </m:sub>
                              </m:sSub>
                              <m:r>
                                <a:rPr lang="en-IN" i="1" smtClean="0">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3</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3</m:t>
                                      </m:r>
                                    </m:sub>
                                  </m:sSub>
                                </m:e>
                              </m:eqArr>
                            </m:e>
                          </m:mr>
                        </m:m>
                        <m:m>
                          <m:mPr>
                            <m:mcs>
                              <m:mc>
                                <m:mcPr>
                                  <m:count m:val="1"/>
                                  <m:mcJc m:val="center"/>
                                </m:mcPr>
                              </m:mc>
                            </m:mcs>
                            <m:ctrlPr>
                              <a:rPr lang="en-IN" i="1">
                                <a:latin typeface="Cambria Math" panose="02040503050406030204" pitchFamily="18" charset="0"/>
                              </a:rPr>
                            </m:ctrlPr>
                          </m:mPr>
                          <m:mr>
                            <m:e>
                              <m:r>
                                <a:rPr lang="en-IN" b="0" i="1" smtClean="0">
                                  <a:latin typeface="Cambria Math" panose="02040503050406030204" pitchFamily="18" charset="0"/>
                                </a:rPr>
                                <m:t>…</m:t>
                              </m:r>
                              <m:r>
                                <a:rPr lang="en-IN" i="1">
                                  <a:latin typeface="Cambria Math" panose="02040503050406030204" pitchFamily="18" charset="0"/>
                                </a:rPr>
                                <m:t> </m:t>
                              </m:r>
                            </m:e>
                          </m:mr>
                          <m:mr>
                            <m:e>
                              <m:r>
                                <a:rPr lang="en-IN" b="0" i="1" smtClean="0">
                                  <a:latin typeface="Cambria Math" panose="02040503050406030204" pitchFamily="18" charset="0"/>
                                </a:rPr>
                                <m:t>…</m:t>
                              </m:r>
                            </m:e>
                          </m:mr>
                          <m:mr>
                            <m:e>
                              <m:eqArr>
                                <m:eqArrPr>
                                  <m:ctrlPr>
                                    <a:rPr lang="en-IN" i="1">
                                      <a:latin typeface="Cambria Math" panose="02040503050406030204" pitchFamily="18" charset="0"/>
                                    </a:rPr>
                                  </m:ctrlPr>
                                </m:eqArrPr>
                                <m:e>
                                  <m:r>
                                    <a:rPr lang="en-IN" b="0" i="1" smtClean="0">
                                      <a:latin typeface="Cambria Math" panose="02040503050406030204" pitchFamily="18" charset="0"/>
                                    </a:rPr>
                                    <m:t>…</m:t>
                                  </m:r>
                                </m:e>
                                <m:e>
                                  <m:r>
                                    <a:rPr lang="en-IN" i="1">
                                      <a:latin typeface="Cambria Math" panose="02040503050406030204" pitchFamily="18" charset="0"/>
                                    </a:rPr>
                                    <m:t>.</m:t>
                                  </m:r>
                                </m:e>
                                <m:e>
                                  <m:r>
                                    <a:rPr lang="en-IN" i="1">
                                      <a:latin typeface="Cambria Math" panose="02040503050406030204" pitchFamily="18" charset="0"/>
                                    </a:rPr>
                                    <m:t>.</m:t>
                                  </m:r>
                                </m:e>
                                <m:e>
                                  <m:r>
                                    <a:rPr lang="en-IN" b="0" i="1" smtClean="0">
                                      <a:latin typeface="Cambria Math" panose="02040503050406030204" pitchFamily="18" charset="0"/>
                                    </a:rPr>
                                    <m:t>…</m:t>
                                  </m:r>
                                </m:e>
                              </m:eqArr>
                            </m:e>
                          </m:mr>
                        </m:m>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𝑡</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𝑡</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𝑡</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𝑡</m:t>
                                      </m:r>
                                    </m:sub>
                                  </m:sSub>
                                </m:e>
                              </m:eqArr>
                            </m:e>
                          </m:mr>
                        </m:m>
                      </m:e>
                    </m:d>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e>
                              </m:eqArr>
                            </m:e>
                          </m:mr>
                        </m:m>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𝑟</m:t>
                                      </m:r>
                                    </m:sub>
                                  </m:sSub>
                                </m:e>
                              </m:eqArr>
                            </m:e>
                          </m:mr>
                        </m:m>
                      </m:e>
                    </m:d>
                  </m:oMath>
                </a14:m>
                <a:endParaRPr lang="en-IN" dirty="0"/>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𝑛</m:t>
                        </m:r>
                      </m:e>
                    </m:acc>
                  </m:oMath>
                </a14:m>
                <a:endParaRPr lang="en-IN"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r>
                      <a:rPr lang="en-IN" b="0" i="1" dirty="0" smtClean="0">
                        <a:latin typeface="Cambria Math" panose="02040503050406030204" pitchFamily="18" charset="0"/>
                      </a:rPr>
                      <m:t>𝑜𝑢𝑡𝑝𝑢𝑡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b="0" dirty="0"/>
              </a:p>
              <a:p>
                <a:pPr lvl="2"/>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 −</m:t>
                    </m:r>
                    <m:r>
                      <a:rPr lang="en-IN" b="0" i="1" smtClean="0">
                        <a:latin typeface="Cambria Math" panose="02040503050406030204" pitchFamily="18" charset="0"/>
                      </a:rPr>
                      <m:t>𝑐h𝑎𝑛𝑛𝑒𝑙</m:t>
                    </m:r>
                    <m:r>
                      <a:rPr lang="en-IN" b="0" i="1" smtClean="0">
                        <a:latin typeface="Cambria Math" panose="02040503050406030204" pitchFamily="18" charset="0"/>
                      </a:rPr>
                      <m:t> </m:t>
                    </m:r>
                    <m:r>
                      <a:rPr lang="en-IN" b="0" i="1" smtClean="0">
                        <a:latin typeface="Cambria Math" panose="02040503050406030204" pitchFamily="18" charset="0"/>
                      </a:rPr>
                      <m:t>𝑣𝑒𝑐𝑡𝑜𝑟</m:t>
                    </m:r>
                    <m:r>
                      <a:rPr lang="en-IN" b="0" i="1" smtClean="0">
                        <a:latin typeface="Cambria Math" panose="02040503050406030204" pitchFamily="18" charset="0"/>
                      </a:rPr>
                      <m:t> −</m:t>
                    </m:r>
                    <m:r>
                      <a:rPr lang="en-IN" b="0" i="1" smtClean="0">
                        <a:latin typeface="Cambria Math" panose="02040503050406030204" pitchFamily="18" charset="0"/>
                      </a:rPr>
                      <m:t>𝑟𝑥𝑡</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𝐼𝑛𝑝𝑢𝑡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𝑡𝑥</m:t>
                    </m:r>
                    <m:r>
                      <a:rPr lang="en-IN" b="0" i="1" dirty="0" smtClean="0">
                        <a:latin typeface="Cambria Math" panose="02040503050406030204" pitchFamily="18" charset="0"/>
                      </a:rPr>
                      <m:t>1</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𝑛</m:t>
                        </m:r>
                      </m:e>
                    </m:acc>
                    <m:r>
                      <a:rPr lang="en-IN" b="0" i="1" dirty="0" smtClean="0">
                        <a:latin typeface="Cambria Math" panose="02040503050406030204" pitchFamily="18" charset="0"/>
                      </a:rPr>
                      <m:t> −</m:t>
                    </m:r>
                    <m:r>
                      <a:rPr lang="en-IN" b="0" i="1" dirty="0" smtClean="0">
                        <a:latin typeface="Cambria Math" panose="02040503050406030204" pitchFamily="18" charset="0"/>
                      </a:rPr>
                      <m:t>𝑛𝑜𝑖𝑠𝑒</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𝑖𝑗</m:t>
                        </m:r>
                      </m:sub>
                    </m:sSub>
                  </m:oMath>
                </a14:m>
                <a:r>
                  <a:rPr lang="en-IN" dirty="0"/>
                  <a:t> is the channel coefficient between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𝑡h</m:t>
                        </m:r>
                      </m:sup>
                    </m:sSup>
                  </m:oMath>
                </a14:m>
                <a:r>
                  <a:rPr lang="en-IN" dirty="0"/>
                  <a:t> receive antenna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𝑡h</m:t>
                        </m:r>
                      </m:sup>
                    </m:sSup>
                  </m:oMath>
                </a14:m>
                <a:r>
                  <a:rPr lang="en-IN" dirty="0"/>
                  <a:t> transmit antenna</a:t>
                </a:r>
              </a:p>
            </p:txBody>
          </p:sp>
        </mc:Choice>
        <mc:Fallback>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4149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E7CA42-EE93-2D3B-B821-CDE6FAF34881}"/>
              </a:ext>
            </a:extLst>
          </p:cNvPr>
          <p:cNvSpPr>
            <a:spLocks noGrp="1"/>
          </p:cNvSpPr>
          <p:nvPr>
            <p:ph type="title"/>
          </p:nvPr>
        </p:nvSpPr>
        <p:spPr/>
        <p:txBody>
          <a:bodyPr/>
          <a:lstStyle/>
          <a:p>
            <a:r>
              <a:rPr lang="en-IN" dirty="0"/>
              <a:t>Lecture 1</a:t>
            </a:r>
          </a:p>
        </p:txBody>
      </p:sp>
    </p:spTree>
    <p:extLst>
      <p:ext uri="{BB962C8B-B14F-4D97-AF65-F5344CB8AC3E}">
        <p14:creationId xmlns:p14="http://schemas.microsoft.com/office/powerpoint/2010/main" val="421360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Receiver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a:bodyPr>
              <a:lstStyle/>
              <a:p>
                <a:r>
                  <a:rPr lang="en-IN" dirty="0"/>
                  <a:t>Given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how to determine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a:t>
                </a:r>
              </a:p>
              <a:p>
                <a:r>
                  <a:rPr lang="en-IN" dirty="0"/>
                  <a:t>“r” equations and “t” unknowns</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endParaRPr lang="en-IN" dirty="0"/>
              </a:p>
              <a:p>
                <a:pPr lvl="1"/>
                <a:r>
                  <a:rPr lang="en-IN" dirty="0"/>
                  <a:t>If H is non-singular (determinant </a:t>
                </a:r>
                <a14:m>
                  <m:oMath xmlns:m="http://schemas.openxmlformats.org/officeDocument/2006/math">
                    <m:r>
                      <a:rPr lang="en-IN" b="0" i="1" smtClean="0">
                        <a:latin typeface="Cambria Math" panose="02040503050406030204" pitchFamily="18" charset="0"/>
                      </a:rPr>
                      <m:t>≠</m:t>
                    </m:r>
                  </m:oMath>
                </a14:m>
                <a:r>
                  <a:rPr lang="en-IN" dirty="0"/>
                  <a:t>0, i.e. invertible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−1</m:t>
                        </m:r>
                      </m:sup>
                    </m:sSup>
                  </m:oMath>
                </a14:m>
                <a:r>
                  <a:rPr lang="en-IN" dirty="0"/>
                  <a:t> exists),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IN" dirty="0"/>
                  <a:t> has a unique solution </a:t>
                </a:r>
                <a14:m>
                  <m:oMath xmlns:m="http://schemas.openxmlformats.org/officeDocument/2006/math">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𝑜𝑟</m:t>
                    </m:r>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is called estimated vector</a:t>
                </a:r>
              </a:p>
              <a:p>
                <a:r>
                  <a:rPr lang="en-IN" dirty="0"/>
                  <a:t>What happens when r&gt;t</a:t>
                </a:r>
              </a:p>
              <a:p>
                <a:pPr lvl="1"/>
                <a:r>
                  <a:rPr lang="en-IN" dirty="0"/>
                  <a:t>More equations – y (r) than unknowns – x (t) in H</a:t>
                </a:r>
              </a:p>
              <a:p>
                <a:pPr lvl="1"/>
                <a:r>
                  <a:rPr lang="en-IN" dirty="0"/>
                  <a:t>That means more rows than columns </a:t>
                </a:r>
                <a14:m>
                  <m:oMath xmlns:m="http://schemas.openxmlformats.org/officeDocument/2006/math">
                    <m:r>
                      <a:rPr lang="en-IN" b="0" i="1" smtClean="0">
                        <a:latin typeface="Cambria Math" panose="02040503050406030204" pitchFamily="18" charset="0"/>
                      </a:rPr>
                      <m:t>⇒</m:t>
                    </m:r>
                  </m:oMath>
                </a14:m>
                <a:r>
                  <a:rPr lang="en-IN" dirty="0"/>
                  <a:t> tall matrix </a:t>
                </a:r>
                <a14:m>
                  <m:oMath xmlns:m="http://schemas.openxmlformats.org/officeDocument/2006/math">
                    <m:r>
                      <a:rPr lang="en-IN" b="0" i="1" smtClean="0">
                        <a:latin typeface="Cambria Math" panose="02040503050406030204" pitchFamily="18" charset="0"/>
                      </a:rPr>
                      <m:t>⇒</m:t>
                    </m:r>
                  </m:oMath>
                </a14:m>
                <a:r>
                  <a:rPr lang="en-IN" dirty="0"/>
                  <a:t> H is not invertible </a:t>
                </a:r>
                <a14:m>
                  <m:oMath xmlns:m="http://schemas.openxmlformats.org/officeDocument/2006/math">
                    <m:r>
                      <a:rPr lang="en-IN" b="0" i="1" smtClean="0">
                        <a:latin typeface="Cambria Math" panose="02040503050406030204" pitchFamily="18" charset="0"/>
                      </a:rPr>
                      <m:t>⇒</m:t>
                    </m:r>
                  </m:oMath>
                </a14:m>
                <a:r>
                  <a:rPr lang="en-IN" dirty="0"/>
                  <a:t> no solution</a:t>
                </a:r>
              </a:p>
              <a:p>
                <a:pPr lvl="1"/>
                <a:r>
                  <a:rPr lang="en-IN" dirty="0"/>
                  <a:t>However, we try to find approximate solution</a:t>
                </a:r>
              </a:p>
              <a:p>
                <a:pPr lvl="2"/>
                <a14:m>
                  <m:oMath xmlns:m="http://schemas.openxmlformats.org/officeDocument/2006/math">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𝑒</m:t>
                        </m:r>
                      </m:e>
                    </m:acc>
                    <m:r>
                      <a:rPr lang="en-IN" b="0" i="0" dirty="0" smtClean="0">
                        <a:latin typeface="Cambria Math" panose="02040503050406030204" pitchFamily="18" charset="0"/>
                      </a:rPr>
                      <m:t> − </m:t>
                    </m:r>
                  </m:oMath>
                </a14:m>
                <a:r>
                  <a:rPr lang="en-IN" dirty="0"/>
                  <a:t>Find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such that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𝑒</m:t>
                        </m:r>
                      </m:e>
                    </m:acc>
                  </m:oMath>
                </a14:m>
                <a:r>
                  <a:rPr lang="en-IN" dirty="0"/>
                  <a:t> is minimum</a:t>
                </a:r>
              </a:p>
              <a:p>
                <a:pPr lvl="2"/>
                <a:r>
                  <a:rPr lang="en-IN" dirty="0"/>
                  <a:t>min</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min</a:t>
                </a:r>
                <a14:m>
                  <m:oMath xmlns:m="http://schemas.openxmlformats.org/officeDocument/2006/math">
                    <m:sSup>
                      <m:sSupPr>
                        <m:ctrlPr>
                          <a:rPr lang="en-IN" b="0" i="1" dirty="0" smtClean="0">
                            <a:latin typeface="Cambria Math" panose="02040503050406030204" pitchFamily="18" charset="0"/>
                          </a:rPr>
                        </m:ctrlPr>
                      </m:sSupPr>
                      <m:e>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d>
                          </m:e>
                        </m:d>
                      </m:e>
                      <m:sup>
                        <m:r>
                          <a:rPr lang="en-IN" b="0" i="1" dirty="0" smtClean="0">
                            <a:latin typeface="Cambria Math" panose="02040503050406030204" pitchFamily="18" charset="0"/>
                          </a:rPr>
                          <m:t>2</m:t>
                        </m:r>
                      </m:sup>
                    </m:sSup>
                  </m:oMath>
                </a14:m>
                <a:r>
                  <a:rPr lang="en-IN" dirty="0"/>
                  <a:t> - Least square norm error and called as Least Squares Problem</a:t>
                </a:r>
              </a:p>
              <a:p>
                <a:r>
                  <a:rPr lang="en-IN" b="0" dirty="0"/>
                  <a:t>ZF - Zero Forcing Receiver</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pPr lvl="1"/>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r>
                  <a:rPr lang="en-IN" dirty="0"/>
                  <a:t> is termed as </a:t>
                </a:r>
                <a:r>
                  <a:rPr lang="en-IN" i="1" dirty="0"/>
                  <a:t>pseudo-inverse </a:t>
                </a:r>
                <a:r>
                  <a:rPr lang="en-IN" dirty="0"/>
                  <a:t>of H – Tall matrix formula</a:t>
                </a:r>
              </a:p>
              <a:p>
                <a:pPr lvl="2"/>
                <a:r>
                  <a:rPr lang="en-IN" dirty="0"/>
                  <a:t>Because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𝐻</m:t>
                    </m:r>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endParaRPr lang="en-IN" dirty="0"/>
              </a:p>
              <a:p>
                <a:endParaRPr lang="en-IN" dirty="0"/>
              </a:p>
            </p:txBody>
          </p:sp>
        </mc:Choice>
        <mc:Fallback>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9842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LMMSE Receiver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85000" lnSpcReduction="10000"/>
              </a:bodyPr>
              <a:lstStyle/>
              <a:p>
                <a:r>
                  <a:rPr lang="en-IN" dirty="0"/>
                  <a:t>Linear Minimum Mean Square Error Receiver</a:t>
                </a:r>
              </a:p>
              <a:p>
                <a:pPr lvl="1"/>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oMath>
                </a14:m>
                <a:endParaRPr lang="en-IN" dirty="0"/>
              </a:p>
              <a:p>
                <a:pPr lvl="1"/>
                <a:r>
                  <a:rPr lang="en-IN" dirty="0"/>
                  <a:t>min</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e>
                            </m:d>
                          </m:e>
                          <m:sup>
                            <m:r>
                              <a:rPr lang="en-IN" b="0" i="1" smtClean="0">
                                <a:latin typeface="Cambria Math" panose="02040503050406030204" pitchFamily="18" charset="0"/>
                              </a:rPr>
                              <m:t>2</m:t>
                            </m:r>
                          </m:sup>
                        </m:sSup>
                      </m:e>
                    </m:d>
                  </m:oMath>
                </a14:m>
                <a:endParaRPr lang="en-IN" b="0"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𝑥𝑥</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Cross-covariance matrix of </a:t>
                </a:r>
                <a14:m>
                  <m:oMath xmlns:m="http://schemas.openxmlformats.org/officeDocument/2006/math">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m:t>
                        </m:r>
                        <m:r>
                          <a:rPr lang="en-IN" b="0" i="1" dirty="0" smtClean="0">
                            <a:latin typeface="Cambria Math" panose="02040503050406030204" pitchFamily="18" charset="0"/>
                          </a:rPr>
                          <m:t>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General expression of LMMSE receiver is</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𝑥𝑦</m:t>
                        </m:r>
                      </m:sub>
                    </m:sSub>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up>
                        <m:r>
                          <a:rPr lang="en-IN" b="0" i="1" dirty="0" smtClean="0">
                            <a:latin typeface="Cambria Math" panose="02040503050406030204" pitchFamily="18" charset="0"/>
                          </a:rPr>
                          <m:t>−</m:t>
                        </m:r>
                        <m:r>
                          <a:rPr lang="en-IN" b="0" i="1" dirty="0" smtClean="0">
                            <a:latin typeface="Cambria Math" panose="02040503050406030204" pitchFamily="18" charset="0"/>
                          </a:rPr>
                          <m:t>1</m:t>
                        </m:r>
                      </m:sup>
                    </m:sSub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𝑥𝑦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𝑦𝑦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0" smtClean="0">
                        <a:latin typeface="Cambria Math" panose="02040503050406030204" pitchFamily="18" charset="0"/>
                      </a:rPr>
                      <m:t>=</m:t>
                    </m:r>
                    <m:r>
                      <m:rPr>
                        <m:sty m:val="p"/>
                      </m:rPr>
                      <a:rPr lang="en-IN" b="0" i="0" smtClean="0">
                        <a:latin typeface="Cambria Math" panose="02040503050406030204" pitchFamily="18" charset="0"/>
                      </a:rPr>
                      <m:t>P</m:t>
                    </m:r>
                    <m:r>
                      <a:rPr lang="en-IN" b="0" i="0" smtClean="0">
                        <a:latin typeface="Cambria Math" panose="02040503050406030204" pitchFamily="18" charset="0"/>
                      </a:rPr>
                      <m:t>.</m:t>
                    </m:r>
                    <m:sSup>
                      <m:sSupPr>
                        <m:ctrlPr>
                          <a:rPr lang="en-IN" b="0" i="0" smtClean="0">
                            <a:latin typeface="Cambria Math" panose="02040503050406030204" pitchFamily="18" charset="0"/>
                          </a:rPr>
                        </m:ctrlPr>
                      </m:sSupPr>
                      <m:e>
                        <m:r>
                          <m:rPr>
                            <m:sty m:val="p"/>
                          </m:rPr>
                          <a:rPr lang="en-IN" b="0" i="0" smtClean="0">
                            <a:latin typeface="Cambria Math" panose="02040503050406030204" pitchFamily="18" charset="0"/>
                          </a:rPr>
                          <m:t>HH</m:t>
                        </m:r>
                      </m:e>
                      <m:sup>
                        <m:r>
                          <m:rPr>
                            <m:sty m:val="p"/>
                          </m:rPr>
                          <a:rPr lang="en-IN" b="0" i="0" smtClean="0">
                            <a:latin typeface="Cambria Math" panose="02040503050406030204" pitchFamily="18" charset="0"/>
                          </a:rPr>
                          <m:t>H</m:t>
                        </m:r>
                      </m:sup>
                    </m:sSup>
                    <m:r>
                      <a:rPr lang="en-IN" b="0" i="0" smtClean="0">
                        <a:latin typeface="Cambria Math" panose="02040503050406030204" pitchFamily="18" charset="0"/>
                      </a:rPr>
                      <m:t>+</m:t>
                    </m:r>
                    <m:sSub>
                      <m:sSubPr>
                        <m:ctrlPr>
                          <a:rPr lang="en-IN" b="0" i="0"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r>
                  <a:rPr lang="en-IN" dirty="0"/>
                  <a:t> </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r>
                              <a:rPr lang="en-IN" b="0" i="1" dirty="0" smtClean="0">
                                <a:latin typeface="Cambria Math" panose="02040503050406030204" pitchFamily="18" charset="0"/>
                              </a:rPr>
                              <m:t>𝐻</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m:t>
                        </m:r>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r>
                          <a:rPr lang="en-IN" b="0" i="1" dirty="0" smtClean="0">
                            <a:latin typeface="Cambria Math" panose="02040503050406030204" pitchFamily="18" charset="0"/>
                          </a:rPr>
                          <m:t> </m:t>
                        </m:r>
                      </m:e>
                    </m:acc>
                  </m:oMath>
                </a14:m>
                <a:r>
                  <a:rPr lang="en-IN" dirty="0"/>
                  <a:t> - </a:t>
                </a:r>
                <a:r>
                  <a:rPr lang="en-IN" dirty="0" err="1"/>
                  <a:t>rxr</a:t>
                </a:r>
                <a:endParaRPr lang="en-IN" dirty="0"/>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m:t>
                        </m:r>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r>
                  <a:rPr lang="en-IN" dirty="0"/>
                  <a:t>Alternate LMMSE expression</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num>
                                  <m:den>
                                    <m:r>
                                      <a:rPr lang="en-IN" b="0" i="1" dirty="0" smtClean="0">
                                        <a:latin typeface="Cambria Math" panose="02040503050406030204" pitchFamily="18" charset="0"/>
                                      </a:rPr>
                                      <m:t>𝑃</m:t>
                                    </m:r>
                                  </m:den>
                                </m:f>
                                <m:r>
                                  <a:rPr lang="en-IN" b="0" i="1" dirty="0" smtClean="0">
                                    <a:latin typeface="Cambria Math" panose="02040503050406030204" pitchFamily="18" charset="0"/>
                                  </a:rPr>
                                  <m:t>𝐼</m:t>
                                </m:r>
                              </m:e>
                            </m:d>
                          </m:e>
                          <m:sup>
                            <m:r>
                              <a:rPr lang="en-IN" b="0" i="1" dirty="0" smtClean="0">
                                <a:latin typeface="Cambria Math" panose="02040503050406030204" pitchFamily="18" charset="0"/>
                              </a:rPr>
                              <m:t>−</m:t>
                            </m:r>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𝑆𝑁𝑅</m:t>
                                </m:r>
                              </m:den>
                            </m:f>
                          </m:e>
                        </m:d>
                      </m:e>
                      <m:sup>
                        <m:r>
                          <a:rPr lang="en-IN" b="0" i="1" dirty="0" smtClean="0">
                            <a:latin typeface="Cambria Math" panose="02040503050406030204" pitchFamily="18" charset="0"/>
                          </a:rPr>
                          <m:t>−</m:t>
                        </m:r>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txt</a:t>
                </a:r>
              </a:p>
              <a:p>
                <a:r>
                  <a:rPr lang="en-IN" dirty="0"/>
                  <a:t>At high SNR (</a:t>
                </a:r>
                <a14:m>
                  <m:oMath xmlns:m="http://schemas.openxmlformats.org/officeDocument/2006/math">
                    <m:r>
                      <a:rPr lang="en-IN" b="0" i="1" smtClean="0">
                        <a:latin typeface="Cambria Math" panose="02040503050406030204" pitchFamily="18" charset="0"/>
                      </a:rPr>
                      <m:t>𝑆𝑁𝑅</m:t>
                    </m:r>
                    <m:r>
                      <a:rPr lang="en-IN" b="0" i="1"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𝐿𝑀𝑀𝑆𝐸</m:t>
                    </m:r>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m:t>
                        </m:r>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tens to be zero forcing receiver</a:t>
                </a:r>
              </a:p>
              <a:p>
                <a:endParaRPr lang="en-IN" dirty="0"/>
              </a:p>
              <a:p>
                <a:endParaRPr lang="en-IN" dirty="0"/>
              </a:p>
            </p:txBody>
          </p:sp>
        </mc:Choice>
        <mc:Fallback>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1253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r>
                  <a:rPr lang="en-IN" dirty="0"/>
                  <a:t>Singular value decomposition</a:t>
                </a:r>
              </a:p>
              <a:p>
                <a:r>
                  <a:rPr lang="en-IN" dirty="0"/>
                  <a:t>Given </a:t>
                </a:r>
                <a14:m>
                  <m:oMath xmlns:m="http://schemas.openxmlformats.org/officeDocument/2006/math">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oMath>
                </a14:m>
                <a:r>
                  <a:rPr lang="en-IN" dirty="0"/>
                  <a:t>, SVD is defined as</a:t>
                </a:r>
              </a:p>
              <a:p>
                <a:pPr lvl="1"/>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𝑟𝑥𝑟</m:t>
                        </m:r>
                      </m:sub>
                    </m:sSub>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Σ</m:t>
                        </m:r>
                      </m:e>
                      <m:sub>
                        <m:r>
                          <a:rPr lang="en-IN" b="0" i="1" smtClean="0">
                            <a:latin typeface="Cambria Math" panose="02040503050406030204" pitchFamily="18" charset="0"/>
                          </a:rPr>
                          <m:t>𝑟𝑥𝑡</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𝑡𝑥𝑡</m:t>
                        </m:r>
                      </m:sub>
                      <m:sup>
                        <m:r>
                          <a:rPr lang="en-IN" b="0" i="1" smtClean="0">
                            <a:latin typeface="Cambria Math" panose="02040503050406030204" pitchFamily="18" charset="0"/>
                          </a:rPr>
                          <m:t>𝐻</m:t>
                        </m:r>
                      </m:sup>
                    </m:sSubSup>
                  </m:oMath>
                </a14:m>
                <a:endParaRPr lang="en-IN" dirty="0"/>
              </a:p>
              <a:p>
                <a:pPr lvl="1"/>
                <a:r>
                  <a:rPr lang="en-IN" dirty="0"/>
                  <a:t>U,V are ortho-normal matrices</a:t>
                </a:r>
              </a:p>
              <a:p>
                <a:pPr lvl="1"/>
                <a14:m>
                  <m:oMath xmlns:m="http://schemas.openxmlformats.org/officeDocument/2006/math">
                    <m:r>
                      <m:rPr>
                        <m:sty m:val="p"/>
                      </m:rPr>
                      <a:rPr lang="en-IN" b="0" i="0" smtClean="0">
                        <a:latin typeface="Cambria Math" panose="02040503050406030204" pitchFamily="18" charset="0"/>
                      </a:rPr>
                      <m:t>Σ</m:t>
                    </m:r>
                  </m:oMath>
                </a14:m>
                <a:r>
                  <a:rPr lang="en-IN" dirty="0"/>
                  <a:t> has the structure (</a:t>
                </a:r>
                <a:r>
                  <a:rPr lang="en-IN" dirty="0" err="1"/>
                  <a:t>rxt</a:t>
                </a:r>
                <a:r>
                  <a:rPr lang="en-IN" dirty="0"/>
                  <a:t>)</a:t>
                </a:r>
              </a:p>
              <a:p>
                <a:pPr lvl="2"/>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e>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e>
                    </m:d>
                    <m:r>
                      <a:rPr lang="en-IN" b="0" i="1" smtClean="0">
                        <a:latin typeface="Cambria Math" panose="02040503050406030204" pitchFamily="18" charset="0"/>
                      </a:rPr>
                      <m:t> −</m:t>
                    </m:r>
                    <m:r>
                      <a:rPr lang="en-IN" b="0" i="1" smtClean="0">
                        <a:latin typeface="Cambria Math" panose="02040503050406030204" pitchFamily="18" charset="0"/>
                      </a:rPr>
                      <m:t>𝑟𝑥𝑡</m:t>
                    </m:r>
                    <m:r>
                      <a:rPr lang="en-IN" b="0" i="1" smtClean="0">
                        <a:latin typeface="Cambria Math" panose="02040503050406030204" pitchFamily="18" charset="0"/>
                      </a:rPr>
                      <m:t> </m:t>
                    </m:r>
                    <m:r>
                      <a:rPr lang="en-IN" b="0" i="1" smtClean="0">
                        <a:latin typeface="Cambria Math" panose="02040503050406030204" pitchFamily="18" charset="0"/>
                      </a:rPr>
                      <m:t>𝑑𝑖𝑎𝑔𝑜𝑛𝑎𝑙</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𝑥𝑡</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𝑖</m:t>
                        </m:r>
                      </m:sub>
                    </m:sSub>
                    <m:r>
                      <a:rPr lang="en-IN" b="0" i="1" smtClean="0">
                        <a:latin typeface="Cambria Math" panose="02040503050406030204" pitchFamily="18" charset="0"/>
                      </a:rPr>
                      <m:t>≥0</m:t>
                    </m:r>
                  </m:oMath>
                </a14:m>
                <a:r>
                  <a:rPr lang="en-IN" dirty="0"/>
                  <a:t> and arranged in decreasing order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𝑡</m:t>
                        </m:r>
                      </m:sub>
                    </m:sSub>
                    <m:r>
                      <a:rPr lang="en-IN" b="0" i="1" smtClean="0">
                        <a:latin typeface="Cambria Math" panose="02040503050406030204" pitchFamily="18" charset="0"/>
                      </a:rPr>
                      <m:t>≥0</m:t>
                    </m:r>
                  </m:oMath>
                </a14:m>
                <a:r>
                  <a:rPr lang="en-IN" dirty="0"/>
                  <a:t> and are singular values</a:t>
                </a:r>
              </a:p>
              <a:p>
                <a:pPr lvl="2"/>
                <a:r>
                  <a:rPr lang="en-IN" dirty="0"/>
                  <a:t>Singular values of any matrix are non-negative real number numbers whereas eigenvalues can be complex, negative, or positive</a:t>
                </a:r>
              </a:p>
              <a:p>
                <a:pPr lvl="2"/>
                <a:r>
                  <a:rPr lang="en-IN" dirty="0"/>
                  <a:t>Rank of H is number of non-zero singular values</a:t>
                </a:r>
              </a:p>
            </p:txBody>
          </p:sp>
        </mc:Choice>
        <mc:Fallback>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0703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AEDE-F5B5-8005-7FC1-5B27B9FE1422}"/>
              </a:ext>
            </a:extLst>
          </p:cNvPr>
          <p:cNvSpPr>
            <a:spLocks noGrp="1"/>
          </p:cNvSpPr>
          <p:nvPr>
            <p:ph type="title"/>
          </p:nvPr>
        </p:nvSpPr>
        <p:spPr/>
        <p:txBody>
          <a:bodyPr/>
          <a:lstStyle/>
          <a:p>
            <a:r>
              <a:rPr lang="en-IN" dirty="0"/>
              <a:t>SVD Relation to Eigenvalue Decomposition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4C27D4-CEFD-381B-4AA8-4AA4DFB99739}"/>
                  </a:ext>
                </a:extLst>
              </p:cNvPr>
              <p:cNvSpPr>
                <a:spLocks noGrp="1"/>
              </p:cNvSpPr>
              <p:nvPr>
                <p:ph sz="quarter" idx="10"/>
              </p:nvPr>
            </p:nvSpPr>
            <p:spPr/>
            <p:txBody>
              <a:bodyPr/>
              <a:lstStyle/>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m>
                          <m:mPr>
                            <m:mcs>
                              <m:mc>
                                <m:mcPr>
                                  <m:count m:val="3"/>
                                  <m:mcJc m:val="center"/>
                                </m:mcPr>
                              </m:mc>
                            </m:mcs>
                            <m:ctrlPr>
                              <a:rPr lang="en-IN" b="0" i="1" smtClean="0">
                                <a:latin typeface="Cambria Math" panose="02040503050406030204" pitchFamily="18" charset="0"/>
                              </a:rPr>
                            </m:ctrlPr>
                          </m:mP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e>
                              <m:r>
                                <a:rPr lang="en-IN" b="0" i="1" smtClean="0">
                                  <a:latin typeface="Cambria Math" panose="02040503050406030204" pitchFamily="18" charset="0"/>
                                </a:rPr>
                                <m:t>⋯</m:t>
                              </m:r>
                            </m:e>
                            <m:e>
                              <m:r>
                                <a:rPr lang="en-IN" b="0" i="1" smtClean="0">
                                  <a:latin typeface="Cambria Math" panose="02040503050406030204" pitchFamily="18" charset="0"/>
                                </a:rPr>
                                <m:t>0</m:t>
                              </m:r>
                            </m:e>
                          </m:mr>
                          <m:mr>
                            <m:e>
                              <m:r>
                                <a:rPr lang="en-IN" b="0" i="1" smtClean="0">
                                  <a:latin typeface="Cambria Math" panose="02040503050406030204" pitchFamily="18" charset="0"/>
                                </a:rPr>
                                <m:t>⋮</m:t>
                              </m:r>
                            </m:e>
                            <m:e>
                              <m:r>
                                <a:rPr lang="en-IN" b="0" i="1" smtClean="0">
                                  <a:latin typeface="Cambria Math" panose="02040503050406030204" pitchFamily="18" charset="0"/>
                                </a:rPr>
                                <m:t>⋱</m:t>
                              </m:r>
                            </m:e>
                            <m:e>
                              <m:r>
                                <a:rPr lang="en-IN" b="0" i="1" smtClean="0">
                                  <a:latin typeface="Cambria Math" panose="02040503050406030204" pitchFamily="18" charset="0"/>
                                </a:rPr>
                                <m:t>⋮</m:t>
                              </m:r>
                            </m:e>
                          </m:mr>
                          <m:mr>
                            <m:e>
                              <m:r>
                                <a:rPr lang="en-IN" b="0" i="1" smtClean="0">
                                  <a:latin typeface="Cambria Math" panose="02040503050406030204" pitchFamily="18" charset="0"/>
                                </a:rPr>
                                <m:t>0</m:t>
                              </m:r>
                            </m:e>
                            <m:e>
                              <m:r>
                                <a:rPr lang="en-IN" b="0" i="1" smtClean="0">
                                  <a:latin typeface="Cambria Math" panose="02040503050406030204" pitchFamily="18" charset="0"/>
                                </a:rPr>
                                <m:t>⋯</m:t>
                              </m:r>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e>
                          </m:mr>
                        </m:m>
                      </m:e>
                    </m:d>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r>
                  <a:rPr lang="en-IN" b="0" dirty="0"/>
                  <a:t>V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𝑡</m:t>
                        </m:r>
                      </m:sub>
                    </m:sSub>
                  </m:oMath>
                </a14:m>
                <a:r>
                  <a:rPr lang="en-IN" dirty="0"/>
                  <a:t>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r>
                  <a:rPr lang="en-IN" b="0" dirty="0"/>
                  <a:t>U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r>
                          <a:rPr lang="en-IN" b="0" i="1" smtClean="0">
                            <a:latin typeface="Cambria Math" panose="02040503050406030204" pitchFamily="18" charset="0"/>
                          </a:rPr>
                          <m:t> </m:t>
                        </m:r>
                      </m:e>
                      <m:sub>
                        <m:r>
                          <a:rPr lang="en-IN" b="0" i="1" smtClean="0">
                            <a:latin typeface="Cambria Math" panose="02040503050406030204" pitchFamily="18" charset="0"/>
                          </a:rPr>
                          <m:t>𝑡</m:t>
                        </m:r>
                      </m:sub>
                    </m:sSub>
                  </m:oMath>
                </a14:m>
                <a:r>
                  <a:rPr lang="en-IN" dirty="0"/>
                  <a:t>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endParaRPr lang="en-IN" dirty="0"/>
              </a:p>
            </p:txBody>
          </p:sp>
        </mc:Choice>
        <mc:Fallback>
          <p:sp>
            <p:nvSpPr>
              <p:cNvPr id="3" name="Content Placeholder 2">
                <a:extLst>
                  <a:ext uri="{FF2B5EF4-FFF2-40B4-BE49-F238E27FC236}">
                    <a16:creationId xmlns:a16="http://schemas.microsoft.com/office/drawing/2014/main" id="{AC4C27D4-CEFD-381B-4AA8-4AA4DFB99739}"/>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6770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 Processing</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7131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Capacity of MIMO Wireless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17042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Alamouti Code</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718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of Alamouti Code</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019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Multi-carrier Modulation</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0033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4998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Power Signal</a:t>
                </a:r>
              </a:p>
              <a:p>
                <a:pPr lvl="1"/>
                <a:r>
                  <a:rPr lang="en-IN" dirty="0"/>
                  <a:t>A signal is said to be power signal if its average power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𝑃</m:t>
                    </m:r>
                    <m:r>
                      <a:rPr lang="en-IN" b="0" i="1" smtClean="0">
                        <a:latin typeface="Cambria Math" panose="02040503050406030204" pitchFamily="18" charset="0"/>
                      </a:rPr>
                      <m:t>&lt;∞</m:t>
                    </m:r>
                  </m:oMath>
                </a14:m>
                <a:endParaRPr lang="en-IN" b="0" dirty="0"/>
              </a:p>
              <a:p>
                <a:pPr lvl="1"/>
                <a:r>
                  <a:rPr lang="en-IN" dirty="0"/>
                  <a:t>Total energy is </a:t>
                </a:r>
                <a14:m>
                  <m:oMath xmlns:m="http://schemas.openxmlformats.org/officeDocument/2006/math">
                    <m:r>
                      <a:rPr lang="en-IN" b="0" i="1" smtClean="0">
                        <a:latin typeface="Cambria Math" panose="02040503050406030204" pitchFamily="18" charset="0"/>
                      </a:rPr>
                      <m:t>∞</m:t>
                    </m:r>
                  </m:oMath>
                </a14:m>
                <a:endParaRPr lang="en-IN" b="0" dirty="0"/>
              </a:p>
              <a:p>
                <a:pPr lvl="1"/>
                <a:r>
                  <a:rPr lang="en-IN" dirty="0"/>
                  <a:t>Periodic signals are examples of power signals</a:t>
                </a:r>
              </a:p>
              <a:p>
                <a:pPr lvl="1"/>
                <a:r>
                  <a:rPr lang="en-GB" dirty="0"/>
                  <a:t>The average power of a signal is defined as the mean power dissipated by the signal such as voltage or current in a unit resistance over a period</a:t>
                </a:r>
                <a:endParaRPr lang="en-IN" dirty="0"/>
              </a:p>
              <a:p>
                <a:r>
                  <a:rPr lang="en-IN" dirty="0"/>
                  <a:t>Energy Signal</a:t>
                </a:r>
              </a:p>
              <a:p>
                <a:pPr lvl="1"/>
                <a:r>
                  <a:rPr lang="en-IN" dirty="0"/>
                  <a:t>A signal is said to be energy signal if and only if its total energy E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rPr>
                      <m:t>∞</m:t>
                    </m:r>
                  </m:oMath>
                </a14:m>
                <a:endParaRPr lang="en-IN" b="0" dirty="0"/>
              </a:p>
              <a:p>
                <a:pPr lvl="1"/>
                <a:r>
                  <a:rPr lang="en-IN" dirty="0"/>
                  <a:t>Average power 0</a:t>
                </a:r>
              </a:p>
              <a:p>
                <a:pPr lvl="1"/>
                <a:r>
                  <a:rPr lang="en-IN" dirty="0"/>
                  <a:t>Non-periodic signals are examples of energy signals</a:t>
                </a:r>
              </a:p>
              <a:p>
                <a:r>
                  <a:rPr lang="en-IN" dirty="0"/>
                  <a:t>Taking the reference of electric circuits/signals</a:t>
                </a:r>
              </a:p>
              <a:p>
                <a:pPr lvl="1"/>
                <a:r>
                  <a:rPr lang="en-IN" dirty="0"/>
                  <a:t>The instantaneous power is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Applying Ohm’s law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r>
                  <a:rPr lang="en-IN" b="0" dirty="0"/>
                  <a:t>)</a:t>
                </a:r>
              </a:p>
              <a:p>
                <a:pPr lvl="2"/>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num>
                      <m:den>
                        <m:r>
                          <a:rPr lang="en-IN" b="0" i="1" smtClean="0">
                            <a:latin typeface="Cambria Math" panose="02040503050406030204" pitchFamily="18" charset="0"/>
                          </a:rPr>
                          <m:t>𝑅</m:t>
                        </m:r>
                      </m:den>
                    </m:f>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endParaRPr lang="en-IN" b="0" dirty="0"/>
              </a:p>
              <a:p>
                <a:pPr lvl="1"/>
                <a:r>
                  <a:rPr lang="en-IN" dirty="0"/>
                  <a:t>When the value of resistance is 1</a:t>
                </a:r>
                <a14:m>
                  <m:oMath xmlns:m="http://schemas.openxmlformats.org/officeDocument/2006/math">
                    <m:r>
                      <m:rPr>
                        <m:sty m:val="p"/>
                      </m:rPr>
                      <a:rPr lang="en-IN" b="0" i="0" smtClean="0">
                        <a:latin typeface="Cambria Math" panose="02040503050406030204" pitchFamily="18" charset="0"/>
                      </a:rPr>
                      <m:t>Ω</m:t>
                    </m:r>
                  </m:oMath>
                </a14:m>
                <a:r>
                  <a:rPr lang="en-IN" dirty="0"/>
                  <a:t>, the power dissipated in it is known as </a:t>
                </a:r>
                <a:r>
                  <a:rPr lang="en-IN" b="1" dirty="0"/>
                  <a:t>normalized power</a:t>
                </a:r>
                <a:endParaRPr lang="en-IN" dirty="0"/>
              </a:p>
              <a:p>
                <a:pPr marL="457200" lvl="1" indent="0">
                  <a:buNone/>
                </a:pPr>
                <a:r>
                  <a:rPr lang="en-IN" b="0"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𝑁𝑜𝑟𝑚𝑎𝑙𝑖𝑧𝑒𝑑</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r>
                  <a:rPr lang="en-IN" dirty="0"/>
                  <a:t>If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denoted by a continuous time signal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The instantaneous power is equals to the square of the amplitude of the signal</a:t>
                </a:r>
              </a:p>
              <a:p>
                <a:pPr lvl="1"/>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oMath>
                </a14:m>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b="-409"/>
                </a:stretch>
              </a:blipFill>
            </p:spPr>
            <p:txBody>
              <a:bodyPr/>
              <a:lstStyle/>
              <a:p>
                <a:r>
                  <a:rPr lang="en-IN">
                    <a:noFill/>
                  </a:rPr>
                  <a:t> </a:t>
                </a:r>
              </a:p>
            </p:txBody>
          </p:sp>
        </mc:Fallback>
      </mc:AlternateContent>
    </p:spTree>
    <p:extLst>
      <p:ext uri="{BB962C8B-B14F-4D97-AF65-F5344CB8AC3E}">
        <p14:creationId xmlns:p14="http://schemas.microsoft.com/office/powerpoint/2010/main" val="277640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System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89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Examples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1455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Performance of OFDM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32485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687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ISI Channel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2532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Doppler Shift</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90526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85000" lnSpcReduction="20000"/>
              </a:bodyPr>
              <a:lstStyle/>
              <a:p>
                <a:r>
                  <a:rPr lang="en-IN" dirty="0"/>
                  <a:t>Power and energy  - Continuous Time Case</a:t>
                </a:r>
              </a:p>
              <a:p>
                <a:pPr lvl="1"/>
                <a:r>
                  <a:rPr lang="en-IN" b="1" dirty="0"/>
                  <a:t>Average power </a:t>
                </a:r>
                <a:r>
                  <a:rPr lang="en-IN" dirty="0"/>
                  <a:t>or normalized power of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4"/>
                                  </m:rPr>
                                  <a:rPr lang="en-IN" b="0" i="1" smtClean="0">
                                    <a:latin typeface="Cambria Math" panose="02040503050406030204" pitchFamily="18" charset="0"/>
                                  </a:rPr>
                                  <m:t>𝑇</m:t>
                                </m:r>
                              </m:num>
                              <m:den>
                                <m:r>
                                  <m:rPr>
                                    <m:brk m:alnAt="24"/>
                                  </m:rPr>
                                  <a:rPr lang="en-IN" b="0" i="1" smtClean="0">
                                    <a:latin typeface="Cambria Math" panose="02040503050406030204" pitchFamily="18" charset="0"/>
                                  </a:rPr>
                                  <m:t>2</m:t>
                                </m:r>
                              </m:den>
                            </m:f>
                            <m:r>
                              <m:rPr>
                                <m:brk m:alnAt="24"/>
                              </m:rPr>
                              <a:rPr lang="en-IN" b="0" i="1" smtClean="0">
                                <a:latin typeface="Cambria Math" panose="02040503050406030204" pitchFamily="18" charset="0"/>
                              </a:rPr>
                              <m:t>)</m:t>
                            </m:r>
                          </m:sub>
                          <m:sup>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e>
                            </m:d>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e>
                    </m:func>
                    <m:r>
                      <a:rPr lang="en-IN" b="0" i="0" smtClean="0">
                        <a:latin typeface="Cambria Math" panose="02040503050406030204" pitchFamily="18" charset="0"/>
                      </a:rPr>
                      <m:t> </m:t>
                    </m:r>
                    <m:r>
                      <a:rPr lang="en-IN" b="1" i="0" smtClean="0">
                        <a:latin typeface="Cambria Math" panose="02040503050406030204" pitchFamily="18" charset="0"/>
                      </a:rPr>
                      <m:t>𝐖𝐚𝐭𝐭𝐬</m:t>
                    </m:r>
                  </m:oMath>
                </a14:m>
                <a:endParaRPr lang="en-IN" b="1" dirty="0"/>
              </a:p>
              <a:p>
                <a:pPr lvl="1"/>
                <a:r>
                  <a:rPr lang="en-IN" b="1" dirty="0"/>
                  <a:t>Total energy </a:t>
                </a:r>
                <a:r>
                  <a:rPr lang="en-IN" dirty="0"/>
                  <a:t>or normalized energy of a continuous time signal is defined as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lim</m:t>
                            </m:r>
                          </m:e>
                          <m:lim>
                            <m:r>
                              <a:rPr lang="en-IN" i="1">
                                <a:latin typeface="Cambria Math" panose="02040503050406030204" pitchFamily="18" charset="0"/>
                              </a:rPr>
                              <m:t>𝑇</m:t>
                            </m:r>
                            <m:r>
                              <a:rPr lang="en-IN" i="1">
                                <a:latin typeface="Cambria Math" panose="02040503050406030204" pitchFamily="18" charset="0"/>
                              </a:rPr>
                              <m:t>→∞</m:t>
                            </m:r>
                          </m:lim>
                        </m:limLow>
                      </m:fName>
                      <m:e>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m:t>
                            </m:r>
                            <m:r>
                              <a:rPr lang="en-IN" i="1">
                                <a:latin typeface="Cambria Math" panose="02040503050406030204" pitchFamily="18" charset="0"/>
                              </a:rPr>
                              <m:t>(</m:t>
                            </m:r>
                            <m:f>
                              <m:fPr>
                                <m:ctrlPr>
                                  <a:rPr lang="en-IN" i="1">
                                    <a:latin typeface="Cambria Math" panose="02040503050406030204" pitchFamily="18" charset="0"/>
                                  </a:rPr>
                                </m:ctrlPr>
                              </m:fPr>
                              <m:num>
                                <m:r>
                                  <m:rPr>
                                    <m:brk m:alnAt="24"/>
                                  </m:rPr>
                                  <a:rPr lang="en-IN" i="1">
                                    <a:latin typeface="Cambria Math" panose="02040503050406030204" pitchFamily="18" charset="0"/>
                                  </a:rPr>
                                  <m:t>𝑇</m:t>
                                </m:r>
                              </m:num>
                              <m:den>
                                <m:r>
                                  <m:rPr>
                                    <m:brk m:alnAt="24"/>
                                  </m:rPr>
                                  <a:rPr lang="en-IN" i="1">
                                    <a:latin typeface="Cambria Math" panose="02040503050406030204" pitchFamily="18" charset="0"/>
                                  </a:rPr>
                                  <m:t>2</m:t>
                                </m:r>
                              </m:den>
                            </m:f>
                            <m:r>
                              <m:rPr>
                                <m:brk m:alnAt="24"/>
                              </m:rPr>
                              <a:rPr lang="en-IN" i="1">
                                <a:latin typeface="Cambria Math" panose="02040503050406030204" pitchFamily="18" charset="0"/>
                              </a:rPr>
                              <m:t>)</m:t>
                            </m:r>
                          </m:sub>
                          <m:sup>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e>
                            </m:d>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d>
                                      <m:dPr>
                                        <m:ctrlPr>
                                          <a:rPr lang="en-IN" i="1">
                                            <a:latin typeface="Cambria Math" panose="02040503050406030204" pitchFamily="18" charset="0"/>
                                          </a:rPr>
                                        </m:ctrlPr>
                                      </m:dPr>
                                      <m:e>
                                        <m:r>
                                          <a:rPr lang="en-IN" i="1">
                                            <a:latin typeface="Cambria Math" panose="02040503050406030204" pitchFamily="18" charset="0"/>
                                          </a:rPr>
                                          <m:t>𝑡</m:t>
                                        </m:r>
                                      </m:e>
                                    </m:d>
                                  </m:e>
                                </m:d>
                              </m:e>
                              <m:sup>
                                <m:r>
                                  <a:rPr lang="en-IN" i="1">
                                    <a:latin typeface="Cambria Math" panose="02040503050406030204" pitchFamily="18" charset="0"/>
                                  </a:rPr>
                                  <m:t>2</m:t>
                                </m:r>
                              </m:sup>
                            </m:sSup>
                            <m:r>
                              <a:rPr lang="en-IN" i="1">
                                <a:latin typeface="Cambria Math" panose="02040503050406030204" pitchFamily="18" charset="0"/>
                              </a:rPr>
                              <m:t>𝑑𝑡</m:t>
                            </m:r>
                          </m:e>
                        </m:nary>
                        <m:r>
                          <a:rPr lang="en-IN" i="1">
                            <a:latin typeface="Cambria Math" panose="02040503050406030204" pitchFamily="18" charset="0"/>
                          </a:rPr>
                          <m:t> </m:t>
                        </m:r>
                      </m:e>
                    </m:func>
                    <m:r>
                      <a:rPr lang="en-IN">
                        <a:latin typeface="Cambria Math" panose="02040503050406030204" pitchFamily="18" charset="0"/>
                      </a:rPr>
                      <m:t> </m:t>
                    </m:r>
                  </m:oMath>
                </a14:m>
                <a:r>
                  <a:rPr lang="en-IN" b="1" dirty="0"/>
                  <a:t>Joules</a:t>
                </a:r>
              </a:p>
              <a:p>
                <a:r>
                  <a:rPr lang="en-IN" dirty="0"/>
                  <a:t>Power and energy  - Discrete Time Case</a:t>
                </a:r>
              </a:p>
              <a:p>
                <a:pPr lvl="1"/>
                <a:r>
                  <a:rPr lang="en-IN" dirty="0"/>
                  <a:t>For the discrete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the integrals above are replaced by summations</a:t>
                </a:r>
              </a:p>
              <a:p>
                <a:pPr lvl="1"/>
                <a:r>
                  <a:rPr lang="en-IN" dirty="0"/>
                  <a:t>Hence the </a:t>
                </a:r>
                <a:r>
                  <a:rPr lang="en-IN" b="1" dirty="0"/>
                  <a:t>total energy </a:t>
                </a:r>
                <a:r>
                  <a:rPr lang="en-IN" dirty="0"/>
                  <a:t>or normalized energy of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oMath>
                </a14:m>
                <a:r>
                  <a:rPr lang="en-IN" dirty="0"/>
                  <a:t> is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b="1" dirty="0"/>
              </a:p>
              <a:p>
                <a:pPr lvl="1"/>
                <a:r>
                  <a:rPr lang="en-IN" dirty="0"/>
                  <a:t>The </a:t>
                </a:r>
                <a:r>
                  <a:rPr lang="en-IN" b="1" dirty="0"/>
                  <a:t>average power </a:t>
                </a:r>
                <a:r>
                  <a:rPr lang="en-IN" dirty="0"/>
                  <a:t>or normalized power of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𝑁</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𝑁</m:t>
                            </m:r>
                            <m:r>
                              <a:rPr lang="en-IN" b="0" i="1" smtClean="0">
                                <a:latin typeface="Cambria Math" panose="02040503050406030204" pitchFamily="18" charset="0"/>
                              </a:rPr>
                              <m:t>+1</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e>
                              <m:sup>
                                <m:r>
                                  <a:rPr lang="en-IN" b="0" i="1" smtClean="0">
                                    <a:latin typeface="Cambria Math" panose="02040503050406030204" pitchFamily="18" charset="0"/>
                                  </a:rPr>
                                  <m:t>2</m:t>
                                </m:r>
                              </m:sup>
                            </m:sSup>
                          </m:e>
                        </m:nary>
                      </m:e>
                    </m:func>
                  </m:oMath>
                </a14:m>
                <a:endParaRPr lang="en-IN" b="1" dirty="0"/>
              </a:p>
              <a:p>
                <a:r>
                  <a:rPr lang="en-IN" dirty="0"/>
                  <a:t>Important Points</a:t>
                </a:r>
              </a:p>
              <a:p>
                <a:pPr lvl="1"/>
                <a:r>
                  <a:rPr lang="en-IN" dirty="0"/>
                  <a:t>Power and energy signals are mutually exclusive – no signal can be both power signal and energy signal</a:t>
                </a:r>
              </a:p>
              <a:p>
                <a:pPr lvl="1"/>
                <a:r>
                  <a:rPr lang="en-IN" dirty="0"/>
                  <a:t>A signal is neither energy nor power signal if both energy and power of the signal are equal to infinity</a:t>
                </a:r>
              </a:p>
              <a:p>
                <a:pPr lvl="1"/>
                <a:r>
                  <a:rPr lang="en-IN" dirty="0"/>
                  <a:t>All practical signals have finite energy; thus they are energy signals</a:t>
                </a:r>
              </a:p>
              <a:p>
                <a:pPr lvl="1"/>
                <a:r>
                  <a:rPr lang="en-IN" dirty="0"/>
                  <a:t>All finite duration and finite amplitude signals are energy signals</a:t>
                </a:r>
              </a:p>
              <a:p>
                <a:pPr lvl="1"/>
                <a:r>
                  <a:rPr lang="en-IN" dirty="0"/>
                  <a:t>Some of an energy signal and power signal is a power signal</a:t>
                </a:r>
              </a:p>
              <a:p>
                <a:pPr lvl="1"/>
                <a:r>
                  <a:rPr lang="en-GB" dirty="0"/>
                  <a:t>A signal whose amplitude is constant over infinite duration is a power signal</a:t>
                </a:r>
              </a:p>
              <a:p>
                <a:pPr lvl="1"/>
                <a:r>
                  <a:rPr lang="en-GB" dirty="0"/>
                  <a:t>The energy of a signal is not affected by the time shifting and time inversion. It is only affected by the time scaling</a:t>
                </a:r>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433" b="-205"/>
                </a:stretch>
              </a:blipFill>
            </p:spPr>
            <p:txBody>
              <a:bodyPr/>
              <a:lstStyle/>
              <a:p>
                <a:r>
                  <a:rPr lang="en-IN">
                    <a:noFill/>
                  </a:rPr>
                  <a:t> </a:t>
                </a:r>
              </a:p>
            </p:txBody>
          </p:sp>
        </mc:Fallback>
      </mc:AlternateContent>
    </p:spTree>
    <p:extLst>
      <p:ext uri="{BB962C8B-B14F-4D97-AF65-F5344CB8AC3E}">
        <p14:creationId xmlns:p14="http://schemas.microsoft.com/office/powerpoint/2010/main" val="21829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Average power</a:t>
                </a:r>
              </a:p>
              <a:p>
                <a:pPr lvl="1"/>
                <a:r>
                  <a:rPr lang="en-GB" dirty="0"/>
                  <a:t>The average power of a signal is defined as the mean power dissipated by the signal such as voltage or current in a unit resistance over a period</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e>
                    </m:func>
                  </m:oMath>
                </a14:m>
                <a:endParaRPr lang="en-IN" dirty="0"/>
              </a:p>
              <a:p>
                <a:r>
                  <a:rPr lang="en-IN" dirty="0"/>
                  <a:t>Parseval’s Power Theorem</a:t>
                </a:r>
              </a:p>
              <a:p>
                <a:pPr lvl="1"/>
                <a:r>
                  <a:rPr lang="en-GB" dirty="0"/>
                  <a:t>The power of a signal is equal to the sum of square of the magnitudes of various harmonic components present in the discrete spectrum</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𝐶</m:t>
                            </m:r>
                          </m:e>
                          <m:sub>
                            <m:r>
                              <a:rPr lang="en-IN" b="0" i="1" smtClean="0">
                                <a:latin typeface="Cambria Math" panose="02040503050406030204" pitchFamily="18" charset="0"/>
                              </a:rPr>
                              <m:t>𝑛</m:t>
                            </m:r>
                          </m:sub>
                        </m:sSub>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a:latin typeface="Cambria Math" panose="02040503050406030204" pitchFamily="18" charset="0"/>
                                  </a:rPr>
                                  <m:t>​</m:t>
                                </m:r>
                              </m:e>
                            </m:d>
                          </m:e>
                          <m:sup>
                            <m:r>
                              <a:rPr lang="en-IN" b="0" i="1" smtClean="0">
                                <a:latin typeface="Cambria Math" panose="02040503050406030204" pitchFamily="18" charset="0"/>
                              </a:rPr>
                              <m:t>2</m:t>
                            </m:r>
                          </m:sup>
                        </m:sSup>
                      </m:e>
                    </m:nary>
                  </m:oMath>
                </a14:m>
                <a:endParaRPr lang="en-IN" dirty="0"/>
              </a:p>
              <a:p>
                <a:r>
                  <a:rPr lang="en-IN" dirty="0"/>
                  <a:t>Energy</a:t>
                </a:r>
              </a:p>
              <a:p>
                <a:pPr lvl="1"/>
                <a:r>
                  <a:rPr lang="en-IN" dirty="0"/>
                  <a:t>Energy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𝑠</m:t>
                        </m:r>
                      </m:sub>
                    </m:sSub>
                  </m:oMath>
                </a14:m>
                <a:r>
                  <a:rPr lang="en-IN" dirty="0"/>
                  <a:t> of a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defined as the area under the curve of square of magnitude of that signal </a:t>
                </a:r>
              </a:p>
              <a:p>
                <a:pPr lvl="1"/>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oMath>
                </a14:m>
                <a:endParaRPr lang="en-IN" dirty="0"/>
              </a:p>
              <a:p>
                <a:pPr lvl="1"/>
                <a:r>
                  <a:rPr lang="en-GB" dirty="0"/>
                  <a:t>The energy signal exists only of the energy (E) of the signal is finite, i.e., only if 0 &lt; E &lt;  ∞</a:t>
                </a:r>
                <a:endParaRPr lang="en-IN" dirty="0"/>
              </a:p>
              <a:p>
                <a:r>
                  <a:rPr lang="en-IN" dirty="0"/>
                  <a:t>Rayleigh’s Energy Theorem</a:t>
                </a:r>
              </a:p>
              <a:p>
                <a:pPr lvl="1"/>
                <a:r>
                  <a:rPr lang="en-IN" dirty="0"/>
                  <a:t>Energy of a function i.e. the integral of the square of magnitude of a function is equal to the integral of the square of magnitude of its Fourier transform</a:t>
                </a:r>
              </a:p>
              <a:p>
                <a:pPr lvl="1"/>
                <a14:m>
                  <m:oMath xmlns:m="http://schemas.openxmlformats.org/officeDocument/2006/math">
                    <m:nary>
                      <m:naryPr>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𝜋</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m:t>
                            </m:r>
                            <m:r>
                              <a:rPr lang="en-IN" b="0" i="1" smtClean="0">
                                <a:latin typeface="Cambria Math" panose="02040503050406030204" pitchFamily="18" charset="0"/>
                              </a:rPr>
                              <m:t>𝜔</m:t>
                            </m:r>
                          </m:e>
                        </m:nary>
                      </m:e>
                    </m:nary>
                  </m:oMath>
                </a14:m>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r="-429" b="-11157"/>
                </a:stretch>
              </a:blipFill>
            </p:spPr>
            <p:txBody>
              <a:bodyPr/>
              <a:lstStyle/>
              <a:p>
                <a:r>
                  <a:rPr lang="en-IN">
                    <a:noFill/>
                  </a:rPr>
                  <a:t> </a:t>
                </a:r>
              </a:p>
            </p:txBody>
          </p:sp>
        </mc:Fallback>
      </mc:AlternateContent>
    </p:spTree>
    <p:extLst>
      <p:ext uri="{BB962C8B-B14F-4D97-AF65-F5344CB8AC3E}">
        <p14:creationId xmlns:p14="http://schemas.microsoft.com/office/powerpoint/2010/main" val="13521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AD55-9D56-DD60-EC92-3CC8CFA94117}"/>
              </a:ext>
            </a:extLst>
          </p:cNvPr>
          <p:cNvSpPr>
            <a:spLocks noGrp="1"/>
          </p:cNvSpPr>
          <p:nvPr>
            <p:ph type="title"/>
          </p:nvPr>
        </p:nvSpPr>
        <p:spPr/>
        <p:txBody>
          <a:bodyPr/>
          <a:lstStyle/>
          <a:p>
            <a:r>
              <a:rPr lang="en-IN" dirty="0"/>
              <a:t>Energy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3A955-515D-0F48-57DD-23A09753F1DF}"/>
                  </a:ext>
                </a:extLst>
              </p:cNvPr>
              <p:cNvSpPr>
                <a:spLocks noGrp="1"/>
              </p:cNvSpPr>
              <p:nvPr>
                <p:ph sz="quarter" idx="10"/>
              </p:nvPr>
            </p:nvSpPr>
            <p:spPr/>
            <p:txBody>
              <a:bodyPr/>
              <a:lstStyle/>
              <a:p>
                <a:r>
                  <a:rPr lang="en-GB" dirty="0"/>
                  <a:t>Energy Spectral Density or Energy Density or Energy Density Spectrum - ψ(ω)</a:t>
                </a:r>
              </a:p>
              <a:p>
                <a:pPr lvl="1"/>
                <a:r>
                  <a:rPr lang="en-GB" dirty="0"/>
                  <a:t>Distribution of energy of a signal in the frequency domain</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e>
                        </m:d>
                      </m:e>
                      <m:sup>
                        <m:r>
                          <a:rPr lang="en-IN" b="0" i="1" smtClean="0">
                            <a:latin typeface="Cambria Math" panose="02040503050406030204" pitchFamily="18" charset="0"/>
                            <a:ea typeface="Cambria Math" panose="02040503050406030204" pitchFamily="18" charset="0"/>
                          </a:rPr>
                          <m:t>2</m:t>
                        </m:r>
                      </m:sup>
                    </m:sSup>
                  </m:oMath>
                </a14:m>
                <a:endParaRPr lang="en-GB" dirty="0"/>
              </a:p>
              <a:p>
                <a:r>
                  <a:rPr lang="en-GB" dirty="0"/>
                  <a:t>Autocorrelation</a:t>
                </a:r>
              </a:p>
              <a:p>
                <a:pPr lvl="1"/>
                <a:r>
                  <a:rPr lang="en-GB" dirty="0"/>
                  <a:t>Gives the measure of similarity between a signal and its time delayed version</a:t>
                </a:r>
              </a:p>
              <a:p>
                <a:pPr lvl="1"/>
                <a:r>
                  <a:rPr lang="en-GB" dirty="0"/>
                  <a:t>The autocorrelation function of an energy signal x(t)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m:t>
                    </m:r>
                    <m:nary>
                      <m:naryPr>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sub>
                      <m:sup>
                        <m:r>
                          <a:rPr lang="en-IN" b="0" i="1" smtClean="0">
                            <a:latin typeface="Cambria Math" panose="02040503050406030204" pitchFamily="18" charset="0"/>
                            <a:ea typeface="Cambria Math" panose="02040503050406030204" pitchFamily="18" charset="0"/>
                          </a:rPr>
                          <m:t>∞</m:t>
                        </m:r>
                      </m:sup>
                      <m:e>
                        <m:r>
                          <a:rPr lang="en-IN" b="0" i="1" smtClean="0">
                            <a:latin typeface="Cambria Math" panose="02040503050406030204" pitchFamily="18" charset="0"/>
                            <a:ea typeface="Cambria Math" panose="02040503050406030204" pitchFamily="18" charset="0"/>
                          </a:rPr>
                          <m:t>𝑥</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e>
                        </m:d>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m:t>
                            </m:r>
                          </m:sup>
                        </m:sSup>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𝑑𝑡</m:t>
                        </m:r>
                      </m:e>
                    </m:nary>
                  </m:oMath>
                </a14:m>
                <a:endParaRPr lang="en-IN" b="0" dirty="0">
                  <a:ea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ESD and autocorrelation</a:t>
                </a:r>
              </a:p>
              <a:p>
                <a:pPr lvl="1"/>
                <a:r>
                  <a:rPr lang="en-GB" dirty="0"/>
                  <a:t>The autocorrelation function </a:t>
                </a:r>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oMath>
                </a14:m>
                <a:r>
                  <a:rPr lang="en-GB" dirty="0"/>
                  <a:t> and the energy spectral density (ESD) function ψ(ω) form a Fourier transform pair</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p:txBody>
          </p:sp>
        </mc:Choice>
        <mc:Fallback xmlns="">
          <p:sp>
            <p:nvSpPr>
              <p:cNvPr id="3" name="Content Placeholder 2">
                <a:extLst>
                  <a:ext uri="{FF2B5EF4-FFF2-40B4-BE49-F238E27FC236}">
                    <a16:creationId xmlns:a16="http://schemas.microsoft.com/office/drawing/2014/main" id="{AF83A955-515D-0F48-57DD-23A09753F1DF}"/>
                  </a:ext>
                </a:extLst>
              </p:cNvPr>
              <p:cNvSpPr>
                <a:spLocks noGrp="1" noRot="1" noChangeAspect="1" noMove="1" noResize="1" noEditPoints="1" noAdjustHandles="1" noChangeArrowheads="1" noChangeShapeType="1" noTextEdit="1"/>
              </p:cNvSpPr>
              <p:nvPr>
                <p:ph sz="quarter" idx="10"/>
              </p:nvPr>
            </p:nvSpPr>
            <p:spPr>
              <a:blipFill>
                <a:blip r:embed="rId2"/>
                <a:stretch>
                  <a:fillRect t="-819" r="-965"/>
                </a:stretch>
              </a:blipFill>
            </p:spPr>
            <p:txBody>
              <a:bodyPr/>
              <a:lstStyle/>
              <a:p>
                <a:r>
                  <a:rPr lang="en-IN">
                    <a:noFill/>
                  </a:rPr>
                  <a:t> </a:t>
                </a:r>
              </a:p>
            </p:txBody>
          </p:sp>
        </mc:Fallback>
      </mc:AlternateContent>
    </p:spTree>
    <p:extLst>
      <p:ext uri="{BB962C8B-B14F-4D97-AF65-F5344CB8AC3E}">
        <p14:creationId xmlns:p14="http://schemas.microsoft.com/office/powerpoint/2010/main" val="226917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D2BB-BBA6-26CF-DBFA-787A3979A3EB}"/>
              </a:ext>
            </a:extLst>
          </p:cNvPr>
          <p:cNvSpPr>
            <a:spLocks noGrp="1"/>
          </p:cNvSpPr>
          <p:nvPr>
            <p:ph type="title"/>
          </p:nvPr>
        </p:nvSpPr>
        <p:spPr/>
        <p:txBody>
          <a:bodyPr/>
          <a:lstStyle/>
          <a:p>
            <a:r>
              <a:rPr lang="en-IN" dirty="0"/>
              <a:t>Power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88FF38-B597-C837-AB04-905F0DD79AA8}"/>
                  </a:ext>
                </a:extLst>
              </p:cNvPr>
              <p:cNvSpPr>
                <a:spLocks noGrp="1"/>
              </p:cNvSpPr>
              <p:nvPr>
                <p:ph sz="quarter" idx="10"/>
              </p:nvPr>
            </p:nvSpPr>
            <p:spPr/>
            <p:txBody>
              <a:bodyPr/>
              <a:lstStyle/>
              <a:p>
                <a:r>
                  <a:rPr lang="en-IN" dirty="0"/>
                  <a:t>PSD or Power Density or Power Density Spectrum</a:t>
                </a:r>
              </a:p>
              <a:p>
                <a:pPr lvl="1"/>
                <a:r>
                  <a:rPr lang="en-IN" dirty="0"/>
                  <a:t>The distribution of average power of a signal in the frequency domain and denoted by </a:t>
                </a:r>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endParaRPr lang="en-IN" b="0" dirty="0"/>
              </a:p>
              <a:p>
                <a:pPr lvl="2"/>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𝜏</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num>
                          <m:den>
                            <m:r>
                              <a:rPr lang="en-IN" b="0" i="1" smtClean="0">
                                <a:latin typeface="Cambria Math" panose="02040503050406030204" pitchFamily="18" charset="0"/>
                              </a:rPr>
                              <m:t>𝜏</m:t>
                            </m:r>
                          </m:den>
                        </m:f>
                      </m:e>
                    </m:func>
                  </m:oMath>
                </a14:m>
                <a:endParaRPr lang="en-IN" dirty="0"/>
              </a:p>
              <a:p>
                <a:r>
                  <a:rPr lang="en-IN" dirty="0"/>
                  <a:t>Autocorrelation</a:t>
                </a:r>
              </a:p>
              <a:p>
                <a:pPr lvl="1"/>
                <a:r>
                  <a:rPr lang="en-IN" dirty="0"/>
                  <a:t>Gives the measure of similarity between a signal and its time-delayed version</a:t>
                </a:r>
              </a:p>
              <a:p>
                <a:pPr lvl="1"/>
                <a:r>
                  <a:rPr lang="en-IN" dirty="0"/>
                  <a:t>The autocorrelation function of a power (or periodic)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with any time period 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𝜏</m:t>
                                </m:r>
                              </m:e>
                            </m:d>
                            <m:r>
                              <a:rPr lang="en-IN" b="0" i="1" smtClean="0">
                                <a:latin typeface="Cambria Math" panose="02040503050406030204" pitchFamily="18" charset="0"/>
                              </a:rPr>
                              <m:t>𝑑𝑡</m:t>
                            </m:r>
                          </m:e>
                        </m:nary>
                      </m:e>
                    </m:func>
                  </m:oMath>
                </a14:m>
                <a:endParaRPr lang="en-IN" dirty="0"/>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PSD and autocorrelation function</a:t>
                </a:r>
              </a:p>
              <a:p>
                <a:pPr lvl="1"/>
                <a:r>
                  <a:rPr lang="en-GB" dirty="0"/>
                  <a:t>The power spectral density function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𝜔</m:t>
                    </m:r>
                    <m:r>
                      <a:rPr lang="en-IN" b="0" i="1" smtClean="0">
                        <a:latin typeface="Cambria Math" panose="02040503050406030204" pitchFamily="18" charset="0"/>
                      </a:rPr>
                      <m:t>)</m:t>
                    </m:r>
                  </m:oMath>
                </a14:m>
                <a:r>
                  <a:rPr lang="en-GB" dirty="0"/>
                  <a:t> and the autocorrelation function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𝜏</m:t>
                    </m:r>
                    <m:r>
                      <a:rPr lang="en-IN" b="0" i="1" smtClean="0">
                        <a:latin typeface="Cambria Math" panose="02040503050406030204" pitchFamily="18" charset="0"/>
                      </a:rPr>
                      <m:t>)</m:t>
                    </m:r>
                  </m:oMath>
                </a14:m>
                <a:r>
                  <a:rPr lang="en-GB" dirty="0"/>
                  <a:t> of a power signal form a Fourier transform</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𝑆</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a:p>
                <a:pPr lvl="1"/>
                <a:endParaRPr lang="en-GB" dirty="0"/>
              </a:p>
              <a:p>
                <a:pPr lvl="2"/>
                <a:endParaRPr lang="en-GB" dirty="0"/>
              </a:p>
              <a:p>
                <a:pPr lvl="1"/>
                <a:endParaRPr lang="en-GB"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9488FF38-B597-C837-AB04-905F0DD79AA8}"/>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9351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1872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8CD4-7A30-7A26-ACE8-6F4EBE9C3D61}"/>
              </a:ext>
            </a:extLst>
          </p:cNvPr>
          <p:cNvSpPr>
            <a:spLocks noGrp="1"/>
          </p:cNvSpPr>
          <p:nvPr>
            <p:ph type="title"/>
          </p:nvPr>
        </p:nvSpPr>
        <p:spPr/>
        <p:txBody>
          <a:bodyPr/>
          <a:lstStyle/>
          <a:p>
            <a:r>
              <a:rPr lang="en-IN" dirty="0"/>
              <a:t>Principles and Models of Modern Wireless Systems</a:t>
            </a:r>
          </a:p>
        </p:txBody>
      </p:sp>
      <p:sp>
        <p:nvSpPr>
          <p:cNvPr id="3" name="Content Placeholder 2">
            <a:extLst>
              <a:ext uri="{FF2B5EF4-FFF2-40B4-BE49-F238E27FC236}">
                <a16:creationId xmlns:a16="http://schemas.microsoft.com/office/drawing/2014/main" id="{AAD0CA31-11AB-90BF-EE6E-CC044CD7D0F2}"/>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50219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Brillium V3" id="{89606700-FA9C-463E-A6F9-629E5CBD4463}" vid="{E69BBF4E-877A-4C17-AA88-F5C74F32E9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Brillium V3</Template>
  <TotalTime>7196</TotalTime>
  <Words>2269</Words>
  <Application>Microsoft Office PowerPoint</Application>
  <PresentationFormat>Widescreen</PresentationFormat>
  <Paragraphs>260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 New</vt:lpstr>
      <vt:lpstr>Gotham Rounded Light</vt:lpstr>
      <vt:lpstr>Wingdings</vt:lpstr>
      <vt:lpstr>Default Theme</vt:lpstr>
      <vt:lpstr>eMasters – Communication Systems E920 Wireless Communications</vt:lpstr>
      <vt:lpstr>Lecture 1</vt:lpstr>
      <vt:lpstr>Key Concepts in Signal Processing</vt:lpstr>
      <vt:lpstr>Key Concepts in Signal Processing</vt:lpstr>
      <vt:lpstr>Key Concepts in Signal Processing</vt:lpstr>
      <vt:lpstr>Energy Spectral Density and Autocorrelation</vt:lpstr>
      <vt:lpstr>Power Spectral Density and Autocorrelation</vt:lpstr>
      <vt:lpstr>Modern Communication Technologies and Systems</vt:lpstr>
      <vt:lpstr>Principles and Models of Modern Wireless Systems</vt:lpstr>
      <vt:lpstr>Basic Digital Communication</vt:lpstr>
      <vt:lpstr>Modern Wireline Digital Communication System</vt:lpstr>
      <vt:lpstr>Gaussian Random Variable and PDF</vt:lpstr>
      <vt:lpstr>Additive Gaussian Noise</vt:lpstr>
      <vt:lpstr>Lecture 2</vt:lpstr>
      <vt:lpstr>White Noise</vt:lpstr>
      <vt:lpstr>Random Process Characterization  - Power Spectral Density</vt:lpstr>
      <vt:lpstr>Stationary Process</vt:lpstr>
      <vt:lpstr>PSD</vt:lpstr>
      <vt:lpstr>Intro to MIMO System</vt:lpstr>
      <vt:lpstr>MIMO Receiver</vt:lpstr>
      <vt:lpstr>MIMO LMMSE Receiver</vt:lpstr>
      <vt:lpstr>SVD</vt:lpstr>
      <vt:lpstr>SVD Relation to Eigenvalue Decomposition</vt:lpstr>
      <vt:lpstr>SVD Processing</vt:lpstr>
      <vt:lpstr>Capacity of MIMO Wireless Systems</vt:lpstr>
      <vt:lpstr>Alamouti Code</vt:lpstr>
      <vt:lpstr>BER of Alamouti Code</vt:lpstr>
      <vt:lpstr>Multi-carrier Modulation</vt:lpstr>
      <vt:lpstr>OFDM</vt:lpstr>
      <vt:lpstr>OFDM System Model</vt:lpstr>
      <vt:lpstr>OFDM Examples</vt:lpstr>
      <vt:lpstr>BER Performance of OFDM Systems</vt:lpstr>
      <vt:lpstr>MIMO-OFDM</vt:lpstr>
      <vt:lpstr>ISI Channel Model</vt:lpstr>
      <vt:lpstr>Doppler Shift</vt:lpstr>
      <vt:lpstr>PowerPoint Presentation</vt:lpstr>
    </vt:vector>
  </TitlesOfParts>
  <Company>"...dare to dream; care to win..."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eMasters – Communication Systems - E900 Applied Linear Algebra for Wireless Communications</dc:title>
  <dc:subject>E920</dc:subject>
  <dc:creator>Venkateswar Reddy Melachervu</dc:creator>
  <cp:keywords>eMasters – Communication Systems - E900 Applied Linear Algebra for Wireless Communications</cp:keywords>
  <dc:description>E900 Applied Linear Algebra for Wireless Communications</dc:description>
  <cp:lastModifiedBy>Venkateswar Reddy Melachervu</cp:lastModifiedBy>
  <cp:revision>418</cp:revision>
  <dcterms:created xsi:type="dcterms:W3CDTF">2022-09-27T18:31:15Z</dcterms:created>
  <dcterms:modified xsi:type="dcterms:W3CDTF">2023-03-11T12:48:58Z</dcterms:modified>
  <cp:category>eMasters Learning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