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76" r:id="rId3"/>
    <p:sldId id="277" r:id="rId4"/>
    <p:sldId id="278" r:id="rId5"/>
    <p:sldId id="279" r:id="rId6"/>
    <p:sldId id="280" r:id="rId7"/>
    <p:sldId id="264" r:id="rId8"/>
    <p:sldId id="265" r:id="rId9"/>
    <p:sldId id="299" r:id="rId10"/>
    <p:sldId id="300" r:id="rId11"/>
    <p:sldId id="301" r:id="rId12"/>
    <p:sldId id="305" r:id="rId13"/>
    <p:sldId id="303" r:id="rId14"/>
    <p:sldId id="320" r:id="rId15"/>
    <p:sldId id="271" r:id="rId16"/>
    <p:sldId id="275" r:id="rId17"/>
    <p:sldId id="306" r:id="rId18"/>
    <p:sldId id="307" r:id="rId19"/>
    <p:sldId id="321" r:id="rId20"/>
    <p:sldId id="309" r:id="rId21"/>
    <p:sldId id="310" r:id="rId22"/>
    <p:sldId id="311" r:id="rId23"/>
    <p:sldId id="312" r:id="rId24"/>
    <p:sldId id="314" r:id="rId25"/>
    <p:sldId id="315" r:id="rId26"/>
    <p:sldId id="316" r:id="rId27"/>
    <p:sldId id="318" r:id="rId28"/>
    <p:sldId id="319" r:id="rId29"/>
    <p:sldId id="317" r:id="rId30"/>
    <p:sldId id="322" r:id="rId31"/>
    <p:sldId id="323" r:id="rId32"/>
    <p:sldId id="324" r:id="rId33"/>
    <p:sldId id="325" r:id="rId34"/>
    <p:sldId id="326" r:id="rId35"/>
    <p:sldId id="327" r:id="rId36"/>
    <p:sldId id="328" r:id="rId37"/>
    <p:sldId id="329" r:id="rId38"/>
    <p:sldId id="330" r:id="rId39"/>
    <p:sldId id="281" r:id="rId40"/>
    <p:sldId id="297" r:id="rId41"/>
    <p:sldId id="282" r:id="rId42"/>
    <p:sldId id="284" r:id="rId43"/>
    <p:sldId id="331" r:id="rId44"/>
    <p:sldId id="298" r:id="rId45"/>
    <p:sldId id="285" r:id="rId46"/>
    <p:sldId id="286" r:id="rId47"/>
    <p:sldId id="287" r:id="rId48"/>
    <p:sldId id="332" r:id="rId49"/>
    <p:sldId id="333" r:id="rId50"/>
    <p:sldId id="288" r:id="rId51"/>
    <p:sldId id="289" r:id="rId52"/>
    <p:sldId id="290" r:id="rId53"/>
    <p:sldId id="291" r:id="rId54"/>
    <p:sldId id="292" r:id="rId55"/>
    <p:sldId id="293" r:id="rId56"/>
    <p:sldId id="294" r:id="rId57"/>
    <p:sldId id="308" r:id="rId58"/>
    <p:sldId id="295" r:id="rId59"/>
    <p:sldId id="296" r:id="rId60"/>
    <p:sldId id="263" r:id="rId6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62F"/>
    <a:srgbClr val="FFC301"/>
    <a:srgbClr val="EA4E3C"/>
    <a:srgbClr val="2950F7"/>
    <a:srgbClr val="FFFBEF"/>
    <a:srgbClr val="FFFBDB"/>
    <a:srgbClr val="FFF2CC"/>
    <a:srgbClr val="7B54EA"/>
    <a:srgbClr val="8B62FE"/>
    <a:srgbClr val="697A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97" autoAdjust="0"/>
  </p:normalViewPr>
  <p:slideViewPr>
    <p:cSldViewPr snapToGrid="0" snapToObjects="1">
      <p:cViewPr varScale="1">
        <p:scale>
          <a:sx n="91" d="100"/>
          <a:sy n="91" d="100"/>
        </p:scale>
        <p:origin x="211"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3000"/>
    </p:cViewPr>
  </p:sorterViewPr>
  <p:notesViewPr>
    <p:cSldViewPr snapToGrid="0">
      <p:cViewPr varScale="1">
        <p:scale>
          <a:sx n="63" d="100"/>
          <a:sy n="63" d="100"/>
        </p:scale>
        <p:origin x="2627" y="66"/>
      </p:cViewPr>
      <p:guideLst>
        <p:guide orient="horz" pos="2932"/>
        <p:guide pos="221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3B7DF76E-B8E3-AE49-B318-CB61015D9CF1}" type="datetimeFigureOut">
              <a:rPr lang="en-US" smtClean="0"/>
              <a:t>3/20/2023</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A63601D0-04E7-1D45-9D14-A6FEF76AD079}" type="slidenum">
              <a:rPr lang="en-US" smtClean="0"/>
              <a:t>‹#›</a:t>
            </a:fld>
            <a:endParaRPr lang="en-US"/>
          </a:p>
        </p:txBody>
      </p:sp>
    </p:spTree>
    <p:extLst>
      <p:ext uri="{BB962C8B-B14F-4D97-AF65-F5344CB8AC3E}">
        <p14:creationId xmlns:p14="http://schemas.microsoft.com/office/powerpoint/2010/main" val="3609997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799B4F64-DE25-3149-9AE6-83E1DF9959F6}" type="datetimeFigureOut">
              <a:rPr lang="en-US" smtClean="0"/>
              <a:t>3/20/2023</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F121105C-0632-3F4E-891E-DC30740619C7}" type="slidenum">
              <a:rPr lang="en-US" smtClean="0"/>
              <a:t>‹#›</a:t>
            </a:fld>
            <a:endParaRPr lang="en-US"/>
          </a:p>
        </p:txBody>
      </p:sp>
    </p:spTree>
    <p:extLst>
      <p:ext uri="{BB962C8B-B14F-4D97-AF65-F5344CB8AC3E}">
        <p14:creationId xmlns:p14="http://schemas.microsoft.com/office/powerpoint/2010/main" val="46520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ubtitle 2"/>
          <p:cNvSpPr>
            <a:spLocks noGrp="1"/>
          </p:cNvSpPr>
          <p:nvPr>
            <p:ph type="subTitle" idx="1"/>
          </p:nvPr>
        </p:nvSpPr>
        <p:spPr>
          <a:xfrm>
            <a:off x="1828800" y="2709898"/>
            <a:ext cx="8534400" cy="589798"/>
          </a:xfrm>
        </p:spPr>
        <p:txBody>
          <a:bodyPr>
            <a:noAutofit/>
          </a:bodyPr>
          <a:lstStyle>
            <a:lvl1pPr marL="0" indent="0" algn="ctr">
              <a:buNone/>
              <a:defRPr sz="2800" b="0">
                <a:solidFill>
                  <a:schemeClr val="accent6">
                    <a:lumMod val="75000"/>
                  </a:schemeClr>
                </a:solidFill>
                <a:latin typeface="+mj-lt"/>
                <a:cs typeface="Poppins" panose="00000500000000000000" pitchFamily="2" charset="0"/>
              </a:defRPr>
            </a:lvl1pPr>
          </a:lstStyle>
          <a:p>
            <a:r>
              <a:rPr lang="en-US" dirty="0">
                <a:solidFill>
                  <a:srgbClr val="0070C0"/>
                </a:solidFill>
              </a:rPr>
              <a:t>Click to edit Master subtitle style</a:t>
            </a:r>
          </a:p>
        </p:txBody>
      </p:sp>
      <p:sp>
        <p:nvSpPr>
          <p:cNvPr id="12" name="Title 11"/>
          <p:cNvSpPr>
            <a:spLocks noGrp="1"/>
          </p:cNvSpPr>
          <p:nvPr>
            <p:ph type="title"/>
          </p:nvPr>
        </p:nvSpPr>
        <p:spPr>
          <a:xfrm>
            <a:off x="533400" y="1879184"/>
            <a:ext cx="10972800" cy="786257"/>
          </a:xfrm>
        </p:spPr>
        <p:txBody>
          <a:bodyPr>
            <a:normAutofit/>
          </a:bodyPr>
          <a:lstStyle>
            <a:lvl1pPr algn="ctr">
              <a:defRPr sz="3600" b="0">
                <a:latin typeface="+mj-lt"/>
                <a:cs typeface="Poppins" panose="00000500000000000000" pitchFamily="2" charset="0"/>
              </a:defRPr>
            </a:lvl1pPr>
          </a:lstStyle>
          <a:p>
            <a:r>
              <a:rPr lang="en-US" dirty="0"/>
              <a:t>Click to edit Master title style</a:t>
            </a:r>
            <a:endParaRPr lang="en-IN" dirty="0"/>
          </a:p>
        </p:txBody>
      </p:sp>
      <p:sp>
        <p:nvSpPr>
          <p:cNvPr id="19" name="Text Placeholder 18"/>
          <p:cNvSpPr>
            <a:spLocks noGrp="1"/>
          </p:cNvSpPr>
          <p:nvPr>
            <p:ph type="body" sz="quarter" idx="10"/>
          </p:nvPr>
        </p:nvSpPr>
        <p:spPr>
          <a:xfrm>
            <a:off x="2857235" y="3643495"/>
            <a:ext cx="6325129" cy="539836"/>
          </a:xfrm>
        </p:spPr>
        <p:txBody>
          <a:bodyPr>
            <a:normAutofit/>
          </a:bodyPr>
          <a:lstStyle>
            <a:lvl1pPr marL="0" indent="0" algn="ctr">
              <a:buNone/>
              <a:defRPr sz="2400" b="0">
                <a:latin typeface="+mj-lt"/>
                <a:cs typeface="Poppins" panose="00000500000000000000" pitchFamily="2" charset="0"/>
              </a:defRPr>
            </a:lvl1pPr>
          </a:lstStyle>
          <a:p>
            <a:pPr lvl="0"/>
            <a:r>
              <a:rPr lang="en-US" dirty="0"/>
              <a:t>Click to edit Master text styles</a:t>
            </a:r>
          </a:p>
        </p:txBody>
      </p:sp>
      <p:cxnSp>
        <p:nvCxnSpPr>
          <p:cNvPr id="8" name="Straight Connector 7"/>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grpSp>
        <p:nvGrpSpPr>
          <p:cNvPr id="4" name="Group 3"/>
          <p:cNvGrpSpPr/>
          <p:nvPr userDrawn="1"/>
        </p:nvGrpSpPr>
        <p:grpSpPr>
          <a:xfrm>
            <a:off x="2092665" y="5161385"/>
            <a:ext cx="7654313" cy="957072"/>
            <a:chOff x="2092665" y="5119440"/>
            <a:chExt cx="7654313" cy="957072"/>
          </a:xfrm>
        </p:grpSpPr>
        <p:sp>
          <p:nvSpPr>
            <p:cNvPr id="15"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18"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13" name="Group 12" descr="Brillium Technologies"/>
          <p:cNvGrpSpPr>
            <a:grpSpLocks noChangeAspect="1"/>
          </p:cNvGrpSpPr>
          <p:nvPr userDrawn="1"/>
        </p:nvGrpSpPr>
        <p:grpSpPr>
          <a:xfrm>
            <a:off x="1562010" y="5207241"/>
            <a:ext cx="1085403" cy="875924"/>
            <a:chOff x="396635" y="5001912"/>
            <a:chExt cx="1739382" cy="1403688"/>
          </a:xfrm>
        </p:grpSpPr>
        <p:sp>
          <p:nvSpPr>
            <p:cNvPr id="16" name="TextBox 15"/>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17" name="Sun 16"/>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sp>
        <p:nvSpPr>
          <p:cNvPr id="20" name="Rectangle 19"/>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spTree>
    <p:extLst>
      <p:ext uri="{BB962C8B-B14F-4D97-AF65-F5344CB8AC3E}">
        <p14:creationId xmlns:p14="http://schemas.microsoft.com/office/powerpoint/2010/main" val="7094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0" y="5740"/>
            <a:ext cx="11582400" cy="395734"/>
          </a:xfrm>
        </p:spPr>
        <p:txBody>
          <a:bodyPr>
            <a:noAutofit/>
          </a:bodyPr>
          <a:lstStyle>
            <a:lvl1pPr algn="l">
              <a:defRPr sz="2800" b="0" i="0">
                <a:solidFill>
                  <a:schemeClr val="tx1"/>
                </a:solidFill>
                <a:latin typeface="+mj-lt"/>
                <a:cs typeface="Poppins" panose="00000500000000000000" pitchFamily="2" charset="0"/>
              </a:defRPr>
            </a:lvl1pPr>
          </a:lstStyle>
          <a:p>
            <a:r>
              <a:rPr lang="en-US" dirty="0"/>
              <a:t>Agenda</a:t>
            </a:r>
          </a:p>
        </p:txBody>
      </p:sp>
      <p:sp>
        <p:nvSpPr>
          <p:cNvPr id="7" name="Content Placeholder 3"/>
          <p:cNvSpPr>
            <a:spLocks noGrp="1"/>
          </p:cNvSpPr>
          <p:nvPr>
            <p:ph sz="quarter" idx="10" hasCustomPrompt="1"/>
          </p:nvPr>
        </p:nvSpPr>
        <p:spPr>
          <a:xfrm>
            <a:off x="1798976" y="550863"/>
            <a:ext cx="9783424" cy="5816600"/>
          </a:xfrm>
        </p:spPr>
        <p:txBody>
          <a:bodyPr>
            <a:normAutofit/>
          </a:bodyPr>
          <a:lstStyle>
            <a:lvl1pPr marL="271463" indent="-177800">
              <a:defRPr sz="2400" baseline="0">
                <a:solidFill>
                  <a:schemeClr val="tx1">
                    <a:lumMod val="75000"/>
                    <a:lumOff val="25000"/>
                  </a:schemeClr>
                </a:solidFill>
                <a:latin typeface="+mj-lt"/>
                <a:cs typeface="Poppins" panose="00000500000000000000" pitchFamily="2" charset="0"/>
              </a:defRPr>
            </a:lvl1pPr>
            <a:lvl2pPr marL="719138" indent="-261938">
              <a:defRPr sz="2000">
                <a:solidFill>
                  <a:schemeClr val="tx1">
                    <a:lumMod val="75000"/>
                    <a:lumOff val="25000"/>
                  </a:schemeClr>
                </a:solidFill>
              </a:defRPr>
            </a:lvl2pPr>
            <a:lvl3pPr marL="1074738" indent="-160338">
              <a:defRPr sz="1800">
                <a:solidFill>
                  <a:schemeClr val="tx1">
                    <a:lumMod val="75000"/>
                    <a:lumOff val="25000"/>
                  </a:schemeClr>
                </a:solidFill>
              </a:defRPr>
            </a:lvl3pPr>
            <a:lvl4pPr marL="1524000" indent="-152400">
              <a:defRPr sz="1600">
                <a:solidFill>
                  <a:schemeClr val="tx1">
                    <a:lumMod val="75000"/>
                    <a:lumOff val="25000"/>
                  </a:schemeClr>
                </a:solidFill>
              </a:defRPr>
            </a:lvl4pPr>
            <a:lvl5pPr marL="1795463" indent="-144463">
              <a:buFont typeface="Arial" panose="020B0604020202020204" pitchFamily="34" charset="0"/>
              <a:buChar char="•"/>
              <a:defRPr sz="1400">
                <a:solidFill>
                  <a:schemeClr val="tx1">
                    <a:lumMod val="75000"/>
                    <a:lumOff val="25000"/>
                  </a:schemeClr>
                </a:solidFill>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IN" dirty="0"/>
              <a:t>Item 1</a:t>
            </a:r>
          </a:p>
          <a:p>
            <a:pPr lvl="0"/>
            <a:r>
              <a:rPr lang="en-IN" dirty="0"/>
              <a:t>Item 2</a:t>
            </a:r>
          </a:p>
          <a:p>
            <a:pPr lvl="0"/>
            <a:r>
              <a:rPr lang="en-IN" dirty="0"/>
              <a:t>Item 3</a:t>
            </a:r>
          </a:p>
        </p:txBody>
      </p:sp>
      <p:pic>
        <p:nvPicPr>
          <p:cNvPr id="13" name="Picture 10" descr="Image result for agenda icon"/>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5" y="2351305"/>
            <a:ext cx="1278431" cy="127843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userDrawn="1"/>
        </p:nvGrpSpPr>
        <p:grpSpPr>
          <a:xfrm>
            <a:off x="4506221" y="6579144"/>
            <a:ext cx="7685779" cy="365125"/>
            <a:chOff x="4506221" y="6579144"/>
            <a:chExt cx="7685779" cy="365125"/>
          </a:xfrm>
        </p:grpSpPr>
        <p:sp>
          <p:nvSpPr>
            <p:cNvPr id="9" name="Slide Number Placeholder 5"/>
            <p:cNvSpPr txBox="1">
              <a:spLocks/>
            </p:cNvSpPr>
            <p:nvPr userDrawn="1"/>
          </p:nvSpPr>
          <p:spPr>
            <a:xfrm>
              <a:off x="11400639" y="6579144"/>
              <a:ext cx="791361"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rgbClr val="4E525A"/>
                  </a:solidFill>
                  <a:latin typeface="Gotham-Light"/>
                  <a:ea typeface="+mn-ea"/>
                  <a:cs typeface="Gotham-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BBB7D7-03F1-473A-8876-3E8250EA4B4E}" type="slidenum">
                <a:rPr lang="en-US" sz="1000" smtClean="0">
                  <a:solidFill>
                    <a:schemeClr val="tx1"/>
                  </a:solidFill>
                  <a:latin typeface="+mj-lt"/>
                  <a:cs typeface="Poppins" panose="00000500000000000000" pitchFamily="2" charset="0"/>
                </a:rPr>
                <a:pPr/>
                <a:t>‹#›</a:t>
              </a:fld>
              <a:endParaRPr lang="en-US" sz="1000" dirty="0">
                <a:solidFill>
                  <a:schemeClr val="tx1"/>
                </a:solidFill>
                <a:latin typeface="+mj-lt"/>
                <a:cs typeface="Poppins" panose="00000500000000000000" pitchFamily="2" charset="0"/>
              </a:endParaRPr>
            </a:p>
          </p:txBody>
        </p:sp>
        <p:sp>
          <p:nvSpPr>
            <p:cNvPr id="15"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Poppins" panose="00000500000000000000" pitchFamily="2" charset="0"/>
                </a:rPr>
                <a:t>© Brillium Technologies 2011-2019. All rights reserved.</a:t>
              </a:r>
              <a:endParaRPr lang="en-IN" sz="1000" dirty="0">
                <a:solidFill>
                  <a:schemeClr val="tx1"/>
                </a:solidFill>
                <a:effectLst/>
                <a:latin typeface="+mj-lt"/>
                <a:ea typeface="MS Mincho"/>
                <a:cs typeface="Poppins" panose="00000500000000000000" pitchFamily="2" charset="0"/>
              </a:endParaRPr>
            </a:p>
            <a:p>
              <a:pPr algn="ctr">
                <a:spcAft>
                  <a:spcPts val="0"/>
                </a:spcAft>
              </a:pPr>
              <a:r>
                <a:rPr lang="en-US" sz="700" dirty="0">
                  <a:solidFill>
                    <a:schemeClr val="tx1"/>
                  </a:solidFill>
                  <a:effectLst/>
                  <a:latin typeface="+mj-lt"/>
                  <a:ea typeface="MS Mincho"/>
                  <a:cs typeface="Poppins" panose="00000500000000000000" pitchFamily="2" charset="0"/>
                </a:rPr>
                <a:t> </a:t>
              </a:r>
              <a:endParaRPr lang="en-IN" sz="1000" dirty="0">
                <a:solidFill>
                  <a:schemeClr val="tx1"/>
                </a:solidFill>
                <a:effectLst/>
                <a:latin typeface="+mj-lt"/>
                <a:ea typeface="MS Mincho"/>
                <a:cs typeface="Poppins" panose="00000500000000000000" pitchFamily="2" charset="0"/>
              </a:endParaRPr>
            </a:p>
          </p:txBody>
        </p:sp>
      </p:grpSp>
      <p:cxnSp>
        <p:nvCxnSpPr>
          <p:cNvPr id="16" name="Straight Connector 1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269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732" y="5740"/>
            <a:ext cx="11445667" cy="395734"/>
          </a:xfrm>
        </p:spPr>
        <p:txBody>
          <a:bodyPr>
            <a:noAutofit/>
          </a:bodyPr>
          <a:lstStyle>
            <a:lvl1pPr algn="l">
              <a:defRPr sz="2800" b="0" i="0">
                <a:solidFill>
                  <a:srgbClr val="0F3056"/>
                </a:solidFill>
                <a:latin typeface="+mj-lt"/>
                <a:cs typeface="Poppins" panose="00000500000000000000" pitchFamily="2" charset="0"/>
              </a:defRPr>
            </a:lvl1pPr>
          </a:lstStyle>
          <a:p>
            <a:r>
              <a:rPr lang="en-US" dirty="0"/>
              <a:t>Header</a:t>
            </a:r>
          </a:p>
        </p:txBody>
      </p:sp>
      <p:sp>
        <p:nvSpPr>
          <p:cNvPr id="4" name="Content Placeholder 3"/>
          <p:cNvSpPr>
            <a:spLocks noGrp="1"/>
          </p:cNvSpPr>
          <p:nvPr>
            <p:ph sz="quarter" idx="10"/>
          </p:nvPr>
        </p:nvSpPr>
        <p:spPr>
          <a:xfrm>
            <a:off x="213644" y="550863"/>
            <a:ext cx="11368755" cy="5952594"/>
          </a:xfrm>
        </p:spPr>
        <p:txBody>
          <a:bodyPr>
            <a:normAutofit/>
          </a:bodyPr>
          <a:lstStyle>
            <a:lvl1pPr marL="271463" indent="-177800">
              <a:defRPr sz="2400">
                <a:solidFill>
                  <a:schemeClr val="tx1">
                    <a:lumMod val="75000"/>
                    <a:lumOff val="25000"/>
                  </a:schemeClr>
                </a:solidFill>
                <a:latin typeface="+mj-lt"/>
              </a:defRPr>
            </a:lvl1pPr>
            <a:lvl2pPr marL="719138" indent="-261938">
              <a:defRPr sz="2000">
                <a:solidFill>
                  <a:schemeClr val="tx1">
                    <a:lumMod val="75000"/>
                    <a:lumOff val="25000"/>
                  </a:schemeClr>
                </a:solidFill>
                <a:latin typeface="+mj-lt"/>
              </a:defRPr>
            </a:lvl2pPr>
            <a:lvl3pPr marL="1074738" indent="-160338">
              <a:defRPr sz="1800">
                <a:solidFill>
                  <a:schemeClr val="tx1">
                    <a:lumMod val="75000"/>
                    <a:lumOff val="25000"/>
                  </a:schemeClr>
                </a:solidFill>
                <a:latin typeface="+mj-lt"/>
              </a:defRPr>
            </a:lvl3pPr>
            <a:lvl4pPr marL="1524000" indent="-152400">
              <a:defRPr sz="1600">
                <a:solidFill>
                  <a:schemeClr val="tx1">
                    <a:lumMod val="75000"/>
                    <a:lumOff val="25000"/>
                  </a:schemeClr>
                </a:solidFill>
                <a:latin typeface="+mj-lt"/>
              </a:defRPr>
            </a:lvl4pPr>
            <a:lvl5pPr marL="1795463" indent="-144463">
              <a:buFont typeface="Arial" panose="020B0604020202020204" pitchFamily="34" charset="0"/>
              <a:buChar char="•"/>
              <a:defRPr sz="1400">
                <a:solidFill>
                  <a:schemeClr val="tx1">
                    <a:lumMod val="75000"/>
                    <a:lumOff val="25000"/>
                  </a:schemeClr>
                </a:solidFill>
                <a:latin typeface="+mj-lt"/>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Mangal" panose="02040503050203030202" pitchFamily="18" charset="0"/>
              </a:rPr>
              <a:t>© Brillium Technologies 2011-2019. All rights reserved.</a:t>
            </a:r>
            <a:endParaRPr lang="en-IN" sz="1000" dirty="0">
              <a:solidFill>
                <a:schemeClr val="tx1"/>
              </a:solidFill>
              <a:effectLst/>
              <a:latin typeface="+mj-lt"/>
              <a:ea typeface="MS Mincho"/>
              <a:cs typeface="Mangal" panose="02040503050203030202" pitchFamily="18" charset="0"/>
            </a:endParaRPr>
          </a:p>
          <a:p>
            <a:pPr algn="ctr">
              <a:spcAft>
                <a:spcPts val="0"/>
              </a:spcAft>
            </a:pPr>
            <a:r>
              <a:rPr lang="en-US" sz="700" dirty="0">
                <a:solidFill>
                  <a:schemeClr val="tx1"/>
                </a:solidFill>
                <a:effectLst/>
                <a:latin typeface="+mj-lt"/>
                <a:ea typeface="MS Mincho"/>
                <a:cs typeface="Mangal" panose="02040503050203030202" pitchFamily="18" charset="0"/>
              </a:rPr>
              <a:t> </a:t>
            </a:r>
            <a:endParaRPr lang="en-IN" sz="1000" dirty="0">
              <a:solidFill>
                <a:schemeClr val="tx1"/>
              </a:solidFill>
              <a:effectLst/>
              <a:latin typeface="+mj-lt"/>
              <a:ea typeface="MS Mincho"/>
              <a:cs typeface="Mangal" panose="02040503050203030202" pitchFamily="18" charset="0"/>
            </a:endParaRPr>
          </a:p>
        </p:txBody>
      </p:sp>
      <p:cxnSp>
        <p:nvCxnSpPr>
          <p:cNvPr id="10" name="Straight Connector 9"/>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396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eperator">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600" b="0">
                <a:latin typeface="+mj-lt"/>
                <a:cs typeface="Poppins" panose="00000500000000000000" pitchFamily="2" charset="0"/>
              </a:defRPr>
            </a:lvl1pPr>
          </a:lstStyle>
          <a:p>
            <a:r>
              <a:rPr lang="en-US" dirty="0"/>
              <a:t>&lt;Section Name&gt;</a:t>
            </a:r>
            <a:endParaRPr lang="en-IN" dirty="0"/>
          </a:p>
        </p:txBody>
      </p:sp>
      <p:sp>
        <p:nvSpPr>
          <p:cNvPr id="17" name="Rectangle 16"/>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24920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600" b="0">
                <a:latin typeface="+mj-lt"/>
                <a:cs typeface="Poppins" panose="00000500000000000000" pitchFamily="2" charset="0"/>
              </a:defRPr>
            </a:lvl1pPr>
          </a:lstStyle>
          <a:p>
            <a:r>
              <a:rPr lang="en-US" dirty="0"/>
              <a:t>Thank you</a:t>
            </a:r>
            <a:endParaRPr lang="en-IN" dirty="0"/>
          </a:p>
        </p:txBody>
      </p:sp>
      <p:sp>
        <p:nvSpPr>
          <p:cNvPr id="17" name="Rectangle 16"/>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grpSp>
        <p:nvGrpSpPr>
          <p:cNvPr id="18" name="Group 17"/>
          <p:cNvGrpSpPr/>
          <p:nvPr userDrawn="1"/>
        </p:nvGrpSpPr>
        <p:grpSpPr>
          <a:xfrm>
            <a:off x="2092665" y="5161385"/>
            <a:ext cx="7654313" cy="957072"/>
            <a:chOff x="2092665" y="5119440"/>
            <a:chExt cx="7654313" cy="957072"/>
          </a:xfrm>
        </p:grpSpPr>
        <p:sp>
          <p:nvSpPr>
            <p:cNvPr id="19"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20"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21" name="Group 20" descr="Brillium Technologies"/>
          <p:cNvGrpSpPr>
            <a:grpSpLocks noChangeAspect="1"/>
          </p:cNvGrpSpPr>
          <p:nvPr userDrawn="1"/>
        </p:nvGrpSpPr>
        <p:grpSpPr>
          <a:xfrm>
            <a:off x="1562010" y="5207241"/>
            <a:ext cx="1085403" cy="875924"/>
            <a:chOff x="396635" y="5001912"/>
            <a:chExt cx="1739382" cy="1403688"/>
          </a:xfrm>
        </p:grpSpPr>
        <p:sp>
          <p:nvSpPr>
            <p:cNvPr id="22" name="TextBox 21"/>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23" name="Sun 22"/>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9743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226" y="6192"/>
            <a:ext cx="11297174" cy="54748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85226" y="603674"/>
            <a:ext cx="11297174" cy="58892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868150738"/>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9" r:id="rId4"/>
    <p:sldLayoutId id="2147483658" r:id="rId5"/>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l" defTabSz="914400" rtl="0" eaLnBrk="1" latinLnBrk="0" hangingPunct="1">
        <a:spcBef>
          <a:spcPct val="0"/>
        </a:spcBef>
        <a:buNone/>
        <a:defRPr sz="2800" b="0" kern="1200">
          <a:solidFill>
            <a:schemeClr val="tx1"/>
          </a:solidFill>
          <a:latin typeface="+mn-lt"/>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Poppins" panose="00000500000000000000" pitchFamily="2"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Poppins" panose="00000500000000000000" pitchFamily="2" charset="0"/>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Poppins" panose="00000500000000000000" pitchFamily="2" charset="0"/>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solidFill>
          <a:latin typeface="+mn-lt"/>
          <a:ea typeface="+mn-ea"/>
          <a:cs typeface="Poppins" panose="00000500000000000000" pitchFamily="2"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Poppins" panose="00000500000000000000"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8800" y="2560603"/>
            <a:ext cx="8534400" cy="589798"/>
          </a:xfrm>
        </p:spPr>
        <p:txBody>
          <a:bodyPr/>
          <a:lstStyle/>
          <a:p>
            <a:r>
              <a:rPr lang="en-GB" sz="2400" dirty="0"/>
              <a:t>Notes, References, Questions, Problems, and Solutions</a:t>
            </a:r>
            <a:endParaRPr lang="en-IN" sz="2400" dirty="0"/>
          </a:p>
        </p:txBody>
      </p:sp>
      <p:sp>
        <p:nvSpPr>
          <p:cNvPr id="3" name="Title 2"/>
          <p:cNvSpPr>
            <a:spLocks noGrp="1"/>
          </p:cNvSpPr>
          <p:nvPr>
            <p:ph type="title"/>
          </p:nvPr>
        </p:nvSpPr>
        <p:spPr>
          <a:xfrm>
            <a:off x="533400" y="1589935"/>
            <a:ext cx="10972800" cy="786257"/>
          </a:xfrm>
        </p:spPr>
        <p:txBody>
          <a:bodyPr>
            <a:normAutofit fontScale="90000"/>
          </a:bodyPr>
          <a:lstStyle/>
          <a:p>
            <a:r>
              <a:rPr lang="en-GB" dirty="0"/>
              <a:t>eMasters – Communication Systems</a:t>
            </a:r>
            <a:br>
              <a:rPr lang="en-GB" dirty="0"/>
            </a:br>
            <a:r>
              <a:rPr lang="en-GB" dirty="0"/>
              <a:t>E920 Wireless Communications</a:t>
            </a:r>
            <a:endParaRPr lang="en-IN" sz="3600" dirty="0"/>
          </a:p>
        </p:txBody>
      </p:sp>
      <p:sp>
        <p:nvSpPr>
          <p:cNvPr id="4" name="Text Placeholder 3"/>
          <p:cNvSpPr>
            <a:spLocks noGrp="1"/>
          </p:cNvSpPr>
          <p:nvPr>
            <p:ph type="body" sz="quarter" idx="10"/>
          </p:nvPr>
        </p:nvSpPr>
        <p:spPr/>
        <p:txBody>
          <a:bodyPr>
            <a:normAutofit fontScale="77500" lnSpcReduction="20000"/>
          </a:bodyPr>
          <a:lstStyle/>
          <a:p>
            <a:r>
              <a:rPr lang="en-IN" sz="2000" dirty="0"/>
              <a:t>Venkateswar Reddy Melachervu</a:t>
            </a:r>
          </a:p>
          <a:p>
            <a:r>
              <a:rPr lang="en-IN" sz="2000" dirty="0"/>
              <a:t>Jan 2023</a:t>
            </a:r>
          </a:p>
        </p:txBody>
      </p:sp>
    </p:spTree>
    <p:extLst>
      <p:ext uri="{BB962C8B-B14F-4D97-AF65-F5344CB8AC3E}">
        <p14:creationId xmlns:p14="http://schemas.microsoft.com/office/powerpoint/2010/main" val="152323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49608-3F14-75AE-9B1E-2B22D5950C01}"/>
              </a:ext>
            </a:extLst>
          </p:cNvPr>
          <p:cNvSpPr>
            <a:spLocks noGrp="1"/>
          </p:cNvSpPr>
          <p:nvPr>
            <p:ph type="title"/>
          </p:nvPr>
        </p:nvSpPr>
        <p:spPr/>
        <p:txBody>
          <a:bodyPr/>
          <a:lstStyle/>
          <a:p>
            <a:r>
              <a:rPr lang="en-IN" dirty="0"/>
              <a:t>Modern Communication Technologies and Systems</a:t>
            </a:r>
          </a:p>
        </p:txBody>
      </p:sp>
      <p:sp>
        <p:nvSpPr>
          <p:cNvPr id="5" name="Content Placeholder 4">
            <a:extLst>
              <a:ext uri="{FF2B5EF4-FFF2-40B4-BE49-F238E27FC236}">
                <a16:creationId xmlns:a16="http://schemas.microsoft.com/office/drawing/2014/main" id="{12BCE1AC-E302-A7DB-6C9B-C96AA5B9AE23}"/>
              </a:ext>
            </a:extLst>
          </p:cNvPr>
          <p:cNvSpPr>
            <a:spLocks noGrp="1"/>
          </p:cNvSpPr>
          <p:nvPr>
            <p:ph sz="quarter" idx="10"/>
          </p:nvPr>
        </p:nvSpPr>
        <p:spPr/>
        <p:txBody>
          <a:bodyPr/>
          <a:lstStyle/>
          <a:p>
            <a:r>
              <a:rPr lang="en-IN" dirty="0"/>
              <a:t>Cutting edge wireless technologies</a:t>
            </a:r>
          </a:p>
          <a:p>
            <a:pPr lvl="1"/>
            <a:r>
              <a:rPr lang="en-IN" dirty="0"/>
              <a:t>Multiple Antennae Systems</a:t>
            </a:r>
          </a:p>
          <a:p>
            <a:pPr lvl="2"/>
            <a:r>
              <a:rPr lang="en-IN" dirty="0"/>
              <a:t>Multiple Input and Multiple Output - MIMO Technology</a:t>
            </a:r>
          </a:p>
          <a:p>
            <a:pPr lvl="1"/>
            <a:r>
              <a:rPr lang="en-IN" dirty="0"/>
              <a:t>OFDM – Orthogonal Frequency Division Multiplexing</a:t>
            </a:r>
          </a:p>
          <a:p>
            <a:pPr lvl="2"/>
            <a:r>
              <a:rPr lang="en-IN" dirty="0"/>
              <a:t>Large bandwidth divided into several sub-bands and multiple uses sub-carriers</a:t>
            </a:r>
          </a:p>
          <a:p>
            <a:pPr lvl="1"/>
            <a:r>
              <a:rPr lang="en-IN" dirty="0"/>
              <a:t>CDMA</a:t>
            </a:r>
          </a:p>
          <a:p>
            <a:pPr lvl="2"/>
            <a:r>
              <a:rPr lang="en-IN" dirty="0"/>
              <a:t>Spreading code</a:t>
            </a:r>
          </a:p>
          <a:p>
            <a:r>
              <a:rPr lang="en-IN" dirty="0"/>
              <a:t>Modern cellular and </a:t>
            </a:r>
            <a:r>
              <a:rPr lang="en-IN" dirty="0" err="1"/>
              <a:t>wifi</a:t>
            </a:r>
            <a:r>
              <a:rPr lang="en-IN" dirty="0"/>
              <a:t> systems built on cutting edge wireless technologies</a:t>
            </a:r>
          </a:p>
          <a:p>
            <a:pPr lvl="1"/>
            <a:r>
              <a:rPr lang="en-IN" dirty="0"/>
              <a:t>LTE</a:t>
            </a:r>
          </a:p>
          <a:p>
            <a:pPr lvl="1"/>
            <a:r>
              <a:rPr lang="en-IN" dirty="0"/>
              <a:t>5G – NR</a:t>
            </a:r>
          </a:p>
          <a:p>
            <a:pPr lvl="1"/>
            <a:r>
              <a:rPr lang="en-IN" dirty="0"/>
              <a:t>802.11 AC, 802.11 AX</a:t>
            </a:r>
          </a:p>
          <a:p>
            <a:endParaRPr lang="en-IN" dirty="0"/>
          </a:p>
        </p:txBody>
      </p:sp>
    </p:spTree>
    <p:extLst>
      <p:ext uri="{BB962C8B-B14F-4D97-AF65-F5344CB8AC3E}">
        <p14:creationId xmlns:p14="http://schemas.microsoft.com/office/powerpoint/2010/main" val="117752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3E80-94C0-3C0C-59D3-972937F5E19C}"/>
              </a:ext>
            </a:extLst>
          </p:cNvPr>
          <p:cNvSpPr>
            <a:spLocks noGrp="1"/>
          </p:cNvSpPr>
          <p:nvPr>
            <p:ph type="title"/>
          </p:nvPr>
        </p:nvSpPr>
        <p:spPr/>
        <p:txBody>
          <a:bodyPr/>
          <a:lstStyle/>
          <a:p>
            <a:r>
              <a:rPr lang="en-IN" dirty="0"/>
              <a:t>Modern Wireline Digital Communication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BB1C6-7771-6F98-62E9-22118C4388AB}"/>
                  </a:ext>
                </a:extLst>
              </p:cNvPr>
              <p:cNvSpPr>
                <a:spLocks noGrp="1"/>
              </p:cNvSpPr>
              <p:nvPr>
                <p:ph sz="quarter" idx="10"/>
              </p:nvPr>
            </p:nvSpPr>
            <p:spPr/>
            <p:txBody>
              <a:bodyPr>
                <a:normAutofit fontScale="85000" lnSpcReduction="20000"/>
              </a:bodyPr>
              <a:lstStyle/>
              <a:p>
                <a:r>
                  <a:rPr lang="en-IN" dirty="0"/>
                  <a:t>Channel is fixed</a:t>
                </a:r>
              </a:p>
              <a:p>
                <a:r>
                  <a:rPr lang="en-IN" dirty="0"/>
                  <a:t>Signal to Noise Power Ratio</a:t>
                </a:r>
              </a:p>
              <a:p>
                <a:r>
                  <a:rPr lang="en-IN" dirty="0"/>
                  <a:t>Simple model of wireline communication system</a:t>
                </a:r>
              </a:p>
              <a:p>
                <a:pPr lvl="1"/>
                <a:r>
                  <a:rPr lang="en-IN" dirty="0"/>
                  <a:t>Four components</a:t>
                </a:r>
              </a:p>
              <a:p>
                <a:pPr lvl="2"/>
                <a:r>
                  <a:rPr lang="en-IN" dirty="0"/>
                  <a:t>Received signal </a:t>
                </a:r>
                <a:r>
                  <a:rPr lang="en-IN" i="1" dirty="0"/>
                  <a:t>y</a:t>
                </a:r>
                <a:endParaRPr lang="en-IN" dirty="0"/>
              </a:p>
              <a:p>
                <a:pPr lvl="2"/>
                <a:r>
                  <a:rPr lang="en-IN" dirty="0"/>
                  <a:t>Transmitted signal </a:t>
                </a:r>
                <a:r>
                  <a:rPr lang="en-IN" i="1" dirty="0"/>
                  <a:t>x</a:t>
                </a:r>
                <a:endParaRPr lang="en-IN" dirty="0"/>
              </a:p>
              <a:p>
                <a:pPr lvl="2"/>
                <a:r>
                  <a:rPr lang="en-IN" dirty="0"/>
                  <a:t>Noise </a:t>
                </a:r>
                <a:r>
                  <a:rPr lang="en-IN" i="1" dirty="0"/>
                  <a:t>n</a:t>
                </a:r>
                <a:endParaRPr lang="en-IN" dirty="0"/>
              </a:p>
              <a:p>
                <a:pPr lvl="2"/>
                <a:r>
                  <a:rPr lang="en-IN" dirty="0"/>
                  <a:t>Channel</a:t>
                </a:r>
              </a:p>
              <a:p>
                <a:pPr lvl="1"/>
                <a:r>
                  <a:rPr lang="en-IN" dirty="0"/>
                  <a:t>SNR – Signal to Noise Power Ratio</a:t>
                </a:r>
              </a:p>
              <a:p>
                <a:pPr lvl="1"/>
                <a:r>
                  <a:rPr lang="en-GB" b="0" dirty="0"/>
                  <a:t>Simplified model</a:t>
                </a:r>
              </a:p>
              <a:p>
                <a:pPr lvl="2"/>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𝑛</m:t>
                    </m:r>
                  </m:oMath>
                </a14:m>
                <a:endParaRPr lang="en-GB" b="0" i="1" dirty="0"/>
              </a:p>
              <a:p>
                <a:pPr lvl="2"/>
                <a:r>
                  <a:rPr lang="en-IN" i="1" dirty="0"/>
                  <a:t>n </a:t>
                </a:r>
                <a:r>
                  <a:rPr lang="en-IN" dirty="0"/>
                  <a:t>– Additive noise</a:t>
                </a:r>
              </a:p>
              <a:p>
                <a:r>
                  <a:rPr lang="en-IN" dirty="0"/>
                  <a:t>Signal Energy</a:t>
                </a:r>
              </a:p>
              <a:p>
                <a:pPr lvl="1"/>
                <a:r>
                  <a:rPr lang="en-IN" b="0" dirty="0">
                    <a:latin typeface="+mn-lt"/>
                  </a:rPr>
                  <a:t>The </a:t>
                </a:r>
                <a:r>
                  <a:rPr lang="en-IN" dirty="0">
                    <a:latin typeface="+mn-lt"/>
                  </a:rPr>
                  <a:t>energy </a:t>
                </a:r>
                <a:r>
                  <a:rPr lang="en-IN" b="0" dirty="0">
                    <a:latin typeface="+mn-lt"/>
                  </a:rPr>
                  <a:t>of a continuous-time signal </a:t>
                </a:r>
                <a:r>
                  <a:rPr lang="en-IN" b="0" i="1" dirty="0">
                    <a:latin typeface="+mn-lt"/>
                  </a:rPr>
                  <a:t>x(t)</a:t>
                </a:r>
                <a:r>
                  <a:rPr lang="en-IN" b="0" dirty="0">
                    <a:latin typeface="+mn-lt"/>
                  </a:rPr>
                  <a:t> is defined as:</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𝑥</m:t>
                        </m:r>
                      </m:sub>
                    </m:sSub>
                    <m:r>
                      <a:rPr lang="en-IN" b="0" i="1" smtClean="0">
                        <a:latin typeface="Cambria Math" panose="02040503050406030204" pitchFamily="18" charset="0"/>
                      </a:rPr>
                      <m:t>=</m:t>
                    </m:r>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r>
                          <a:rPr lang="en-IN" b="0" i="1" smtClean="0">
                            <a:latin typeface="Cambria Math" panose="02040503050406030204" pitchFamily="18" charset="0"/>
                          </a:rPr>
                          <m:t>|</m:t>
                        </m:r>
                        <m:r>
                          <a:rPr lang="en-IN" b="0" i="1" smtClean="0">
                            <a:latin typeface="Cambria Math" panose="02040503050406030204" pitchFamily="18" charset="0"/>
                          </a:rPr>
                          <m:t>𝑥</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𝑑𝑡</m:t>
                        </m:r>
                      </m:e>
                    </m:nary>
                  </m:oMath>
                </a14:m>
                <a:endParaRPr lang="en-IN" b="0" dirty="0">
                  <a:latin typeface="+mn-lt"/>
                </a:endParaRPr>
              </a:p>
              <a:p>
                <a:pPr lvl="1"/>
                <a:r>
                  <a:rPr lang="en-IN" dirty="0">
                    <a:latin typeface="+mn-lt"/>
                  </a:rPr>
                  <a:t>The energy of a discrete-time signal x[n] is</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𝑥</m:t>
                        </m:r>
                      </m:sub>
                    </m:sSub>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oMath>
                </a14:m>
                <a:endParaRPr lang="en-IN" b="0" dirty="0">
                  <a:latin typeface="+mn-lt"/>
                </a:endParaRPr>
              </a:p>
              <a:p>
                <a:pPr lvl="1"/>
                <a:r>
                  <a:rPr lang="en-IN" b="0" dirty="0">
                    <a:latin typeface="+mn-lt"/>
                  </a:rPr>
                  <a:t>Physical interpretation</a:t>
                </a:r>
              </a:p>
              <a:p>
                <a:pPr lvl="2"/>
                <a:r>
                  <a:rPr lang="en-IN" b="0" dirty="0">
                    <a:latin typeface="+mn-lt"/>
                  </a:rPr>
                  <a:t>Energy above does not refer to a specific physical property</a:t>
                </a:r>
              </a:p>
              <a:p>
                <a:pPr lvl="2"/>
                <a:r>
                  <a:rPr lang="en-IN" dirty="0">
                    <a:latin typeface="+mn-lt"/>
                  </a:rPr>
                  <a:t>Instead, it describes the size of the signal</a:t>
                </a:r>
              </a:p>
              <a:p>
                <a:pPr lvl="2"/>
                <a:r>
                  <a:rPr lang="en-IN" b="0" dirty="0">
                    <a:latin typeface="+mn-lt"/>
                  </a:rPr>
                  <a:t>The energy above, however, can be related to electrical energy</a:t>
                </a:r>
              </a:p>
              <a:p>
                <a:pPr lvl="2"/>
                <a:r>
                  <a:rPr lang="en-IN" b="0" dirty="0">
                    <a:latin typeface="+mn-lt"/>
                  </a:rPr>
                  <a:t>If </a:t>
                </a:r>
                <a:r>
                  <a:rPr lang="en-IN" b="0" i="1" dirty="0">
                    <a:latin typeface="+mn-lt"/>
                  </a:rPr>
                  <a:t>x(t)</a:t>
                </a:r>
                <a:r>
                  <a:rPr lang="en-IN" b="0" dirty="0">
                    <a:latin typeface="+mn-lt"/>
                  </a:rPr>
                  <a:t> is the voltage signal across a load of resistance R, then the energy supplied to that load is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𝑥</m:t>
                            </m:r>
                          </m:sub>
                        </m:sSub>
                      </m:num>
                      <m:den>
                        <m:r>
                          <a:rPr lang="en-IN" b="0" i="1" smtClean="0">
                            <a:latin typeface="Cambria Math" panose="02040503050406030204" pitchFamily="18" charset="0"/>
                          </a:rPr>
                          <m:t>𝑅</m:t>
                        </m:r>
                      </m:den>
                    </m:f>
                  </m:oMath>
                </a14:m>
                <a:endParaRPr lang="en-IN" dirty="0"/>
              </a:p>
            </p:txBody>
          </p:sp>
        </mc:Choice>
        <mc:Fallback xmlns="">
          <p:sp>
            <p:nvSpPr>
              <p:cNvPr id="3" name="Content Placeholder 2">
                <a:extLst>
                  <a:ext uri="{FF2B5EF4-FFF2-40B4-BE49-F238E27FC236}">
                    <a16:creationId xmlns:a16="http://schemas.microsoft.com/office/drawing/2014/main" id="{57EBB1C6-7771-6F98-62E9-22118C4388AB}"/>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172026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3E80-94C0-3C0C-59D3-972937F5E19C}"/>
              </a:ext>
            </a:extLst>
          </p:cNvPr>
          <p:cNvSpPr>
            <a:spLocks noGrp="1"/>
          </p:cNvSpPr>
          <p:nvPr>
            <p:ph type="title"/>
          </p:nvPr>
        </p:nvSpPr>
        <p:spPr/>
        <p:txBody>
          <a:bodyPr/>
          <a:lstStyle/>
          <a:p>
            <a:r>
              <a:rPr lang="en-IN" dirty="0"/>
              <a:t>Modern Wireline Digital Communication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BB1C6-7771-6F98-62E9-22118C4388AB}"/>
                  </a:ext>
                </a:extLst>
              </p:cNvPr>
              <p:cNvSpPr>
                <a:spLocks noGrp="1"/>
              </p:cNvSpPr>
              <p:nvPr>
                <p:ph sz="quarter" idx="10"/>
              </p:nvPr>
            </p:nvSpPr>
            <p:spPr/>
            <p:txBody>
              <a:bodyPr>
                <a:normAutofit fontScale="92500" lnSpcReduction="20000"/>
              </a:bodyPr>
              <a:lstStyle/>
              <a:p>
                <a:r>
                  <a:rPr lang="en-IN" dirty="0"/>
                  <a:t>Signal Power or Average power</a:t>
                </a:r>
              </a:p>
              <a:p>
                <a:pPr lvl="1"/>
                <a:r>
                  <a:rPr lang="en-IN" b="0" dirty="0">
                    <a:latin typeface="+mn-lt"/>
                  </a:rPr>
                  <a:t>The power of a continuous-time signal </a:t>
                </a:r>
                <a:r>
                  <a:rPr lang="en-IN" b="0" i="1" dirty="0">
                    <a:latin typeface="+mn-lt"/>
                  </a:rPr>
                  <a:t>x(t)</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𝑥</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ctrlPr>
                              <a:rPr lang="en-IN" b="0" i="1" smtClean="0">
                                <a:latin typeface="Cambria Math" panose="02040503050406030204" pitchFamily="18" charset="0"/>
                              </a:rPr>
                            </m:ctrlPr>
                          </m:naryPr>
                          <m: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sub>
                          <m:sup>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e>
                    </m:func>
                  </m:oMath>
                </a14:m>
                <a:endParaRPr lang="en-IN" b="0" dirty="0">
                  <a:latin typeface="+mn-lt"/>
                </a:endParaRPr>
              </a:p>
              <a:p>
                <a:pPr lvl="2"/>
                <a:r>
                  <a:rPr lang="en-IN" dirty="0">
                    <a:latin typeface="+mn-lt"/>
                  </a:rPr>
                  <a:t>If the signal is periodic =&gt;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𝑥</m:t>
                        </m:r>
                      </m:sub>
                    </m:sSub>
                    <m:r>
                      <a:rPr lang="en-IN" b="0" i="1" smtClean="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𝑇</m:t>
                        </m:r>
                      </m:den>
                    </m:f>
                    <m:nary>
                      <m:naryPr>
                        <m:ctrlPr>
                          <a:rPr lang="en-IN" i="1">
                            <a:latin typeface="Cambria Math" panose="02040503050406030204" pitchFamily="18" charset="0"/>
                          </a:rPr>
                        </m:ctrlPr>
                      </m:naryPr>
                      <m: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m:t>
                            </m:r>
                          </m:num>
                          <m:den>
                            <m:r>
                              <a:rPr lang="en-IN" i="1">
                                <a:latin typeface="Cambria Math" panose="02040503050406030204" pitchFamily="18" charset="0"/>
                              </a:rPr>
                              <m:t>2</m:t>
                            </m:r>
                          </m:den>
                        </m:f>
                      </m:sub>
                      <m:sup>
                        <m:f>
                          <m:fPr>
                            <m:ctrlPr>
                              <a:rPr lang="en-IN" i="1">
                                <a:latin typeface="Cambria Math" panose="02040503050406030204" pitchFamily="18" charset="0"/>
                              </a:rPr>
                            </m:ctrlPr>
                          </m:fPr>
                          <m:num>
                            <m:r>
                              <a:rPr lang="en-IN" i="1">
                                <a:latin typeface="Cambria Math" panose="02040503050406030204" pitchFamily="18" charset="0"/>
                              </a:rPr>
                              <m:t>𝑇</m:t>
                            </m:r>
                          </m:num>
                          <m:den>
                            <m:r>
                              <a:rPr lang="en-IN" i="1">
                                <a:latin typeface="Cambria Math" panose="02040503050406030204" pitchFamily="18" charset="0"/>
                              </a:rPr>
                              <m:t>2</m:t>
                            </m:r>
                          </m:den>
                        </m:f>
                      </m:sup>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𝑥</m:t>
                                </m:r>
                                <m:d>
                                  <m:dPr>
                                    <m:ctrlPr>
                                      <a:rPr lang="en-IN" i="1">
                                        <a:latin typeface="Cambria Math" panose="02040503050406030204" pitchFamily="18" charset="0"/>
                                      </a:rPr>
                                    </m:ctrlPr>
                                  </m:dPr>
                                  <m:e>
                                    <m:r>
                                      <a:rPr lang="en-IN" i="1">
                                        <a:latin typeface="Cambria Math" panose="02040503050406030204" pitchFamily="18" charset="0"/>
                                      </a:rPr>
                                      <m:t>𝑡</m:t>
                                    </m:r>
                                  </m:e>
                                </m:d>
                              </m:e>
                            </m:d>
                          </m:e>
                          <m:sup>
                            <m:r>
                              <a:rPr lang="en-IN" i="1">
                                <a:latin typeface="Cambria Math" panose="02040503050406030204" pitchFamily="18" charset="0"/>
                              </a:rPr>
                              <m:t>2</m:t>
                            </m:r>
                          </m:sup>
                        </m:sSup>
                        <m:r>
                          <a:rPr lang="en-IN" i="1">
                            <a:latin typeface="Cambria Math" panose="02040503050406030204" pitchFamily="18" charset="0"/>
                          </a:rPr>
                          <m:t>𝑑𝑡</m:t>
                        </m:r>
                      </m:e>
                    </m:nary>
                  </m:oMath>
                </a14:m>
                <a:endParaRPr lang="en-IN" dirty="0"/>
              </a:p>
              <a:p>
                <a:pPr lvl="1"/>
                <a:r>
                  <a:rPr lang="en-IN" b="0" dirty="0">
                    <a:latin typeface="+mn-lt"/>
                  </a:rPr>
                  <a:t>The power of discrete-time signal</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𝑥</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𝑁</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𝑁</m:t>
                            </m:r>
                            <m:r>
                              <a:rPr lang="en-IN" b="0" i="1" smtClean="0">
                                <a:latin typeface="Cambria Math" panose="02040503050406030204" pitchFamily="18" charset="0"/>
                              </a:rPr>
                              <m:t>+1)</m:t>
                            </m:r>
                          </m:den>
                        </m:f>
                        <m:nary>
                          <m:naryPr>
                            <m:chr m:val="∑"/>
                            <m:ctrlPr>
                              <a:rPr lang="en-IN" i="1">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𝑁</m:t>
                            </m:r>
                          </m:sub>
                          <m:sup>
                            <m:r>
                              <a:rPr lang="en-IN" b="0" i="1" smtClean="0">
                                <a:latin typeface="Cambria Math" panose="02040503050406030204" pitchFamily="18" charset="0"/>
                              </a:rPr>
                              <m:t>𝑁</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e>
                    </m:func>
                  </m:oMath>
                </a14:m>
                <a:endParaRPr lang="en-IN" b="0" dirty="0">
                  <a:latin typeface="+mn-lt"/>
                </a:endParaRPr>
              </a:p>
              <a:p>
                <a:pPr lvl="2"/>
                <a:r>
                  <a:rPr lang="en-IN" dirty="0">
                    <a:latin typeface="+mn-lt"/>
                  </a:rPr>
                  <a:t>When the signal is periodic</a:t>
                </a:r>
              </a:p>
              <a:p>
                <a:pPr lvl="3"/>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𝑁</m:t>
                        </m:r>
                      </m:den>
                    </m:f>
                    <m:nary>
                      <m:naryPr>
                        <m:chr m:val="∑"/>
                        <m:ctrlPr>
                          <a:rPr lang="en-IN" i="1">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=0</m:t>
                        </m:r>
                      </m:sub>
                      <m:sup>
                        <m:r>
                          <a:rPr lang="en-IN" b="0" i="1" smtClean="0">
                            <a:latin typeface="Cambria Math" panose="02040503050406030204" pitchFamily="18" charset="0"/>
                          </a:rPr>
                          <m:t>𝑁</m:t>
                        </m:r>
                        <m:r>
                          <a:rPr lang="en-IN" b="0" i="1" smtClean="0">
                            <a:latin typeface="Cambria Math" panose="02040503050406030204" pitchFamily="18" charset="0"/>
                          </a:rPr>
                          <m:t>−1</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oMath>
                </a14:m>
                <a:endParaRPr lang="en-IN" dirty="0">
                  <a:latin typeface="+mn-lt"/>
                </a:endParaRPr>
              </a:p>
              <a:p>
                <a:pPr lvl="3"/>
                <a:r>
                  <a:rPr lang="en-IN" b="0" dirty="0">
                    <a:latin typeface="+mn-lt"/>
                  </a:rPr>
                  <a:t>N is the period of periodic signal</a:t>
                </a:r>
              </a:p>
              <a:p>
                <a:pPr lvl="1"/>
                <a:r>
                  <a:rPr lang="en-IN" b="0" dirty="0">
                    <a:latin typeface="+mn-lt"/>
                  </a:rPr>
                  <a:t>Physical interpretation</a:t>
                </a:r>
              </a:p>
              <a:p>
                <a:pPr lvl="2"/>
                <a:r>
                  <a:rPr lang="en-IN" b="0" dirty="0">
                    <a:latin typeface="+mn-lt"/>
                  </a:rPr>
                  <a:t>Power above does not refer to a specific physical property</a:t>
                </a:r>
              </a:p>
              <a:p>
                <a:pPr lvl="2"/>
                <a:r>
                  <a:rPr lang="en-IN" dirty="0">
                    <a:latin typeface="+mn-lt"/>
                  </a:rPr>
                  <a:t>Instead, it describes the size of the periodic signal</a:t>
                </a:r>
              </a:p>
              <a:p>
                <a:pPr lvl="2"/>
                <a:r>
                  <a:rPr lang="en-IN" b="0" dirty="0">
                    <a:latin typeface="+mn-lt"/>
                  </a:rPr>
                  <a:t>The power above, however, can be related to electrical power</a:t>
                </a:r>
              </a:p>
              <a:p>
                <a:pPr lvl="2"/>
                <a:r>
                  <a:rPr lang="en-IN" b="0" dirty="0">
                    <a:latin typeface="+mn-lt"/>
                  </a:rPr>
                  <a:t>If </a:t>
                </a:r>
                <a:r>
                  <a:rPr lang="en-IN" b="0" i="1" dirty="0">
                    <a:latin typeface="+mn-lt"/>
                  </a:rPr>
                  <a:t>x(t)</a:t>
                </a:r>
                <a:r>
                  <a:rPr lang="en-IN" b="0" dirty="0">
                    <a:latin typeface="+mn-lt"/>
                  </a:rPr>
                  <a:t> is the voltage signal across a load of resistance R, then the power supplied to that load is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𝑥</m:t>
                            </m:r>
                          </m:sub>
                        </m:sSub>
                      </m:num>
                      <m:den>
                        <m:r>
                          <a:rPr lang="en-IN" b="0" i="1" smtClean="0">
                            <a:latin typeface="Cambria Math" panose="02040503050406030204" pitchFamily="18" charset="0"/>
                          </a:rPr>
                          <m:t>𝑅</m:t>
                        </m:r>
                      </m:den>
                    </m:f>
                  </m:oMath>
                </a14:m>
                <a:endParaRPr lang="en-IN" b="0" dirty="0">
                  <a:latin typeface="+mn-lt"/>
                </a:endParaRPr>
              </a:p>
              <a:p>
                <a:pPr lvl="1"/>
                <a14:m>
                  <m:oMath xmlns:m="http://schemas.openxmlformats.org/officeDocument/2006/math">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𝑃</m:t>
                    </m:r>
                  </m:oMath>
                </a14:m>
                <a:r>
                  <a:rPr lang="en-GB" b="0" dirty="0"/>
                  <a:t> – Expected average value of power</a:t>
                </a:r>
              </a:p>
              <a:p>
                <a:pPr lvl="1"/>
                <a14:m>
                  <m:oMath xmlns:m="http://schemas.openxmlformats.org/officeDocument/2006/math">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m:t>
                        </m:r>
                      </m:e>
                    </m:d>
                    <m:r>
                      <a:rPr lang="en-GB" b="0" i="1" smtClean="0">
                        <a:latin typeface="Cambria Math" panose="02040503050406030204" pitchFamily="18" charset="0"/>
                      </a:rPr>
                      <m:t> −</m:t>
                    </m:r>
                    <m:r>
                      <a:rPr lang="en-GB" b="0" i="1" smtClean="0">
                        <a:latin typeface="Cambria Math" panose="02040503050406030204" pitchFamily="18" charset="0"/>
                      </a:rPr>
                      <m:t>𝐸𝑥𝑝𝑒𝑐𝑡𝑒𝑑</m:t>
                    </m:r>
                    <m:r>
                      <a:rPr lang="en-GB" b="0" i="1" smtClean="0">
                        <a:latin typeface="Cambria Math" panose="02040503050406030204" pitchFamily="18" charset="0"/>
                      </a:rPr>
                      <m:t> </m:t>
                    </m:r>
                    <m:r>
                      <a:rPr lang="en-GB" b="0" i="1" smtClean="0">
                        <a:latin typeface="Cambria Math" panose="02040503050406030204" pitchFamily="18" charset="0"/>
                      </a:rPr>
                      <m:t>𝑣𝑎𝑙𝑢𝑒</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oMath>
                </a14:m>
                <a:endParaRPr lang="en-IN" dirty="0"/>
              </a:p>
            </p:txBody>
          </p:sp>
        </mc:Choice>
        <mc:Fallback xmlns="">
          <p:sp>
            <p:nvSpPr>
              <p:cNvPr id="3" name="Content Placeholder 2">
                <a:extLst>
                  <a:ext uri="{FF2B5EF4-FFF2-40B4-BE49-F238E27FC236}">
                    <a16:creationId xmlns:a16="http://schemas.microsoft.com/office/drawing/2014/main" id="{57EBB1C6-7771-6F98-62E9-22118C4388AB}"/>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341747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633-0DC9-5579-4F9C-33E075586906}"/>
              </a:ext>
            </a:extLst>
          </p:cNvPr>
          <p:cNvSpPr>
            <a:spLocks noGrp="1"/>
          </p:cNvSpPr>
          <p:nvPr>
            <p:ph type="title"/>
          </p:nvPr>
        </p:nvSpPr>
        <p:spPr/>
        <p:txBody>
          <a:bodyPr/>
          <a:lstStyle/>
          <a:p>
            <a:r>
              <a:rPr lang="en-GB" dirty="0"/>
              <a:t>Additive White Gaussian Noise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F3781A-9B25-0837-CA69-25BBC5BE4470}"/>
                  </a:ext>
                </a:extLst>
              </p:cNvPr>
              <p:cNvSpPr>
                <a:spLocks noGrp="1"/>
              </p:cNvSpPr>
              <p:nvPr>
                <p:ph sz="quarter" idx="10"/>
              </p:nvPr>
            </p:nvSpPr>
            <p:spPr>
              <a:xfrm>
                <a:off x="213644" y="550862"/>
                <a:ext cx="11368755" cy="6301397"/>
              </a:xfrm>
            </p:spPr>
            <p:txBody>
              <a:bodyPr>
                <a:normAutofit lnSpcReduction="10000"/>
              </a:bodyPr>
              <a:lstStyle/>
              <a:p>
                <a:r>
                  <a:rPr lang="en-GB" dirty="0"/>
                  <a:t>Noise</a:t>
                </a:r>
              </a:p>
              <a:p>
                <a:pPr lvl="1"/>
                <a:r>
                  <a:rPr lang="en-GB" dirty="0"/>
                  <a:t>Most common model for noise is Gaussian - the noise samples follow the Gaussian density function</a:t>
                </a:r>
              </a:p>
              <a:p>
                <a:pPr lvl="1"/>
                <a:r>
                  <a:rPr lang="en-IN" dirty="0"/>
                  <a:t>In other words noise PDF is Gaussian in nature – probability distribution/density function</a:t>
                </a:r>
              </a:p>
              <a:p>
                <a:pPr lvl="1"/>
                <a:r>
                  <a:rPr lang="en-IN" dirty="0"/>
                  <a:t>Gaussian variables/systems are represented by the Gaussian PDF function</a:t>
                </a:r>
              </a:p>
              <a:p>
                <a:pPr lvl="2"/>
                <a14:m>
                  <m:oMath xmlns:m="http://schemas.openxmlformats.org/officeDocument/2006/math">
                    <m:sSub>
                      <m:sSubPr>
                        <m:ctrlPr>
                          <a:rPr lang="en-IN" i="1">
                            <a:latin typeface="Cambria Math" panose="02040503050406030204" pitchFamily="18" charset="0"/>
                          </a:rPr>
                        </m:ctrlPr>
                      </m:sSubPr>
                      <m:e>
                        <m:r>
                          <a:rPr lang="en-GB" i="1">
                            <a:latin typeface="Cambria Math" panose="02040503050406030204" pitchFamily="18" charset="0"/>
                          </a:rPr>
                          <m:t>𝑓</m:t>
                        </m:r>
                      </m:e>
                      <m:sub>
                        <m:r>
                          <a:rPr lang="en-IN" i="1">
                            <a:latin typeface="Cambria Math" panose="02040503050406030204" pitchFamily="18" charset="0"/>
                          </a:rPr>
                          <m:t>𝐺</m:t>
                        </m:r>
                      </m:sub>
                    </m:sSub>
                    <m:d>
                      <m:dPr>
                        <m:ctrlPr>
                          <a:rPr lang="en-GB" i="1">
                            <a:latin typeface="Cambria Math" panose="02040503050406030204" pitchFamily="18" charset="0"/>
                          </a:rPr>
                        </m:ctrlPr>
                      </m:dPr>
                      <m:e>
                        <m:r>
                          <a:rPr lang="en-GB" i="1">
                            <a:latin typeface="Cambria Math" panose="02040503050406030204" pitchFamily="18" charset="0"/>
                          </a:rPr>
                          <m:t>𝑛</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ad>
                          <m:radPr>
                            <m:degHide m:val="on"/>
                            <m:ctrlPr>
                              <a:rPr lang="en-GB" i="1">
                                <a:latin typeface="Cambria Math" panose="02040503050406030204" pitchFamily="18" charset="0"/>
                              </a:rPr>
                            </m:ctrlPr>
                          </m:radPr>
                          <m:deg/>
                          <m:e>
                            <m:r>
                              <a:rPr lang="en-GB" i="1">
                                <a:latin typeface="Cambria Math" panose="02040503050406030204" pitchFamily="18" charset="0"/>
                              </a:rPr>
                              <m:t>2</m:t>
                            </m:r>
                            <m:r>
                              <a:rPr lang="en-GB" i="1">
                                <a:latin typeface="Cambria Math" panose="02040503050406030204" pitchFamily="18" charset="0"/>
                                <a:ea typeface="Cambria Math" panose="02040503050406030204" pitchFamily="18" charset="0"/>
                              </a:rPr>
                              <m:t>𝜋</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rad>
                      </m:den>
                    </m:f>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m:t>
                                </m:r>
                              </m:e>
                              <m:sup>
                                <m:r>
                                  <a:rPr lang="en-GB" i="1">
                                    <a:latin typeface="Cambria Math" panose="02040503050406030204" pitchFamily="18" charset="0"/>
                                  </a:rPr>
                                  <m:t>2</m:t>
                                </m:r>
                              </m:sup>
                            </m:sSup>
                          </m:num>
                          <m:den>
                            <m:r>
                              <a:rPr lang="en-GB" i="1">
                                <a:latin typeface="Cambria Math" panose="02040503050406030204" pitchFamily="18" charset="0"/>
                              </a:rPr>
                              <m:t>2</m:t>
                            </m:r>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rPr>
                                  <m:t>2</m:t>
                                </m:r>
                              </m:sup>
                            </m:sSup>
                          </m:den>
                        </m:f>
                      </m:sup>
                    </m:sSup>
                  </m:oMath>
                </a14:m>
                <a:endParaRPr lang="en-IN" dirty="0"/>
              </a:p>
              <a:p>
                <a:pPr lvl="2"/>
                <a:r>
                  <a:rPr lang="en-IN" dirty="0"/>
                  <a:t>Peak at the centre is the mode</a:t>
                </a:r>
              </a:p>
              <a:p>
                <a:pPr lvl="2"/>
                <a:r>
                  <a:rPr lang="en-IN" dirty="0"/>
                  <a:t>Peak coincides with the mean (a measure of centrality)</a:t>
                </a:r>
              </a:p>
              <a:p>
                <a:pPr lvl="2"/>
                <a:r>
                  <a:rPr lang="en-IN" dirty="0"/>
                  <a:t>Unimodal distribution</a:t>
                </a:r>
              </a:p>
              <a:p>
                <a:pPr lvl="2"/>
                <a:r>
                  <a:rPr lang="en-IN" dirty="0"/>
                  <a:t>Width/spread of PDF is the variance</a:t>
                </a:r>
              </a:p>
              <a:p>
                <a:pPr lvl="1"/>
                <a:r>
                  <a:rPr lang="en-GB" dirty="0"/>
                  <a:t>Typically, noise has a zero mean (</a:t>
                </a:r>
                <a14:m>
                  <m:oMath xmlns:m="http://schemas.openxmlformats.org/officeDocument/2006/math">
                    <m:r>
                      <a:rPr lang="en-IN" i="1">
                        <a:latin typeface="Cambria Math" panose="02040503050406030204" pitchFamily="18" charset="0"/>
                      </a:rPr>
                      <m:t>𝜇</m:t>
                    </m:r>
                    <m:r>
                      <a:rPr lang="en-IN" i="1">
                        <a:latin typeface="Cambria Math" panose="02040503050406030204" pitchFamily="18" charset="0"/>
                      </a:rPr>
                      <m:t>=0</m:t>
                    </m:r>
                  </m:oMath>
                </a14:m>
                <a:r>
                  <a:rPr lang="en-GB" dirty="0"/>
                  <a:t>) value, then</a:t>
                </a:r>
              </a:p>
              <a:p>
                <a:pPr lvl="2"/>
                <a:r>
                  <a:rPr lang="en-GB" dirty="0"/>
                  <a:t>Noise PDF - </a:t>
                </a:r>
                <a14:m>
                  <m:oMath xmlns:m="http://schemas.openxmlformats.org/officeDocument/2006/math">
                    <m:sSub>
                      <m:sSubPr>
                        <m:ctrlPr>
                          <a:rPr lang="en-IN" i="1">
                            <a:latin typeface="Cambria Math" panose="02040503050406030204" pitchFamily="18" charset="0"/>
                          </a:rPr>
                        </m:ctrlPr>
                      </m:sSubPr>
                      <m:e>
                        <m:r>
                          <a:rPr lang="en-GB" i="1">
                            <a:latin typeface="Cambria Math" panose="02040503050406030204" pitchFamily="18" charset="0"/>
                          </a:rPr>
                          <m:t>𝑓</m:t>
                        </m:r>
                      </m:e>
                      <m:sub>
                        <m:r>
                          <a:rPr lang="en-GB" i="1">
                            <a:latin typeface="Cambria Math" panose="02040503050406030204" pitchFamily="18" charset="0"/>
                          </a:rPr>
                          <m:t>𝑁</m:t>
                        </m:r>
                      </m:sub>
                    </m:sSub>
                    <m:d>
                      <m:dPr>
                        <m:ctrlPr>
                          <a:rPr lang="en-GB" i="1">
                            <a:latin typeface="Cambria Math" panose="02040503050406030204" pitchFamily="18" charset="0"/>
                          </a:rPr>
                        </m:ctrlPr>
                      </m:dPr>
                      <m:e>
                        <m:r>
                          <a:rPr lang="en-GB" i="1">
                            <a:latin typeface="Cambria Math" panose="02040503050406030204" pitchFamily="18" charset="0"/>
                          </a:rPr>
                          <m:t>𝑛</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ad>
                          <m:radPr>
                            <m:degHide m:val="on"/>
                            <m:ctrlPr>
                              <a:rPr lang="en-GB" i="1">
                                <a:latin typeface="Cambria Math" panose="02040503050406030204" pitchFamily="18" charset="0"/>
                              </a:rPr>
                            </m:ctrlPr>
                          </m:radPr>
                          <m:deg/>
                          <m:e>
                            <m:r>
                              <a:rPr lang="en-GB" i="1">
                                <a:latin typeface="Cambria Math" panose="02040503050406030204" pitchFamily="18" charset="0"/>
                              </a:rPr>
                              <m:t>2</m:t>
                            </m:r>
                            <m:r>
                              <a:rPr lang="en-GB" i="1">
                                <a:latin typeface="Cambria Math" panose="02040503050406030204" pitchFamily="18" charset="0"/>
                                <a:ea typeface="Cambria Math" panose="02040503050406030204" pitchFamily="18" charset="0"/>
                              </a:rPr>
                              <m:t>𝜋</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rad>
                      </m:den>
                    </m:f>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𝑛</m:t>
                                </m:r>
                              </m:e>
                              <m:sup>
                                <m:r>
                                  <a:rPr lang="en-GB" i="1">
                                    <a:latin typeface="Cambria Math" panose="02040503050406030204" pitchFamily="18" charset="0"/>
                                  </a:rPr>
                                  <m:t>2</m:t>
                                </m:r>
                              </m:sup>
                            </m:sSup>
                          </m:num>
                          <m:den>
                            <m:r>
                              <a:rPr lang="en-GB" i="1">
                                <a:latin typeface="Cambria Math" panose="02040503050406030204" pitchFamily="18" charset="0"/>
                              </a:rPr>
                              <m:t>2</m:t>
                            </m:r>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rPr>
                                  <m:t>2</m:t>
                                </m:r>
                              </m:sup>
                            </m:sSup>
                          </m:den>
                        </m:f>
                      </m:sup>
                    </m:sSup>
                    <m:r>
                      <a:rPr lang="en-GB" i="1">
                        <a:latin typeface="Cambria Math" panose="02040503050406030204" pitchFamily="18" charset="0"/>
                      </a:rPr>
                      <m:t> </m:t>
                    </m:r>
                  </m:oMath>
                </a14:m>
                <a:endParaRPr lang="en-GB" dirty="0"/>
              </a:p>
              <a:p>
                <a:pPr lvl="1"/>
                <a:r>
                  <a:rPr lang="en-IN" dirty="0"/>
                  <a:t>In the context of zero mean noise, variance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a:t> becomes power</a:t>
                </a:r>
              </a:p>
              <a:p>
                <a:pPr lvl="2"/>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𝑉𝑎𝑟𝑖𝑎𝑛𝑐𝑒</m:t>
                    </m:r>
                    <m:r>
                      <a:rPr lang="en-GB" b="0" i="1" smtClean="0">
                        <a:latin typeface="Cambria Math" panose="02040503050406030204" pitchFamily="18" charset="0"/>
                      </a:rPr>
                      <m:t>= </m:t>
                    </m:r>
                    <m:r>
                      <a:rPr lang="en-GB" b="0" i="1" smtClean="0">
                        <a:latin typeface="Cambria Math" panose="02040503050406030204" pitchFamily="18" charset="0"/>
                      </a:rPr>
                      <m:t>𝑃𝑜𝑤𝑒𝑟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𝑧𝑒𝑟𝑜</m:t>
                    </m:r>
                    <m:r>
                      <a:rPr lang="en-IN" b="0" i="1" smtClean="0">
                        <a:latin typeface="Cambria Math" panose="02040503050406030204" pitchFamily="18" charset="0"/>
                      </a:rPr>
                      <m:t> </m:t>
                    </m:r>
                    <m:r>
                      <a:rPr lang="en-IN" b="0" i="1" smtClean="0">
                        <a:latin typeface="Cambria Math" panose="02040503050406030204" pitchFamily="18" charset="0"/>
                      </a:rPr>
                      <m:t>𝑚𝑒𝑎𝑛</m:t>
                    </m:r>
                    <m:r>
                      <a:rPr lang="en-IN" b="0" i="1" smtClean="0">
                        <a:latin typeface="Cambria Math" panose="02040503050406030204" pitchFamily="18" charset="0"/>
                      </a:rPr>
                      <m:t> </m:t>
                    </m:r>
                    <m:r>
                      <a:rPr lang="en-IN" b="0" i="1" smtClean="0">
                        <a:latin typeface="Cambria Math" panose="02040503050406030204" pitchFamily="18" charset="0"/>
                      </a:rPr>
                      <m:t>𝑛𝑜𝑖𝑠𝑒</m:t>
                    </m:r>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num>
                      <m:den>
                        <m:r>
                          <a:rPr lang="en-GB"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𝐸</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𝑁</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endParaRPr lang="en-IN" b="0" i="1" dirty="0">
                  <a:latin typeface="Cambria Math" panose="02040503050406030204" pitchFamily="18" charset="0"/>
                </a:endParaRPr>
              </a:p>
              <a:p>
                <a:pPr lvl="3"/>
                <a:r>
                  <a:rPr lang="en-IN" b="0" dirty="0"/>
                  <a:t>Measure of spread</a:t>
                </a:r>
              </a:p>
              <a:p>
                <a:pPr lvl="3"/>
                <a:r>
                  <a:rPr lang="en-IN" dirty="0"/>
                  <a:t>Larger the spread, larger the noise power</a:t>
                </a:r>
                <a:endParaRPr lang="en-IN" b="0" i="1" dirty="0">
                  <a:latin typeface="Cambria Math" panose="02040503050406030204" pitchFamily="18" charset="0"/>
                </a:endParaRPr>
              </a:p>
              <a:p>
                <a:r>
                  <a:rPr lang="en-GB" b="0" dirty="0"/>
                  <a:t>Where does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num>
                      <m:den>
                        <m:r>
                          <a:rPr lang="en-IN" b="0" i="0" smtClean="0">
                            <a:latin typeface="Cambria Math" panose="02040503050406030204" pitchFamily="18" charset="0"/>
                          </a:rPr>
                          <m:t>2</m:t>
                        </m:r>
                      </m:den>
                    </m:f>
                    <m:r>
                      <m:rPr>
                        <m:sty m:val="p"/>
                      </m:rPr>
                      <a:rPr lang="en-IN" b="0" i="0" smtClean="0">
                        <a:latin typeface="Cambria Math" panose="02040503050406030204" pitchFamily="18" charset="0"/>
                      </a:rPr>
                      <m:t>come</m:t>
                    </m:r>
                    <m:r>
                      <a:rPr lang="en-IN" b="0" i="0" smtClean="0">
                        <a:latin typeface="Cambria Math" panose="02040503050406030204" pitchFamily="18" charset="0"/>
                      </a:rPr>
                      <m:t> </m:t>
                    </m:r>
                    <m:r>
                      <m:rPr>
                        <m:sty m:val="p"/>
                      </m:rPr>
                      <a:rPr lang="en-IN" b="0" i="0" smtClean="0">
                        <a:latin typeface="Cambria Math" panose="02040503050406030204" pitchFamily="18" charset="0"/>
                      </a:rPr>
                      <m:t>from</m:t>
                    </m:r>
                    <m:r>
                      <a:rPr lang="en-IN" b="0" i="0" smtClean="0">
                        <a:latin typeface="Cambria Math" panose="02040503050406030204" pitchFamily="18" charset="0"/>
                      </a:rPr>
                      <m:t>?</m:t>
                    </m:r>
                  </m:oMath>
                </a14:m>
                <a:endParaRPr lang="en-IN"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DDF3781A-9B25-0837-CA69-25BBC5BE4470}"/>
                  </a:ext>
                </a:extLst>
              </p:cNvPr>
              <p:cNvSpPr>
                <a:spLocks noGrp="1" noRot="1" noChangeAspect="1" noMove="1" noResize="1" noEditPoints="1" noAdjustHandles="1" noChangeArrowheads="1" noChangeShapeType="1" noTextEdit="1"/>
              </p:cNvSpPr>
              <p:nvPr>
                <p:ph sz="quarter" idx="10"/>
              </p:nvPr>
            </p:nvSpPr>
            <p:spPr>
              <a:xfrm>
                <a:off x="213644" y="550862"/>
                <a:ext cx="11368755" cy="6301397"/>
              </a:xfrm>
              <a:blipFill>
                <a:blip r:embed="rId2"/>
                <a:stretch>
                  <a:fillRect t="-1354"/>
                </a:stretch>
              </a:blipFill>
            </p:spPr>
            <p:txBody>
              <a:bodyPr/>
              <a:lstStyle/>
              <a:p>
                <a:r>
                  <a:rPr lang="en-IN">
                    <a:noFill/>
                  </a:rPr>
                  <a:t> </a:t>
                </a:r>
              </a:p>
            </p:txBody>
          </p:sp>
        </mc:Fallback>
      </mc:AlternateContent>
      <p:pic>
        <p:nvPicPr>
          <p:cNvPr id="4" name="Content Placeholder 4">
            <a:extLst>
              <a:ext uri="{FF2B5EF4-FFF2-40B4-BE49-F238E27FC236}">
                <a16:creationId xmlns:a16="http://schemas.microsoft.com/office/drawing/2014/main" id="{C2C4998F-3309-6C3F-8402-E4BD0EB662DC}"/>
              </a:ext>
            </a:extLst>
          </p:cNvPr>
          <p:cNvPicPr>
            <a:picLocks noChangeAspect="1"/>
          </p:cNvPicPr>
          <p:nvPr/>
        </p:nvPicPr>
        <p:blipFill>
          <a:blip r:embed="rId3"/>
          <a:stretch>
            <a:fillRect/>
          </a:stretch>
        </p:blipFill>
        <p:spPr>
          <a:xfrm>
            <a:off x="7878121" y="2262767"/>
            <a:ext cx="3774187" cy="2159979"/>
          </a:xfrm>
          <a:prstGeom prst="rect">
            <a:avLst/>
          </a:prstGeom>
        </p:spPr>
      </p:pic>
    </p:spTree>
    <p:extLst>
      <p:ext uri="{BB962C8B-B14F-4D97-AF65-F5344CB8AC3E}">
        <p14:creationId xmlns:p14="http://schemas.microsoft.com/office/powerpoint/2010/main" val="195467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633-0DC9-5579-4F9C-33E075586906}"/>
              </a:ext>
            </a:extLst>
          </p:cNvPr>
          <p:cNvSpPr>
            <a:spLocks noGrp="1"/>
          </p:cNvSpPr>
          <p:nvPr>
            <p:ph type="title"/>
          </p:nvPr>
        </p:nvSpPr>
        <p:spPr/>
        <p:txBody>
          <a:bodyPr/>
          <a:lstStyle/>
          <a:p>
            <a:r>
              <a:rPr lang="en-GB" dirty="0"/>
              <a:t>Additive White Gaussian Noise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F3781A-9B25-0837-CA69-25BBC5BE4470}"/>
                  </a:ext>
                </a:extLst>
              </p:cNvPr>
              <p:cNvSpPr>
                <a:spLocks noGrp="1"/>
              </p:cNvSpPr>
              <p:nvPr>
                <p:ph sz="quarter" idx="10"/>
              </p:nvPr>
            </p:nvSpPr>
            <p:spPr>
              <a:xfrm>
                <a:off x="213644" y="550862"/>
                <a:ext cx="11368755" cy="6301397"/>
              </a:xfrm>
            </p:spPr>
            <p:txBody>
              <a:bodyPr>
                <a:normAutofit/>
              </a:bodyPr>
              <a:lstStyle/>
              <a:p>
                <a:r>
                  <a:rPr lang="en-GB" b="0" dirty="0"/>
                  <a:t>Where does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num>
                      <m:den>
                        <m:r>
                          <a:rPr lang="en-IN" b="0" i="0" smtClean="0">
                            <a:latin typeface="Cambria Math" panose="02040503050406030204" pitchFamily="18" charset="0"/>
                          </a:rPr>
                          <m:t>2</m:t>
                        </m:r>
                      </m:den>
                    </m:f>
                    <m:r>
                      <m:rPr>
                        <m:sty m:val="p"/>
                      </m:rPr>
                      <a:rPr lang="en-IN" b="0" i="0" smtClean="0">
                        <a:latin typeface="Cambria Math" panose="02040503050406030204" pitchFamily="18" charset="0"/>
                      </a:rPr>
                      <m:t>come</m:t>
                    </m:r>
                    <m:r>
                      <a:rPr lang="en-IN" b="0" i="0" smtClean="0">
                        <a:latin typeface="Cambria Math" panose="02040503050406030204" pitchFamily="18" charset="0"/>
                      </a:rPr>
                      <m:t> </m:t>
                    </m:r>
                    <m:r>
                      <m:rPr>
                        <m:sty m:val="p"/>
                      </m:rPr>
                      <a:rPr lang="en-IN" b="0" i="0" smtClean="0">
                        <a:latin typeface="Cambria Math" panose="02040503050406030204" pitchFamily="18" charset="0"/>
                      </a:rPr>
                      <m:t>from</m:t>
                    </m:r>
                    <m:r>
                      <a:rPr lang="en-IN" b="0" i="0" smtClean="0">
                        <a:latin typeface="Cambria Math" panose="02040503050406030204" pitchFamily="18" charset="0"/>
                      </a:rPr>
                      <m:t>?</m:t>
                    </m:r>
                  </m:oMath>
                </a14:m>
                <a:endParaRPr lang="en-IN" b="0" i="1" dirty="0">
                  <a:latin typeface="Cambria Math" panose="02040503050406030204" pitchFamily="18" charset="0"/>
                </a:endParaRPr>
              </a:p>
              <a:p>
                <a:r>
                  <a:rPr lang="en-GB" b="0" dirty="0"/>
                  <a:t>White noise</a:t>
                </a:r>
              </a:p>
              <a:p>
                <a:pPr lvl="1"/>
                <a:r>
                  <a:rPr lang="en-GB" dirty="0"/>
                  <a:t>To say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oMath>
                </a14:m>
                <a:r>
                  <a:rPr lang="en-GB" dirty="0"/>
                  <a:t> is a white noise means merely the successive samples are uncorrelated</a:t>
                </a:r>
              </a:p>
              <a:p>
                <a:pPr lvl="1"/>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e>
                        </m:d>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sub>
                              <m:sup>
                                <m:r>
                                  <a:rPr lang="en-IN" b="0" i="1" smtClean="0">
                                    <a:latin typeface="Cambria Math" panose="02040503050406030204" pitchFamily="18" charset="0"/>
                                  </a:rPr>
                                  <m:t>2</m:t>
                                </m:r>
                              </m:sup>
                            </m:sSubSup>
                            <m:r>
                              <a:rPr lang="en-IN" b="0" i="1" smtClean="0">
                                <a:latin typeface="Cambria Math" panose="02040503050406030204" pitchFamily="18" charset="0"/>
                              </a:rPr>
                              <m:t>, </m:t>
                            </m:r>
                            <m:r>
                              <a:rPr lang="en-IN" b="0" i="1" smtClean="0">
                                <a:latin typeface="Cambria Math" panose="02040503050406030204" pitchFamily="18" charset="0"/>
                              </a:rPr>
                              <m:t>𝑚</m:t>
                            </m:r>
                            <m:r>
                              <a:rPr lang="en-IN" b="0" i="1" smtClean="0">
                                <a:latin typeface="Cambria Math" panose="02040503050406030204" pitchFamily="18" charset="0"/>
                              </a:rPr>
                              <m:t>=0 </m:t>
                            </m:r>
                          </m:e>
                          <m:e>
                            <m:r>
                              <a:rPr lang="en-IN" b="0" i="1" smtClean="0">
                                <a:latin typeface="Cambria Math" panose="02040503050406030204" pitchFamily="18" charset="0"/>
                              </a:rPr>
                              <m:t>0 , </m:t>
                            </m:r>
                            <m:r>
                              <a:rPr lang="en-IN" b="0" i="1" smtClean="0">
                                <a:latin typeface="Cambria Math" panose="02040503050406030204" pitchFamily="18" charset="0"/>
                              </a:rPr>
                              <m:t>𝑚</m:t>
                            </m:r>
                            <m:r>
                              <a:rPr lang="en-IN" b="0" i="1" smtClean="0">
                                <a:latin typeface="Cambria Math" panose="02040503050406030204" pitchFamily="18" charset="0"/>
                              </a:rPr>
                              <m:t>≠0</m:t>
                            </m:r>
                          </m:e>
                        </m:eqAr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sub>
                          <m:sup>
                            <m:r>
                              <a:rPr lang="en-IN" b="0" i="1" smtClean="0">
                                <a:latin typeface="Cambria Math" panose="02040503050406030204" pitchFamily="18" charset="0"/>
                              </a:rPr>
                              <m:t>2</m:t>
                            </m:r>
                          </m:sup>
                        </m:sSubSup>
                        <m:r>
                          <a:rPr lang="en-IN" b="0" i="1" smtClean="0">
                            <a:latin typeface="Cambria Math" panose="02040503050406030204" pitchFamily="18" charset="0"/>
                          </a:rPr>
                          <m:t>𝛿</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e>
                    </m:d>
                  </m:oMath>
                </a14:m>
                <a:endParaRPr lang="en-GB" dirty="0"/>
              </a:p>
              <a:p>
                <a:pPr lvl="1"/>
                <a:r>
                  <a:rPr lang="en-GB" dirty="0"/>
                  <a:t>Where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e>
                        </m:d>
                      </m:e>
                    </m:d>
                  </m:oMath>
                </a14:m>
                <a:r>
                  <a:rPr lang="en-GB" dirty="0"/>
                  <a:t> denotes the expected value random variables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oMath>
                </a14:m>
                <a:endParaRPr lang="en-GB" dirty="0"/>
              </a:p>
              <a:p>
                <a:pPr lvl="1"/>
                <a:r>
                  <a:rPr lang="en-GB" dirty="0"/>
                  <a:t>In other words, the autocorrelation function of white noise is an impulse at lag 0</a:t>
                </a:r>
              </a:p>
              <a:p>
                <a:pPr lvl="1"/>
                <a:r>
                  <a:rPr lang="en-GB" dirty="0"/>
                  <a:t>Since power spectral density is the Fourier transform of the autocorrelation function, the PSD of white noise is constant</a:t>
                </a:r>
              </a:p>
              <a:p>
                <a:pPr lvl="1"/>
                <a:r>
                  <a:rPr lang="en-GB" dirty="0"/>
                  <a:t>Therefore white noise </a:t>
                </a:r>
                <a:r>
                  <a:rPr lang="en-GB" b="0" dirty="0"/>
                  <a:t>power spectral density is flat or constant across </a:t>
                </a:r>
                <a:r>
                  <a:rPr lang="en-GB" dirty="0"/>
                  <a:t>the </a:t>
                </a:r>
                <a:r>
                  <a:rPr lang="en-GB" b="0" dirty="0"/>
                  <a:t>frequency spectrum</a:t>
                </a:r>
              </a:p>
              <a:p>
                <a:pPr lvl="1"/>
                <a:r>
                  <a:rPr lang="en-GB" dirty="0"/>
                  <a:t>Power spectral density of white noise is given as</a:t>
                </a:r>
              </a:p>
              <a:p>
                <a:pPr lvl="2"/>
                <a14:m>
                  <m:oMath xmlns:m="http://schemas.openxmlformats.org/officeDocument/2006/math">
                    <m:r>
                      <a:rPr lang="en-IN" b="0" i="1" smtClean="0">
                        <a:latin typeface="Cambria Math" panose="02040503050406030204" pitchFamily="18" charset="0"/>
                      </a:rPr>
                      <m:t>𝑃𝑆𝐷</m:t>
                    </m:r>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𝑛𝑛</m:t>
                        </m:r>
                      </m:sub>
                    </m:sSub>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Ω</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 − </m:t>
                    </m:r>
                    <m:r>
                      <a:rPr lang="en-IN" b="0" i="1" smtClean="0">
                        <a:latin typeface="Cambria Math" panose="02040503050406030204" pitchFamily="18" charset="0"/>
                      </a:rPr>
                      <m:t>𝑐𝑜𝑛𝑠𝑡𝑎𝑛𝑡</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h𝑒𝑟𝑒</m:t>
                    </m:r>
                    <m:r>
                      <a:rPr lang="en-IN" b="0" i="1" smtClean="0">
                        <a:latin typeface="Cambria Math" panose="02040503050406030204" pitchFamily="18" charset="0"/>
                      </a:rPr>
                      <m:t> </m:t>
                    </m:r>
                    <m:r>
                      <m:rPr>
                        <m:sty m:val="p"/>
                      </m:rPr>
                      <a:rPr lang="en-IN" b="0" i="0" smtClean="0">
                        <a:latin typeface="Cambria Math" panose="02040503050406030204" pitchFamily="18" charset="0"/>
                      </a:rPr>
                      <m:t>Ω</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𝑓𝑟𝑒𝑞𝑢𝑒𝑛𝑐𝑦</m:t>
                    </m:r>
                  </m:oMath>
                </a14:m>
                <a:endParaRPr lang="en-IN" b="0" dirty="0"/>
              </a:p>
              <a:p>
                <a:pPr lvl="1"/>
                <a:r>
                  <a:rPr lang="en-GB" b="0" dirty="0"/>
                  <a:t>Similar to white light – contains all frequency components</a:t>
                </a:r>
              </a:p>
              <a:p>
                <a:r>
                  <a:rPr lang="en-GB" dirty="0"/>
                  <a:t>White Gaussian noise is additive in nature</a:t>
                </a:r>
              </a:p>
            </p:txBody>
          </p:sp>
        </mc:Choice>
        <mc:Fallback xmlns="">
          <p:sp>
            <p:nvSpPr>
              <p:cNvPr id="3" name="Content Placeholder 2">
                <a:extLst>
                  <a:ext uri="{FF2B5EF4-FFF2-40B4-BE49-F238E27FC236}">
                    <a16:creationId xmlns:a16="http://schemas.microsoft.com/office/drawing/2014/main" id="{DDF3781A-9B25-0837-CA69-25BBC5BE4470}"/>
                  </a:ext>
                </a:extLst>
              </p:cNvPr>
              <p:cNvSpPr>
                <a:spLocks noGrp="1" noRot="1" noChangeAspect="1" noMove="1" noResize="1" noEditPoints="1" noAdjustHandles="1" noChangeArrowheads="1" noChangeShapeType="1" noTextEdit="1"/>
              </p:cNvSpPr>
              <p:nvPr>
                <p:ph sz="quarter" idx="10"/>
              </p:nvPr>
            </p:nvSpPr>
            <p:spPr>
              <a:xfrm>
                <a:off x="213644" y="550862"/>
                <a:ext cx="11368755" cy="6301397"/>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4068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98B-79F9-2BF0-55DE-0F8B4E4E8964}"/>
              </a:ext>
            </a:extLst>
          </p:cNvPr>
          <p:cNvSpPr>
            <a:spLocks noGrp="1"/>
          </p:cNvSpPr>
          <p:nvPr>
            <p:ph type="title"/>
          </p:nvPr>
        </p:nvSpPr>
        <p:spPr/>
        <p:txBody>
          <a:bodyPr/>
          <a:lstStyle/>
          <a:p>
            <a:r>
              <a:rPr lang="en-IN" dirty="0"/>
              <a:t>Random Process Characterization  - Power Spectral Density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F6875B-C0C5-8B59-D71D-AAA2359435BF}"/>
                  </a:ext>
                </a:extLst>
              </p:cNvPr>
              <p:cNvSpPr>
                <a:spLocks noGrp="1"/>
              </p:cNvSpPr>
              <p:nvPr>
                <p:ph sz="quarter" idx="10"/>
              </p:nvPr>
            </p:nvSpPr>
            <p:spPr/>
            <p:txBody>
              <a:bodyPr>
                <a:normAutofit fontScale="85000" lnSpcReduction="10000"/>
              </a:bodyPr>
              <a:lstStyle/>
              <a:p>
                <a:r>
                  <a:rPr lang="en-GB" dirty="0"/>
                  <a:t>For deterministic signal</a:t>
                </a:r>
              </a:p>
              <a:p>
                <a:pPr lvl="1"/>
                <a:r>
                  <a:rPr lang="en-GB" dirty="0"/>
                  <a:t>a Fourier transform gives the spectrum of the signal (distribution of power across different frequencies in the spectrum)</a:t>
                </a:r>
                <a:endParaRPr lang="en-GB" b="0" dirty="0"/>
              </a:p>
              <a:p>
                <a:r>
                  <a:rPr lang="en-GB" dirty="0"/>
                  <a:t>For random process or signal</a:t>
                </a:r>
              </a:p>
              <a:p>
                <a:pPr lvl="1"/>
                <a:r>
                  <a:rPr lang="en-GB" dirty="0"/>
                  <a:t>Power spectral density gives the distribution of power across different frequencies in the spectrum</a:t>
                </a:r>
              </a:p>
              <a:p>
                <a:r>
                  <a:rPr lang="en-IN" dirty="0"/>
                  <a:t>Random process is a random variable at every instant of time</a:t>
                </a:r>
              </a:p>
              <a:p>
                <a:r>
                  <a:rPr lang="en-IN" dirty="0"/>
                  <a:t>One of the important tools to characterize random process is the </a:t>
                </a:r>
                <a:r>
                  <a:rPr lang="en-IN" b="1" i="1" dirty="0"/>
                  <a:t>power spectral density </a:t>
                </a:r>
              </a:p>
              <a:p>
                <a:r>
                  <a:rPr lang="en-IN" dirty="0"/>
                  <a:t>Power Spectral Density</a:t>
                </a:r>
              </a:p>
              <a:p>
                <a:pPr lvl="1"/>
                <a:r>
                  <a:rPr lang="en-IN" b="0" dirty="0"/>
                  <a:t>Measure of the signa</a:t>
                </a:r>
                <a:r>
                  <a:rPr lang="en-IN" dirty="0"/>
                  <a:t>l’s power </a:t>
                </a:r>
              </a:p>
              <a:p>
                <a:pPr lvl="1"/>
                <a:r>
                  <a:rPr lang="en-IN" b="0" dirty="0"/>
                  <a:t>The power spectrum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𝑥𝑥</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𝑓</m:t>
                        </m:r>
                      </m:e>
                    </m:d>
                  </m:oMath>
                </a14:m>
                <a:r>
                  <a:rPr lang="en-IN" b="0" dirty="0"/>
                  <a:t> of a time series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b="0" dirty="0"/>
                  <a:t> describes the distribution of power into frequency components composing that signal</a:t>
                </a:r>
              </a:p>
              <a:p>
                <a:pPr lvl="1"/>
                <a:r>
                  <a:rPr lang="en-IN" dirty="0"/>
                  <a:t>According to Fourier Analysis, any physical signal can be decomposed into a number of discrete frequencies or spectrum of frequencies over a continuous range</a:t>
                </a:r>
              </a:p>
              <a:p>
                <a:pPr lvl="1"/>
                <a:r>
                  <a:rPr lang="en-IN" b="0" dirty="0"/>
                  <a:t>The statistical average of a certain signal as analysed in terms of its frequency content is called Spectrum</a:t>
                </a:r>
              </a:p>
              <a:p>
                <a:pPr lvl="1"/>
                <a:r>
                  <a:rPr lang="en-IN" dirty="0"/>
                  <a:t>PSD refers to the spectral energy distribution that is depicted per unit time</a:t>
                </a:r>
              </a:p>
              <a:p>
                <a:pPr lvl="1"/>
                <a:r>
                  <a:rPr lang="en-IN" b="0" dirty="0"/>
                  <a:t>Summation or integration of the spectral components yields the total power for a physical processor or variance in a statistical process which is identical to what would be obtained by integrating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b="0" dirty="0"/>
                  <a:t> over the time domain as per Parseval’s theorem (Rayleigh’s Energy Theorem or Rayleigh’s Identity)</a:t>
                </a:r>
                <a:endParaRPr lang="en-IN" dirty="0"/>
              </a:p>
              <a:p>
                <a:r>
                  <a:rPr lang="en-IN" dirty="0"/>
                  <a:t>Power spectral density of a random process or variable is derived from the auto-correlation function</a:t>
                </a:r>
              </a:p>
              <a:p>
                <a:r>
                  <a:rPr lang="en-IN" b="0" dirty="0"/>
                  <a:t>PSD of a random process or signal is the Fourier transform of auto-correlation function</a:t>
                </a:r>
              </a:p>
              <a:p>
                <a:endParaRPr lang="en-IN" dirty="0"/>
              </a:p>
            </p:txBody>
          </p:sp>
        </mc:Choice>
        <mc:Fallback xmlns="">
          <p:sp>
            <p:nvSpPr>
              <p:cNvPr id="3" name="Content Placeholder 2">
                <a:extLst>
                  <a:ext uri="{FF2B5EF4-FFF2-40B4-BE49-F238E27FC236}">
                    <a16:creationId xmlns:a16="http://schemas.microsoft.com/office/drawing/2014/main" id="{BAF6875B-C0C5-8B59-D71D-AAA2359435BF}"/>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81694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BCE9-28F7-3504-150D-13DB618D5810}"/>
              </a:ext>
            </a:extLst>
          </p:cNvPr>
          <p:cNvSpPr>
            <a:spLocks noGrp="1"/>
          </p:cNvSpPr>
          <p:nvPr>
            <p:ph type="title"/>
          </p:nvPr>
        </p:nvSpPr>
        <p:spPr/>
        <p:txBody>
          <a:bodyPr/>
          <a:lstStyle/>
          <a:p>
            <a:r>
              <a:rPr lang="en-IN" dirty="0"/>
              <a:t>Stationary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D64872-607E-FF83-9C81-36ACC349A84D}"/>
                  </a:ext>
                </a:extLst>
              </p:cNvPr>
              <p:cNvSpPr>
                <a:spLocks noGrp="1"/>
              </p:cNvSpPr>
              <p:nvPr>
                <p:ph sz="quarter" idx="10"/>
              </p:nvPr>
            </p:nvSpPr>
            <p:spPr/>
            <p:txBody>
              <a:bodyPr>
                <a:normAutofit fontScale="92500" lnSpcReduction="20000"/>
              </a:bodyPr>
              <a:lstStyle/>
              <a:p>
                <a:r>
                  <a:rPr lang="en-IN" dirty="0"/>
                  <a:t>Strict/strong stationary process is a stochastic process whose unconditional joint probability distribution does not change when shifted in time</a:t>
                </a:r>
              </a:p>
              <a:p>
                <a:r>
                  <a:rPr lang="en-IN" dirty="0"/>
                  <a:t>Consequently, parameters such as mean and variance also do not change over time</a:t>
                </a:r>
              </a:p>
              <a:p>
                <a:r>
                  <a:rPr lang="en-IN" dirty="0"/>
                  <a:t>Definitions</a:t>
                </a:r>
              </a:p>
              <a:p>
                <a:pPr lvl="1"/>
                <a:r>
                  <a:rPr lang="en-IN" dirty="0"/>
                  <a:t>Joint probability</a:t>
                </a:r>
              </a:p>
              <a:p>
                <a:pPr lvl="2"/>
                <a:r>
                  <a:rPr lang="en-IN" dirty="0"/>
                  <a:t>Given two random variables that are defined in the same probability space, the joint probability distribution is the corresponding probability distribution on all possible pairs of outputs</a:t>
                </a:r>
              </a:p>
              <a:p>
                <a:pPr lvl="1"/>
                <a:r>
                  <a:rPr lang="en-IN" dirty="0"/>
                  <a:t>Probability space</a:t>
                </a:r>
              </a:p>
              <a:p>
                <a:pPr lvl="2"/>
                <a:r>
                  <a:rPr lang="en-IN" dirty="0"/>
                  <a:t>Also called a probability triplet comprising of </a:t>
                </a:r>
              </a:p>
              <a:p>
                <a:pPr lvl="3"/>
                <a:r>
                  <a:rPr lang="en-IN" b="1" dirty="0"/>
                  <a:t>Sample space </a:t>
                </a:r>
                <a:r>
                  <a:rPr lang="en-IN" dirty="0"/>
                  <a:t>of all possible outcomes - </a:t>
                </a:r>
                <a14:m>
                  <m:oMath xmlns:m="http://schemas.openxmlformats.org/officeDocument/2006/math">
                    <m:r>
                      <m:rPr>
                        <m:sty m:val="p"/>
                      </m:rPr>
                      <a:rPr lang="en-IN" b="0" i="0" smtClean="0">
                        <a:latin typeface="Cambria Math" panose="02040503050406030204" pitchFamily="18" charset="0"/>
                      </a:rPr>
                      <m:t>Ω</m:t>
                    </m:r>
                  </m:oMath>
                </a14:m>
                <a:endParaRPr lang="en-IN" b="0" dirty="0"/>
              </a:p>
              <a:p>
                <a:pPr lvl="3"/>
                <a:r>
                  <a:rPr lang="en-IN" b="1" dirty="0"/>
                  <a:t>Event space</a:t>
                </a:r>
                <a:r>
                  <a:rPr lang="en-IN" dirty="0"/>
                  <a:t> set of events/outcomes in the sample space - </a:t>
                </a:r>
                <a14:m>
                  <m:oMath xmlns:m="http://schemas.openxmlformats.org/officeDocument/2006/math">
                    <m:r>
                      <a:rPr lang="en-IN" b="0" i="1" smtClean="0">
                        <a:latin typeface="Cambria Math" panose="02040503050406030204" pitchFamily="18" charset="0"/>
                      </a:rPr>
                      <m:t>ℱ</m:t>
                    </m:r>
                  </m:oMath>
                </a14:m>
                <a:endParaRPr lang="en-IN" b="0" dirty="0"/>
              </a:p>
              <a:p>
                <a:pPr lvl="3"/>
                <a:r>
                  <a:rPr lang="en-IN" b="1" dirty="0"/>
                  <a:t>Probability function</a:t>
                </a:r>
                <a:r>
                  <a:rPr lang="en-IN" dirty="0"/>
                  <a:t>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 </m:t>
                    </m:r>
                  </m:oMath>
                </a14:m>
                <a:r>
                  <a:rPr lang="en-IN" dirty="0"/>
                  <a:t>Event probability in the event space – between 0 and 1</a:t>
                </a:r>
                <a:endParaRPr lang="en-IN" b="1" dirty="0"/>
              </a:p>
              <a:p>
                <a:pPr lvl="2"/>
                <a:r>
                  <a:rPr lang="en-IN" dirty="0"/>
                  <a:t>Represented by {</a:t>
                </a:r>
                <a14:m>
                  <m:oMath xmlns:m="http://schemas.openxmlformats.org/officeDocument/2006/math">
                    <m:r>
                      <m:rPr>
                        <m:sty m:val="p"/>
                      </m:rPr>
                      <a:rPr lang="en-IN" b="0" i="0" smtClean="0">
                        <a:latin typeface="Cambria Math" panose="02040503050406030204" pitchFamily="18" charset="0"/>
                      </a:rPr>
                      <m:t>Ω</m:t>
                    </m:r>
                    <m:r>
                      <a:rPr lang="en-IN" b="0" i="0" smtClean="0">
                        <a:latin typeface="Cambria Math" panose="02040503050406030204" pitchFamily="18" charset="0"/>
                      </a:rPr>
                      <m:t>, </m:t>
                    </m:r>
                    <m:r>
                      <a:rPr lang="en-IN" b="0" i="1" smtClean="0">
                        <a:latin typeface="Cambria Math" panose="02040503050406030204" pitchFamily="18" charset="0"/>
                      </a:rPr>
                      <m:t>ℱ</m:t>
                    </m:r>
                    <m:r>
                      <a:rPr lang="en-IN" b="0" i="1" smtClean="0">
                        <a:latin typeface="Cambria Math" panose="02040503050406030204" pitchFamily="18" charset="0"/>
                      </a:rPr>
                      <m:t>, </m:t>
                    </m:r>
                    <m:r>
                      <a:rPr lang="en-IN" b="0" i="1" smtClean="0">
                        <a:latin typeface="Cambria Math" panose="02040503050406030204" pitchFamily="18" charset="0"/>
                      </a:rPr>
                      <m:t>𝑃</m:t>
                    </m:r>
                  </m:oMath>
                </a14:m>
                <a:r>
                  <a:rPr lang="en-IN" dirty="0"/>
                  <a:t>}</a:t>
                </a:r>
              </a:p>
              <a:p>
                <a:r>
                  <a:rPr lang="en-IN" dirty="0"/>
                  <a:t>Strict sense stationarity</a:t>
                </a:r>
              </a:p>
              <a:p>
                <a:pPr lvl="1"/>
                <a:r>
                  <a:rPr lang="en-IN" dirty="0"/>
                  <a:t>Let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e>
                    </m:d>
                  </m:oMath>
                </a14:m>
                <a:r>
                  <a:rPr lang="en-IN" dirty="0"/>
                  <a:t> be a stochastic process</a:t>
                </a:r>
              </a:p>
              <a:p>
                <a:pPr lvl="1"/>
                <a:r>
                  <a:rPr lang="en-IN" dirty="0"/>
                  <a:t>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𝜏</m:t>
                                </m:r>
                              </m:sub>
                            </m:sSub>
                            <m:r>
                              <a:rPr lang="en-IN" b="0" i="1" smtClean="0">
                                <a:latin typeface="Cambria Math" panose="02040503050406030204" pitchFamily="18" charset="0"/>
                              </a:rPr>
                              <m:t>, </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𝜏</m:t>
                                </m:r>
                              </m:sub>
                            </m:sSub>
                            <m:r>
                              <a:rPr lang="en-IN" i="1">
                                <a:latin typeface="Cambria Math" panose="02040503050406030204" pitchFamily="18" charset="0"/>
                              </a:rPr>
                              <m:t>, </m:t>
                            </m:r>
                          </m:sub>
                        </m:sSub>
                        <m:r>
                          <a:rPr lang="en-IN" b="0" i="1" smtClean="0">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𝑥</m:t>
                            </m:r>
                          </m:e>
                          <m:sub>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𝜏</m:t>
                                </m:r>
                              </m:sub>
                            </m:sSub>
                            <m:r>
                              <a:rPr lang="en-IN" i="1">
                                <a:latin typeface="Cambria Math" panose="02040503050406030204" pitchFamily="18" charset="0"/>
                              </a:rPr>
                              <m:t>, </m:t>
                            </m:r>
                          </m:sub>
                        </m:sSub>
                      </m:e>
                    </m:d>
                    <m:r>
                      <a:rPr lang="en-IN" i="1">
                        <a:latin typeface="Cambria Math" panose="02040503050406030204" pitchFamily="18" charset="0"/>
                      </a:rPr>
                      <m:t> </m:t>
                    </m:r>
                  </m:oMath>
                </a14:m>
                <a:r>
                  <a:rPr lang="en-IN" dirty="0"/>
                  <a:t>represent cumulative distribution function of the unconditional joint distribution of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e>
                    </m:d>
                  </m:oMath>
                </a14:m>
                <a:r>
                  <a:rPr lang="en-IN" dirty="0"/>
                  <a:t> at times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𝜏</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𝜏</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𝑡</m:t>
                        </m:r>
                      </m:e>
                      <m:sub>
                        <m:r>
                          <a:rPr lang="en-IN" b="0" i="1" smtClean="0">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rPr>
                      <m:t>𝜏</m:t>
                    </m:r>
                  </m:oMath>
                </a14:m>
                <a:endParaRPr lang="en-IN" dirty="0"/>
              </a:p>
              <a:p>
                <a:pPr lvl="1"/>
                <a:r>
                  <a:rPr lang="en-IN" dirty="0"/>
                  <a:t>Then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r>
                      <a:rPr lang="en-IN" b="0" i="1" smtClean="0">
                        <a:latin typeface="Cambria Math" panose="02040503050406030204" pitchFamily="18" charset="0"/>
                      </a:rPr>
                      <m:t>}</m:t>
                    </m:r>
                  </m:oMath>
                </a14:m>
                <a:r>
                  <a:rPr lang="en-IN" dirty="0"/>
                  <a:t> is said to be strictly stationary or strict sense stationary if:</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r>
                                  <a:rPr lang="en-IN" b="0" i="1" smtClean="0">
                                    <a:latin typeface="Cambria Math" panose="02040503050406030204" pitchFamily="18" charset="0"/>
                                  </a:rPr>
                                  <m:t>+</m:t>
                                </m:r>
                                <m:r>
                                  <a:rPr lang="en-IN" b="0" i="1" smtClean="0">
                                    <a:latin typeface="Cambria Math" panose="02040503050406030204" pitchFamily="18" charset="0"/>
                                  </a:rPr>
                                  <m:t>𝜏</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𝜏</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𝜏</m:t>
                                </m:r>
                              </m:sub>
                            </m:sSub>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sub>
                        </m:sSub>
                      </m:e>
                    </m:d>
                  </m:oMath>
                </a14:m>
                <a:r>
                  <a:rPr lang="en-IN" dirty="0"/>
                  <a:t> for all </a:t>
                </a:r>
                <a14:m>
                  <m:oMath xmlns:m="http://schemas.openxmlformats.org/officeDocument/2006/math">
                    <m:r>
                      <a:rPr lang="en-IN" b="0" i="1" smtClean="0">
                        <a:latin typeface="Cambria Math" panose="02040503050406030204" pitchFamily="18" charset="0"/>
                      </a:rPr>
                      <m:t>𝜏</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r>
                          <a:rPr lang="en-IN" b="0" i="1" smtClean="0">
                            <a:latin typeface="Cambria Math" panose="02040503050406030204" pitchFamily="18" charset="0"/>
                          </a:rPr>
                          <m:t>, </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rPr>
                      <m:t>ℝ</m:t>
                    </m:r>
                  </m:oMath>
                </a14:m>
                <a:r>
                  <a:rPr lang="en-IN" dirty="0"/>
                  <a:t> and for all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ℕ</m:t>
                    </m:r>
                    <m:r>
                      <a:rPr lang="en-IN" b="0" i="1" smtClean="0">
                        <a:latin typeface="Cambria Math" panose="02040503050406030204" pitchFamily="18" charset="0"/>
                      </a:rPr>
                      <m:t>&gt;</m:t>
                    </m:r>
                    <m:r>
                      <a:rPr lang="en-IN" b="0" i="1" smtClean="0">
                        <a:latin typeface="Cambria Math" panose="02040503050406030204" pitchFamily="18" charset="0"/>
                      </a:rPr>
                      <m:t>0</m:t>
                    </m:r>
                  </m:oMath>
                </a14:m>
                <a:endParaRPr lang="en-IN" b="0" dirty="0"/>
              </a:p>
              <a:p>
                <a:pPr lvl="2"/>
                <a:r>
                  <a:rPr lang="en-IN" dirty="0"/>
                  <a:t>Since </a:t>
                </a:r>
                <a14:m>
                  <m:oMath xmlns:m="http://schemas.openxmlformats.org/officeDocument/2006/math">
                    <m:r>
                      <a:rPr lang="en-IN" b="0" i="1" smtClean="0">
                        <a:latin typeface="Cambria Math" panose="02040503050406030204" pitchFamily="18" charset="0"/>
                      </a:rPr>
                      <m:t>𝜏</m:t>
                    </m:r>
                  </m:oMath>
                </a14:m>
                <a:r>
                  <a:rPr lang="en-IN" dirty="0"/>
                  <a:t> does not affect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𝐹</m:t>
                        </m:r>
                      </m:e>
                      <m:sub>
                        <m:r>
                          <a:rPr lang="en-IN" b="0" i="1" dirty="0" smtClean="0">
                            <a:latin typeface="Cambria Math" panose="02040503050406030204" pitchFamily="18" charset="0"/>
                          </a:rPr>
                          <m:t>𝑋</m:t>
                        </m:r>
                      </m:sub>
                    </m:sSub>
                  </m:oMath>
                </a14:m>
                <a:r>
                  <a:rPr lang="en-IN" dirty="0"/>
                  <a:t> is not a function of time </a:t>
                </a:r>
              </a:p>
            </p:txBody>
          </p:sp>
        </mc:Choice>
        <mc:Fallback xmlns="">
          <p:sp>
            <p:nvSpPr>
              <p:cNvPr id="3" name="Content Placeholder 2">
                <a:extLst>
                  <a:ext uri="{FF2B5EF4-FFF2-40B4-BE49-F238E27FC236}">
                    <a16:creationId xmlns:a16="http://schemas.microsoft.com/office/drawing/2014/main" id="{F5D64872-607E-FF83-9C81-36ACC349A84D}"/>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229580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2E91-8205-22CA-DB70-D82117EE9389}"/>
              </a:ext>
            </a:extLst>
          </p:cNvPr>
          <p:cNvSpPr>
            <a:spLocks noGrp="1"/>
          </p:cNvSpPr>
          <p:nvPr>
            <p:ph type="title"/>
          </p:nvPr>
        </p:nvSpPr>
        <p:spPr/>
        <p:txBody>
          <a:bodyPr/>
          <a:lstStyle/>
          <a:p>
            <a:r>
              <a:rPr lang="en-IN" dirty="0"/>
              <a:t>Auto-correlation, Cross Correlation and Power Spectral Density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025DF4-AC1D-BCF1-008B-7049BE58E9E6}"/>
                  </a:ext>
                </a:extLst>
              </p:cNvPr>
              <p:cNvSpPr>
                <a:spLocks noGrp="1"/>
              </p:cNvSpPr>
              <p:nvPr>
                <p:ph sz="quarter" idx="10"/>
              </p:nvPr>
            </p:nvSpPr>
            <p:spPr/>
            <p:txBody>
              <a:bodyPr>
                <a:normAutofit fontScale="85000" lnSpcReduction="20000"/>
              </a:bodyPr>
              <a:lstStyle/>
              <a:p>
                <a:r>
                  <a:rPr lang="en-IN" dirty="0"/>
                  <a:t>Correlation</a:t>
                </a:r>
              </a:p>
              <a:p>
                <a:pPr lvl="1"/>
                <a:r>
                  <a:rPr lang="en-IN" dirty="0"/>
                  <a:t>If X,Y are two complex-valued random variables, the correlation between these two random variables is defined as </a:t>
                </a:r>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r>
                      <a:rPr lang="en-IN" b="0" i="1" smtClean="0">
                        <a:latin typeface="Cambria Math" panose="02040503050406030204" pitchFamily="18" charset="0"/>
                      </a:rPr>
                      <m:t>𝑋</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𝑌</m:t>
                        </m:r>
                      </m:e>
                      <m:sup>
                        <m:r>
                          <a:rPr lang="en-IN" b="0" i="1" smtClean="0">
                            <a:latin typeface="Cambria Math" panose="02040503050406030204" pitchFamily="18" charset="0"/>
                          </a:rPr>
                          <m:t>∗</m:t>
                        </m:r>
                      </m:sup>
                    </m:sSup>
                    <m:r>
                      <a:rPr lang="en-IN" b="0" i="1" smtClean="0">
                        <a:latin typeface="Cambria Math" panose="02040503050406030204" pitchFamily="18" charset="0"/>
                      </a:rPr>
                      <m:t>}</m:t>
                    </m:r>
                  </m:oMath>
                </a14:m>
                <a:endParaRPr lang="en-IN" dirty="0"/>
              </a:p>
              <a:p>
                <a:pPr lvl="1"/>
                <a:r>
                  <a:rPr lang="en-IN" dirty="0"/>
                  <a:t>A higher correlation between X,Y indicate a higher degree of similarity between the values assumed by these random variables</a:t>
                </a:r>
              </a:p>
              <a:p>
                <a:pPr lvl="1"/>
                <a:r>
                  <a:rPr lang="en-IN" dirty="0"/>
                  <a:t>Degree/strength of the correlation can be measured by correlation coefficient </a:t>
                </a:r>
                <a14:m>
                  <m:oMath xmlns:m="http://schemas.openxmlformats.org/officeDocument/2006/math">
                    <m:r>
                      <a:rPr lang="en-IN" b="0" i="1" smtClean="0">
                        <a:latin typeface="Cambria Math" panose="02040503050406030204" pitchFamily="18" charset="0"/>
                      </a:rPr>
                      <m:t>−1≤</m:t>
                    </m:r>
                    <m:r>
                      <a:rPr lang="en-IN" b="0" i="1" smtClean="0">
                        <a:latin typeface="Cambria Math" panose="02040503050406030204" pitchFamily="18" charset="0"/>
                      </a:rPr>
                      <m:t>𝑅</m:t>
                    </m:r>
                    <m:r>
                      <a:rPr lang="en-IN" b="0" i="1" smtClean="0">
                        <a:latin typeface="Cambria Math" panose="02040503050406030204" pitchFamily="18" charset="0"/>
                      </a:rPr>
                      <m:t>≤1</m:t>
                    </m:r>
                  </m:oMath>
                </a14:m>
                <a:endParaRPr lang="en-IN" dirty="0"/>
              </a:p>
              <a:p>
                <a:pPr lvl="1"/>
                <a:r>
                  <a:rPr lang="en-IN" dirty="0"/>
                  <a:t>A positive correlation coefficient</a:t>
                </a:r>
              </a:p>
              <a:p>
                <a:pPr lvl="2"/>
                <a:r>
                  <a:rPr lang="en-IN" dirty="0"/>
                  <a:t>As one variable increases, the other variable also tends to increase</a:t>
                </a:r>
              </a:p>
              <a:p>
                <a:pPr lvl="1"/>
                <a:r>
                  <a:rPr lang="en-IN" dirty="0"/>
                  <a:t>A negative correlation coefficient</a:t>
                </a:r>
              </a:p>
              <a:p>
                <a:pPr lvl="2"/>
                <a:r>
                  <a:rPr lang="en-IN" dirty="0"/>
                  <a:t>As one variable increases, the other variable tends decreases</a:t>
                </a:r>
              </a:p>
              <a:p>
                <a:pPr lvl="1"/>
                <a:r>
                  <a:rPr lang="en-IN" dirty="0"/>
                  <a:t>Zero correlation coefficient</a:t>
                </a:r>
              </a:p>
              <a:p>
                <a:pPr lvl="2"/>
                <a:r>
                  <a:rPr lang="en-IN" dirty="0"/>
                  <a:t>No relationship between the variables</a:t>
                </a:r>
              </a:p>
              <a:p>
                <a:r>
                  <a:rPr lang="en-IN" dirty="0"/>
                  <a:t>Auto-correlation or serial correlation</a:t>
                </a:r>
              </a:p>
              <a:p>
                <a:pPr lvl="1"/>
                <a:r>
                  <a:rPr lang="en-IN" dirty="0"/>
                  <a:t>Degree to which a time series is correlated with itself over time</a:t>
                </a:r>
              </a:p>
              <a:p>
                <a:pPr lvl="1"/>
                <a:r>
                  <a:rPr lang="en-IN" dirty="0"/>
                  <a:t>Measure of how the values of a variable at different time points are related to each other</a:t>
                </a:r>
              </a:p>
              <a:p>
                <a:pPr lvl="1"/>
                <a:r>
                  <a:rPr lang="en-IN" dirty="0"/>
                  <a:t>Autocorrelation is commonly used in time series analysis to detect patterns and trends in data</a:t>
                </a:r>
              </a:p>
              <a:p>
                <a:r>
                  <a:rPr lang="en-IN" dirty="0"/>
                  <a:t>Cross Correlation</a:t>
                </a:r>
              </a:p>
              <a:p>
                <a:pPr lvl="1"/>
                <a:r>
                  <a:rPr lang="en-IN" dirty="0"/>
                  <a:t>Degree of similarity between two time series or between two signals at different lags or time intervals</a:t>
                </a:r>
              </a:p>
              <a:p>
                <a:r>
                  <a:rPr lang="en-IN" dirty="0"/>
                  <a:t>Power spectral density</a:t>
                </a:r>
              </a:p>
              <a:p>
                <a:pPr lvl="1"/>
                <a:r>
                  <a:rPr lang="en-IN" dirty="0"/>
                  <a:t>PSD is calculated using the Fourier transform of a signal or time series</a:t>
                </a:r>
              </a:p>
              <a:p>
                <a:pPr lvl="1"/>
                <a:r>
                  <a:rPr lang="en-IN" dirty="0"/>
                  <a:t>PSD is usually plotted with frequency on x-axis and power or energy on y-axis</a:t>
                </a:r>
              </a:p>
            </p:txBody>
          </p:sp>
        </mc:Choice>
        <mc:Fallback xmlns="">
          <p:sp>
            <p:nvSpPr>
              <p:cNvPr id="3" name="Content Placeholder 2">
                <a:extLst>
                  <a:ext uri="{FF2B5EF4-FFF2-40B4-BE49-F238E27FC236}">
                    <a16:creationId xmlns:a16="http://schemas.microsoft.com/office/drawing/2014/main" id="{7D025DF4-AC1D-BCF1-008B-7049BE58E9E6}"/>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5177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AF8A-8C84-AA68-3DE1-AAAC249BC7DC}"/>
              </a:ext>
            </a:extLst>
          </p:cNvPr>
          <p:cNvSpPr>
            <a:spLocks noGrp="1"/>
          </p:cNvSpPr>
          <p:nvPr>
            <p:ph type="title"/>
          </p:nvPr>
        </p:nvSpPr>
        <p:spPr/>
        <p:txBody>
          <a:bodyPr/>
          <a:lstStyle/>
          <a:p>
            <a:r>
              <a:rPr lang="en-IN" dirty="0"/>
              <a:t>PSD of Random Process and White Noise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1408D1-0541-39D6-88CA-14C48BB399CE}"/>
                  </a:ext>
                </a:extLst>
              </p:cNvPr>
              <p:cNvSpPr>
                <a:spLocks noGrp="1"/>
              </p:cNvSpPr>
              <p:nvPr>
                <p:ph sz="quarter" idx="10"/>
              </p:nvPr>
            </p:nvSpPr>
            <p:spPr/>
            <p:txBody>
              <a:bodyPr>
                <a:normAutofit fontScale="92500" lnSpcReduction="20000"/>
              </a:bodyPr>
              <a:lstStyle/>
              <a:p>
                <a:r>
                  <a:rPr lang="en-IN" dirty="0"/>
                  <a:t>One of the important tools to characterize a random process is the power spectral density</a:t>
                </a:r>
              </a:p>
              <a:p>
                <a:r>
                  <a:rPr lang="en-IN" dirty="0"/>
                  <a:t>PSD of a random process depicts the distribution of power/energy across different frequencies in the spectrum</a:t>
                </a:r>
              </a:p>
              <a:p>
                <a:r>
                  <a:rPr lang="en-IN" dirty="0"/>
                  <a:t>PSD of a random process is derived from the auto-correlation function</a:t>
                </a:r>
              </a:p>
              <a:p>
                <a:r>
                  <a:rPr lang="en-IN" dirty="0"/>
                  <a:t>Auto-correlation of Random Process </a:t>
                </a:r>
              </a:p>
              <a:p>
                <a:pPr lvl="1"/>
                <a:r>
                  <a:rPr lang="en-IN" dirty="0"/>
                  <a:t>Two samples of noise at time k is </a:t>
                </a:r>
                <a14:m>
                  <m:oMath xmlns:m="http://schemas.openxmlformats.org/officeDocument/2006/math">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 </m:t>
                    </m:r>
                  </m:oMath>
                </a14:m>
                <a:r>
                  <a:rPr lang="en-IN" dirty="0"/>
                  <a:t>and time (</a:t>
                </a:r>
                <a:r>
                  <a:rPr lang="en-IN" dirty="0" err="1"/>
                  <a:t>n+l</a:t>
                </a:r>
                <a:r>
                  <a:rPr lang="en-IN" dirty="0"/>
                  <a:t>) is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oMath>
                </a14:m>
                <a:r>
                  <a:rPr lang="en-IN" dirty="0"/>
                  <a:t> a lag of l from k</a:t>
                </a:r>
              </a:p>
              <a:p>
                <a:pPr lvl="1"/>
                <a:r>
                  <a:rPr lang="en-IN" dirty="0"/>
                  <a:t>The correlation between these two samples i.e. the expected value of </a:t>
                </a:r>
                <a14:m>
                  <m:oMath xmlns:m="http://schemas.openxmlformats.org/officeDocument/2006/math">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𝑙</m:t>
                        </m:r>
                      </m:e>
                    </m:d>
                    <m:r>
                      <a:rPr lang="en-IN" b="0" i="1" smtClean="0">
                        <a:latin typeface="Cambria Math" panose="02040503050406030204" pitchFamily="18" charset="0"/>
                      </a:rPr>
                      <m:t>− </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𝑙</m:t>
                            </m:r>
                          </m:e>
                        </m:d>
                      </m:e>
                    </m:d>
                  </m:oMath>
                </a14:m>
                <a:endParaRPr lang="en-IN" b="0" dirty="0"/>
              </a:p>
              <a:p>
                <a:pPr lvl="1"/>
                <a:r>
                  <a:rPr lang="en-IN" dirty="0"/>
                  <a:t>If the correlation depends only on lag l and does not depend on the time instant k, such a random process is known as </a:t>
                </a:r>
                <a:r>
                  <a:rPr lang="en-IN" i="1" dirty="0"/>
                  <a:t>Wide Sense Stationary Random Process</a:t>
                </a:r>
              </a:p>
              <a:p>
                <a:r>
                  <a:rPr lang="en-IN" dirty="0"/>
                  <a:t>White Gaussian Noise </a:t>
                </a:r>
              </a:p>
              <a:p>
                <a:pPr lvl="1"/>
                <a:r>
                  <a:rPr lang="en-IN" dirty="0"/>
                  <a:t>Typically the </a:t>
                </a:r>
                <a:r>
                  <a:rPr lang="en-IN" i="1" dirty="0"/>
                  <a:t>white noise </a:t>
                </a:r>
                <a:r>
                  <a:rPr lang="en-IN" dirty="0"/>
                  <a:t>is a wide sense stationary random process</a:t>
                </a:r>
              </a:p>
              <a:p>
                <a:pPr lvl="1"/>
                <a:r>
                  <a:rPr lang="en-IN" dirty="0"/>
                  <a:t>Particularly for white noise, </a:t>
                </a:r>
                <a:r>
                  <a:rPr lang="en-IN" b="1" dirty="0"/>
                  <a:t>the auto-correlation is simply an impulse </a:t>
                </a:r>
                <a:r>
                  <a:rPr lang="en-IN" dirty="0"/>
                  <a:t>-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𝛿</m:t>
                    </m:r>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𝑛𝑛</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𝑙</m:t>
                            </m:r>
                          </m:e>
                        </m: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𝛿</m:t>
                    </m:r>
                    <m:d>
                      <m:dPr>
                        <m:ctrlPr>
                          <a:rPr lang="en-IN" b="0" i="1" smtClean="0">
                            <a:latin typeface="Cambria Math" panose="02040503050406030204" pitchFamily="18" charset="0"/>
                          </a:rPr>
                        </m:ctrlPr>
                      </m:dPr>
                      <m:e>
                        <m:r>
                          <a:rPr lang="en-IN" b="0" i="1" smtClean="0">
                            <a:latin typeface="Cambria Math" panose="02040503050406030204" pitchFamily="18" charset="0"/>
                          </a:rPr>
                          <m:t>𝑙</m:t>
                        </m:r>
                      </m:e>
                    </m:d>
                  </m:oMath>
                </a14:m>
                <a:endParaRPr lang="en-IN" b="0" dirty="0"/>
              </a:p>
              <a:p>
                <a:pPr lvl="1"/>
                <a:r>
                  <a:rPr lang="en-IN" dirty="0"/>
                  <a:t>Any two samples of white noise are un-correlated and coupled with the fact these are Gaussian which means these are independent noise samples- IID – independent identically distributed samples</a:t>
                </a:r>
              </a:p>
              <a:p>
                <a:pPr lvl="1"/>
                <a:r>
                  <a:rPr lang="en-IN" dirty="0"/>
                  <a:t>When we take the Fourier transform of white noise auto-correlation function we get the PSD</a:t>
                </a:r>
              </a:p>
              <a:p>
                <a:pPr lvl="1"/>
                <a:r>
                  <a:rPr lang="en-IN" dirty="0"/>
                  <a:t>The PSD of white noise i.e. Fourier transform of an impulse is flat across entire frequency spectrum -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oMath>
                </a14:m>
                <a:endParaRPr lang="en-IN" dirty="0"/>
              </a:p>
              <a:p>
                <a:pPr marL="457200" lvl="1" indent="0">
                  <a:buNone/>
                </a:pPr>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8D1408D1-0541-39D6-88CA-14C48BB399CE}"/>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30498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F639-3B24-897E-FC76-1771399353D9}"/>
              </a:ext>
            </a:extLst>
          </p:cNvPr>
          <p:cNvSpPr>
            <a:spLocks noGrp="1"/>
          </p:cNvSpPr>
          <p:nvPr>
            <p:ph type="title"/>
          </p:nvPr>
        </p:nvSpPr>
        <p:spPr/>
        <p:txBody>
          <a:bodyPr/>
          <a:lstStyle/>
          <a:p>
            <a:r>
              <a:rPr lang="en-IN" dirty="0"/>
              <a:t>Notes – Power of a Signal and PSD of White Noise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708E0C-0EB8-6267-D164-516C5010A5A7}"/>
                  </a:ext>
                </a:extLst>
              </p:cNvPr>
              <p:cNvSpPr>
                <a:spLocks noGrp="1"/>
              </p:cNvSpPr>
              <p:nvPr>
                <p:ph sz="quarter" idx="10"/>
              </p:nvPr>
            </p:nvSpPr>
            <p:spPr/>
            <p:txBody>
              <a:bodyPr>
                <a:normAutofit lnSpcReduction="10000"/>
              </a:bodyPr>
              <a:lstStyle/>
              <a:p>
                <a:r>
                  <a:rPr lang="en-IN" dirty="0"/>
                  <a:t>Power of a signal</a:t>
                </a:r>
              </a:p>
              <a:p>
                <a:pPr lvl="1"/>
                <a:r>
                  <a:rPr lang="en-IN" dirty="0"/>
                  <a:t>Measure of the amount of energy in the signal</a:t>
                </a:r>
              </a:p>
              <a:p>
                <a:pPr lvl="1"/>
                <a:r>
                  <a:rPr lang="en-IN" dirty="0"/>
                  <a:t>Commonly computed as mean squared value of the signal over a given interval</a:t>
                </a:r>
              </a:p>
              <a:p>
                <a:pPr lvl="1"/>
                <a:r>
                  <a:rPr lang="en-IN" dirty="0"/>
                  <a:t>The power P of continuous signa x(t) over the interval [t1, t2]</a:t>
                </a:r>
              </a:p>
              <a:p>
                <a:pPr lvl="2"/>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den>
                    </m:f>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sSub>
                          <m:sSubPr>
                            <m:ctrlPr>
                              <a:rPr lang="en-IN" b="0" i="1" smtClean="0">
                                <a:latin typeface="Cambria Math" panose="02040503050406030204" pitchFamily="18" charset="0"/>
                              </a:rPr>
                            </m:ctrlPr>
                          </m:sSubPr>
                          <m:e>
                            <m:r>
                              <m:rPr>
                                <m:brk m:alnAt="24"/>
                              </m:rPr>
                              <a:rPr lang="en-IN" b="0" i="1" smtClean="0">
                                <a:latin typeface="Cambria Math" panose="02040503050406030204" pitchFamily="18" charset="0"/>
                              </a:rPr>
                              <m:t>𝑡</m:t>
                            </m:r>
                          </m:e>
                          <m:sub>
                            <m:r>
                              <m:rPr>
                                <m:brk m:alnAt="24"/>
                              </m:rPr>
                              <a:rPr lang="en-IN" b="0" i="1" smtClean="0">
                                <a:latin typeface="Cambria Math" panose="02040503050406030204" pitchFamily="18" charset="0"/>
                              </a:rPr>
                              <m:t>1</m:t>
                            </m:r>
                          </m:sub>
                        </m:sSub>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r>
                      <a:rPr lang="en-IN" b="0" i="1" smtClean="0">
                        <a:latin typeface="Cambria Math" panose="02040503050406030204" pitchFamily="18" charset="0"/>
                      </a:rPr>
                      <m:t> −</m:t>
                    </m:r>
                    <m:r>
                      <a:rPr lang="en-IN" b="0" i="1" smtClean="0">
                        <a:latin typeface="Cambria Math" panose="02040503050406030204" pitchFamily="18" charset="0"/>
                      </a:rPr>
                      <m:t>𝑤h𝑒𝑟𝑒</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 </m:t>
                    </m:r>
                    <m:r>
                      <a:rPr lang="en-IN" b="0" i="1" smtClean="0">
                        <a:latin typeface="Cambria Math" panose="02040503050406030204" pitchFamily="18" charset="0"/>
                      </a:rPr>
                      <m:t>𝑟𝑒𝑝𝑟𝑒𝑠𝑒𝑛𝑡𝑠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𝑚𝑎𝑔𝑛𝑖𝑡𝑢𝑑𝑒</m:t>
                    </m:r>
                    <m:r>
                      <a:rPr lang="en-IN" b="0" i="1" smtClean="0">
                        <a:latin typeface="Cambria Math" panose="02040503050406030204" pitchFamily="18" charset="0"/>
                      </a:rPr>
                      <m:t> </m:t>
                    </m:r>
                    <m:r>
                      <a:rPr lang="en-IN" b="0" i="1" smtClean="0">
                        <a:latin typeface="Cambria Math" panose="02040503050406030204" pitchFamily="18" charset="0"/>
                      </a:rPr>
                      <m:t>𝑠𝑞𝑢𝑎𝑟𝑒𝑑</m:t>
                    </m:r>
                    <m:r>
                      <a:rPr lang="en-IN" b="0" i="1" smtClean="0">
                        <a:latin typeface="Cambria Math" panose="02040503050406030204" pitchFamily="18" charset="0"/>
                      </a:rPr>
                      <m:t> </m:t>
                    </m:r>
                    <m:r>
                      <a:rPr lang="en-IN" b="0" i="1" smtClean="0">
                        <a:latin typeface="Cambria Math" panose="02040503050406030204" pitchFamily="18" charset="0"/>
                      </a:rPr>
                      <m:t>𝑎𝑡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𝑠𝑖𝑔𝑛𝑎𝑙</m:t>
                    </m:r>
                    <m:r>
                      <a:rPr lang="en-IN" b="0" i="1" smtClean="0">
                        <a:latin typeface="Cambria Math" panose="02040503050406030204" pitchFamily="18" charset="0"/>
                      </a:rPr>
                      <m:t> </m:t>
                    </m:r>
                    <m:r>
                      <a:rPr lang="en-IN" b="0" i="1" smtClean="0">
                        <a:latin typeface="Cambria Math" panose="02040503050406030204" pitchFamily="18" charset="0"/>
                      </a:rPr>
                      <m:t>𝑎𝑡</m:t>
                    </m:r>
                    <m:r>
                      <a:rPr lang="en-IN" b="0" i="1" smtClean="0">
                        <a:latin typeface="Cambria Math" panose="02040503050406030204" pitchFamily="18" charset="0"/>
                      </a:rPr>
                      <m:t> </m:t>
                    </m:r>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𝑡</m:t>
                    </m:r>
                  </m:oMath>
                </a14:m>
                <a:endParaRPr lang="en-IN" dirty="0"/>
              </a:p>
              <a:p>
                <a:pPr lvl="1"/>
                <a:r>
                  <a:rPr lang="en-IN" dirty="0"/>
                  <a:t>The power of a signal is closely related to its variance which is how much the signal values deviate from their mean value</a:t>
                </a:r>
              </a:p>
              <a:p>
                <a:pPr lvl="1"/>
                <a:r>
                  <a:rPr lang="en-IN" dirty="0"/>
                  <a:t>The variance of a continuous signal x(t) over an interval [t1,t2] is defined as</a:t>
                </a:r>
              </a:p>
              <a:p>
                <a:pPr lvl="2"/>
                <a14:m>
                  <m:oMath xmlns:m="http://schemas.openxmlformats.org/officeDocument/2006/math">
                    <m:r>
                      <a:rPr lang="en-IN" b="0" i="1" smtClean="0">
                        <a:latin typeface="Cambria Math" panose="02040503050406030204" pitchFamily="18" charset="0"/>
                      </a:rPr>
                      <m:t>𝑉𝑎𝑟</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den>
                    </m:f>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sSub>
                          <m:sSubPr>
                            <m:ctrlPr>
                              <a:rPr lang="en-IN" b="0" i="1" smtClean="0">
                                <a:latin typeface="Cambria Math" panose="02040503050406030204" pitchFamily="18" charset="0"/>
                              </a:rPr>
                            </m:ctrlPr>
                          </m:sSubPr>
                          <m:e>
                            <m:r>
                              <m:rPr>
                                <m:brk m:alnAt="24"/>
                              </m:rPr>
                              <a:rPr lang="en-IN" b="0" i="1" smtClean="0">
                                <a:latin typeface="Cambria Math" panose="02040503050406030204" pitchFamily="18" charset="0"/>
                              </a:rPr>
                              <m:t>𝑡</m:t>
                            </m:r>
                          </m:e>
                          <m:sub>
                            <m:r>
                              <m:rPr>
                                <m:brk m:alnAt="24"/>
                              </m:rPr>
                              <a:rPr lang="en-IN" b="0" i="1" smtClean="0">
                                <a:latin typeface="Cambria Math" panose="02040503050406030204" pitchFamily="18" charset="0"/>
                              </a:rPr>
                              <m:t>1</m:t>
                            </m:r>
                          </m:sub>
                        </m:sSub>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sup>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𝜇</m:t>
                                </m:r>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r>
                      <a:rPr lang="en-IN" b="0" i="1" smtClean="0">
                        <a:latin typeface="Cambria Math" panose="02040503050406030204" pitchFamily="18" charset="0"/>
                      </a:rPr>
                      <m:t> −</m:t>
                    </m:r>
                    <m:r>
                      <a:rPr lang="en-IN" b="0" i="1" smtClean="0">
                        <a:latin typeface="Cambria Math" panose="02040503050406030204" pitchFamily="18" charset="0"/>
                      </a:rPr>
                      <m:t>𝜇</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𝑚𝑒𝑎𝑛</m:t>
                    </m:r>
                    <m:r>
                      <a:rPr lang="en-IN" b="0" i="1" smtClean="0">
                        <a:latin typeface="Cambria Math" panose="02040503050406030204" pitchFamily="18" charset="0"/>
                      </a:rPr>
                      <m:t> </m:t>
                    </m:r>
                    <m:r>
                      <a:rPr lang="en-IN" b="0" i="1" smtClean="0">
                        <a:latin typeface="Cambria Math" panose="02040503050406030204" pitchFamily="18" charset="0"/>
                      </a:rPr>
                      <m:t>𝑣𝑎𝑙𝑢𝑒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𝑠𝑖𝑔𝑛𝑎𝑙</m:t>
                    </m:r>
                    <m:r>
                      <a:rPr lang="en-IN" b="0" i="1" smtClean="0">
                        <a:latin typeface="Cambria Math" panose="02040503050406030204" pitchFamily="18" charset="0"/>
                      </a:rPr>
                      <m:t> </m:t>
                    </m:r>
                    <m:r>
                      <a:rPr lang="en-IN" b="0" i="1" smtClean="0">
                        <a:latin typeface="Cambria Math" panose="02040503050406030204" pitchFamily="18" charset="0"/>
                      </a:rPr>
                      <m:t>𝑜𝑣𝑒𝑟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𝑖𝑛𝑡𝑒𝑟𝑣𝑎𝑙</m:t>
                    </m:r>
                  </m:oMath>
                </a14:m>
                <a:endParaRPr lang="en-IN" dirty="0"/>
              </a:p>
              <a:p>
                <a:pPr lvl="1"/>
                <a:r>
                  <a:rPr lang="en-IN" dirty="0"/>
                  <a:t>Why the power of a signal is equal to its variance, let’s use the following property of variance</a:t>
                </a:r>
              </a:p>
              <a:p>
                <a:pPr lvl="2"/>
                <a14:m>
                  <m:oMath xmlns:m="http://schemas.openxmlformats.org/officeDocument/2006/math">
                    <m:r>
                      <a:rPr lang="en-IN" b="0" i="1" smtClean="0">
                        <a:latin typeface="Cambria Math" panose="02040503050406030204" pitchFamily="18" charset="0"/>
                      </a:rPr>
                      <m:t>𝑉𝑎𝑟</m:t>
                    </m:r>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sup>
                        <m:r>
                          <a:rPr lang="en-IN" b="0" i="1" smtClean="0">
                            <a:latin typeface="Cambria Math" panose="02040503050406030204" pitchFamily="18" charset="0"/>
                          </a:rPr>
                          <m:t>2</m:t>
                        </m:r>
                      </m:sup>
                    </m:sSup>
                    <m:r>
                      <a:rPr lang="en-IN" b="0" i="1" smtClean="0">
                        <a:latin typeface="Cambria Math" panose="02040503050406030204" pitchFamily="18" charset="0"/>
                      </a:rPr>
                      <m:t> −</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𝑒𝑥𝑝𝑒𝑐𝑡𝑎𝑡𝑖𝑜𝑛</m:t>
                    </m:r>
                    <m:r>
                      <a:rPr lang="en-IN" b="0" i="1" smtClean="0">
                        <a:latin typeface="Cambria Math" panose="02040503050406030204" pitchFamily="18" charset="0"/>
                      </a:rPr>
                      <m:t> </m:t>
                    </m:r>
                    <m:r>
                      <a:rPr lang="en-IN" b="0" i="1" smtClean="0">
                        <a:latin typeface="Cambria Math" panose="02040503050406030204" pitchFamily="18" charset="0"/>
                      </a:rPr>
                      <m:t>𝑜𝑝𝑒𝑟𝑎𝑡𝑜𝑟</m:t>
                    </m:r>
                  </m:oMath>
                </a14:m>
                <a:endParaRPr lang="en-IN" b="0" dirty="0"/>
              </a:p>
              <a:p>
                <a:pPr lvl="2"/>
                <a:r>
                  <a:rPr lang="en-IN" dirty="0"/>
                  <a:t>If the signal x(t) has zero mean i.e.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=0</m:t>
                    </m:r>
                  </m:oMath>
                </a14:m>
                <a:r>
                  <a:rPr lang="en-IN" dirty="0"/>
                  <a:t>, then </a:t>
                </a:r>
                <a14:m>
                  <m:oMath xmlns:m="http://schemas.openxmlformats.org/officeDocument/2006/math">
                    <m:r>
                      <a:rPr lang="en-IN" b="0" i="1" smtClean="0">
                        <a:latin typeface="Cambria Math" panose="02040503050406030204" pitchFamily="18" charset="0"/>
                      </a:rPr>
                      <m:t>𝑉𝑎𝑟</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e>
                    </m:d>
                    <m:r>
                      <a:rPr lang="en-IN" b="0" i="1" smtClean="0">
                        <a:latin typeface="Cambria Math" panose="02040503050406030204" pitchFamily="18" charset="0"/>
                      </a:rPr>
                      <m:t>−0=</m:t>
                    </m:r>
                    <m:r>
                      <a:rPr lang="en-IN" b="0" i="1" smtClean="0">
                        <a:latin typeface="Cambria Math" panose="02040503050406030204" pitchFamily="18" charset="0"/>
                      </a:rPr>
                      <m:t>𝐸</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endParaRPr lang="en-IN" dirty="0"/>
              </a:p>
              <a:p>
                <a:pPr lvl="1"/>
                <a:r>
                  <a:rPr lang="en-IN" dirty="0"/>
                  <a:t>In other words, the variance of a zero mean signal is equal to the expected value of the signal’s magnitude squared</a:t>
                </a:r>
              </a:p>
              <a:p>
                <a:pPr lvl="1"/>
                <a:r>
                  <a:rPr lang="en-IN" dirty="0"/>
                  <a:t>For a signal with non-zero mean, the power can be obtained by subtracting the mean value of the signal before computing the mean squared value</a:t>
                </a:r>
              </a:p>
            </p:txBody>
          </p:sp>
        </mc:Choice>
        <mc:Fallback xmlns="">
          <p:sp>
            <p:nvSpPr>
              <p:cNvPr id="3" name="Content Placeholder 2">
                <a:extLst>
                  <a:ext uri="{FF2B5EF4-FFF2-40B4-BE49-F238E27FC236}">
                    <a16:creationId xmlns:a16="http://schemas.microsoft.com/office/drawing/2014/main" id="{F5708E0C-0EB8-6267-D164-516C5010A5A7}"/>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57201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92500" lnSpcReduction="20000"/>
              </a:bodyPr>
              <a:lstStyle/>
              <a:p>
                <a:r>
                  <a:rPr lang="en-IN" dirty="0"/>
                  <a:t>Power Signal</a:t>
                </a:r>
              </a:p>
              <a:p>
                <a:pPr lvl="1"/>
                <a:r>
                  <a:rPr lang="en-IN" dirty="0"/>
                  <a:t>A signal is said to be power signal if its average power is finite i.e. </a:t>
                </a:r>
                <a14:m>
                  <m:oMath xmlns:m="http://schemas.openxmlformats.org/officeDocument/2006/math">
                    <m:r>
                      <a:rPr lang="en-IN" b="0" i="1" smtClean="0">
                        <a:latin typeface="Cambria Math" panose="02040503050406030204" pitchFamily="18" charset="0"/>
                      </a:rPr>
                      <m:t>0&lt;</m:t>
                    </m:r>
                    <m:r>
                      <a:rPr lang="en-IN" b="0" i="1" smtClean="0">
                        <a:latin typeface="Cambria Math" panose="02040503050406030204" pitchFamily="18" charset="0"/>
                      </a:rPr>
                      <m:t>𝑃</m:t>
                    </m:r>
                    <m:r>
                      <a:rPr lang="en-IN" b="0" i="1" smtClean="0">
                        <a:latin typeface="Cambria Math" panose="02040503050406030204" pitchFamily="18" charset="0"/>
                      </a:rPr>
                      <m:t>&lt;∞</m:t>
                    </m:r>
                  </m:oMath>
                </a14:m>
                <a:endParaRPr lang="en-IN" b="0" dirty="0"/>
              </a:p>
              <a:p>
                <a:pPr lvl="1"/>
                <a:r>
                  <a:rPr lang="en-IN" dirty="0"/>
                  <a:t>Total energy is </a:t>
                </a:r>
                <a14:m>
                  <m:oMath xmlns:m="http://schemas.openxmlformats.org/officeDocument/2006/math">
                    <m:r>
                      <a:rPr lang="en-IN" b="0" i="1" smtClean="0">
                        <a:latin typeface="Cambria Math" panose="02040503050406030204" pitchFamily="18" charset="0"/>
                      </a:rPr>
                      <m:t>∞</m:t>
                    </m:r>
                  </m:oMath>
                </a14:m>
                <a:endParaRPr lang="en-IN" b="0" dirty="0"/>
              </a:p>
              <a:p>
                <a:pPr lvl="1"/>
                <a:r>
                  <a:rPr lang="en-IN" dirty="0"/>
                  <a:t>Periodic signals are examples of power signals</a:t>
                </a:r>
              </a:p>
              <a:p>
                <a:pPr lvl="1"/>
                <a:r>
                  <a:rPr lang="en-GB" dirty="0"/>
                  <a:t>The average power of a signal is defined as the mean power dissipated by the signal such as voltage or current in a unit resistance over a period</a:t>
                </a:r>
                <a:endParaRPr lang="en-IN" dirty="0"/>
              </a:p>
              <a:p>
                <a:r>
                  <a:rPr lang="en-IN" dirty="0"/>
                  <a:t>Energy Signal</a:t>
                </a:r>
              </a:p>
              <a:p>
                <a:pPr lvl="1"/>
                <a:r>
                  <a:rPr lang="en-IN" dirty="0"/>
                  <a:t>A signal is said to be energy signal if and only if its total energy E is finite i.e. </a:t>
                </a:r>
                <a14:m>
                  <m:oMath xmlns:m="http://schemas.openxmlformats.org/officeDocument/2006/math">
                    <m:r>
                      <a:rPr lang="en-IN" b="0" i="1" smtClean="0">
                        <a:latin typeface="Cambria Math" panose="02040503050406030204" pitchFamily="18" charset="0"/>
                      </a:rPr>
                      <m:t>0&lt;</m:t>
                    </m:r>
                    <m:r>
                      <a:rPr lang="en-IN" b="0" i="1" smtClean="0">
                        <a:latin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rPr>
                      <m:t>∞</m:t>
                    </m:r>
                  </m:oMath>
                </a14:m>
                <a:endParaRPr lang="en-IN" b="0" dirty="0"/>
              </a:p>
              <a:p>
                <a:pPr lvl="1"/>
                <a:r>
                  <a:rPr lang="en-IN" dirty="0"/>
                  <a:t>Average power 0</a:t>
                </a:r>
              </a:p>
              <a:p>
                <a:pPr lvl="1"/>
                <a:r>
                  <a:rPr lang="en-IN" dirty="0"/>
                  <a:t>Non-periodic signals are examples of energy signals</a:t>
                </a:r>
              </a:p>
              <a:p>
                <a:r>
                  <a:rPr lang="en-IN" dirty="0"/>
                  <a:t>Taking the reference of electric circuits/signals</a:t>
                </a:r>
              </a:p>
              <a:p>
                <a:pPr lvl="1"/>
                <a:r>
                  <a:rPr lang="en-IN" dirty="0"/>
                  <a:t>The instantaneous power is </a:t>
                </a:r>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𝑖</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pPr lvl="1"/>
                <a:r>
                  <a:rPr lang="en-IN" dirty="0"/>
                  <a:t>Applying Ohm’s law (</a:t>
                </a:r>
                <a14:m>
                  <m:oMath xmlns:m="http://schemas.openxmlformats.org/officeDocument/2006/math">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𝑖</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𝑅</m:t>
                    </m:r>
                  </m:oMath>
                </a14:m>
                <a:r>
                  <a:rPr lang="en-IN" b="0" dirty="0"/>
                  <a:t>)</a:t>
                </a:r>
              </a:p>
              <a:p>
                <a:pPr lvl="2"/>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num>
                      <m:den>
                        <m:r>
                          <a:rPr lang="en-IN" b="0" i="1" smtClean="0">
                            <a:latin typeface="Cambria Math" panose="02040503050406030204" pitchFamily="18" charset="0"/>
                          </a:rPr>
                          <m:t>𝑅</m:t>
                        </m:r>
                      </m:den>
                    </m:f>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𝑅</m:t>
                    </m:r>
                  </m:oMath>
                </a14:m>
                <a:endParaRPr lang="en-IN" b="0" dirty="0"/>
              </a:p>
              <a:p>
                <a:pPr lvl="1"/>
                <a:r>
                  <a:rPr lang="en-IN" dirty="0"/>
                  <a:t>When the value of resistance is 1</a:t>
                </a:r>
                <a14:m>
                  <m:oMath xmlns:m="http://schemas.openxmlformats.org/officeDocument/2006/math">
                    <m:r>
                      <m:rPr>
                        <m:sty m:val="p"/>
                      </m:rPr>
                      <a:rPr lang="en-IN" b="0" i="0" smtClean="0">
                        <a:latin typeface="Cambria Math" panose="02040503050406030204" pitchFamily="18" charset="0"/>
                      </a:rPr>
                      <m:t>Ω</m:t>
                    </m:r>
                  </m:oMath>
                </a14:m>
                <a:r>
                  <a:rPr lang="en-IN" dirty="0"/>
                  <a:t>, the power dissipated in it is known as </a:t>
                </a:r>
                <a:r>
                  <a:rPr lang="en-IN" b="1" dirty="0"/>
                  <a:t>normalized power</a:t>
                </a:r>
                <a:endParaRPr lang="en-IN" dirty="0"/>
              </a:p>
              <a:p>
                <a:pPr marL="457200" lvl="1" indent="0">
                  <a:buNone/>
                </a:pPr>
                <a:r>
                  <a:rPr lang="en-IN" b="0"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𝑁𝑜𝑟𝑚𝑎𝑙𝑖𝑧𝑒𝑑</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 −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r>
                  <a:rPr lang="en-IN" dirty="0"/>
                  <a:t>If </a:t>
                </a:r>
                <a14:m>
                  <m:oMath xmlns:m="http://schemas.openxmlformats.org/officeDocument/2006/math">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denoted by a continuous time signal </a:t>
                </a:r>
                <a14:m>
                  <m:oMath xmlns:m="http://schemas.openxmlformats.org/officeDocument/2006/math">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pPr lvl="1"/>
                <a:r>
                  <a:rPr lang="en-IN" dirty="0"/>
                  <a:t>The instantaneous power is equals to the square of the amplitude of the signal</a:t>
                </a:r>
              </a:p>
              <a:p>
                <a:pPr lvl="1"/>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oMath>
                </a14:m>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638" b="-409"/>
                </a:stretch>
              </a:blipFill>
            </p:spPr>
            <p:txBody>
              <a:bodyPr/>
              <a:lstStyle/>
              <a:p>
                <a:r>
                  <a:rPr lang="en-IN">
                    <a:noFill/>
                  </a:rPr>
                  <a:t> </a:t>
                </a:r>
              </a:p>
            </p:txBody>
          </p:sp>
        </mc:Fallback>
      </mc:AlternateContent>
    </p:spTree>
    <p:extLst>
      <p:ext uri="{BB962C8B-B14F-4D97-AF65-F5344CB8AC3E}">
        <p14:creationId xmlns:p14="http://schemas.microsoft.com/office/powerpoint/2010/main" val="277640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7F31-2878-5918-A80F-F12F794F71FC}"/>
              </a:ext>
            </a:extLst>
          </p:cNvPr>
          <p:cNvSpPr>
            <a:spLocks noGrp="1"/>
          </p:cNvSpPr>
          <p:nvPr>
            <p:ph type="title"/>
          </p:nvPr>
        </p:nvSpPr>
        <p:spPr/>
        <p:txBody>
          <a:bodyPr/>
          <a:lstStyle/>
          <a:p>
            <a:r>
              <a:rPr lang="en-IN" dirty="0"/>
              <a:t>Wireline SNR – Signal to Noise Power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931A2-2FEC-19C4-8EF6-6B331BD5658E}"/>
                  </a:ext>
                </a:extLst>
              </p:cNvPr>
              <p:cNvSpPr>
                <a:spLocks noGrp="1"/>
              </p:cNvSpPr>
              <p:nvPr>
                <p:ph sz="quarter" idx="10"/>
              </p:nvPr>
            </p:nvSpPr>
            <p:spPr/>
            <p:txBody>
              <a:bodyPr/>
              <a:lstStyle/>
              <a:p>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dirty="0"/>
              </a:p>
              <a:p>
                <a14:m>
                  <m:oMath xmlns:m="http://schemas.openxmlformats.org/officeDocument/2006/math">
                    <m:r>
                      <m:rPr>
                        <m:sty m:val="p"/>
                      </m:rPr>
                      <a:rPr lang="en-IN" b="0" i="0" smtClean="0">
                        <a:latin typeface="Cambria Math" panose="02040503050406030204" pitchFamily="18" charset="0"/>
                      </a:rPr>
                      <m:t>SNR</m:t>
                    </m:r>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𝐸</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𝑥</m:t>
                                </m:r>
                              </m:e>
                            </m:d>
                          </m:e>
                          <m:sup>
                            <m:r>
                              <a:rPr lang="en-IN" i="1">
                                <a:latin typeface="Cambria Math" panose="02040503050406030204" pitchFamily="18" charset="0"/>
                              </a:rPr>
                              <m:t>2</m:t>
                            </m:r>
                          </m:sup>
                        </m:sSup>
                      </m:num>
                      <m:den>
                        <m:r>
                          <a:rPr lang="en-IN" i="1">
                            <a:latin typeface="Cambria Math" panose="02040503050406030204" pitchFamily="18" charset="0"/>
                          </a:rPr>
                          <m:t>𝐸</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𝑛</m:t>
                                    </m:r>
                                  </m:e>
                                </m:d>
                              </m:e>
                              <m:sup>
                                <m:r>
                                  <a:rPr lang="en-IN" i="1">
                                    <a:latin typeface="Cambria Math" panose="02040503050406030204" pitchFamily="18" charset="0"/>
                                  </a:rPr>
                                  <m:t>2</m:t>
                                </m:r>
                              </m:sup>
                            </m:sSup>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den>
                    </m:f>
                    <m:r>
                      <a:rPr lang="en-IN" b="0" i="0" smtClean="0">
                        <a:latin typeface="Cambria Math" panose="02040503050406030204" pitchFamily="18" charset="0"/>
                      </a:rPr>
                      <m:t>=</m:t>
                    </m:r>
                    <m:f>
                      <m:fPr>
                        <m:ctrlPr>
                          <a:rPr lang="en-IN" b="0" i="1" smtClean="0">
                            <a:latin typeface="Cambria Math" panose="02040503050406030204" pitchFamily="18" charset="0"/>
                          </a:rPr>
                        </m:ctrlPr>
                      </m:fPr>
                      <m:num>
                        <m:r>
                          <a:rPr lang="en-IN" b="0" i="0" smtClean="0">
                            <a:latin typeface="Cambria Math" panose="02040503050406030204" pitchFamily="18" charset="0"/>
                          </a:rPr>
                          <m:t>2</m:t>
                        </m:r>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den>
                    </m:f>
                  </m:oMath>
                </a14:m>
                <a:r>
                  <a:rPr lang="en-IN" dirty="0"/>
                  <a:t> ~</a:t>
                </a:r>
                <a14:m>
                  <m:oMath xmlns:m="http://schemas.openxmlformats.org/officeDocument/2006/math">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𝑃</m:t>
                        </m:r>
                      </m:num>
                      <m:den>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𝑃</m:t>
                        </m:r>
                      </m:num>
                      <m:den>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𝜎</m:t>
                            </m:r>
                          </m:e>
                          <m:sup>
                            <m:r>
                              <a:rPr lang="en-IN" b="0" i="1" dirty="0" smtClean="0">
                                <a:latin typeface="Cambria Math" panose="02040503050406030204" pitchFamily="18" charset="0"/>
                              </a:rPr>
                              <m:t>2</m:t>
                            </m:r>
                          </m:sup>
                        </m:sSup>
                      </m:den>
                    </m:f>
                  </m:oMath>
                </a14:m>
                <a:r>
                  <a:rPr lang="en-IN" dirty="0"/>
                  <a:t> - P is the power of the signal</a:t>
                </a:r>
              </a:p>
              <a:p>
                <a:r>
                  <a:rPr lang="en-IN" dirty="0"/>
                  <a:t>Approximately constant because channel is fixed</a:t>
                </a:r>
              </a:p>
              <a:p>
                <a:r>
                  <a:rPr lang="en-IN" dirty="0"/>
                  <a:t>Hence no variations or fluctuations in SNR and hence performance is fixed</a:t>
                </a:r>
              </a:p>
              <a:p>
                <a:pPr lvl="1"/>
                <a:endParaRPr lang="en-IN" dirty="0"/>
              </a:p>
            </p:txBody>
          </p:sp>
        </mc:Choice>
        <mc:Fallback xmlns="">
          <p:sp>
            <p:nvSpPr>
              <p:cNvPr id="3" name="Content Placeholder 2">
                <a:extLst>
                  <a:ext uri="{FF2B5EF4-FFF2-40B4-BE49-F238E27FC236}">
                    <a16:creationId xmlns:a16="http://schemas.microsoft.com/office/drawing/2014/main" id="{4F7931A2-2FEC-19C4-8EF6-6B331BD5658E}"/>
                  </a:ext>
                </a:extLst>
              </p:cNvPr>
              <p:cNvSpPr>
                <a:spLocks noGrp="1" noRot="1" noChangeAspect="1" noMove="1" noResize="1" noEditPoints="1" noAdjustHandles="1" noChangeArrowheads="1" noChangeShapeType="1" noTextEdit="1"/>
              </p:cNvSpPr>
              <p:nvPr>
                <p:ph sz="quarter" idx="10"/>
              </p:nvPr>
            </p:nvSpPr>
            <p:spPr>
              <a:blipFill>
                <a:blip r:embed="rId2"/>
                <a:stretch>
                  <a:fillRect t="-512"/>
                </a:stretch>
              </a:blipFill>
            </p:spPr>
            <p:txBody>
              <a:bodyPr/>
              <a:lstStyle/>
              <a:p>
                <a:r>
                  <a:rPr lang="en-IN">
                    <a:noFill/>
                  </a:rPr>
                  <a:t> </a:t>
                </a:r>
              </a:p>
            </p:txBody>
          </p:sp>
        </mc:Fallback>
      </mc:AlternateContent>
    </p:spTree>
    <p:extLst>
      <p:ext uri="{BB962C8B-B14F-4D97-AF65-F5344CB8AC3E}">
        <p14:creationId xmlns:p14="http://schemas.microsoft.com/office/powerpoint/2010/main" val="36830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151A-F561-4800-A099-02F6AB636A51}"/>
              </a:ext>
            </a:extLst>
          </p:cNvPr>
          <p:cNvSpPr>
            <a:spLocks noGrp="1"/>
          </p:cNvSpPr>
          <p:nvPr>
            <p:ph type="title"/>
          </p:nvPr>
        </p:nvSpPr>
        <p:spPr/>
        <p:txBody>
          <a:bodyPr/>
          <a:lstStyle/>
          <a:p>
            <a:r>
              <a:rPr lang="en-IN" dirty="0"/>
              <a:t>Performance of Communication System</a:t>
            </a:r>
          </a:p>
        </p:txBody>
      </p:sp>
      <p:sp>
        <p:nvSpPr>
          <p:cNvPr id="3" name="Content Placeholder 2">
            <a:extLst>
              <a:ext uri="{FF2B5EF4-FFF2-40B4-BE49-F238E27FC236}">
                <a16:creationId xmlns:a16="http://schemas.microsoft.com/office/drawing/2014/main" id="{CD32B613-1586-BF03-0C33-7C10BE7ABA1B}"/>
              </a:ext>
            </a:extLst>
          </p:cNvPr>
          <p:cNvSpPr>
            <a:spLocks noGrp="1"/>
          </p:cNvSpPr>
          <p:nvPr>
            <p:ph sz="quarter" idx="10"/>
          </p:nvPr>
        </p:nvSpPr>
        <p:spPr/>
        <p:txBody>
          <a:bodyPr/>
          <a:lstStyle/>
          <a:p>
            <a:r>
              <a:rPr lang="en-IN" dirty="0"/>
              <a:t>BER is the probability that a single received bit is in error</a:t>
            </a:r>
          </a:p>
          <a:p>
            <a:r>
              <a:rPr lang="en-IN" dirty="0"/>
              <a:t>Bit Error Rate is an important metric for communication system performance</a:t>
            </a:r>
          </a:p>
          <a:p>
            <a:pPr lvl="1"/>
            <a:endParaRPr lang="en-IN" dirty="0"/>
          </a:p>
        </p:txBody>
      </p:sp>
    </p:spTree>
    <p:extLst>
      <p:ext uri="{BB962C8B-B14F-4D97-AF65-F5344CB8AC3E}">
        <p14:creationId xmlns:p14="http://schemas.microsoft.com/office/powerpoint/2010/main" val="256338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0D4E-CCB4-F906-BBB9-7D6837EB04D0}"/>
              </a:ext>
            </a:extLst>
          </p:cNvPr>
          <p:cNvSpPr>
            <a:spLocks noGrp="1"/>
          </p:cNvSpPr>
          <p:nvPr>
            <p:ph type="title"/>
          </p:nvPr>
        </p:nvSpPr>
        <p:spPr/>
        <p:txBody>
          <a:bodyPr/>
          <a:lstStyle/>
          <a:p>
            <a:r>
              <a:rPr lang="en-IN" dirty="0"/>
              <a:t>Digital Modulation - BPSK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3B0677-3034-4FD3-7283-32FB789C5F70}"/>
                  </a:ext>
                </a:extLst>
              </p:cNvPr>
              <p:cNvSpPr>
                <a:spLocks noGrp="1"/>
              </p:cNvSpPr>
              <p:nvPr>
                <p:ph sz="quarter" idx="10"/>
              </p:nvPr>
            </p:nvSpPr>
            <p:spPr/>
            <p:txBody>
              <a:bodyPr>
                <a:normAutofit fontScale="92500" lnSpcReduction="10000"/>
              </a:bodyPr>
              <a:lstStyle/>
              <a:p>
                <a:r>
                  <a:rPr lang="en-IN" dirty="0"/>
                  <a:t>Mapping of information bits to signals that can be transmitted over the channel</a:t>
                </a:r>
              </a:p>
              <a:p>
                <a:r>
                  <a:rPr lang="en-IN" dirty="0"/>
                  <a:t>There are various formats for digital modulation</a:t>
                </a:r>
              </a:p>
              <a:p>
                <a:pPr lvl="1"/>
                <a:r>
                  <a:rPr lang="en-IN" dirty="0"/>
                  <a:t>BPSK, QPSK, QAM</a:t>
                </a:r>
              </a:p>
              <a:p>
                <a:r>
                  <a:rPr lang="en-IN" dirty="0"/>
                  <a:t>BPSK – Binary Phase Shift Keying</a:t>
                </a:r>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e>
                    </m:d>
                    <m:r>
                      <a:rPr lang="en-IN" b="0" i="1" smtClean="0">
                        <a:latin typeface="Cambria Math" panose="02040503050406030204" pitchFamily="18" charset="0"/>
                      </a:rPr>
                      <m:t> : </m:t>
                    </m:r>
                  </m:oMath>
                </a14:m>
                <a:endParaRPr lang="en-IN" b="0" dirty="0"/>
              </a:p>
              <a:p>
                <a:pPr lvl="1"/>
                <a:r>
                  <a:rPr lang="en-IN" dirty="0"/>
                  <a:t>Two Phases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0</m:t>
                        </m:r>
                      </m:e>
                      <m:sup>
                        <m:r>
                          <a:rPr lang="en-IN" b="0" i="1" smtClean="0">
                            <a:latin typeface="Cambria Math" panose="02040503050406030204" pitchFamily="18" charset="0"/>
                          </a:rPr>
                          <m:t>𝑜</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180</m:t>
                        </m:r>
                      </m:e>
                      <m:sup>
                        <m:r>
                          <a:rPr lang="en-IN" b="0" i="1" smtClean="0">
                            <a:latin typeface="Cambria Math" panose="02040503050406030204" pitchFamily="18" charset="0"/>
                          </a:rPr>
                          <m:t>𝑜</m:t>
                        </m:r>
                      </m:sup>
                    </m:sSup>
                    <m:r>
                      <a:rPr lang="en-IN" b="0" i="1" smtClean="0">
                        <a:latin typeface="Cambria Math" panose="02040503050406030204" pitchFamily="18" charset="0"/>
                      </a:rPr>
                      <m:t> </m:t>
                    </m:r>
                  </m:oMath>
                </a14:m>
                <a:r>
                  <a:rPr lang="en-IN" b="0" dirty="0"/>
                  <a:t>are employed to indicate the information</a:t>
                </a:r>
              </a:p>
              <a:p>
                <a:pPr lvl="1"/>
                <a:r>
                  <a:rPr lang="en-IN" dirty="0"/>
                  <a:t>Signal Constellation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oMath>
                </a14:m>
                <a:r>
                  <a:rPr lang="en-IN" dirty="0"/>
                  <a:t> - 2 points/symbols</a:t>
                </a:r>
              </a:p>
              <a:p>
                <a:pPr lvl="1"/>
                <a:r>
                  <a:rPr lang="en-IN" dirty="0"/>
                  <a:t>A is amplitude-voltage</a:t>
                </a:r>
              </a:p>
              <a:p>
                <a:pPr lvl="1"/>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𝐴</m:t>
                    </m:r>
                  </m:oMath>
                </a14:m>
                <a:endParaRPr lang="en-IN" b="0" dirty="0"/>
              </a:p>
              <a:p>
                <a:pPr lvl="1"/>
                <a14:m>
                  <m:oMath xmlns:m="http://schemas.openxmlformats.org/officeDocument/2006/math">
                    <m:r>
                      <a:rPr lang="en-IN" b="0" i="1" smtClean="0">
                        <a:latin typeface="Cambria Math" panose="02040503050406030204" pitchFamily="18" charset="0"/>
                      </a:rPr>
                      <m:t>1→−</m:t>
                    </m:r>
                    <m:r>
                      <a:rPr lang="en-IN" b="0" i="1" smtClean="0">
                        <a:latin typeface="Cambria Math" panose="02040503050406030204" pitchFamily="18" charset="0"/>
                      </a:rPr>
                      <m:t>𝐴</m:t>
                    </m:r>
                  </m:oMath>
                </a14:m>
                <a:endParaRPr lang="en-IN" dirty="0"/>
              </a:p>
              <a:p>
                <a:pPr lvl="1"/>
                <a:r>
                  <a:rPr lang="en-IN" dirty="0"/>
                  <a:t>If there M points/symbols in the constellation, the number of bits per symbol will be </a:t>
                </a:r>
              </a:p>
              <a:p>
                <a:pPr lvl="2"/>
                <a14:m>
                  <m:oMath xmlns:m="http://schemas.openxmlformats.org/officeDocument/2006/math">
                    <m:func>
                      <m:funcPr>
                        <m:ctrlPr>
                          <a:rPr lang="en-IN" i="1" smtClean="0">
                            <a:latin typeface="Cambria Math" panose="02040503050406030204" pitchFamily="18" charset="0"/>
                          </a:rPr>
                        </m:ctrlPr>
                      </m:funcPr>
                      <m:fName>
                        <m:sSub>
                          <m:sSubPr>
                            <m:ctrlPr>
                              <a:rPr lang="en-IN" i="1" smtClean="0">
                                <a:latin typeface="Cambria Math" panose="02040503050406030204" pitchFamily="18" charset="0"/>
                              </a:rPr>
                            </m:ctrlPr>
                          </m:sSubPr>
                          <m:e>
                            <m:r>
                              <m:rPr>
                                <m:sty m:val="p"/>
                              </m:rPr>
                              <a:rPr lang="en-IN"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𝑚</m:t>
                        </m:r>
                      </m:e>
                    </m:func>
                  </m:oMath>
                </a14:m>
                <a:endParaRPr lang="en-IN" dirty="0"/>
              </a:p>
              <a:p>
                <a:pPr lvl="1"/>
                <a:r>
                  <a:rPr lang="en-IN" dirty="0"/>
                  <a:t>Number of bits per symbol in BPSK - </a:t>
                </a:r>
                <a14:m>
                  <m:oMath xmlns:m="http://schemas.openxmlformats.org/officeDocument/2006/math">
                    <m:func>
                      <m:funcPr>
                        <m:ctrlPr>
                          <a:rPr lang="en-IN" i="1" smtClean="0">
                            <a:latin typeface="Cambria Math" panose="02040503050406030204" pitchFamily="18" charset="0"/>
                          </a:rPr>
                        </m:ctrlPr>
                      </m:funcPr>
                      <m:fName>
                        <m:sSub>
                          <m:sSubPr>
                            <m:ctrlPr>
                              <a:rPr lang="en-IN" i="1" smtClean="0">
                                <a:latin typeface="Cambria Math" panose="02040503050406030204" pitchFamily="18" charset="0"/>
                              </a:rPr>
                            </m:ctrlPr>
                          </m:sSubPr>
                          <m:e>
                            <m:r>
                              <m:rPr>
                                <m:sty m:val="p"/>
                              </m:rPr>
                              <a:rPr lang="en-IN"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2</m:t>
                        </m:r>
                      </m:e>
                    </m:func>
                    <m:r>
                      <a:rPr lang="en-IN" b="0" i="1" smtClean="0">
                        <a:latin typeface="Cambria Math" panose="02040503050406030204" pitchFamily="18" charset="0"/>
                      </a:rPr>
                      <m:t>=1</m:t>
                    </m:r>
                  </m:oMath>
                </a14:m>
                <a:r>
                  <a:rPr lang="en-IN" dirty="0"/>
                  <a:t>	</a:t>
                </a:r>
              </a:p>
              <a:p>
                <a:pPr lvl="1"/>
                <a:r>
                  <a:rPr lang="en-IN" dirty="0"/>
                  <a:t>Consider signal power P</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𝑃</m:t>
                        </m:r>
                      </m:e>
                    </m:ra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𝑃</m:t>
                            </m:r>
                          </m:e>
                        </m:ra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𝑃</m:t>
                            </m:r>
                          </m:e>
                        </m:rad>
                      </m:e>
                    </m:d>
                  </m:oMath>
                </a14:m>
                <a:endParaRPr lang="en-IN" b="0" dirty="0"/>
              </a:p>
              <a:p>
                <a:pPr lvl="1"/>
                <a:r>
                  <a:rPr lang="en-IN" dirty="0"/>
                  <a:t>Expected value -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𝑃</m:t>
                    </m:r>
                  </m:oMath>
                </a14:m>
                <a:endParaRPr lang="en-IN" b="0" dirty="0"/>
              </a:p>
              <a:p>
                <a:r>
                  <a:rPr lang="en-IN" dirty="0"/>
                  <a:t>Communication system model for BPSK</a:t>
                </a:r>
              </a:p>
              <a:p>
                <a:pPr lvl="1"/>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dirty="0"/>
              </a:p>
              <a:p>
                <a:pPr lvl="1"/>
                <a:endParaRPr lang="en-IN" dirty="0"/>
              </a:p>
              <a:p>
                <a:endParaRPr lang="en-IN" dirty="0"/>
              </a:p>
            </p:txBody>
          </p:sp>
        </mc:Choice>
        <mc:Fallback xmlns="">
          <p:sp>
            <p:nvSpPr>
              <p:cNvPr id="3" name="Content Placeholder 2">
                <a:extLst>
                  <a:ext uri="{FF2B5EF4-FFF2-40B4-BE49-F238E27FC236}">
                    <a16:creationId xmlns:a16="http://schemas.microsoft.com/office/drawing/2014/main" id="{F83B0677-3034-4FD3-7283-32FB789C5F70}"/>
                  </a:ext>
                </a:extLst>
              </p:cNvPr>
              <p:cNvSpPr>
                <a:spLocks noGrp="1" noRot="1" noChangeAspect="1" noMove="1" noResize="1" noEditPoints="1" noAdjustHandles="1" noChangeArrowheads="1" noChangeShapeType="1" noTextEdit="1"/>
              </p:cNvSpPr>
              <p:nvPr>
                <p:ph sz="quarter" idx="10"/>
              </p:nvPr>
            </p:nvSpPr>
            <p:spPr>
              <a:blipFill>
                <a:blip r:embed="rId2"/>
                <a:stretch>
                  <a:fillRect t="-1228"/>
                </a:stretch>
              </a:blipFill>
            </p:spPr>
            <p:txBody>
              <a:bodyPr/>
              <a:lstStyle/>
              <a:p>
                <a:r>
                  <a:rPr lang="en-IN">
                    <a:noFill/>
                  </a:rPr>
                  <a:t> </a:t>
                </a:r>
              </a:p>
            </p:txBody>
          </p:sp>
        </mc:Fallback>
      </mc:AlternateContent>
    </p:spTree>
    <p:extLst>
      <p:ext uri="{BB962C8B-B14F-4D97-AF65-F5344CB8AC3E}">
        <p14:creationId xmlns:p14="http://schemas.microsoft.com/office/powerpoint/2010/main" val="206712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E5CC-E9A0-8D7A-24C2-E9FD54449A27}"/>
              </a:ext>
            </a:extLst>
          </p:cNvPr>
          <p:cNvSpPr>
            <a:spLocks noGrp="1"/>
          </p:cNvSpPr>
          <p:nvPr>
            <p:ph type="title"/>
          </p:nvPr>
        </p:nvSpPr>
        <p:spPr/>
        <p:txBody>
          <a:bodyPr/>
          <a:lstStyle/>
          <a:p>
            <a:r>
              <a:rPr lang="en-IN" dirty="0"/>
              <a:t>BPSK Wireline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D302C-0CBD-41C5-79F2-5D21C9FB3AF2}"/>
                  </a:ext>
                </a:extLst>
              </p:cNvPr>
              <p:cNvSpPr>
                <a:spLocks noGrp="1"/>
              </p:cNvSpPr>
              <p:nvPr>
                <p:ph sz="quarter" idx="10"/>
              </p:nvPr>
            </p:nvSpPr>
            <p:spPr/>
            <p:txBody>
              <a:bodyPr>
                <a:normAutofit fontScale="77500" lnSpcReduction="20000"/>
              </a:bodyPr>
              <a:lstStyle/>
              <a:p>
                <a:r>
                  <a:rPr lang="en-IN" dirty="0"/>
                  <a:t>Signal power – P</a:t>
                </a:r>
              </a:p>
              <a:p>
                <a:r>
                  <a:rPr lang="en-IN" dirty="0"/>
                  <a:t>Noise power -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oMath>
                </a14:m>
                <a:endParaRPr lang="en-IN" dirty="0"/>
              </a:p>
              <a:p>
                <a:r>
                  <a:rPr lang="en-IN" dirty="0"/>
                  <a:t>SNR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oMath>
                </a14:m>
                <a:endParaRPr lang="en-IN" dirty="0"/>
              </a:p>
              <a:p>
                <a:r>
                  <a:rPr lang="en-IN" dirty="0"/>
                  <a:t>BER for BPSK over wireline channel</a:t>
                </a:r>
              </a:p>
              <a:p>
                <a:pPr lvl="1"/>
                <a14:m>
                  <m:oMath xmlns:m="http://schemas.openxmlformats.org/officeDocument/2006/math">
                    <m:r>
                      <a:rPr lang="en-IN" b="0" i="1" smtClean="0">
                        <a:latin typeface="Cambria Math" panose="02040503050406030204" pitchFamily="18" charset="0"/>
                      </a:rPr>
                      <m:t>𝐵𝐸𝑅</m:t>
                    </m:r>
                    <m:r>
                      <a:rPr lang="en-IN" b="0" i="1" smtClean="0">
                        <a:latin typeface="Cambria Math" panose="02040503050406030204" pitchFamily="18" charset="0"/>
                      </a:rPr>
                      <m:t>=</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e>
                        </m:rad>
                      </m:e>
                    </m:d>
                    <m:r>
                      <a:rPr lang="en-IN" b="0" i="1" smtClean="0">
                        <a:latin typeface="Cambria Math" panose="02040503050406030204" pitchFamily="18" charset="0"/>
                      </a:rPr>
                      <m:t>=</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oMath>
                </a14:m>
                <a:endParaRPr lang="en-IN" dirty="0"/>
              </a:p>
              <a:p>
                <a:r>
                  <a:rPr lang="en-IN" dirty="0"/>
                  <a:t>Standard Gaussian RV</a:t>
                </a:r>
              </a:p>
              <a:p>
                <a:pPr lvl="1"/>
                <a14:m>
                  <m:oMath xmlns:m="http://schemas.openxmlformats.org/officeDocument/2006/math">
                    <m:r>
                      <a:rPr lang="en-IN" b="0" i="1" smtClean="0">
                        <a:latin typeface="Cambria Math" panose="02040503050406030204" pitchFamily="18" charset="0"/>
                      </a:rPr>
                      <m:t>𝑀𝑒𝑎𝑛</m:t>
                    </m:r>
                    <m:r>
                      <a:rPr lang="en-IN" b="0" i="1" smtClean="0">
                        <a:latin typeface="Cambria Math" panose="02040503050406030204" pitchFamily="18" charset="0"/>
                      </a:rPr>
                      <m:t> </m:t>
                    </m:r>
                    <m:r>
                      <a:rPr lang="en-IN" b="0" i="1" smtClean="0">
                        <a:latin typeface="Cambria Math" panose="02040503050406030204" pitchFamily="18" charset="0"/>
                      </a:rPr>
                      <m:t>𝜇</m:t>
                    </m:r>
                    <m:r>
                      <a:rPr lang="en-IN" b="0" i="1" smtClean="0">
                        <a:latin typeface="Cambria Math" panose="02040503050406030204" pitchFamily="18" charset="0"/>
                      </a:rPr>
                      <m:t>=0, </m:t>
                    </m:r>
                    <m:r>
                      <a:rPr lang="en-IN" b="0" i="1" smtClean="0">
                        <a:latin typeface="Cambria Math" panose="02040503050406030204" pitchFamily="18" charset="0"/>
                      </a:rPr>
                      <m:t>𝑉𝑎𝑟𝑖𝑎𝑛𝑐𝑒</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=1</m:t>
                    </m:r>
                  </m:oMath>
                </a14:m>
                <a:endParaRPr lang="en-IN" dirty="0"/>
              </a:p>
              <a:p>
                <a:pPr lvl="1"/>
                <a:r>
                  <a:rPr lang="en-IN" b="0" dirty="0"/>
                  <a:t>PDF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r>
                              <a:rPr lang="en-IN" b="0" i="1" smtClean="0">
                                <a:latin typeface="Cambria Math" panose="02040503050406030204" pitchFamily="18" charset="0"/>
                              </a:rPr>
                              <m:t>𝜋</m:t>
                            </m:r>
                          </m:e>
                        </m:rad>
                      </m:den>
                    </m:f>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b="0" i="1" smtClean="0">
                                    <a:latin typeface="Cambria Math" panose="02040503050406030204" pitchFamily="18" charset="0"/>
                                  </a:rPr>
                                  <m:t>𝑥</m:t>
                                </m:r>
                              </m:e>
                              <m:sup>
                                <m:r>
                                  <a:rPr lang="en-IN" i="1">
                                    <a:latin typeface="Cambria Math" panose="02040503050406030204" pitchFamily="18" charset="0"/>
                                  </a:rPr>
                                  <m:t>2</m:t>
                                </m:r>
                              </m:sup>
                            </m:sSup>
                          </m:num>
                          <m:den>
                            <m:r>
                              <a:rPr lang="en-IN" i="1">
                                <a:latin typeface="Cambria Math" panose="02040503050406030204" pitchFamily="18" charset="0"/>
                              </a:rPr>
                              <m:t>2</m:t>
                            </m:r>
                          </m:den>
                        </m:f>
                      </m:sup>
                    </m:sSup>
                    <m:r>
                      <a:rPr lang="en-IN" i="1">
                        <a:latin typeface="Cambria Math" panose="02040503050406030204" pitchFamily="18" charset="0"/>
                      </a:rPr>
                      <m:t> </m:t>
                    </m:r>
                  </m:oMath>
                </a14:m>
                <a:endParaRPr lang="en-IN" dirty="0"/>
              </a:p>
              <a:p>
                <a:r>
                  <a:rPr lang="en-IN" dirty="0"/>
                  <a:t>Gaussian Q function</a:t>
                </a:r>
              </a:p>
              <a:p>
                <a:pPr lvl="1"/>
                <a:r>
                  <a:rPr lang="en-IN" dirty="0"/>
                  <a:t>Relates to PDF and is CCDF – complementary cumulative distribution function of the standard Gaussian RV</a:t>
                </a:r>
              </a:p>
              <a:p>
                <a:pPr lvl="2"/>
                <a:r>
                  <a:rPr lang="en-IN" dirty="0"/>
                  <a:t>CDF - </a:t>
                </a:r>
                <a14:m>
                  <m:oMath xmlns:m="http://schemas.openxmlformats.org/officeDocument/2006/math">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oMath>
                </a14:m>
                <a:endParaRPr lang="en-IN" b="0" dirty="0"/>
              </a:p>
              <a:p>
                <a:pPr lvl="2"/>
                <a:r>
                  <a:rPr lang="en-IN" dirty="0"/>
                  <a:t>CCDF - </a:t>
                </a:r>
                <a14:m>
                  <m:oMath xmlns:m="http://schemas.openxmlformats.org/officeDocument/2006/math">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&gt;</m:t>
                        </m:r>
                        <m:r>
                          <a:rPr lang="en-IN" b="0" i="1" smtClean="0">
                            <a:latin typeface="Cambria Math" panose="02040503050406030204" pitchFamily="18" charset="0"/>
                          </a:rPr>
                          <m:t>𝑥</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𝐹</m:t>
                            </m:r>
                          </m:e>
                        </m:acc>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=1−</m:t>
                    </m:r>
                    <m:r>
                      <a:rPr lang="en-IN" b="0" i="1" smtClean="0">
                        <a:latin typeface="Cambria Math" panose="02040503050406030204" pitchFamily="18" charset="0"/>
                      </a:rPr>
                      <m:t>𝐶𝐷𝐹</m:t>
                    </m:r>
                  </m:oMath>
                </a14:m>
                <a:endParaRPr lang="en-IN" dirty="0"/>
              </a:p>
              <a:p>
                <a:pPr lvl="2"/>
                <a:r>
                  <a:rPr lang="en-IN" dirty="0"/>
                  <a:t>We can obtain PDF from CDF</a:t>
                </a:r>
              </a:p>
              <a:p>
                <a:pPr lvl="3"/>
                <a:r>
                  <a:rPr lang="en-IN" dirty="0"/>
                  <a:t>PDF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num>
                      <m:den>
                        <m:r>
                          <a:rPr lang="en-IN" b="0" i="1" smtClean="0">
                            <a:latin typeface="Cambria Math" panose="02040503050406030204" pitchFamily="18" charset="0"/>
                          </a:rPr>
                          <m:t>𝑑𝑥</m:t>
                        </m:r>
                      </m:den>
                    </m:f>
                  </m:oMath>
                </a14:m>
                <a:endParaRPr lang="en-IN" dirty="0"/>
              </a:p>
              <a:p>
                <a:r>
                  <a:rPr lang="en-IN" b="0" dirty="0"/>
                  <a:t>Q Function Q(x) - CCDF</a:t>
                </a:r>
              </a:p>
              <a:p>
                <a:pPr lvl="1"/>
                <a14:m>
                  <m:oMath xmlns:m="http://schemas.openxmlformats.org/officeDocument/2006/math">
                    <m:r>
                      <a:rPr lang="en-IN" b="0" i="1" smtClean="0">
                        <a:latin typeface="Cambria Math" panose="02040503050406030204" pitchFamily="18" charset="0"/>
                      </a:rPr>
                      <m:t>𝑄</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&gt;</m:t>
                        </m:r>
                        <m:r>
                          <a:rPr lang="en-IN" b="0" i="1" smtClean="0">
                            <a:latin typeface="Cambria Math" panose="02040503050406030204" pitchFamily="18" charset="0"/>
                          </a:rPr>
                          <m:t>𝑥</m:t>
                        </m:r>
                      </m:e>
                    </m:d>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𝑥</m:t>
                        </m:r>
                      </m:sub>
                      <m:sup>
                        <m:r>
                          <a:rPr lang="en-IN" b="0" i="1" smtClean="0">
                            <a:latin typeface="Cambria Math" panose="02040503050406030204" pitchFamily="18" charset="0"/>
                          </a:rPr>
                          <m:t>∞</m:t>
                        </m:r>
                      </m:sup>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r>
                                  <a:rPr lang="en-IN" b="0" i="1" smtClean="0">
                                    <a:latin typeface="Cambria Math" panose="02040503050406030204" pitchFamily="18" charset="0"/>
                                  </a:rPr>
                                  <m:t>𝜋</m:t>
                                </m:r>
                              </m:e>
                            </m:rad>
                          </m:den>
                        </m:f>
                      </m:e>
                    </m:nary>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𝑡</m:t>
                                </m:r>
                              </m:e>
                              <m:sup>
                                <m:r>
                                  <a:rPr lang="en-IN" i="1">
                                    <a:latin typeface="Cambria Math" panose="02040503050406030204" pitchFamily="18" charset="0"/>
                                  </a:rPr>
                                  <m:t>2</m:t>
                                </m:r>
                              </m:sup>
                            </m:sSup>
                          </m:num>
                          <m:den>
                            <m:r>
                              <a:rPr lang="en-IN" i="1">
                                <a:latin typeface="Cambria Math" panose="02040503050406030204" pitchFamily="18" charset="0"/>
                              </a:rPr>
                              <m:t>2</m:t>
                            </m:r>
                          </m:den>
                        </m:f>
                      </m:sup>
                    </m:sSup>
                    <m:r>
                      <a:rPr lang="en-IN" b="0" i="1" smtClean="0">
                        <a:latin typeface="Cambria Math" panose="02040503050406030204" pitchFamily="18" charset="0"/>
                      </a:rPr>
                      <m:t>𝑑𝑡</m:t>
                    </m:r>
                  </m:oMath>
                </a14:m>
                <a:endParaRPr lang="en-IN" dirty="0"/>
              </a:p>
              <a:p>
                <a:pPr lvl="1"/>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𝑑𝐵</m:t>
                        </m:r>
                      </m:sub>
                    </m:sSub>
                    <m:r>
                      <a:rPr lang="en-IN" b="0" i="1" smtClean="0">
                        <a:latin typeface="Cambria Math" panose="02040503050406030204" pitchFamily="18" charset="0"/>
                      </a:rPr>
                      <m:t>=10</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10</m:t>
                            </m:r>
                          </m:sub>
                        </m:sSub>
                      </m:fName>
                      <m:e>
                        <m:r>
                          <a:rPr lang="en-IN" b="0" i="1" smtClean="0">
                            <a:latin typeface="Cambria Math" panose="02040503050406030204" pitchFamily="18" charset="0"/>
                          </a:rPr>
                          <m:t>𝑆𝑁𝑅</m:t>
                        </m:r>
                        <m:r>
                          <a:rPr lang="en-IN" b="0" i="1" smtClean="0">
                            <a:latin typeface="Cambria Math" panose="02040503050406030204" pitchFamily="18" charset="0"/>
                          </a:rPr>
                          <m:t>⇒</m:t>
                        </m:r>
                        <m:r>
                          <a:rPr lang="en-IN" b="0" i="1" smtClean="0">
                            <a:latin typeface="Cambria Math" panose="02040503050406030204" pitchFamily="18" charset="0"/>
                          </a:rPr>
                          <m:t>𝑆𝑁𝑅</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f>
                              <m:fPr>
                                <m:ctrlPr>
                                  <a:rPr lang="en-IN" b="0" i="1" smtClean="0">
                                    <a:latin typeface="Cambria Math" panose="02040503050406030204" pitchFamily="18" charset="0"/>
                                  </a:rPr>
                                </m:ctrlPr>
                              </m:fPr>
                              <m:num>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𝑑𝐵</m:t>
                                    </m:r>
                                  </m:sub>
                                </m:sSub>
                              </m:num>
                              <m:den>
                                <m:r>
                                  <a:rPr lang="en-IN" b="0" i="1" smtClean="0">
                                    <a:latin typeface="Cambria Math" panose="02040503050406030204" pitchFamily="18" charset="0"/>
                                  </a:rPr>
                                  <m:t>10</m:t>
                                </m:r>
                              </m:den>
                            </m:f>
                          </m:sup>
                        </m:sSup>
                      </m:e>
                    </m:func>
                  </m:oMath>
                </a14:m>
                <a:endParaRPr lang="en-IN" dirty="0"/>
              </a:p>
              <a:p>
                <a:pPr marL="93663" indent="0">
                  <a:buNone/>
                </a:pPr>
                <a:endParaRPr lang="en-IN" dirty="0"/>
              </a:p>
              <a:p>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6C1D302C-0CBD-41C5-79F2-5D21C9FB3AF2}"/>
                  </a:ext>
                </a:extLst>
              </p:cNvPr>
              <p:cNvSpPr>
                <a:spLocks noGrp="1" noRot="1" noChangeAspect="1" noMove="1" noResize="1" noEditPoints="1" noAdjustHandles="1" noChangeArrowheads="1" noChangeShapeType="1" noTextEdit="1"/>
              </p:cNvSpPr>
              <p:nvPr>
                <p:ph sz="quarter" idx="10"/>
              </p:nvPr>
            </p:nvSpPr>
            <p:spPr>
              <a:blipFill>
                <a:blip r:embed="rId2"/>
                <a:stretch>
                  <a:fillRect t="-1331" b="-81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FA5F274-56C2-D9D8-4E09-62C5325BA91B}"/>
              </a:ext>
            </a:extLst>
          </p:cNvPr>
          <p:cNvPicPr>
            <a:picLocks noChangeAspect="1"/>
          </p:cNvPicPr>
          <p:nvPr/>
        </p:nvPicPr>
        <p:blipFill>
          <a:blip r:embed="rId3"/>
          <a:stretch>
            <a:fillRect/>
          </a:stretch>
        </p:blipFill>
        <p:spPr>
          <a:xfrm>
            <a:off x="8204433" y="4427976"/>
            <a:ext cx="3833990" cy="2075481"/>
          </a:xfrm>
          <a:prstGeom prst="rect">
            <a:avLst/>
          </a:prstGeom>
        </p:spPr>
      </p:pic>
    </p:spTree>
    <p:extLst>
      <p:ext uri="{BB962C8B-B14F-4D97-AF65-F5344CB8AC3E}">
        <p14:creationId xmlns:p14="http://schemas.microsoft.com/office/powerpoint/2010/main" val="378200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73AE-F9CE-5CFB-51BF-11BD6678F7B9}"/>
              </a:ext>
            </a:extLst>
          </p:cNvPr>
          <p:cNvSpPr>
            <a:spLocks noGrp="1"/>
          </p:cNvSpPr>
          <p:nvPr>
            <p:ph type="title"/>
          </p:nvPr>
        </p:nvSpPr>
        <p:spPr/>
        <p:txBody>
          <a:bodyPr/>
          <a:lstStyle/>
          <a:p>
            <a:r>
              <a:rPr lang="en-IN" dirty="0"/>
              <a:t>QPSK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2336BC-E1DA-FF91-8773-CC0BD6B7E6B0}"/>
                  </a:ext>
                </a:extLst>
              </p:cNvPr>
              <p:cNvSpPr>
                <a:spLocks noGrp="1"/>
              </p:cNvSpPr>
              <p:nvPr>
                <p:ph sz="quarter" idx="10"/>
              </p:nvPr>
            </p:nvSpPr>
            <p:spPr>
              <a:xfrm>
                <a:off x="213644" y="550863"/>
                <a:ext cx="10633321" cy="5952594"/>
              </a:xfrm>
            </p:spPr>
            <p:txBody>
              <a:bodyPr>
                <a:normAutofit fontScale="85000" lnSpcReduction="10000"/>
              </a:bodyPr>
              <a:lstStyle/>
              <a:p>
                <a:r>
                  <a:rPr lang="en-IN" dirty="0"/>
                  <a:t>Quadrature Phase Shift Keying</a:t>
                </a:r>
              </a:p>
              <a:p>
                <a:pPr lvl="1"/>
                <a:r>
                  <a:rPr lang="en-IN" dirty="0"/>
                  <a:t>Quadrature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90</m:t>
                        </m:r>
                      </m:e>
                      <m:sup>
                        <m:r>
                          <a:rPr lang="en-IN" b="0" i="1" smtClean="0">
                            <a:latin typeface="Cambria Math" panose="02040503050406030204" pitchFamily="18" charset="0"/>
                          </a:rPr>
                          <m:t>𝑜</m:t>
                        </m:r>
                      </m:sup>
                    </m:sSup>
                  </m:oMath>
                </a14:m>
                <a:endParaRPr lang="en-IN" b="0" dirty="0"/>
              </a:p>
              <a:p>
                <a:r>
                  <a:rPr lang="en-IN" dirty="0"/>
                  <a:t>Quadrature Carrier Multiplexing</a:t>
                </a:r>
              </a:p>
              <a:p>
                <a:pPr lvl="1"/>
                <a:r>
                  <a:rPr lang="en-IN" dirty="0"/>
                  <a:t>Cos and Sine waves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90</m:t>
                        </m:r>
                      </m:e>
                      <m:sup>
                        <m:r>
                          <a:rPr lang="en-IN" b="0" i="1" smtClean="0">
                            <a:latin typeface="Cambria Math" panose="02040503050406030204" pitchFamily="18" charset="0"/>
                          </a:rPr>
                          <m:t>𝑜</m:t>
                        </m:r>
                      </m:sup>
                    </m:sSup>
                  </m:oMath>
                </a14:m>
                <a:r>
                  <a:rPr lang="en-IN" dirty="0"/>
                  <a:t> to each other – Orthogonal</a:t>
                </a:r>
              </a:p>
              <a:p>
                <a:r>
                  <a:rPr lang="en-IN" dirty="0"/>
                  <a:t>Constellation is given as</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𝑗𝑥</m:t>
                        </m:r>
                      </m:e>
                      <m:sub>
                        <m:r>
                          <a:rPr lang="en-IN" b="0" i="1" smtClean="0">
                            <a:latin typeface="Cambria Math" panose="02040503050406030204" pitchFamily="18" charset="0"/>
                          </a:rPr>
                          <m:t>𝑄</m:t>
                        </m:r>
                      </m:sub>
                    </m:sSub>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 −</m:t>
                    </m:r>
                    <m:r>
                      <a:rPr lang="en-IN" b="0" i="1" smtClean="0">
                        <a:latin typeface="Cambria Math" panose="02040503050406030204" pitchFamily="18" charset="0"/>
                      </a:rPr>
                      <m:t>𝐼𝑛</m:t>
                    </m:r>
                    <m:r>
                      <a:rPr lang="en-IN" b="0" i="1" smtClean="0">
                        <a:latin typeface="Cambria Math" panose="02040503050406030204" pitchFamily="18" charset="0"/>
                      </a:rPr>
                      <m:t> </m:t>
                    </m:r>
                    <m:r>
                      <a:rPr lang="en-IN" b="0" i="1" smtClean="0">
                        <a:latin typeface="Cambria Math" panose="02040503050406030204" pitchFamily="18" charset="0"/>
                      </a:rPr>
                      <m:t>𝑝h𝑎𝑠𝑒</m:t>
                    </m:r>
                    <m:r>
                      <a:rPr lang="en-IN" b="0" i="1" smtClean="0">
                        <a:latin typeface="Cambria Math" panose="02040503050406030204" pitchFamily="18" charset="0"/>
                      </a:rPr>
                      <m:t> </m:t>
                    </m:r>
                    <m:r>
                      <a:rPr lang="en-IN" b="0" i="1" smtClean="0">
                        <a:latin typeface="Cambria Math" panose="02040503050406030204" pitchFamily="18" charset="0"/>
                      </a:rPr>
                      <m:t>𝑐𝑜𝑚𝑝𝑜𝑛𝑒𝑛𝑡</m:t>
                    </m:r>
                    <m:r>
                      <a:rPr lang="en-IN" b="0" i="1" smtClean="0">
                        <a:latin typeface="Cambria Math" panose="02040503050406030204" pitchFamily="18" charset="0"/>
                      </a:rPr>
                      <m:t> −</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cos</m:t>
                        </m:r>
                      </m:fName>
                      <m:e>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𝜋</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𝑐</m:t>
                                </m:r>
                              </m:sub>
                            </m:sSub>
                            <m:r>
                              <a:rPr lang="en-IN" b="0" i="1" smtClean="0">
                                <a:latin typeface="Cambria Math" panose="02040503050406030204" pitchFamily="18" charset="0"/>
                              </a:rPr>
                              <m:t>𝑡</m:t>
                            </m:r>
                          </m:e>
                        </m:d>
                      </m:e>
                    </m:func>
                  </m:oMath>
                </a14:m>
                <a:endParaRPr lang="en-IN" b="0"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𝑄</m:t>
                        </m:r>
                      </m:sub>
                    </m:sSub>
                    <m:r>
                      <a:rPr lang="en-IN" b="0" i="1" smtClean="0">
                        <a:latin typeface="Cambria Math" panose="02040503050406030204" pitchFamily="18" charset="0"/>
                      </a:rPr>
                      <m:t> −</m:t>
                    </m:r>
                    <m:r>
                      <a:rPr lang="en-IN" b="0" i="1" smtClean="0">
                        <a:latin typeface="Cambria Math" panose="02040503050406030204" pitchFamily="18" charset="0"/>
                      </a:rPr>
                      <m:t>𝑄𝑢𝑎𝑑𝑟𝑎𝑡𝑢𝑟𝑒</m:t>
                    </m:r>
                    <m:r>
                      <a:rPr lang="en-IN" b="0" i="1" smtClean="0">
                        <a:latin typeface="Cambria Math" panose="02040503050406030204" pitchFamily="18" charset="0"/>
                      </a:rPr>
                      <m:t> </m:t>
                    </m:r>
                    <m:r>
                      <a:rPr lang="en-IN" b="0" i="1" smtClean="0">
                        <a:latin typeface="Cambria Math" panose="02040503050406030204" pitchFamily="18" charset="0"/>
                      </a:rPr>
                      <m:t>𝑐𝑜𝑚𝑝𝑜𝑛𝑒𝑛𝑡</m:t>
                    </m:r>
                    <m:r>
                      <a:rPr lang="en-IN" b="0" i="1" smtClean="0">
                        <a:latin typeface="Cambria Math" panose="02040503050406030204" pitchFamily="18" charset="0"/>
                      </a:rPr>
                      <m:t> −</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𝜋</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𝑐</m:t>
                                </m:r>
                              </m:sub>
                            </m:sSub>
                            <m:r>
                              <a:rPr lang="en-IN" b="0" i="1" smtClean="0">
                                <a:latin typeface="Cambria Math" panose="02040503050406030204" pitchFamily="18" charset="0"/>
                              </a:rPr>
                              <m:t>𝑡</m:t>
                            </m:r>
                          </m:e>
                        </m:d>
                      </m:e>
                    </m:func>
                  </m:oMath>
                </a14:m>
                <a:endParaRPr lang="en-IN" b="0" dirty="0"/>
              </a:p>
              <a:p>
                <a:pPr lvl="2"/>
                <a:r>
                  <a:rPr lang="en-IN" dirty="0"/>
                  <a:t>Above two are orthogonal carriers</a:t>
                </a:r>
              </a:p>
              <a:p>
                <a:pPr lvl="1"/>
                <a:r>
                  <a:rPr lang="en-IN" dirty="0"/>
                  <a:t>Any communication signal can be expressed as a combination of two signals</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𝑗𝑥</m:t>
                        </m:r>
                      </m:e>
                      <m:sub>
                        <m:r>
                          <a:rPr lang="en-IN" b="0" i="1" smtClean="0">
                            <a:latin typeface="Cambria Math" panose="02040503050406030204" pitchFamily="18" charset="0"/>
                          </a:rPr>
                          <m:t>𝑄</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 −</m:t>
                    </m:r>
                    <m:r>
                      <a:rPr lang="en-IN" b="0" i="1" smtClean="0">
                        <a:latin typeface="Cambria Math" panose="02040503050406030204" pitchFamily="18" charset="0"/>
                      </a:rPr>
                      <m:t>𝑐𝑜𝑚𝑝𝑙𝑒𝑥</m:t>
                    </m:r>
                    <m:r>
                      <a:rPr lang="en-IN" b="0" i="1" smtClean="0">
                        <a:latin typeface="Cambria Math" panose="02040503050406030204" pitchFamily="18" charset="0"/>
                      </a:rPr>
                      <m:t> </m:t>
                    </m:r>
                    <m:r>
                      <a:rPr lang="en-IN" b="0" i="1" smtClean="0">
                        <a:latin typeface="Cambria Math" panose="02040503050406030204" pitchFamily="18" charset="0"/>
                      </a:rPr>
                      <m:t>𝑟𝑒𝑝𝑟𝑒𝑠𝑒𝑛𝑡𝑎𝑡𝑖𝑜𝑛</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𝑝𝑎𝑠𝑠𝑏𝑎𝑛𝑑</m:t>
                    </m:r>
                    <m:r>
                      <a:rPr lang="en-IN" b="0" i="1" smtClean="0">
                        <a:latin typeface="Cambria Math" panose="02040503050406030204" pitchFamily="18" charset="0"/>
                      </a:rPr>
                      <m:t> </m:t>
                    </m:r>
                    <m:r>
                      <a:rPr lang="en-IN" b="0" i="1" smtClean="0">
                        <a:latin typeface="Cambria Math" panose="02040503050406030204" pitchFamily="18" charset="0"/>
                      </a:rPr>
                      <m:t>𝑠𝑖𝑔𝑛𝑎𝑙</m:t>
                    </m:r>
                  </m:oMath>
                </a14:m>
                <a:endParaRPr lang="en-IN" b="0" dirty="0"/>
              </a:p>
              <a:p>
                <a:pPr lvl="1"/>
                <a:r>
                  <a:rPr lang="en-IN" dirty="0"/>
                  <a:t>2 times the rate bandwidth</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e>
                    </m:d>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𝑄</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oMath>
                </a14:m>
                <a:endParaRPr lang="en-IN" b="0" dirty="0"/>
              </a:p>
              <a:p>
                <a:pPr lvl="1"/>
                <a:r>
                  <a:rPr lang="en-IN" dirty="0"/>
                  <a:t>QPSK constellation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𝑗𝑥</m:t>
                        </m:r>
                      </m:e>
                      <m:sub>
                        <m:r>
                          <a:rPr lang="en-IN" b="0" i="1" smtClean="0">
                            <a:latin typeface="Cambria Math" panose="02040503050406030204" pitchFamily="18" charset="0"/>
                          </a:rPr>
                          <m:t>𝑄</m:t>
                        </m:r>
                      </m:sub>
                    </m:sSub>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e>
                    </m:d>
                    <m:r>
                      <a:rPr lang="en-IN" b="0" i="1" smtClean="0">
                        <a:latin typeface="Cambria Math" panose="02040503050406030204" pitchFamily="18" charset="0"/>
                      </a:rPr>
                      <m:t> </m:t>
                    </m:r>
                    <m:r>
                      <a:rPr lang="en-IN" b="0" i="1" smtClean="0">
                        <a:latin typeface="Cambria Math" panose="02040503050406030204" pitchFamily="18" charset="0"/>
                      </a:rPr>
                      <m:t>𝑤h𝑒𝑟𝑒</m:t>
                    </m:r>
                    <m:r>
                      <a:rPr lang="en-IN" b="0" i="1" smtClean="0">
                        <a:latin typeface="Cambria Math" panose="02040503050406030204" pitchFamily="18" charset="0"/>
                      </a:rPr>
                      <m:t> </m:t>
                    </m:r>
                    <m:r>
                      <a:rPr lang="en-IN" b="0" i="1" smtClean="0">
                        <a:latin typeface="Cambria Math" panose="02040503050406030204" pitchFamily="18" charset="0"/>
                      </a:rPr>
                      <m:t>𝑠𝑦𝑚𝑏𝑜𝑙𝑠</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𝑝𝑜𝑖𝑛𝑡𝑠</m:t>
                    </m:r>
                    <m:r>
                      <a:rPr lang="en-IN" b="0" i="1" smtClean="0">
                        <a:latin typeface="Cambria Math" panose="02040503050406030204" pitchFamily="18" charset="0"/>
                      </a:rPr>
                      <m:t> </m:t>
                    </m:r>
                    <m:r>
                      <a:rPr lang="en-IN" b="0" i="1" smtClean="0">
                        <a:latin typeface="Cambria Math" panose="02040503050406030204" pitchFamily="18" charset="0"/>
                      </a:rPr>
                      <m:t>𝑀</m:t>
                    </m:r>
                    <m:r>
                      <a:rPr lang="en-IN" b="0" i="1" smtClean="0">
                        <a:latin typeface="Cambria Math" panose="02040503050406030204" pitchFamily="18" charset="0"/>
                      </a:rPr>
                      <m:t>=4</m:t>
                    </m:r>
                  </m:oMath>
                </a14:m>
                <a:endParaRPr lang="en-IN" b="0" dirty="0"/>
              </a:p>
              <a:p>
                <a:pPr lvl="1"/>
                <a:r>
                  <a:rPr lang="en-IN" dirty="0"/>
                  <a:t>QPSK bits per symbol = </a:t>
                </a:r>
                <a14:m>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4</m:t>
                        </m:r>
                      </m:e>
                    </m:func>
                    <m:r>
                      <a:rPr lang="en-IN" b="0" i="1" smtClean="0">
                        <a:latin typeface="Cambria Math" panose="02040503050406030204" pitchFamily="18" charset="0"/>
                      </a:rPr>
                      <m:t>=2 </m:t>
                    </m:r>
                    <m:r>
                      <a:rPr lang="en-IN" b="0" i="1" smtClean="0">
                        <a:latin typeface="Cambria Math" panose="02040503050406030204" pitchFamily="18" charset="0"/>
                      </a:rPr>
                      <m:t>𝑏𝑖𝑡𝑠</m:t>
                    </m:r>
                  </m:oMath>
                </a14:m>
                <a:endParaRPr lang="en-IN" b="0" dirty="0"/>
              </a:p>
              <a:p>
                <a:pPr lvl="1"/>
                <a:r>
                  <a:rPr lang="en-IN" b="0" dirty="0"/>
                  <a:t>If the power is P</a:t>
                </a:r>
                <a14:m>
                  <m:oMath xmlns:m="http://schemas.openxmlformats.org/officeDocument/2006/math">
                    <m:r>
                      <a:rPr lang="en-IN" i="1">
                        <a:latin typeface="Cambria Math" panose="02040503050406030204" pitchFamily="18" charset="0"/>
                      </a:rPr>
                      <m:t>=</m:t>
                    </m:r>
                    <m:r>
                      <a:rPr lang="en-IN" b="0" i="1" smtClean="0">
                        <a:latin typeface="Cambria Math" panose="02040503050406030204" pitchFamily="18" charset="0"/>
                      </a:rPr>
                      <m:t>2</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𝐴𝑚𝑝𝑙𝑖𝑡𝑢𝑟𝑒</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r>
                              <a:rPr lang="en-IN" b="0" i="1" smtClean="0">
                                <a:latin typeface="Cambria Math" panose="02040503050406030204" pitchFamily="18" charset="0"/>
                              </a:rPr>
                              <m:t>2</m:t>
                            </m:r>
                          </m:den>
                        </m:f>
                      </m:e>
                    </m:rad>
                  </m:oMath>
                </a14:m>
                <a:endParaRPr lang="en-IN" b="0" dirty="0"/>
              </a:p>
              <a:p>
                <a:pPr lvl="1"/>
                <a:r>
                  <a:rPr lang="en-IN" dirty="0"/>
                  <a:t>Phases of the symbols are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45</m:t>
                        </m:r>
                      </m:e>
                      <m:sup>
                        <m:r>
                          <a:rPr lang="en-IN" b="0" i="1" smtClean="0">
                            <a:latin typeface="Cambria Math" panose="02040503050406030204" pitchFamily="18" charset="0"/>
                          </a:rPr>
                          <m:t>𝑜</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135</m:t>
                        </m:r>
                      </m:e>
                      <m:sup>
                        <m:r>
                          <a:rPr lang="en-IN" b="0" i="1" smtClean="0">
                            <a:latin typeface="Cambria Math" panose="02040503050406030204" pitchFamily="18" charset="0"/>
                          </a:rPr>
                          <m:t>𝑜</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225</m:t>
                        </m:r>
                      </m:e>
                      <m:sup>
                        <m:r>
                          <a:rPr lang="en-IN" b="0" i="1" smtClean="0">
                            <a:latin typeface="Cambria Math" panose="02040503050406030204" pitchFamily="18" charset="0"/>
                          </a:rPr>
                          <m:t>0</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315</m:t>
                        </m:r>
                      </m:e>
                      <m:sup>
                        <m:r>
                          <a:rPr lang="en-IN" b="0" i="1" smtClean="0">
                            <a:latin typeface="Cambria Math" panose="02040503050406030204" pitchFamily="18" charset="0"/>
                          </a:rPr>
                          <m:t>𝑜</m:t>
                        </m:r>
                      </m:sup>
                    </m:sSup>
                  </m:oMath>
                </a14:m>
                <a:endParaRPr lang="en-IN" dirty="0"/>
              </a:p>
              <a:p>
                <a:pPr lvl="1"/>
                <a:r>
                  <a:rPr lang="en-IN" dirty="0"/>
                  <a:t>Phase differences between any successive points/symbols are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90</m:t>
                        </m:r>
                      </m:e>
                      <m:sup>
                        <m:r>
                          <a:rPr lang="en-IN" b="0" i="1" smtClean="0">
                            <a:latin typeface="Cambria Math" panose="02040503050406030204" pitchFamily="18" charset="0"/>
                          </a:rPr>
                          <m:t>𝑜</m:t>
                        </m:r>
                      </m:sup>
                    </m:sSup>
                  </m:oMath>
                </a14:m>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272336BC-E1DA-FF91-8773-CC0BD6B7E6B0}"/>
                  </a:ext>
                </a:extLst>
              </p:cNvPr>
              <p:cNvSpPr>
                <a:spLocks noGrp="1" noRot="1" noChangeAspect="1" noMove="1" noResize="1" noEditPoints="1" noAdjustHandles="1" noChangeArrowheads="1" noChangeShapeType="1" noTextEdit="1"/>
              </p:cNvSpPr>
              <p:nvPr>
                <p:ph sz="quarter" idx="10"/>
              </p:nvPr>
            </p:nvSpPr>
            <p:spPr>
              <a:xfrm>
                <a:off x="213644" y="550863"/>
                <a:ext cx="10633321" cy="5952594"/>
              </a:xfrm>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50285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466E-8926-5BD0-EF68-694EB171DFE6}"/>
              </a:ext>
            </a:extLst>
          </p:cNvPr>
          <p:cNvSpPr>
            <a:spLocks noGrp="1"/>
          </p:cNvSpPr>
          <p:nvPr>
            <p:ph type="title"/>
          </p:nvPr>
        </p:nvSpPr>
        <p:spPr/>
        <p:txBody>
          <a:bodyPr/>
          <a:lstStyle/>
          <a:p>
            <a:r>
              <a:rPr lang="en-IN" dirty="0"/>
              <a:t>QPSK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4A6C97-4AD9-038C-2F06-3505B50E2909}"/>
                  </a:ext>
                </a:extLst>
              </p:cNvPr>
              <p:cNvSpPr>
                <a:spLocks noGrp="1"/>
              </p:cNvSpPr>
              <p:nvPr>
                <p:ph sz="quarter" idx="10"/>
              </p:nvPr>
            </p:nvSpPr>
            <p:spPr/>
            <p:txBody>
              <a:bodyPr>
                <a:normAutofit fontScale="70000" lnSpcReduction="20000"/>
              </a:bodyPr>
              <a:lstStyle/>
              <a:p>
                <a:r>
                  <a:rPr lang="en-IN" sz="2400" dirty="0">
                    <a:latin typeface="Gotham Light" pitchFamily="50" charset="0"/>
                  </a:rPr>
                  <a:t>Mapping of the Symbols can be:</a:t>
                </a: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00</m:t>
                    </m:r>
                  </m:oMath>
                </a14:m>
                <a:endParaRPr lang="en-IN" b="0" dirty="0">
                  <a:latin typeface="Gotham Light" pitchFamily="50" charset="0"/>
                </a:endParaRP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01</m:t>
                    </m:r>
                  </m:oMath>
                </a14:m>
                <a:endParaRPr lang="en-IN" b="0" dirty="0">
                  <a:latin typeface="Gotham Light" pitchFamily="50" charset="0"/>
                </a:endParaRP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10</m:t>
                    </m:r>
                  </m:oMath>
                </a14:m>
                <a:endParaRPr lang="en-IN" b="0" dirty="0">
                  <a:latin typeface="Gotham Light" pitchFamily="50" charset="0"/>
                </a:endParaRP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m:t>
                    </m:r>
                    <m:r>
                      <a:rPr lang="en-IN" b="0" i="1" smtClean="0">
                        <a:latin typeface="Cambria Math" panose="02040503050406030204" pitchFamily="18" charset="0"/>
                      </a:rPr>
                      <m:t>11</m:t>
                    </m:r>
                  </m:oMath>
                </a14:m>
                <a:endParaRPr lang="en-IN" b="0" dirty="0">
                  <a:latin typeface="Gotham Light" pitchFamily="50" charset="0"/>
                </a:endParaRPr>
              </a:p>
              <a:p>
                <a:r>
                  <a:rPr lang="en-IN" dirty="0">
                    <a:latin typeface="Gotham Light" pitchFamily="50" charset="0"/>
                  </a:rPr>
                  <a:t>Communication system model</a:t>
                </a:r>
              </a:p>
              <a:p>
                <a:pPr lvl="1"/>
                <a14:m>
                  <m:oMath xmlns:m="http://schemas.openxmlformats.org/officeDocument/2006/math">
                    <m:limLow>
                      <m:limLowPr>
                        <m:ctrlPr>
                          <a:rPr lang="en-IN" b="0" i="1" smtClean="0">
                            <a:latin typeface="Cambria Math" panose="02040503050406030204" pitchFamily="18" charset="0"/>
                          </a:rPr>
                        </m:ctrlPr>
                      </m:limLowPr>
                      <m:e>
                        <m:groupChr>
                          <m:groupChrPr>
                            <m:chr m:val="⏟"/>
                            <m:ctrlPr>
                              <a:rPr lang="en-IN" b="0" i="1" smtClean="0">
                                <a:latin typeface="Cambria Math" panose="02040503050406030204" pitchFamily="18" charset="0"/>
                              </a:rPr>
                            </m:ctrlPr>
                          </m:groupChr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𝐼</m:t>
                                    </m:r>
                                  </m:sub>
                                </m:sSub>
                                <m:r>
                                  <a:rPr lang="en-IN" i="1">
                                    <a:latin typeface="Cambria Math" panose="02040503050406030204" pitchFamily="18" charset="0"/>
                                  </a:rPr>
                                  <m:t>+</m:t>
                                </m:r>
                                <m:r>
                                  <a:rPr lang="en-IN" i="1">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𝑄</m:t>
                                    </m:r>
                                  </m:sub>
                                </m:sSub>
                              </m:e>
                            </m:d>
                          </m:e>
                        </m:groupChr>
                      </m:e>
                      <m:lim>
                        <m:r>
                          <a:rPr lang="en-IN" b="0" i="1" smtClean="0">
                            <a:latin typeface="Cambria Math" panose="02040503050406030204" pitchFamily="18" charset="0"/>
                          </a:rPr>
                          <m:t>𝑦</m:t>
                        </m:r>
                      </m:lim>
                    </m:limLow>
                    <m:r>
                      <a:rPr lang="en-IN" b="0" i="1" smtClean="0">
                        <a:latin typeface="Cambria Math" panose="02040503050406030204" pitchFamily="18" charset="0"/>
                      </a:rPr>
                      <m:t>=</m:t>
                    </m:r>
                    <m:limLow>
                      <m:limLowPr>
                        <m:ctrlPr>
                          <a:rPr lang="en-IN" b="0" i="1" smtClean="0">
                            <a:latin typeface="Cambria Math" panose="02040503050406030204" pitchFamily="18" charset="0"/>
                          </a:rPr>
                        </m:ctrlPr>
                      </m:limLowPr>
                      <m:e>
                        <m:groupChr>
                          <m:groupChrPr>
                            <m:chr m:val="⏟"/>
                            <m:ctrlPr>
                              <a:rPr lang="en-IN" b="0" i="1" smtClean="0">
                                <a:latin typeface="Cambria Math" panose="02040503050406030204" pitchFamily="18" charset="0"/>
                              </a:rPr>
                            </m:ctrlPr>
                          </m:groupChr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𝐼</m:t>
                                    </m:r>
                                  </m:sub>
                                </m:sSub>
                                <m:r>
                                  <a:rPr lang="en-IN" i="1">
                                    <a:latin typeface="Cambria Math" panose="02040503050406030204" pitchFamily="18" charset="0"/>
                                  </a:rPr>
                                  <m:t>+</m:t>
                                </m:r>
                                <m:r>
                                  <a:rPr lang="en-IN" i="1">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𝑄</m:t>
                                    </m:r>
                                  </m:sub>
                                </m:sSub>
                              </m:e>
                            </m:d>
                          </m:e>
                        </m:groupChr>
                      </m:e>
                      <m:lim>
                        <m:r>
                          <a:rPr lang="en-IN" b="0" i="1" smtClean="0">
                            <a:latin typeface="Cambria Math" panose="02040503050406030204" pitchFamily="18" charset="0"/>
                          </a:rPr>
                          <m:t>𝑥</m:t>
                        </m:r>
                      </m:lim>
                    </m:limLow>
                    <m:r>
                      <a:rPr lang="en-IN" b="0" i="1" smtClean="0">
                        <a:latin typeface="Cambria Math" panose="02040503050406030204" pitchFamily="18" charset="0"/>
                      </a:rPr>
                      <m:t>+</m:t>
                    </m:r>
                    <m:limLow>
                      <m:limLowPr>
                        <m:ctrlPr>
                          <a:rPr lang="en-IN" b="0" i="1" smtClean="0">
                            <a:latin typeface="Cambria Math" panose="02040503050406030204" pitchFamily="18" charset="0"/>
                          </a:rPr>
                        </m:ctrlPr>
                      </m:limLowPr>
                      <m:e>
                        <m:groupChr>
                          <m:groupChrPr>
                            <m:chr m:val="⏟"/>
                            <m:ctrlPr>
                              <a:rPr lang="en-IN" b="0" i="1" smtClean="0">
                                <a:latin typeface="Cambria Math" panose="02040503050406030204" pitchFamily="18" charset="0"/>
                              </a:rPr>
                            </m:ctrlPr>
                          </m:groupChr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𝐼</m:t>
                                    </m:r>
                                  </m:sub>
                                </m:sSub>
                                <m:r>
                                  <a:rPr lang="en-IN" i="1">
                                    <a:latin typeface="Cambria Math" panose="02040503050406030204" pitchFamily="18" charset="0"/>
                                  </a:rPr>
                                  <m:t>+</m:t>
                                </m:r>
                                <m:r>
                                  <a:rPr lang="en-IN" i="1">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𝑄</m:t>
                                    </m:r>
                                  </m:sub>
                                </m:sSub>
                              </m:e>
                            </m:d>
                            <m:r>
                              <m:rPr>
                                <m:nor/>
                              </m:rPr>
                              <a:rPr lang="en-IN" dirty="0">
                                <a:latin typeface="Gotham Light" pitchFamily="50" charset="0"/>
                              </a:rPr>
                              <m:t> </m:t>
                            </m:r>
                          </m:e>
                        </m:groupChr>
                      </m:e>
                      <m:lim>
                        <m:r>
                          <a:rPr lang="en-IN" b="0" i="1" smtClean="0">
                            <a:latin typeface="Cambria Math" panose="02040503050406030204" pitchFamily="18" charset="0"/>
                          </a:rPr>
                          <m:t>𝑛</m:t>
                        </m:r>
                      </m:lim>
                    </m:limLow>
                  </m:oMath>
                </a14:m>
                <a:endParaRPr lang="en-IN" b="0" i="1" dirty="0">
                  <a:latin typeface="Cambria Math" panose="02040503050406030204" pitchFamily="18" charset="0"/>
                </a:endParaRPr>
              </a:p>
              <a:p>
                <a:pPr lvl="1"/>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 </m:t>
                    </m:r>
                  </m:oMath>
                </a14:m>
                <a:r>
                  <a:rPr lang="en-IN" dirty="0">
                    <a:latin typeface="Gotham Light" pitchFamily="50" charset="0"/>
                  </a:rPr>
                  <a:t>- </a:t>
                </a:r>
                <a:r>
                  <a:rPr lang="en-IN" dirty="0"/>
                  <a:t>𝑎𝑟𝑒 𝑐𝑜𝑚𝑝𝑙𝑒𝑥 𝑏𝑎𝑠𝑒𝑏𝑎𝑛𝑑 𝑟𝑒𝑝𝑟𝑒𝑠𝑒𝑛𝑡𝑎𝑡𝑖𝑜𝑛𝑠 𝑜𝑓 𝑟𝑒𝑐𝑒𝑖𝑣𝑒𝑑 𝑠𝑖𝑔𝑛𝑎𝑙, 𝑡𝑟𝑎𝑛𝑠𝑚𝑖𝑡𝑡𝑒𝑑 𝑠𝑖𝑔𝑛𝑎𝑙, 𝑛𝑜𝑖𝑠𝑒, 𝑟𝑒𝑠𝑝𝑒𝑐𝑡𝑖𝑣𝑒𝑙𝑦 and are complex quantities</a:t>
                </a:r>
              </a:p>
              <a:p>
                <a:r>
                  <a:rPr lang="en-IN" dirty="0"/>
                  <a:t>Signal power P</a:t>
                </a:r>
              </a:p>
              <a:p>
                <a:pPr lvl="1"/>
                <a:r>
                  <a:rPr lang="en-IN" dirty="0"/>
                  <a:t>For power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f>
                      <m:fPr>
                        <m:ctrlPr>
                          <a:rPr lang="en-IN" b="0" i="1" smtClean="0">
                            <a:latin typeface="Cambria Math" panose="02040503050406030204" pitchFamily="18" charset="0"/>
                          </a:rPr>
                        </m:ctrlPr>
                      </m:fPr>
                      <m:num>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𝑃</m:t>
                            </m:r>
                          </m:e>
                        </m:rad>
                      </m:num>
                      <m:den>
                        <m:r>
                          <a:rPr lang="en-IN" b="0" i="1" smtClean="0">
                            <a:latin typeface="Cambria Math" panose="02040503050406030204" pitchFamily="18" charset="0"/>
                          </a:rPr>
                          <m:t>2</m:t>
                        </m:r>
                      </m:den>
                    </m:f>
                  </m:oMath>
                </a14:m>
                <a:endParaRPr lang="en-IN" dirty="0"/>
              </a:p>
              <a:p>
                <a:pPr lvl="1"/>
                <a:r>
                  <a:rPr lang="en-IN" dirty="0"/>
                  <a:t>In phase and quadrature components each will have half the power =&gt; P/2</a:t>
                </a:r>
              </a:p>
              <a:p>
                <a:pPr lvl="1"/>
                <a:r>
                  <a:rPr lang="en-IN" dirty="0"/>
                  <a:t>Signal amplitude A depends on the power and cannot be chosen arbitrarily </a:t>
                </a:r>
              </a:p>
              <a:p>
                <a:r>
                  <a:rPr lang="en-IN" dirty="0">
                    <a:latin typeface="Gotham Light" pitchFamily="50" charset="0"/>
                  </a:rPr>
                  <a:t>Noise power</a:t>
                </a:r>
              </a:p>
              <a:p>
                <a:pPr lvl="1"/>
                <a:r>
                  <a:rPr lang="en-IN" dirty="0">
                    <a:latin typeface="Gotham Light" pitchFamily="50" charset="0"/>
                  </a:rPr>
                  <a:t>Noise will have real and complex parts each of which will have a power of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0</m:t>
                            </m:r>
                          </m:sub>
                        </m:sSub>
                      </m:num>
                      <m:den>
                        <m:r>
                          <a:rPr lang="en-IN" i="1">
                            <a:latin typeface="Cambria Math" panose="02040503050406030204" pitchFamily="18" charset="0"/>
                          </a:rPr>
                          <m:t>2</m:t>
                        </m:r>
                      </m:den>
                    </m:f>
                  </m:oMath>
                </a14:m>
                <a:r>
                  <a:rPr lang="en-IN" dirty="0">
                    <a:latin typeface="Gotham Light" pitchFamily="50" charset="0"/>
                  </a:rPr>
                  <a:t> and hence total noise power will be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0</m:t>
                            </m:r>
                          </m:sub>
                        </m:sSub>
                      </m:num>
                      <m:den>
                        <m:r>
                          <a:rPr lang="en-IN" i="1">
                            <a:latin typeface="Cambria Math" panose="02040503050406030204" pitchFamily="18" charset="0"/>
                          </a:rPr>
                          <m:t>2</m:t>
                        </m:r>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0</m:t>
                            </m:r>
                          </m:sub>
                        </m:sSub>
                      </m:num>
                      <m:den>
                        <m:r>
                          <a:rPr lang="en-IN" i="1">
                            <a:latin typeface="Cambria Math" panose="02040503050406030204" pitchFamily="18" charset="0"/>
                          </a:rPr>
                          <m:t>2</m:t>
                        </m:r>
                      </m:den>
                    </m:f>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0</m:t>
                        </m:r>
                      </m:sub>
                    </m:sSub>
                    <m:r>
                      <a:rPr lang="en-IN" i="1">
                        <a:latin typeface="Cambria Math" panose="02040503050406030204" pitchFamily="18" charset="0"/>
                      </a:rPr>
                      <m:t> </m:t>
                    </m:r>
                  </m:oMath>
                </a14:m>
                <a:endParaRPr lang="en-IN" i="1" dirty="0">
                  <a:latin typeface="Cambria Math" panose="02040503050406030204" pitchFamily="18" charset="0"/>
                </a:endParaRP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𝑄</m:t>
                        </m:r>
                      </m:sub>
                    </m:sSub>
                  </m:oMath>
                </a14:m>
                <a:r>
                  <a:rPr lang="en-IN" dirty="0">
                    <a:latin typeface="Gotham Light" pitchFamily="50" charset="0"/>
                  </a:rPr>
                  <a:t> are Gaussian with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𝑁𝑜𝑖𝑠𝑒</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oMath>
                </a14:m>
                <a:endParaRPr lang="en-IN" b="0" dirty="0">
                  <a:latin typeface="Gotham Light" pitchFamily="50" charset="0"/>
                </a:endParaRPr>
              </a:p>
              <a:p>
                <a:r>
                  <a:rPr lang="en-IN" dirty="0">
                    <a:latin typeface="Gotham Light" pitchFamily="50" charset="0"/>
                  </a:rPr>
                  <a:t>SNR for this system is </a:t>
                </a:r>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𝑄𝑃𝑆𝐾</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oMath>
                </a14:m>
                <a:endParaRPr lang="en-IN" dirty="0">
                  <a:latin typeface="Gotham Light" pitchFamily="50" charset="0"/>
                </a:endParaRPr>
              </a:p>
              <a:p>
                <a:r>
                  <a:rPr lang="en-IN" dirty="0">
                    <a:latin typeface="Gotham Light" pitchFamily="50" charset="0"/>
                  </a:rPr>
                  <a:t>QPSK can be represented as two parallel streams of BPSK</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𝐼</m:t>
                        </m:r>
                      </m:sub>
                    </m:sSub>
                  </m:oMath>
                </a14:m>
                <a:endParaRPr lang="en-IN" b="0" dirty="0">
                  <a:latin typeface="Gotham Light" pitchFamily="50" charset="0"/>
                </a:endParaRP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𝑄</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𝑄</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𝑄</m:t>
                        </m:r>
                      </m:sub>
                    </m:sSub>
                  </m:oMath>
                </a14:m>
                <a:endParaRPr lang="en-IN" b="0" dirty="0">
                  <a:latin typeface="Gotham Light" pitchFamily="50" charset="0"/>
                </a:endParaRPr>
              </a:p>
              <a:p>
                <a:r>
                  <a:rPr lang="en-IN" dirty="0">
                    <a:latin typeface="Gotham Light" pitchFamily="50" charset="0"/>
                  </a:rPr>
                  <a:t>BER of each BPSK stream (In phase or quadrature) is </a:t>
                </a:r>
                <a14:m>
                  <m:oMath xmlns:m="http://schemas.openxmlformats.org/officeDocument/2006/math">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r>
                      <a:rPr lang="en-IN" b="0" i="1" smtClean="0">
                        <a:latin typeface="Cambria Math" panose="02040503050406030204" pitchFamily="18" charset="0"/>
                      </a:rPr>
                      <m:t>=</m:t>
                    </m:r>
                    <m:r>
                      <a:rPr lang="en-IN" b="0" i="1" smtClean="0">
                        <a:latin typeface="Cambria Math" panose="02040503050406030204" pitchFamily="18" charset="0"/>
                      </a:rPr>
                      <m:t>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e>
                    </m:rad>
                    <m:r>
                      <a:rPr lang="en-IN" b="0" i="1" smtClean="0">
                        <a:latin typeface="Cambria Math" panose="02040503050406030204" pitchFamily="18" charset="0"/>
                      </a:rPr>
                      <m:t>)</m:t>
                    </m:r>
                  </m:oMath>
                </a14:m>
                <a:endParaRPr lang="en-IN" dirty="0">
                  <a:latin typeface="Gotham Light" pitchFamily="50" charset="0"/>
                </a:endParaRPr>
              </a:p>
              <a:p>
                <a:pPr lvl="2"/>
                <a:endParaRPr lang="en-IN" dirty="0">
                  <a:latin typeface="Gotham Light" pitchFamily="50" charset="0"/>
                </a:endParaRPr>
              </a:p>
              <a:p>
                <a:pPr lvl="1"/>
                <a:endParaRPr lang="en-IN" dirty="0">
                  <a:latin typeface="Gotham Light" pitchFamily="50" charset="0"/>
                </a:endParaRPr>
              </a:p>
              <a:p>
                <a:endParaRPr lang="en-IN" dirty="0">
                  <a:latin typeface="Gotham Light" pitchFamily="50" charset="0"/>
                </a:endParaRPr>
              </a:p>
              <a:p>
                <a:pPr lvl="1"/>
                <a:endParaRPr lang="en-IN" dirty="0">
                  <a:latin typeface="Gotham Light" pitchFamily="50" charset="0"/>
                </a:endParaRPr>
              </a:p>
              <a:p>
                <a:endParaRPr lang="en-IN" sz="2400" dirty="0">
                  <a:latin typeface="Gotham Light" pitchFamily="50" charset="0"/>
                </a:endParaRPr>
              </a:p>
              <a:p>
                <a:endParaRPr lang="en-IN" dirty="0"/>
              </a:p>
            </p:txBody>
          </p:sp>
        </mc:Choice>
        <mc:Fallback xmlns="">
          <p:sp>
            <p:nvSpPr>
              <p:cNvPr id="3" name="Content Placeholder 2">
                <a:extLst>
                  <a:ext uri="{FF2B5EF4-FFF2-40B4-BE49-F238E27FC236}">
                    <a16:creationId xmlns:a16="http://schemas.microsoft.com/office/drawing/2014/main" id="{FE4A6C97-4AD9-038C-2F06-3505B50E2909}"/>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287504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EB3E-0A24-18C6-0315-FF90522B7C6F}"/>
              </a:ext>
            </a:extLst>
          </p:cNvPr>
          <p:cNvSpPr>
            <a:spLocks noGrp="1"/>
          </p:cNvSpPr>
          <p:nvPr>
            <p:ph type="title"/>
          </p:nvPr>
        </p:nvSpPr>
        <p:spPr/>
        <p:txBody>
          <a:bodyPr/>
          <a:lstStyle/>
          <a:p>
            <a:r>
              <a:rPr lang="en-IN" dirty="0"/>
              <a:t>QPSK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EB612C-924E-2277-6EED-B60396EC7536}"/>
                  </a:ext>
                </a:extLst>
              </p:cNvPr>
              <p:cNvSpPr>
                <a:spLocks noGrp="1"/>
              </p:cNvSpPr>
              <p:nvPr>
                <p:ph sz="quarter" idx="10"/>
              </p:nvPr>
            </p:nvSpPr>
            <p:spPr/>
            <p:txBody>
              <a:bodyPr/>
              <a:lstStyle/>
              <a:p>
                <a:r>
                  <a:rPr lang="en-IN" dirty="0"/>
                  <a:t>QPSK symbol is in error when either of the bits (in phase and quadrature) is in error</a:t>
                </a:r>
              </a:p>
              <a:p>
                <a:r>
                  <a:rPr lang="en-IN" dirty="0"/>
                  <a:t>Symbol Error Rate of QPSK </a:t>
                </a:r>
              </a:p>
              <a:p>
                <a:pPr lvl="1"/>
                <a14:m>
                  <m:oMath xmlns:m="http://schemas.openxmlformats.org/officeDocument/2006/math">
                    <m:r>
                      <a:rPr lang="en-IN" b="0" i="1" smtClean="0">
                        <a:latin typeface="Cambria Math" panose="02040503050406030204" pitchFamily="18" charset="0"/>
                      </a:rPr>
                      <m:t>𝑆𝐸</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𝑄𝑃𝑆𝐾</m:t>
                        </m:r>
                      </m:sub>
                    </m:sSub>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𝑄𝑃𝑆𝐾</m:t>
                                        </m:r>
                                      </m:sub>
                                    </m:sSub>
                                  </m:e>
                                </m:rad>
                              </m:e>
                            </m:d>
                          </m:e>
                        </m:d>
                      </m:e>
                      <m:sup>
                        <m:r>
                          <a:rPr lang="en-IN" b="0" i="1" smtClean="0">
                            <a:latin typeface="Cambria Math" panose="02040503050406030204" pitchFamily="18" charset="0"/>
                          </a:rPr>
                          <m:t>2</m:t>
                        </m:r>
                      </m:sup>
                    </m:sSup>
                  </m:oMath>
                </a14:m>
                <a:endParaRPr lang="en-IN" b="0" i="1" dirty="0">
                  <a:latin typeface="Cambria Math" panose="02040503050406030204" pitchFamily="18" charset="0"/>
                </a:endParaRPr>
              </a:p>
              <a:p>
                <a:pPr lvl="1"/>
                <a14:m>
                  <m:oMath xmlns:m="http://schemas.openxmlformats.org/officeDocument/2006/math">
                    <m:r>
                      <a:rPr lang="en-IN" b="0" i="1" smtClean="0">
                        <a:latin typeface="Cambria Math" panose="02040503050406030204" pitchFamily="18" charset="0"/>
                      </a:rPr>
                      <m:t>𝑆𝐸</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𝑄𝑃𝑆𝐾</m:t>
                        </m:r>
                      </m:sub>
                    </m:sSub>
                  </m:oMath>
                </a14:m>
                <a:r>
                  <a:rPr lang="en-IN" b="0" dirty="0"/>
                  <a:t> </a:t>
                </a: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𝐵𝐸</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𝐵𝑃𝑆𝐾</m:t>
                        </m:r>
                      </m:sub>
                    </m:sSub>
                    <m:r>
                      <a:rPr lang="en-IN" b="0" i="1" smtClean="0">
                        <a:latin typeface="Cambria Math" panose="02040503050406030204" pitchFamily="18" charset="0"/>
                      </a:rPr>
                      <m:t>=2</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r>
                      <a:rPr lang="en-IN" b="0" i="1" smtClean="0">
                        <a:latin typeface="Cambria Math" panose="02040503050406030204" pitchFamily="18" charset="0"/>
                      </a:rPr>
                      <m:t>=2</m:t>
                    </m:r>
                    <m:r>
                      <a:rPr lang="en-IN" b="0" i="1" smtClean="0">
                        <a:latin typeface="Cambria Math" panose="02040503050406030204" pitchFamily="18" charset="0"/>
                      </a:rPr>
                      <m:t>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e>
                    </m:rad>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5DEB612C-924E-2277-6EED-B60396EC7536}"/>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202796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BEAB-61CF-3840-938C-8202E879EEE6}"/>
              </a:ext>
            </a:extLst>
          </p:cNvPr>
          <p:cNvSpPr>
            <a:spLocks noGrp="1"/>
          </p:cNvSpPr>
          <p:nvPr>
            <p:ph type="title"/>
          </p:nvPr>
        </p:nvSpPr>
        <p:spPr/>
        <p:txBody>
          <a:bodyPr/>
          <a:lstStyle/>
          <a:p>
            <a:r>
              <a:rPr lang="en-IN" dirty="0"/>
              <a:t>QAM – Quadrature Amplitude Modulation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63975F-C331-2B3E-1A91-377E4677383B}"/>
                  </a:ext>
                </a:extLst>
              </p:cNvPr>
              <p:cNvSpPr>
                <a:spLocks noGrp="1"/>
              </p:cNvSpPr>
              <p:nvPr>
                <p:ph sz="quarter" idx="10"/>
              </p:nvPr>
            </p:nvSpPr>
            <p:spPr/>
            <p:txBody>
              <a:bodyPr>
                <a:normAutofit fontScale="92500" lnSpcReduction="20000"/>
              </a:bodyPr>
              <a:lstStyle/>
              <a:p>
                <a:r>
                  <a:rPr lang="en-IN" dirty="0"/>
                  <a:t>HOM – Higher Order Modulation</a:t>
                </a:r>
              </a:p>
              <a:p>
                <a:r>
                  <a:rPr lang="en-IN" dirty="0"/>
                  <a:t>Most important constellations</a:t>
                </a:r>
              </a:p>
              <a:p>
                <a:r>
                  <a:rPr lang="en-IN" dirty="0"/>
                  <a:t>Used in 4G,LTE, 5G-NR etc.</a:t>
                </a:r>
              </a:p>
              <a:p>
                <a:r>
                  <a:rPr lang="en-IN" dirty="0"/>
                  <a:t>Generalization of QPSK</a:t>
                </a:r>
              </a:p>
              <a:p>
                <a:pPr lvl="1"/>
                <a:r>
                  <a:rPr lang="en-IN" dirty="0"/>
                  <a:t>QPSK is 4 QAM</a:t>
                </a:r>
              </a:p>
              <a:p>
                <a:r>
                  <a:rPr lang="en-IN" b="0" dirty="0"/>
                  <a:t>Also called as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m:t>
                        </m:r>
                        <m:r>
                          <a:rPr lang="en-IN" b="0" i="1" smtClean="0">
                            <a:latin typeface="Cambria Math" panose="02040503050406030204" pitchFamily="18" charset="0"/>
                          </a:rPr>
                          <m:t>𝑛</m:t>
                        </m:r>
                      </m:sup>
                    </m:sSup>
                    <m:r>
                      <a:rPr lang="en-IN" b="0" i="1" smtClean="0">
                        <a:latin typeface="Cambria Math" panose="02040503050406030204" pitchFamily="18" charset="0"/>
                      </a:rPr>
                      <m:t> </m:t>
                    </m:r>
                    <m:r>
                      <a:rPr lang="en-IN" b="0" i="1" smtClean="0">
                        <a:latin typeface="Cambria Math" panose="02040503050406030204" pitchFamily="18" charset="0"/>
                      </a:rPr>
                      <m:t>𝑄𝐴𝑀</m:t>
                    </m:r>
                  </m:oMath>
                </a14:m>
                <a:endParaRPr lang="en-IN" b="0" dirty="0"/>
              </a:p>
              <a:p>
                <a:r>
                  <a:rPr lang="en-IN" dirty="0"/>
                  <a:t>QAM is known as M-QAM – M is the number of symbols</a:t>
                </a:r>
              </a:p>
              <a:p>
                <a:r>
                  <a:rPr lang="en-IN" dirty="0"/>
                  <a:t>QCM – Quadrature Carrier Multiplexing</a:t>
                </a:r>
              </a:p>
              <a:p>
                <a:r>
                  <a:rPr lang="en-IN" dirty="0"/>
                  <a:t>Number of bits per symbols - </a:t>
                </a:r>
                <a14:m>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𝑀</m:t>
                        </m:r>
                      </m:e>
                    </m:func>
                  </m:oMath>
                </a14:m>
                <a:endParaRPr lang="en-IN" dirty="0"/>
              </a:p>
              <a:p>
                <a:r>
                  <a:rPr lang="en-IN" dirty="0"/>
                  <a:t>Square constellation</a:t>
                </a:r>
              </a:p>
              <a:p>
                <a:r>
                  <a:rPr lang="en-IN" dirty="0"/>
                  <a:t>16 QAM</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,3</m:t>
                        </m:r>
                        <m:r>
                          <a:rPr lang="en-IN" b="0" i="1" smtClean="0">
                            <a:latin typeface="Cambria Math" panose="02040503050406030204" pitchFamily="18" charset="0"/>
                          </a:rPr>
                          <m:t>𝐴</m:t>
                        </m:r>
                      </m:e>
                    </m:d>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𝑄</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,3</m:t>
                        </m:r>
                        <m:r>
                          <a:rPr lang="en-IN" b="0" i="1" smtClean="0">
                            <a:latin typeface="Cambria Math" panose="02040503050406030204" pitchFamily="18" charset="0"/>
                          </a:rPr>
                          <m:t>𝐴</m:t>
                        </m:r>
                      </m:e>
                    </m:d>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𝑗𝑥</m:t>
                        </m:r>
                      </m:e>
                      <m:sub>
                        <m:r>
                          <a:rPr lang="en-IN" b="0" i="1" smtClean="0">
                            <a:latin typeface="Cambria Math" panose="02040503050406030204" pitchFamily="18" charset="0"/>
                          </a:rPr>
                          <m:t>𝑄</m:t>
                        </m:r>
                      </m:sub>
                    </m:sSub>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 −3</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m:t>
                    </m:r>
                  </m:oMath>
                </a14:m>
                <a:endParaRPr lang="en-IN" dirty="0"/>
              </a:p>
              <a:p>
                <a:pPr lvl="1"/>
                <a:r>
                  <a:rPr lang="en-IN" dirty="0"/>
                  <a:t>A is amplitude and depends on the power and cannot be chosen arbitrarily </a:t>
                </a:r>
              </a:p>
              <a:p>
                <a:r>
                  <a:rPr lang="en-IN" dirty="0"/>
                  <a:t>QAM allows to transmit at very high bit rates</a:t>
                </a:r>
              </a:p>
              <a:p>
                <a:pPr lvl="1"/>
                <a:r>
                  <a:rPr lang="en-IN" dirty="0"/>
                  <a:t>1024 QAM has </a:t>
                </a:r>
                <a14:m>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1024=</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10</m:t>
                                </m:r>
                              </m:sup>
                            </m:sSup>
                          </m:e>
                        </m:func>
                        <m:r>
                          <a:rPr lang="en-IN" b="0" i="1" smtClean="0">
                            <a:latin typeface="Cambria Math" panose="02040503050406030204" pitchFamily="18" charset="0"/>
                          </a:rPr>
                          <m:t>=10 </m:t>
                        </m:r>
                        <m:r>
                          <a:rPr lang="en-IN" b="0" i="1" smtClean="0">
                            <a:latin typeface="Cambria Math" panose="02040503050406030204" pitchFamily="18" charset="0"/>
                          </a:rPr>
                          <m:t>𝑏𝑖𝑡𝑠</m:t>
                        </m:r>
                        <m:r>
                          <a:rPr lang="en-IN" b="0" i="1" smtClean="0">
                            <a:latin typeface="Cambria Math" panose="02040503050406030204" pitchFamily="18" charset="0"/>
                          </a:rPr>
                          <m:t> </m:t>
                        </m:r>
                        <m:r>
                          <a:rPr lang="en-IN" b="0" i="1" smtClean="0">
                            <a:latin typeface="Cambria Math" panose="02040503050406030204" pitchFamily="18" charset="0"/>
                          </a:rPr>
                          <m:t>𝑝𝑒𝑟</m:t>
                        </m:r>
                        <m:r>
                          <a:rPr lang="en-IN" b="0" i="1" smtClean="0">
                            <a:latin typeface="Cambria Math" panose="02040503050406030204" pitchFamily="18" charset="0"/>
                          </a:rPr>
                          <m:t> </m:t>
                        </m:r>
                        <m:r>
                          <a:rPr lang="en-IN" b="0" i="1" smtClean="0">
                            <a:latin typeface="Cambria Math" panose="02040503050406030204" pitchFamily="18" charset="0"/>
                          </a:rPr>
                          <m:t>𝑠𝑦𝑚𝑏𝑜𝑙</m:t>
                        </m:r>
                      </m:e>
                    </m:func>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8263975F-C331-2B3E-1A91-377E4677383B}"/>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0F9332CE-9E64-F2B9-E638-CC7D4E8F6DB1}"/>
              </a:ext>
            </a:extLst>
          </p:cNvPr>
          <p:cNvPicPr>
            <a:picLocks noChangeAspect="1"/>
          </p:cNvPicPr>
          <p:nvPr/>
        </p:nvPicPr>
        <p:blipFill>
          <a:blip r:embed="rId3"/>
          <a:stretch>
            <a:fillRect/>
          </a:stretch>
        </p:blipFill>
        <p:spPr>
          <a:xfrm>
            <a:off x="7604597" y="401474"/>
            <a:ext cx="4089944" cy="2539890"/>
          </a:xfrm>
          <a:prstGeom prst="rect">
            <a:avLst/>
          </a:prstGeom>
        </p:spPr>
      </p:pic>
    </p:spTree>
    <p:extLst>
      <p:ext uri="{BB962C8B-B14F-4D97-AF65-F5344CB8AC3E}">
        <p14:creationId xmlns:p14="http://schemas.microsoft.com/office/powerpoint/2010/main" val="142970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5C07-B133-E842-8094-5D5A522B544A}"/>
              </a:ext>
            </a:extLst>
          </p:cNvPr>
          <p:cNvSpPr>
            <a:spLocks noGrp="1"/>
          </p:cNvSpPr>
          <p:nvPr>
            <p:ph type="title"/>
          </p:nvPr>
        </p:nvSpPr>
        <p:spPr/>
        <p:txBody>
          <a:bodyPr/>
          <a:lstStyle/>
          <a:p>
            <a:r>
              <a:rPr lang="en-IN" dirty="0"/>
              <a:t>QAM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B97E04-A114-6954-5111-52716CD105A1}"/>
                  </a:ext>
                </a:extLst>
              </p:cNvPr>
              <p:cNvSpPr>
                <a:spLocks noGrp="1"/>
              </p:cNvSpPr>
              <p:nvPr>
                <p:ph sz="quarter" idx="10"/>
              </p:nvPr>
            </p:nvSpPr>
            <p:spPr/>
            <p:txBody>
              <a:bodyPr/>
              <a:lstStyle/>
              <a:p>
                <a:r>
                  <a:rPr lang="en-IN" dirty="0"/>
                  <a:t>AMC – Adaptive modulation and coding – is employed by mobile communication systems for effective communication</a:t>
                </a:r>
              </a:p>
              <a:p>
                <a14:m>
                  <m:oMath xmlns:m="http://schemas.openxmlformats.org/officeDocument/2006/math">
                    <m:r>
                      <a:rPr lang="en-IN" b="0" i="1" smtClean="0">
                        <a:latin typeface="Cambria Math" panose="02040503050406030204" pitchFamily="18" charset="0"/>
                      </a:rPr>
                      <m:t>𝑆𝑖𝑔𝑛𝑎𝑙</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 − </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sup>
                            <m:r>
                              <a:rPr lang="en-IN" b="0" i="1" smtClean="0">
                                <a:latin typeface="Cambria Math" panose="02040503050406030204" pitchFamily="18" charset="0"/>
                              </a:rPr>
                              <m:t>2</m:t>
                            </m:r>
                          </m:sup>
                        </m:sSup>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𝑆</m:t>
                        </m:r>
                      </m:sub>
                    </m:sSub>
                    <m:r>
                      <a:rPr lang="en-IN" b="0" i="1" smtClean="0">
                        <a:latin typeface="Cambria Math" panose="02040503050406030204" pitchFamily="18" charset="0"/>
                      </a:rPr>
                      <m:t>,  </m:t>
                    </m:r>
                    <m:r>
                      <a:rPr lang="en-IN" b="0" i="1" smtClean="0">
                        <a:latin typeface="Cambria Math" panose="02040503050406030204" pitchFamily="18" charset="0"/>
                      </a:rPr>
                      <m:t>𝑁𝑜𝑖𝑠𝑒</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𝐸</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oMath>
                </a14:m>
                <a:endParaRPr lang="en-IN" dirty="0"/>
              </a:p>
              <a:p>
                <a:r>
                  <a:rPr lang="en-IN" dirty="0"/>
                  <a:t>Symbol Error Rate for m-</a:t>
                </a:r>
                <a:r>
                  <a:rPr lang="en-IN" dirty="0" err="1"/>
                  <a:t>ary</a:t>
                </a:r>
                <a:r>
                  <a:rPr lang="en-IN" dirty="0"/>
                  <a:t> QAM is:</a:t>
                </a:r>
              </a:p>
              <a:p>
                <a:pPr lvl="1"/>
                <a:r>
                  <a:rPr lang="en-IN" b="1" dirty="0"/>
                  <a:t>SER </a:t>
                </a:r>
                <a14:m>
                  <m:oMath xmlns:m="http://schemas.openxmlformats.org/officeDocument/2006/math">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𝟒</m:t>
                    </m:r>
                    <m:d>
                      <m:dPr>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ea typeface="Cambria Math" panose="02040503050406030204" pitchFamily="18" charset="0"/>
                          </a:rPr>
                          <m:t>𝟏</m:t>
                        </m:r>
                        <m:r>
                          <a:rPr lang="en-IN" b="1" i="1" smtClean="0">
                            <a:latin typeface="Cambria Math" panose="02040503050406030204" pitchFamily="18" charset="0"/>
                            <a:ea typeface="Cambria Math" panose="02040503050406030204" pitchFamily="18" charset="0"/>
                          </a:rPr>
                          <m:t>−</m:t>
                        </m:r>
                        <m:f>
                          <m:fPr>
                            <m:ctrlPr>
                              <a:rPr lang="en-IN" b="1" i="1" smtClean="0">
                                <a:latin typeface="Cambria Math" panose="02040503050406030204" pitchFamily="18" charset="0"/>
                                <a:ea typeface="Cambria Math" panose="02040503050406030204" pitchFamily="18" charset="0"/>
                              </a:rPr>
                            </m:ctrlPr>
                          </m:fPr>
                          <m:num>
                            <m:r>
                              <a:rPr lang="en-IN" b="1" i="1" smtClean="0">
                                <a:latin typeface="Cambria Math" panose="02040503050406030204" pitchFamily="18" charset="0"/>
                                <a:ea typeface="Cambria Math" panose="02040503050406030204" pitchFamily="18" charset="0"/>
                              </a:rPr>
                              <m:t>𝟏</m:t>
                            </m:r>
                          </m:num>
                          <m:den>
                            <m:rad>
                              <m:radPr>
                                <m:degHide m:val="on"/>
                                <m:ctrlPr>
                                  <a:rPr lang="en-IN" b="1" i="1" smtClean="0">
                                    <a:latin typeface="Cambria Math" panose="02040503050406030204" pitchFamily="18" charset="0"/>
                                    <a:ea typeface="Cambria Math" panose="02040503050406030204" pitchFamily="18" charset="0"/>
                                  </a:rPr>
                                </m:ctrlPr>
                              </m:radPr>
                              <m:deg/>
                              <m:e>
                                <m:r>
                                  <a:rPr lang="en-IN" b="1" i="1" smtClean="0">
                                    <a:latin typeface="Cambria Math" panose="02040503050406030204" pitchFamily="18" charset="0"/>
                                    <a:ea typeface="Cambria Math" panose="02040503050406030204" pitchFamily="18" charset="0"/>
                                  </a:rPr>
                                  <m:t>𝑴</m:t>
                                </m:r>
                              </m:e>
                            </m:rad>
                          </m:den>
                        </m:f>
                      </m:e>
                    </m:d>
                    <m:r>
                      <a:rPr lang="en-IN" b="1" i="1" smtClean="0">
                        <a:latin typeface="Cambria Math" panose="02040503050406030204" pitchFamily="18" charset="0"/>
                        <a:ea typeface="Cambria Math" panose="02040503050406030204" pitchFamily="18" charset="0"/>
                      </a:rPr>
                      <m:t>𝑸</m:t>
                    </m:r>
                    <m:d>
                      <m:dPr>
                        <m:ctrlPr>
                          <a:rPr lang="en-IN" b="1" i="1" smtClean="0">
                            <a:latin typeface="Cambria Math" panose="02040503050406030204" pitchFamily="18" charset="0"/>
                            <a:ea typeface="Cambria Math" panose="02040503050406030204" pitchFamily="18" charset="0"/>
                          </a:rPr>
                        </m:ctrlPr>
                      </m:dPr>
                      <m:e>
                        <m:rad>
                          <m:radPr>
                            <m:degHide m:val="on"/>
                            <m:ctrlPr>
                              <a:rPr lang="en-IN" b="1" i="1" smtClean="0">
                                <a:latin typeface="Cambria Math" panose="02040503050406030204" pitchFamily="18" charset="0"/>
                                <a:ea typeface="Cambria Math" panose="02040503050406030204" pitchFamily="18" charset="0"/>
                              </a:rPr>
                            </m:ctrlPr>
                          </m:radPr>
                          <m:deg/>
                          <m:e>
                            <m:f>
                              <m:fPr>
                                <m:ctrlPr>
                                  <a:rPr lang="en-IN" b="1" i="1" smtClean="0">
                                    <a:latin typeface="Cambria Math" panose="02040503050406030204" pitchFamily="18" charset="0"/>
                                    <a:ea typeface="Cambria Math" panose="02040503050406030204" pitchFamily="18" charset="0"/>
                                  </a:rPr>
                                </m:ctrlPr>
                              </m:fPr>
                              <m:num>
                                <m:r>
                                  <a:rPr lang="en-IN" b="1" i="1" smtClean="0">
                                    <a:latin typeface="Cambria Math" panose="02040503050406030204" pitchFamily="18" charset="0"/>
                                    <a:ea typeface="Cambria Math" panose="02040503050406030204" pitchFamily="18" charset="0"/>
                                  </a:rPr>
                                  <m:t>𝟑</m:t>
                                </m:r>
                                <m:r>
                                  <a:rPr lang="en-IN" b="1" i="1" smtClean="0">
                                    <a:latin typeface="Cambria Math" panose="02040503050406030204" pitchFamily="18" charset="0"/>
                                    <a:ea typeface="Cambria Math" panose="02040503050406030204" pitchFamily="18" charset="0"/>
                                  </a:rPr>
                                  <m:t>𝑷</m:t>
                                </m:r>
                              </m:num>
                              <m:den>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𝑵</m:t>
                                    </m:r>
                                  </m:e>
                                  <m:sub>
                                    <m:r>
                                      <a:rPr lang="en-IN" b="1" i="1" smtClean="0">
                                        <a:latin typeface="Cambria Math" panose="02040503050406030204" pitchFamily="18" charset="0"/>
                                        <a:ea typeface="Cambria Math" panose="02040503050406030204" pitchFamily="18" charset="0"/>
                                      </a:rPr>
                                      <m:t>𝟎</m:t>
                                    </m:r>
                                  </m:sub>
                                </m:sSub>
                                <m:d>
                                  <m:dPr>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ea typeface="Cambria Math" panose="02040503050406030204" pitchFamily="18" charset="0"/>
                                      </a:rPr>
                                      <m:t>𝑴</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𝟏</m:t>
                                    </m:r>
                                  </m:e>
                                </m:d>
                              </m:den>
                            </m:f>
                          </m:e>
                        </m:rad>
                      </m:e>
                    </m:d>
                    <m:r>
                      <a:rPr lang="en-IN" b="1" i="1" smtClean="0">
                        <a:latin typeface="Cambria Math" panose="02040503050406030204" pitchFamily="18" charset="0"/>
                        <a:ea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𝑴</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𝒎𝒐𝒅𝒖𝒍𝒂𝒕𝒊𝒐𝒏</m:t>
                    </m:r>
                    <m:r>
                      <a:rPr lang="en-IN" b="1" i="1" smtClean="0">
                        <a:latin typeface="Cambria Math" panose="02040503050406030204" pitchFamily="18" charset="0"/>
                        <a:ea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𝒐𝒓𝒅𝒆𝒓</m:t>
                    </m:r>
                  </m:oMath>
                </a14:m>
                <a:endParaRPr lang="en-IN" b="1" dirty="0"/>
              </a:p>
              <a:p>
                <a:pPr lvl="1"/>
                <a:endParaRPr lang="en-IN" dirty="0"/>
              </a:p>
            </p:txBody>
          </p:sp>
        </mc:Choice>
        <mc:Fallback xmlns="">
          <p:sp>
            <p:nvSpPr>
              <p:cNvPr id="3" name="Content Placeholder 2">
                <a:extLst>
                  <a:ext uri="{FF2B5EF4-FFF2-40B4-BE49-F238E27FC236}">
                    <a16:creationId xmlns:a16="http://schemas.microsoft.com/office/drawing/2014/main" id="{D2B97E04-A114-6954-5111-52716CD105A1}"/>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00231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6E04-8CA7-161E-CDE1-EAF04DEC8CC7}"/>
              </a:ext>
            </a:extLst>
          </p:cNvPr>
          <p:cNvSpPr>
            <a:spLocks noGrp="1"/>
          </p:cNvSpPr>
          <p:nvPr>
            <p:ph type="title"/>
          </p:nvPr>
        </p:nvSpPr>
        <p:spPr/>
        <p:txBody>
          <a:bodyPr/>
          <a:lstStyle/>
          <a:p>
            <a:r>
              <a:rPr lang="en-IN" dirty="0"/>
              <a:t>Wireless Channel and Performance</a:t>
            </a:r>
          </a:p>
        </p:txBody>
      </p:sp>
      <p:sp>
        <p:nvSpPr>
          <p:cNvPr id="3" name="Content Placeholder 2">
            <a:extLst>
              <a:ext uri="{FF2B5EF4-FFF2-40B4-BE49-F238E27FC236}">
                <a16:creationId xmlns:a16="http://schemas.microsoft.com/office/drawing/2014/main" id="{405E7BEB-4C5B-2195-7B3C-AD49F28A9CF7}"/>
              </a:ext>
            </a:extLst>
          </p:cNvPr>
          <p:cNvSpPr>
            <a:spLocks noGrp="1"/>
          </p:cNvSpPr>
          <p:nvPr>
            <p:ph sz="quarter" idx="10"/>
          </p:nvPr>
        </p:nvSpPr>
        <p:spPr/>
        <p:txBody>
          <a:bodyPr>
            <a:normAutofit/>
          </a:bodyPr>
          <a:lstStyle/>
          <a:p>
            <a:r>
              <a:rPr lang="en-IN" dirty="0"/>
              <a:t>Multiple propagation paths – LOS, and several NLOS – multipath propagation due to scatterers</a:t>
            </a:r>
          </a:p>
          <a:p>
            <a:r>
              <a:rPr lang="en-IN" dirty="0"/>
              <a:t>Multipaths exists due to large objects or scatters</a:t>
            </a:r>
          </a:p>
          <a:p>
            <a:r>
              <a:rPr lang="en-IN" dirty="0"/>
              <a:t>Multipath propagation leads to multiple copies of the signal at the receiver</a:t>
            </a:r>
          </a:p>
          <a:p>
            <a:r>
              <a:rPr lang="en-IN" dirty="0"/>
              <a:t>Multiple signal copies causes superposition of the signals at the receiver resulting interference – constructive and destructive</a:t>
            </a:r>
          </a:p>
          <a:p>
            <a:r>
              <a:rPr lang="en-IN" dirty="0"/>
              <a:t>Because of interference, the SNR varies or fluctuates</a:t>
            </a:r>
          </a:p>
          <a:p>
            <a:r>
              <a:rPr lang="en-IN" dirty="0"/>
              <a:t>Due to interference, received signal power fluctuates or varies and this phenomenon is called fading</a:t>
            </a:r>
          </a:p>
          <a:p>
            <a:r>
              <a:rPr lang="en-IN" dirty="0"/>
              <a:t>Wireless channel is also called fading channel - where the received power dips significantly is termed as deep fade</a:t>
            </a:r>
          </a:p>
        </p:txBody>
      </p:sp>
    </p:spTree>
    <p:extLst>
      <p:ext uri="{BB962C8B-B14F-4D97-AF65-F5344CB8AC3E}">
        <p14:creationId xmlns:p14="http://schemas.microsoft.com/office/powerpoint/2010/main" val="6974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85000" lnSpcReduction="20000"/>
              </a:bodyPr>
              <a:lstStyle/>
              <a:p>
                <a:r>
                  <a:rPr lang="en-IN" dirty="0"/>
                  <a:t>Power and energy  - Continuous Time Case</a:t>
                </a:r>
              </a:p>
              <a:p>
                <a:pPr lvl="1"/>
                <a:r>
                  <a:rPr lang="en-IN" b="1" dirty="0"/>
                  <a:t>Average power </a:t>
                </a:r>
                <a:r>
                  <a:rPr lang="en-IN" dirty="0"/>
                  <a:t>or normalized power of continuous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given by</a:t>
                </a:r>
              </a:p>
              <a:p>
                <a:pPr lvl="2"/>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4"/>
                                  </m:rPr>
                                  <a:rPr lang="en-IN" b="0" i="1" smtClean="0">
                                    <a:latin typeface="Cambria Math" panose="02040503050406030204" pitchFamily="18" charset="0"/>
                                  </a:rPr>
                                  <m:t>𝑇</m:t>
                                </m:r>
                              </m:num>
                              <m:den>
                                <m:r>
                                  <m:rPr>
                                    <m:brk m:alnAt="24"/>
                                  </m:rPr>
                                  <a:rPr lang="en-IN" b="0" i="1" smtClean="0">
                                    <a:latin typeface="Cambria Math" panose="02040503050406030204" pitchFamily="18" charset="0"/>
                                  </a:rPr>
                                  <m:t>2</m:t>
                                </m:r>
                              </m:den>
                            </m:f>
                            <m:r>
                              <m:rPr>
                                <m:brk m:alnAt="24"/>
                              </m:rPr>
                              <a:rPr lang="en-IN" b="0" i="1" smtClean="0">
                                <a:latin typeface="Cambria Math" panose="02040503050406030204" pitchFamily="18" charset="0"/>
                              </a:rPr>
                              <m:t>)</m:t>
                            </m:r>
                          </m:sub>
                          <m:sup>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e>
                            </m:d>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r>
                          <a:rPr lang="en-IN" b="0" i="1" smtClean="0">
                            <a:latin typeface="Cambria Math" panose="02040503050406030204" pitchFamily="18" charset="0"/>
                          </a:rPr>
                          <m:t> </m:t>
                        </m:r>
                      </m:e>
                    </m:func>
                    <m:r>
                      <a:rPr lang="en-IN" b="0" i="0" smtClean="0">
                        <a:latin typeface="Cambria Math" panose="02040503050406030204" pitchFamily="18" charset="0"/>
                      </a:rPr>
                      <m:t> </m:t>
                    </m:r>
                    <m:r>
                      <a:rPr lang="en-IN" b="1" i="0" smtClean="0">
                        <a:latin typeface="Cambria Math" panose="02040503050406030204" pitchFamily="18" charset="0"/>
                      </a:rPr>
                      <m:t>𝐖𝐚𝐭𝐭𝐬</m:t>
                    </m:r>
                  </m:oMath>
                </a14:m>
                <a:endParaRPr lang="en-IN" b="1" dirty="0"/>
              </a:p>
              <a:p>
                <a:pPr lvl="1"/>
                <a:r>
                  <a:rPr lang="en-IN" b="1" dirty="0"/>
                  <a:t>Total energy </a:t>
                </a:r>
                <a:r>
                  <a:rPr lang="en-IN" dirty="0"/>
                  <a:t>or normalized energy of a continuous time signal is defined as</a:t>
                </a:r>
              </a:p>
              <a:p>
                <a:pPr lvl="2"/>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lim</m:t>
                            </m:r>
                          </m:e>
                          <m:lim>
                            <m:r>
                              <a:rPr lang="en-IN" i="1">
                                <a:latin typeface="Cambria Math" panose="02040503050406030204" pitchFamily="18" charset="0"/>
                              </a:rPr>
                              <m:t>𝑇</m:t>
                            </m:r>
                            <m:r>
                              <a:rPr lang="en-IN" i="1">
                                <a:latin typeface="Cambria Math" panose="02040503050406030204" pitchFamily="18" charset="0"/>
                              </a:rPr>
                              <m:t>→∞</m:t>
                            </m:r>
                          </m:lim>
                        </m:limLow>
                      </m:fName>
                      <m:e>
                        <m:nary>
                          <m:naryPr>
                            <m:limLoc m:val="undOvr"/>
                            <m:ctrlPr>
                              <a:rPr lang="en-IN" i="1">
                                <a:latin typeface="Cambria Math" panose="02040503050406030204" pitchFamily="18" charset="0"/>
                              </a:rPr>
                            </m:ctrlPr>
                          </m:naryPr>
                          <m:sub>
                            <m:r>
                              <m:rPr>
                                <m:brk m:alnAt="24"/>
                              </m:rPr>
                              <a:rPr lang="en-IN" i="1">
                                <a:latin typeface="Cambria Math" panose="02040503050406030204" pitchFamily="18" charset="0"/>
                              </a:rPr>
                              <m:t>−</m:t>
                            </m:r>
                            <m:r>
                              <a:rPr lang="en-IN" i="1">
                                <a:latin typeface="Cambria Math" panose="02040503050406030204" pitchFamily="18" charset="0"/>
                              </a:rPr>
                              <m:t>(</m:t>
                            </m:r>
                            <m:f>
                              <m:fPr>
                                <m:ctrlPr>
                                  <a:rPr lang="en-IN" i="1">
                                    <a:latin typeface="Cambria Math" panose="02040503050406030204" pitchFamily="18" charset="0"/>
                                  </a:rPr>
                                </m:ctrlPr>
                              </m:fPr>
                              <m:num>
                                <m:r>
                                  <m:rPr>
                                    <m:brk m:alnAt="24"/>
                                  </m:rPr>
                                  <a:rPr lang="en-IN" i="1">
                                    <a:latin typeface="Cambria Math" panose="02040503050406030204" pitchFamily="18" charset="0"/>
                                  </a:rPr>
                                  <m:t>𝑇</m:t>
                                </m:r>
                              </m:num>
                              <m:den>
                                <m:r>
                                  <m:rPr>
                                    <m:brk m:alnAt="24"/>
                                  </m:rPr>
                                  <a:rPr lang="en-IN" i="1">
                                    <a:latin typeface="Cambria Math" panose="02040503050406030204" pitchFamily="18" charset="0"/>
                                  </a:rPr>
                                  <m:t>2</m:t>
                                </m:r>
                              </m:den>
                            </m:f>
                            <m:r>
                              <m:rPr>
                                <m:brk m:alnAt="24"/>
                              </m:rPr>
                              <a:rPr lang="en-IN" i="1">
                                <a:latin typeface="Cambria Math" panose="02040503050406030204" pitchFamily="18" charset="0"/>
                              </a:rPr>
                              <m:t>)</m:t>
                            </m:r>
                          </m:sub>
                          <m:sup>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𝑇</m:t>
                                    </m:r>
                                  </m:num>
                                  <m:den>
                                    <m:r>
                                      <a:rPr lang="en-IN" i="1">
                                        <a:latin typeface="Cambria Math" panose="02040503050406030204" pitchFamily="18" charset="0"/>
                                      </a:rPr>
                                      <m:t>2</m:t>
                                    </m:r>
                                  </m:den>
                                </m:f>
                              </m:e>
                            </m:d>
                          </m:sup>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𝑥</m:t>
                                    </m:r>
                                    <m:d>
                                      <m:dPr>
                                        <m:ctrlPr>
                                          <a:rPr lang="en-IN" i="1">
                                            <a:latin typeface="Cambria Math" panose="02040503050406030204" pitchFamily="18" charset="0"/>
                                          </a:rPr>
                                        </m:ctrlPr>
                                      </m:dPr>
                                      <m:e>
                                        <m:r>
                                          <a:rPr lang="en-IN" i="1">
                                            <a:latin typeface="Cambria Math" panose="02040503050406030204" pitchFamily="18" charset="0"/>
                                          </a:rPr>
                                          <m:t>𝑡</m:t>
                                        </m:r>
                                      </m:e>
                                    </m:d>
                                  </m:e>
                                </m:d>
                              </m:e>
                              <m:sup>
                                <m:r>
                                  <a:rPr lang="en-IN" i="1">
                                    <a:latin typeface="Cambria Math" panose="02040503050406030204" pitchFamily="18" charset="0"/>
                                  </a:rPr>
                                  <m:t>2</m:t>
                                </m:r>
                              </m:sup>
                            </m:sSup>
                            <m:r>
                              <a:rPr lang="en-IN" i="1">
                                <a:latin typeface="Cambria Math" panose="02040503050406030204" pitchFamily="18" charset="0"/>
                              </a:rPr>
                              <m:t>𝑑𝑡</m:t>
                            </m:r>
                          </m:e>
                        </m:nary>
                        <m:r>
                          <a:rPr lang="en-IN" i="1">
                            <a:latin typeface="Cambria Math" panose="02040503050406030204" pitchFamily="18" charset="0"/>
                          </a:rPr>
                          <m:t> </m:t>
                        </m:r>
                      </m:e>
                    </m:func>
                    <m:r>
                      <a:rPr lang="en-IN">
                        <a:latin typeface="Cambria Math" panose="02040503050406030204" pitchFamily="18" charset="0"/>
                      </a:rPr>
                      <m:t> </m:t>
                    </m:r>
                  </m:oMath>
                </a14:m>
                <a:r>
                  <a:rPr lang="en-IN" b="1" dirty="0"/>
                  <a:t>Joules</a:t>
                </a:r>
              </a:p>
              <a:p>
                <a:r>
                  <a:rPr lang="en-IN" dirty="0"/>
                  <a:t>Power and energy  - Discrete Time Case</a:t>
                </a:r>
              </a:p>
              <a:p>
                <a:pPr lvl="1"/>
                <a:r>
                  <a:rPr lang="en-IN" dirty="0"/>
                  <a:t>For the discrete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the integrals above are replaced by summations</a:t>
                </a:r>
              </a:p>
              <a:p>
                <a:pPr lvl="1"/>
                <a:r>
                  <a:rPr lang="en-IN" dirty="0"/>
                  <a:t>Hence the </a:t>
                </a:r>
                <a:r>
                  <a:rPr lang="en-IN" b="1" dirty="0"/>
                  <a:t>total energy </a:t>
                </a:r>
                <a:r>
                  <a:rPr lang="en-IN" dirty="0"/>
                  <a:t>or normalized energy of </a:t>
                </a:r>
                <a14:m>
                  <m:oMath xmlns:m="http://schemas.openxmlformats.org/officeDocument/2006/math">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oMath>
                </a14:m>
                <a:r>
                  <a:rPr lang="en-IN" dirty="0"/>
                  <a:t> is</a:t>
                </a:r>
              </a:p>
              <a:p>
                <a:pPr lvl="2"/>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oMath>
                </a14:m>
                <a:endParaRPr lang="en-IN" b="1" dirty="0"/>
              </a:p>
              <a:p>
                <a:pPr lvl="1"/>
                <a:r>
                  <a:rPr lang="en-IN" dirty="0"/>
                  <a:t>The </a:t>
                </a:r>
                <a:r>
                  <a:rPr lang="en-IN" b="1" dirty="0"/>
                  <a:t>average power </a:t>
                </a:r>
                <a:r>
                  <a:rPr lang="en-IN" dirty="0"/>
                  <a:t>or normalized power of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is given by</a:t>
                </a:r>
              </a:p>
              <a:p>
                <a:pPr lvl="2"/>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𝑁</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𝑁</m:t>
                            </m:r>
                            <m:r>
                              <a:rPr lang="en-IN" b="0" i="1" smtClean="0">
                                <a:latin typeface="Cambria Math" panose="02040503050406030204" pitchFamily="18" charset="0"/>
                              </a:rPr>
                              <m:t>+1</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𝑁</m:t>
                            </m:r>
                          </m:sub>
                          <m:sup>
                            <m:r>
                              <a:rPr lang="en-IN" b="0" i="1" smtClean="0">
                                <a:latin typeface="Cambria Math" panose="02040503050406030204" pitchFamily="18" charset="0"/>
                              </a:rPr>
                              <m:t>𝑁</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e>
                              <m:sup>
                                <m:r>
                                  <a:rPr lang="en-IN" b="0" i="1" smtClean="0">
                                    <a:latin typeface="Cambria Math" panose="02040503050406030204" pitchFamily="18" charset="0"/>
                                  </a:rPr>
                                  <m:t>2</m:t>
                                </m:r>
                              </m:sup>
                            </m:sSup>
                          </m:e>
                        </m:nary>
                      </m:e>
                    </m:func>
                  </m:oMath>
                </a14:m>
                <a:endParaRPr lang="en-IN" b="1" dirty="0"/>
              </a:p>
              <a:p>
                <a:r>
                  <a:rPr lang="en-IN" dirty="0"/>
                  <a:t>Important Points</a:t>
                </a:r>
              </a:p>
              <a:p>
                <a:pPr lvl="1"/>
                <a:r>
                  <a:rPr lang="en-IN" dirty="0"/>
                  <a:t>Power and energy signals are mutually exclusive – no signal can be both power signal and energy signal</a:t>
                </a:r>
              </a:p>
              <a:p>
                <a:pPr lvl="1"/>
                <a:r>
                  <a:rPr lang="en-IN" dirty="0"/>
                  <a:t>A signal is neither energy nor power signal if both energy and power of the signal are equal to infinity</a:t>
                </a:r>
              </a:p>
              <a:p>
                <a:pPr lvl="1"/>
                <a:r>
                  <a:rPr lang="en-IN" dirty="0"/>
                  <a:t>All practical signals have finite energy; thus they are energy signals</a:t>
                </a:r>
              </a:p>
              <a:p>
                <a:pPr lvl="1"/>
                <a:r>
                  <a:rPr lang="en-IN" dirty="0"/>
                  <a:t>All finite duration and finite amplitude signals are energy signals</a:t>
                </a:r>
              </a:p>
              <a:p>
                <a:pPr lvl="1"/>
                <a:r>
                  <a:rPr lang="en-IN" dirty="0"/>
                  <a:t>Some of an energy signal and power signal is a power signal</a:t>
                </a:r>
              </a:p>
              <a:p>
                <a:pPr lvl="1"/>
                <a:r>
                  <a:rPr lang="en-GB" dirty="0"/>
                  <a:t>A signal whose amplitude is constant over infinite duration is a power signal</a:t>
                </a:r>
              </a:p>
              <a:p>
                <a:pPr lvl="1"/>
                <a:r>
                  <a:rPr lang="en-GB" dirty="0"/>
                  <a:t>The energy of a signal is not affected by the time shifting and time inversion. It is only affected by the time scaling</a:t>
                </a:r>
                <a:endParaRPr lang="en-IN" dirty="0"/>
              </a:p>
              <a:p>
                <a:pPr lvl="1"/>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433" b="-205"/>
                </a:stretch>
              </a:blipFill>
            </p:spPr>
            <p:txBody>
              <a:bodyPr/>
              <a:lstStyle/>
              <a:p>
                <a:r>
                  <a:rPr lang="en-IN">
                    <a:noFill/>
                  </a:rPr>
                  <a:t> </a:t>
                </a:r>
              </a:p>
            </p:txBody>
          </p:sp>
        </mc:Fallback>
      </mc:AlternateContent>
    </p:spTree>
    <p:extLst>
      <p:ext uri="{BB962C8B-B14F-4D97-AF65-F5344CB8AC3E}">
        <p14:creationId xmlns:p14="http://schemas.microsoft.com/office/powerpoint/2010/main" val="218295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6E04-8CA7-161E-CDE1-EAF04DEC8CC7}"/>
              </a:ext>
            </a:extLst>
          </p:cNvPr>
          <p:cNvSpPr>
            <a:spLocks noGrp="1"/>
          </p:cNvSpPr>
          <p:nvPr>
            <p:ph type="title"/>
          </p:nvPr>
        </p:nvSpPr>
        <p:spPr/>
        <p:txBody>
          <a:bodyPr/>
          <a:lstStyle/>
          <a:p>
            <a:r>
              <a:rPr lang="en-IN" dirty="0"/>
              <a:t>Wireless Channel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5E7BEB-4C5B-2195-7B3C-AD49F28A9CF7}"/>
                  </a:ext>
                </a:extLst>
              </p:cNvPr>
              <p:cNvSpPr>
                <a:spLocks noGrp="1"/>
              </p:cNvSpPr>
              <p:nvPr>
                <p:ph sz="quarter" idx="10"/>
              </p:nvPr>
            </p:nvSpPr>
            <p:spPr/>
            <p:txBody>
              <a:bodyPr>
                <a:normAutofit fontScale="85000" lnSpcReduction="20000"/>
              </a:bodyPr>
              <a:lstStyle/>
              <a:p>
                <a:r>
                  <a:rPr lang="en-IN" dirty="0"/>
                  <a:t>Wireline channel model</a:t>
                </a:r>
              </a:p>
              <a:p>
                <a:pPr lvl="1"/>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b="0" dirty="0"/>
              </a:p>
              <a:p>
                <a:r>
                  <a:rPr lang="en-IN" dirty="0"/>
                  <a:t>Wireless channel model </a:t>
                </a:r>
                <a:endParaRPr lang="en-IN" i="1" dirty="0">
                  <a:latin typeface="Cambria Math" panose="02040503050406030204" pitchFamily="18" charset="0"/>
                </a:endParaRPr>
              </a:p>
              <a:p>
                <a:pPr lvl="1"/>
                <a14:m>
                  <m:oMath xmlns:m="http://schemas.openxmlformats.org/officeDocument/2006/math">
                    <m:r>
                      <a:rPr lang="en-IN" b="1" i="1" smtClean="0">
                        <a:latin typeface="Cambria Math" panose="02040503050406030204" pitchFamily="18" charset="0"/>
                      </a:rPr>
                      <m:t>𝒚</m:t>
                    </m:r>
                    <m:r>
                      <a:rPr lang="en-IN" b="1" i="1" smtClean="0">
                        <a:latin typeface="Cambria Math" panose="02040503050406030204" pitchFamily="18" charset="0"/>
                      </a:rPr>
                      <m:t>=</m:t>
                    </m:r>
                    <m:r>
                      <a:rPr lang="en-IN" b="1" i="1" smtClean="0">
                        <a:latin typeface="Cambria Math" panose="02040503050406030204" pitchFamily="18" charset="0"/>
                      </a:rPr>
                      <m:t>𝒉𝒙</m:t>
                    </m:r>
                    <m:r>
                      <a:rPr lang="en-IN" b="1" i="1" smtClean="0">
                        <a:latin typeface="Cambria Math" panose="02040503050406030204" pitchFamily="18" charset="0"/>
                      </a:rPr>
                      <m:t>+</m:t>
                    </m:r>
                    <m:r>
                      <a:rPr lang="en-IN" b="1" i="1" smtClean="0">
                        <a:latin typeface="Cambria Math" panose="02040503050406030204" pitchFamily="18" charset="0"/>
                      </a:rPr>
                      <m:t>𝒏</m:t>
                    </m:r>
                    <m:r>
                      <a:rPr lang="en-IN" b="1" i="1" smtClean="0">
                        <a:latin typeface="Cambria Math" panose="02040503050406030204" pitchFamily="18" charset="0"/>
                      </a:rPr>
                      <m:t> </m:t>
                    </m:r>
                  </m:oMath>
                </a14:m>
                <a:endParaRPr lang="en-IN" b="1" i="1" dirty="0">
                  <a:latin typeface="Cambria Math" panose="02040503050406030204" pitchFamily="18" charset="0"/>
                </a:endParaRPr>
              </a:p>
              <a:p>
                <a:pPr lvl="1"/>
                <a:r>
                  <a:rPr lang="en-IN" b="1" dirty="0"/>
                  <a:t>h </a:t>
                </a:r>
                <a:r>
                  <a:rPr lang="en-IN" dirty="0"/>
                  <a:t>fading channel coefficient and is complex quantity</a:t>
                </a:r>
              </a:p>
              <a:p>
                <a:pPr lvl="1"/>
                <a:r>
                  <a:rPr lang="en-IN" b="1" dirty="0"/>
                  <a:t>h</a:t>
                </a:r>
                <a:r>
                  <a:rPr lang="en-IN" dirty="0"/>
                  <a:t> has multiplicative effect on the signal</a:t>
                </a:r>
              </a:p>
              <a:p>
                <a:pPr lvl="1"/>
                <a:r>
                  <a:rPr lang="en-IN" b="1" dirty="0"/>
                  <a:t>h</a:t>
                </a:r>
                <a:r>
                  <a:rPr lang="en-IN" dirty="0"/>
                  <a:t> is represented as</a:t>
                </a:r>
              </a:p>
              <a:p>
                <a:pPr lvl="2"/>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𝒉</m:t>
                        </m:r>
                      </m:e>
                      <m:sub>
                        <m:r>
                          <a:rPr lang="en-IN" b="1" i="1" smtClean="0">
                            <a:latin typeface="Cambria Math" panose="02040503050406030204" pitchFamily="18" charset="0"/>
                          </a:rPr>
                          <m:t>𝑰</m:t>
                        </m:r>
                      </m:sub>
                    </m:sSub>
                    <m:r>
                      <a:rPr lang="en-IN" b="1" i="1" smtClean="0">
                        <a:latin typeface="Cambria Math" panose="02040503050406030204" pitchFamily="18" charset="0"/>
                      </a:rPr>
                      <m:t>+</m:t>
                    </m:r>
                    <m:r>
                      <a:rPr lang="en-IN" b="1" i="1" smtClean="0">
                        <a:latin typeface="Cambria Math" panose="02040503050406030204" pitchFamily="18" charset="0"/>
                      </a:rPr>
                      <m:t>𝒋</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𝒉</m:t>
                        </m:r>
                      </m:e>
                      <m:sub>
                        <m:r>
                          <a:rPr lang="en-IN" b="1" i="1" smtClean="0">
                            <a:latin typeface="Cambria Math" panose="02040503050406030204" pitchFamily="18" charset="0"/>
                          </a:rPr>
                          <m:t>𝑸</m:t>
                        </m:r>
                      </m:sub>
                    </m:sSub>
                  </m:oMath>
                </a14:m>
                <a:r>
                  <a:rPr lang="en-IN" dirty="0"/>
                  <a:t> - In phase and quadrature entities </a:t>
                </a:r>
              </a:p>
              <a:p>
                <a:pPr lvl="2"/>
                <a:r>
                  <a:rPr lang="en-IN" dirty="0"/>
                  <a:t>Alternatively as </a:t>
                </a:r>
                <a14:m>
                  <m:oMath xmlns:m="http://schemas.openxmlformats.org/officeDocument/2006/math">
                    <m:r>
                      <a:rPr lang="en-IN" b="1" i="1" smtClean="0">
                        <a:latin typeface="Cambria Math" panose="02040503050406030204" pitchFamily="18" charset="0"/>
                      </a:rPr>
                      <m:t>𝒖</m:t>
                    </m:r>
                    <m:r>
                      <a:rPr lang="en-IN" b="1" i="1" smtClean="0">
                        <a:latin typeface="Cambria Math" panose="02040503050406030204" pitchFamily="18" charset="0"/>
                      </a:rPr>
                      <m:t>+</m:t>
                    </m:r>
                    <m:r>
                      <a:rPr lang="en-IN" b="1" i="1" smtClean="0">
                        <a:latin typeface="Cambria Math" panose="02040503050406030204" pitchFamily="18" charset="0"/>
                      </a:rPr>
                      <m:t>𝒋𝒗</m:t>
                    </m:r>
                  </m:oMath>
                </a14:m>
                <a:endParaRPr lang="en-IN" b="1" dirty="0"/>
              </a:p>
              <a:p>
                <a:pPr lvl="1"/>
                <a:r>
                  <a:rPr lang="en-IN" b="1" dirty="0"/>
                  <a:t>h</a:t>
                </a:r>
                <a:r>
                  <a:rPr lang="en-IN" dirty="0"/>
                  <a:t> determines the output power – large if |h| is large, small if |h| is small</a:t>
                </a:r>
              </a:p>
              <a:p>
                <a:r>
                  <a:rPr lang="en-IN" dirty="0"/>
                  <a:t>Fading channel coefficient</a:t>
                </a:r>
              </a:p>
              <a:p>
                <a:pPr lvl="1"/>
                <a:r>
                  <a:rPr lang="en-IN" dirty="0"/>
                  <a:t>Random in nature and modelled as </a:t>
                </a:r>
                <a14:m>
                  <m:oMath xmlns:m="http://schemas.openxmlformats.org/officeDocument/2006/math">
                    <m:r>
                      <m:rPr>
                        <m:sty m:val="p"/>
                      </m:rPr>
                      <a:rPr lang="en-IN">
                        <a:latin typeface="Cambria Math" panose="02040503050406030204" pitchFamily="18" charset="0"/>
                      </a:rPr>
                      <m:t>h</m:t>
                    </m:r>
                    <m:r>
                      <a:rPr lang="en-IN" b="0" i="0"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𝑗𝑣</m:t>
                    </m:r>
                  </m:oMath>
                </a14:m>
                <a:endParaRPr lang="en-IN" dirty="0"/>
              </a:p>
              <a:p>
                <a:pPr lvl="1"/>
                <a14:m>
                  <m:oMath xmlns:m="http://schemas.openxmlformats.org/officeDocument/2006/math">
                    <m:r>
                      <a:rPr lang="en-IN" i="1" dirty="0" smtClean="0">
                        <a:latin typeface="Cambria Math" panose="02040503050406030204" pitchFamily="18" charset="0"/>
                      </a:rPr>
                      <m:t>𝑢</m:t>
                    </m:r>
                    <m:r>
                      <a:rPr lang="en-IN" i="1" dirty="0" smtClean="0">
                        <a:latin typeface="Cambria Math" panose="02040503050406030204" pitchFamily="18" charset="0"/>
                      </a:rPr>
                      <m:t> </m:t>
                    </m:r>
                  </m:oMath>
                </a14:m>
                <a:r>
                  <a:rPr lang="en-IN" dirty="0"/>
                  <a:t>real part and </a:t>
                </a:r>
                <a14:m>
                  <m:oMath xmlns:m="http://schemas.openxmlformats.org/officeDocument/2006/math">
                    <m:r>
                      <a:rPr lang="en-IN" i="1" dirty="0" smtClean="0">
                        <a:latin typeface="Cambria Math" panose="02040503050406030204" pitchFamily="18" charset="0"/>
                      </a:rPr>
                      <m:t>𝑣</m:t>
                    </m:r>
                    <m:r>
                      <a:rPr lang="en-IN" i="1" dirty="0" smtClean="0">
                        <a:latin typeface="Cambria Math" panose="02040503050406030204" pitchFamily="18" charset="0"/>
                      </a:rPr>
                      <m:t> </m:t>
                    </m:r>
                  </m:oMath>
                </a14:m>
                <a:r>
                  <a:rPr lang="en-IN" dirty="0"/>
                  <a:t>is imaginary part and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𝑢</m:t>
                    </m:r>
                  </m:oMath>
                </a14:m>
                <a:r>
                  <a:rPr lang="en-IN" dirty="0"/>
                  <a:t> and </a:t>
                </a:r>
                <a14:m>
                  <m:oMath xmlns:m="http://schemas.openxmlformats.org/officeDocument/2006/math">
                    <m:r>
                      <a:rPr lang="en-IN" b="0" i="1" smtClean="0">
                        <a:latin typeface="Cambria Math" panose="02040503050406030204" pitchFamily="18" charset="0"/>
                      </a:rPr>
                      <m:t>𝑣</m:t>
                    </m:r>
                  </m:oMath>
                </a14:m>
                <a:r>
                  <a:rPr lang="en-IN" dirty="0"/>
                  <a:t> are independent Gaussian RVs</a:t>
                </a:r>
              </a:p>
              <a:p>
                <a:pPr lvl="1"/>
                <a:r>
                  <a:rPr lang="en-IN" dirty="0"/>
                  <a:t>Their mean is zero i.e.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𝑢</m:t>
                        </m:r>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m:t>
                    </m:r>
                    <m:r>
                      <a:rPr lang="en-IN" b="0" i="1" smtClean="0">
                        <a:latin typeface="Cambria Math" panose="02040503050406030204" pitchFamily="18" charset="0"/>
                      </a:rPr>
                      <m:t>0</m:t>
                    </m:r>
                  </m:oMath>
                </a14:m>
                <a:r>
                  <a:rPr lang="en-IN" dirty="0"/>
                  <a:t> and variance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IN" b="0" dirty="0"/>
                  <a:t> i.e.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𝑢</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endParaRPr lang="en-IN" b="0" dirty="0"/>
              </a:p>
              <a:p>
                <a:pPr lvl="1"/>
                <a:r>
                  <a:rPr lang="en-IN" b="1" dirty="0"/>
                  <a:t>h </a:t>
                </a:r>
                <a:r>
                  <a:rPr lang="en-IN" dirty="0"/>
                  <a:t>is a symmetric complex Gaussian RV</a:t>
                </a:r>
              </a:p>
              <a:p>
                <a:pPr lvl="1"/>
                <a:r>
                  <a:rPr lang="en-IN" b="0" dirty="0"/>
                  <a:t>Mean -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𝑢</m:t>
                        </m:r>
                      </m:e>
                    </m:d>
                    <m:r>
                      <a:rPr lang="en-IN" b="0" i="1" smtClean="0">
                        <a:latin typeface="Cambria Math" panose="02040503050406030204" pitchFamily="18" charset="0"/>
                      </a:rPr>
                      <m:t>+</m:t>
                    </m:r>
                    <m:r>
                      <a:rPr lang="en-IN" b="0" i="1" smtClean="0">
                        <a:latin typeface="Cambria Math" panose="02040503050406030204" pitchFamily="18" charset="0"/>
                      </a:rPr>
                      <m:t>𝑗𝐸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m:t>
                    </m:r>
                    <m:r>
                      <a:rPr lang="en-IN" b="0" i="1" smtClean="0">
                        <a:latin typeface="Cambria Math" panose="02040503050406030204" pitchFamily="18" charset="0"/>
                      </a:rPr>
                      <m:t>0</m:t>
                    </m:r>
                  </m:oMath>
                </a14:m>
                <a:r>
                  <a:rPr lang="en-IN" dirty="0"/>
                  <a:t> and Variance -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𝑢</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𝑢</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1</m:t>
                    </m:r>
                  </m:oMath>
                </a14:m>
                <a:endParaRPr lang="en-IN" dirty="0"/>
              </a:p>
              <a:p>
                <a:pPr lvl="1"/>
                <a:r>
                  <a:rPr lang="en-IN" b="1" dirty="0"/>
                  <a:t>h </a:t>
                </a:r>
                <a:r>
                  <a:rPr lang="en-IN" dirty="0"/>
                  <a:t>is a complex Gaussian variable with mean zero and variance unity – unit variance complex Gaussian</a:t>
                </a:r>
              </a:p>
              <a:p>
                <a:pPr lvl="1"/>
                <a:r>
                  <a:rPr lang="en-IN" dirty="0"/>
                  <a:t>Polar form of h is : </a:t>
                </a:r>
                <a14:m>
                  <m:oMath xmlns:m="http://schemas.openxmlformats.org/officeDocument/2006/math">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𝑗</m:t>
                        </m:r>
                        <m:r>
                          <a:rPr lang="en-IN" b="0" i="1" smtClean="0">
                            <a:latin typeface="Cambria Math" panose="02040503050406030204" pitchFamily="18" charset="0"/>
                          </a:rPr>
                          <m:t>𝜙</m:t>
                        </m:r>
                      </m:sup>
                    </m:sSup>
                  </m:oMath>
                </a14:m>
                <a:endParaRPr lang="en-IN" b="0" i="1" dirty="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𝑚𝑎𝑔𝑛𝑖𝑡𝑢𝑑𝑒</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p>
                          <m:sSupPr>
                            <m:ctrlPr>
                              <a:rPr lang="en-IN" b="0" i="1" smtClean="0">
                                <a:latin typeface="Cambria Math" panose="02040503050406030204" pitchFamily="18" charset="0"/>
                              </a:rPr>
                            </m:ctrlPr>
                          </m:sSupPr>
                          <m:e>
                            <m:r>
                              <a:rPr lang="en-IN" b="0" i="1" smtClean="0">
                                <a:latin typeface="Cambria Math" panose="02040503050406030204" pitchFamily="18" charset="0"/>
                              </a:rPr>
                              <m:t>𝑢</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e>
                    </m:rad>
                    <m:r>
                      <a:rPr lang="en-IN" b="0" i="1" smtClean="0">
                        <a:latin typeface="Cambria Math" panose="02040503050406030204" pitchFamily="18" charset="0"/>
                      </a:rPr>
                      <m:t>   </m:t>
                    </m:r>
                  </m:oMath>
                </a14:m>
                <a:endParaRPr lang="en-IN" b="0" i="1" dirty="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h</m:t>
                    </m:r>
                    <m:r>
                      <a:rPr lang="en-IN" b="0" i="1" smtClean="0">
                        <a:latin typeface="Cambria Math" panose="02040503050406030204" pitchFamily="18" charset="0"/>
                      </a:rPr>
                      <m:t>𝑎𝑠𝑒</m:t>
                    </m:r>
                    <m:r>
                      <a:rPr lang="en-IN" b="0" i="1"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rPr>
                      <m:t>h</m:t>
                    </m:r>
                  </m:oMath>
                </a14:m>
                <a:endParaRPr lang="en-IN" dirty="0"/>
              </a:p>
              <a:p>
                <a:pPr lvl="1"/>
                <a:endParaRPr lang="en-IN" dirty="0"/>
              </a:p>
              <a:p>
                <a:pPr lvl="2"/>
                <a:endParaRPr lang="en-IN" b="1" dirty="0"/>
              </a:p>
              <a:p>
                <a:pPr lvl="1"/>
                <a:endParaRPr lang="en-IN" dirty="0"/>
              </a:p>
            </p:txBody>
          </p:sp>
        </mc:Choice>
        <mc:Fallback xmlns="">
          <p:sp>
            <p:nvSpPr>
              <p:cNvPr id="3" name="Content Placeholder 2">
                <a:extLst>
                  <a:ext uri="{FF2B5EF4-FFF2-40B4-BE49-F238E27FC236}">
                    <a16:creationId xmlns:a16="http://schemas.microsoft.com/office/drawing/2014/main" id="{405E7BEB-4C5B-2195-7B3C-AD49F28A9CF7}"/>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grpSp>
        <p:nvGrpSpPr>
          <p:cNvPr id="19" name="Group 18">
            <a:extLst>
              <a:ext uri="{FF2B5EF4-FFF2-40B4-BE49-F238E27FC236}">
                <a16:creationId xmlns:a16="http://schemas.microsoft.com/office/drawing/2014/main" id="{C646BA99-243A-42FF-26EE-46CAC1959C71}"/>
              </a:ext>
            </a:extLst>
          </p:cNvPr>
          <p:cNvGrpSpPr/>
          <p:nvPr/>
        </p:nvGrpSpPr>
        <p:grpSpPr>
          <a:xfrm>
            <a:off x="5674478" y="550862"/>
            <a:ext cx="6635818" cy="1697919"/>
            <a:chOff x="5716423" y="550862"/>
            <a:chExt cx="6635818" cy="1697919"/>
          </a:xfrm>
        </p:grpSpPr>
        <p:grpSp>
          <p:nvGrpSpPr>
            <p:cNvPr id="4" name="Group 3">
              <a:extLst>
                <a:ext uri="{FF2B5EF4-FFF2-40B4-BE49-F238E27FC236}">
                  <a16:creationId xmlns:a16="http://schemas.microsoft.com/office/drawing/2014/main" id="{E316CA8A-8D35-E9C2-80AB-2328AD36CFF3}"/>
                </a:ext>
              </a:extLst>
            </p:cNvPr>
            <p:cNvGrpSpPr/>
            <p:nvPr/>
          </p:nvGrpSpPr>
          <p:grpSpPr>
            <a:xfrm>
              <a:off x="5716423" y="550863"/>
              <a:ext cx="1216350" cy="957708"/>
              <a:chOff x="518280" y="846963"/>
              <a:chExt cx="1216350" cy="957708"/>
            </a:xfrm>
          </p:grpSpPr>
          <p:sp>
            <p:nvSpPr>
              <p:cNvPr id="5" name="Flowchart: Merge 4">
                <a:extLst>
                  <a:ext uri="{FF2B5EF4-FFF2-40B4-BE49-F238E27FC236}">
                    <a16:creationId xmlns:a16="http://schemas.microsoft.com/office/drawing/2014/main" id="{1EAD518C-CC19-3406-28EA-7F7C2F130C71}"/>
                  </a:ext>
                </a:extLst>
              </p:cNvPr>
              <p:cNvSpPr/>
              <p:nvPr/>
            </p:nvSpPr>
            <p:spPr>
              <a:xfrm>
                <a:off x="1142654" y="846963"/>
                <a:ext cx="591976" cy="395735"/>
              </a:xfrm>
              <a:prstGeom prst="flowChartMerge">
                <a:avLst/>
              </a:prstGeom>
              <a:solidFill>
                <a:srgbClr val="EA4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1BEDEB6-C979-493F-4006-1F27C9BA550F}"/>
                  </a:ext>
                </a:extLst>
              </p:cNvPr>
              <p:cNvSpPr/>
              <p:nvPr/>
            </p:nvSpPr>
            <p:spPr>
              <a:xfrm>
                <a:off x="522514" y="1196651"/>
                <a:ext cx="933062" cy="597160"/>
              </a:xfrm>
              <a:custGeom>
                <a:avLst/>
                <a:gdLst>
                  <a:gd name="connsiteX0" fmla="*/ 914400 w 933062"/>
                  <a:gd name="connsiteY0" fmla="*/ 0 h 1073020"/>
                  <a:gd name="connsiteX1" fmla="*/ 933062 w 933062"/>
                  <a:gd name="connsiteY1" fmla="*/ 1073020 h 1073020"/>
                  <a:gd name="connsiteX2" fmla="*/ 0 w 933062"/>
                  <a:gd name="connsiteY2" fmla="*/ 1073020 h 1073020"/>
                  <a:gd name="connsiteX3" fmla="*/ 0 w 933062"/>
                  <a:gd name="connsiteY3" fmla="*/ 1073020 h 1073020"/>
                </a:gdLst>
                <a:ahLst/>
                <a:cxnLst>
                  <a:cxn ang="0">
                    <a:pos x="connsiteX0" y="connsiteY0"/>
                  </a:cxn>
                  <a:cxn ang="0">
                    <a:pos x="connsiteX1" y="connsiteY1"/>
                  </a:cxn>
                  <a:cxn ang="0">
                    <a:pos x="connsiteX2" y="connsiteY2"/>
                  </a:cxn>
                  <a:cxn ang="0">
                    <a:pos x="connsiteX3" y="connsiteY3"/>
                  </a:cxn>
                </a:cxnLst>
                <a:rect l="l" t="t" r="r" b="b"/>
                <a:pathLst>
                  <a:path w="933062" h="1073020">
                    <a:moveTo>
                      <a:pt x="914400" y="0"/>
                    </a:moveTo>
                    <a:lnTo>
                      <a:pt x="933062" y="1073020"/>
                    </a:lnTo>
                    <a:lnTo>
                      <a:pt x="0" y="1073020"/>
                    </a:lnTo>
                    <a:lnTo>
                      <a:pt x="0" y="1073020"/>
                    </a:ln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322815-BFBE-ECFA-D65D-D4E7344E622F}"/>
                      </a:ext>
                    </a:extLst>
                  </p:cNvPr>
                  <p:cNvSpPr txBox="1"/>
                  <p:nvPr/>
                </p:nvSpPr>
                <p:spPr>
                  <a:xfrm>
                    <a:off x="518280" y="1527672"/>
                    <a:ext cx="31326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oMath>
                      </m:oMathPara>
                    </a14:m>
                    <a:endParaRPr lang="en-IN" dirty="0">
                      <a:latin typeface="Gotham Light" pitchFamily="50" charset="0"/>
                    </a:endParaRPr>
                  </a:p>
                </p:txBody>
              </p:sp>
            </mc:Choice>
            <mc:Fallback xmlns="">
              <p:sp>
                <p:nvSpPr>
                  <p:cNvPr id="7" name="TextBox 6">
                    <a:extLst>
                      <a:ext uri="{FF2B5EF4-FFF2-40B4-BE49-F238E27FC236}">
                        <a16:creationId xmlns:a16="http://schemas.microsoft.com/office/drawing/2014/main" id="{D1322815-BFBE-ECFA-D65D-D4E7344E622F}"/>
                      </a:ext>
                    </a:extLst>
                  </p:cNvPr>
                  <p:cNvSpPr txBox="1">
                    <a:spLocks noRot="1" noChangeAspect="1" noMove="1" noResize="1" noEditPoints="1" noAdjustHandles="1" noChangeArrowheads="1" noChangeShapeType="1" noTextEdit="1"/>
                  </p:cNvSpPr>
                  <p:nvPr/>
                </p:nvSpPr>
                <p:spPr>
                  <a:xfrm>
                    <a:off x="518280" y="1527672"/>
                    <a:ext cx="313267" cy="276999"/>
                  </a:xfrm>
                  <a:prstGeom prst="rect">
                    <a:avLst/>
                  </a:prstGeom>
                  <a:blipFill>
                    <a:blip r:embed="rId3"/>
                    <a:stretch>
                      <a:fillRect/>
                    </a:stretch>
                  </a:blipFill>
                </p:spPr>
                <p:txBody>
                  <a:bodyPr/>
                  <a:lstStyle/>
                  <a:p>
                    <a:r>
                      <a:rPr lang="en-IN">
                        <a:noFill/>
                      </a:rPr>
                      <a:t> </a:t>
                    </a:r>
                  </a:p>
                </p:txBody>
              </p:sp>
            </mc:Fallback>
          </mc:AlternateContent>
        </p:grpSp>
        <p:grpSp>
          <p:nvGrpSpPr>
            <p:cNvPr id="8" name="Group 7">
              <a:extLst>
                <a:ext uri="{FF2B5EF4-FFF2-40B4-BE49-F238E27FC236}">
                  <a16:creationId xmlns:a16="http://schemas.microsoft.com/office/drawing/2014/main" id="{DF1BE931-39FA-D4A4-62E9-DCAF2BAF5E66}"/>
                </a:ext>
              </a:extLst>
            </p:cNvPr>
            <p:cNvGrpSpPr/>
            <p:nvPr/>
          </p:nvGrpSpPr>
          <p:grpSpPr>
            <a:xfrm>
              <a:off x="9046878" y="550862"/>
              <a:ext cx="3305363" cy="1697919"/>
              <a:chOff x="5325199" y="846962"/>
              <a:chExt cx="3305363" cy="1697919"/>
            </a:xfrm>
          </p:grpSpPr>
          <p:sp>
            <p:nvSpPr>
              <p:cNvPr id="9" name="Freeform: Shape 8">
                <a:extLst>
                  <a:ext uri="{FF2B5EF4-FFF2-40B4-BE49-F238E27FC236}">
                    <a16:creationId xmlns:a16="http://schemas.microsoft.com/office/drawing/2014/main" id="{7695BCCB-4007-975E-6278-24740673B685}"/>
                  </a:ext>
                </a:extLst>
              </p:cNvPr>
              <p:cNvSpPr/>
              <p:nvPr/>
            </p:nvSpPr>
            <p:spPr>
              <a:xfrm flipH="1">
                <a:off x="5604253" y="1041409"/>
                <a:ext cx="474134" cy="821258"/>
              </a:xfrm>
              <a:custGeom>
                <a:avLst/>
                <a:gdLst>
                  <a:gd name="connsiteX0" fmla="*/ 914400 w 933062"/>
                  <a:gd name="connsiteY0" fmla="*/ 0 h 1073020"/>
                  <a:gd name="connsiteX1" fmla="*/ 933062 w 933062"/>
                  <a:gd name="connsiteY1" fmla="*/ 1073020 h 1073020"/>
                  <a:gd name="connsiteX2" fmla="*/ 0 w 933062"/>
                  <a:gd name="connsiteY2" fmla="*/ 1073020 h 1073020"/>
                  <a:gd name="connsiteX3" fmla="*/ 0 w 933062"/>
                  <a:gd name="connsiteY3" fmla="*/ 1073020 h 1073020"/>
                </a:gdLst>
                <a:ahLst/>
                <a:cxnLst>
                  <a:cxn ang="0">
                    <a:pos x="connsiteX0" y="connsiteY0"/>
                  </a:cxn>
                  <a:cxn ang="0">
                    <a:pos x="connsiteX1" y="connsiteY1"/>
                  </a:cxn>
                  <a:cxn ang="0">
                    <a:pos x="connsiteX2" y="connsiteY2"/>
                  </a:cxn>
                  <a:cxn ang="0">
                    <a:pos x="connsiteX3" y="connsiteY3"/>
                  </a:cxn>
                </a:cxnLst>
                <a:rect l="l" t="t" r="r" b="b"/>
                <a:pathLst>
                  <a:path w="933062" h="1073020">
                    <a:moveTo>
                      <a:pt x="914400" y="0"/>
                    </a:moveTo>
                    <a:lnTo>
                      <a:pt x="933062" y="1073020"/>
                    </a:lnTo>
                    <a:lnTo>
                      <a:pt x="0" y="1073020"/>
                    </a:lnTo>
                    <a:lnTo>
                      <a:pt x="0" y="1073020"/>
                    </a:ln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C4260C7-B4A3-5E85-1411-EEA879CE8D97}"/>
                      </a:ext>
                    </a:extLst>
                  </p:cNvPr>
                  <p:cNvSpPr txBox="1"/>
                  <p:nvPr/>
                </p:nvSpPr>
                <p:spPr>
                  <a:xfrm>
                    <a:off x="6553200" y="1516812"/>
                    <a:ext cx="13546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oMath>
                      </m:oMathPara>
                    </a14:m>
                    <a:endParaRPr lang="en-IN" dirty="0">
                      <a:latin typeface="Gotham Light" pitchFamily="50" charset="0"/>
                    </a:endParaRPr>
                  </a:p>
                </p:txBody>
              </p:sp>
            </mc:Choice>
            <mc:Fallback xmlns="">
              <p:sp>
                <p:nvSpPr>
                  <p:cNvPr id="10" name="TextBox 9">
                    <a:extLst>
                      <a:ext uri="{FF2B5EF4-FFF2-40B4-BE49-F238E27FC236}">
                        <a16:creationId xmlns:a16="http://schemas.microsoft.com/office/drawing/2014/main" id="{FC4260C7-B4A3-5E85-1411-EEA879CE8D97}"/>
                      </a:ext>
                    </a:extLst>
                  </p:cNvPr>
                  <p:cNvSpPr txBox="1">
                    <a:spLocks noRot="1" noChangeAspect="1" noMove="1" noResize="1" noEditPoints="1" noAdjustHandles="1" noChangeArrowheads="1" noChangeShapeType="1" noTextEdit="1"/>
                  </p:cNvSpPr>
                  <p:nvPr/>
                </p:nvSpPr>
                <p:spPr>
                  <a:xfrm>
                    <a:off x="6553200" y="1516812"/>
                    <a:ext cx="1354669" cy="276999"/>
                  </a:xfrm>
                  <a:prstGeom prst="rect">
                    <a:avLst/>
                  </a:prstGeom>
                  <a:blipFill>
                    <a:blip r:embed="rId4"/>
                    <a:stretch>
                      <a:fillRect b="-23913"/>
                    </a:stretch>
                  </a:blipFill>
                </p:spPr>
                <p:txBody>
                  <a:bodyPr/>
                  <a:lstStyle/>
                  <a:p>
                    <a:r>
                      <a:rPr lang="en-IN">
                        <a:noFill/>
                      </a:rPr>
                      <a:t> </a:t>
                    </a:r>
                  </a:p>
                </p:txBody>
              </p:sp>
            </mc:Fallback>
          </mc:AlternateContent>
          <p:sp>
            <p:nvSpPr>
              <p:cNvPr id="11" name="Flowchart: Merge 10">
                <a:extLst>
                  <a:ext uri="{FF2B5EF4-FFF2-40B4-BE49-F238E27FC236}">
                    <a16:creationId xmlns:a16="http://schemas.microsoft.com/office/drawing/2014/main" id="{E84F59FC-16F4-2BB7-EF96-6BBAE0A4B480}"/>
                  </a:ext>
                </a:extLst>
              </p:cNvPr>
              <p:cNvSpPr/>
              <p:nvPr/>
            </p:nvSpPr>
            <p:spPr>
              <a:xfrm>
                <a:off x="5325199" y="846962"/>
                <a:ext cx="591976" cy="395735"/>
              </a:xfrm>
              <a:prstGeom prst="flowChartMerge">
                <a:avLst/>
              </a:prstGeom>
              <a:solidFill>
                <a:srgbClr val="EA4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Or 11">
                <a:extLst>
                  <a:ext uri="{FF2B5EF4-FFF2-40B4-BE49-F238E27FC236}">
                    <a16:creationId xmlns:a16="http://schemas.microsoft.com/office/drawing/2014/main" id="{FF5D7581-A23A-4220-6D3D-25198EAD4C71}"/>
                  </a:ext>
                </a:extLst>
              </p:cNvPr>
              <p:cNvSpPr/>
              <p:nvPr/>
            </p:nvSpPr>
            <p:spPr>
              <a:xfrm>
                <a:off x="6079066" y="1647014"/>
                <a:ext cx="474134" cy="401921"/>
              </a:xfrm>
              <a:prstGeom prst="flowChartOr">
                <a:avLst/>
              </a:prstGeom>
              <a:noFill/>
              <a:ln>
                <a:solidFill>
                  <a:srgbClr val="EA4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78D56BAA-C087-980C-6023-D40B75E84327}"/>
                  </a:ext>
                </a:extLst>
              </p:cNvPr>
              <p:cNvCxnSpPr>
                <a:cxnSpLocks/>
                <a:stCxn id="12" idx="6"/>
              </p:cNvCxnSpPr>
              <p:nvPr/>
            </p:nvCxnSpPr>
            <p:spPr>
              <a:xfrm>
                <a:off x="6553200" y="1847975"/>
                <a:ext cx="1354669" cy="14692"/>
              </a:xfrm>
              <a:prstGeom prst="line">
                <a:avLst/>
              </a:prstGeom>
              <a:ln w="1905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9F3037-7C51-A38F-AF66-C73F25EE4769}"/>
                      </a:ext>
                    </a:extLst>
                  </p:cNvPr>
                  <p:cNvSpPr txBox="1"/>
                  <p:nvPr/>
                </p:nvSpPr>
                <p:spPr>
                  <a:xfrm>
                    <a:off x="5337030" y="2267882"/>
                    <a:ext cx="329353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𝑅𝑒𝑐𝑒𝑖𝑣𝑒𝑟</m:t>
                          </m:r>
                          <m:r>
                            <a:rPr lang="en-IN" b="0" i="1" smtClean="0">
                              <a:latin typeface="Cambria Math" panose="02040503050406030204" pitchFamily="18" charset="0"/>
                            </a:rPr>
                            <m:t> </m:t>
                          </m:r>
                          <m:r>
                            <a:rPr lang="en-IN" b="0" i="1" smtClean="0">
                              <a:latin typeface="Cambria Math" panose="02040503050406030204" pitchFamily="18" charset="0"/>
                            </a:rPr>
                            <m:t>𝑡</m:t>
                          </m:r>
                          <m:r>
                            <a:rPr lang="en-IN" b="0" i="1" smtClean="0">
                              <a:latin typeface="Cambria Math" panose="02040503050406030204" pitchFamily="18" charset="0"/>
                            </a:rPr>
                            <m:t>h</m:t>
                          </m:r>
                          <m:r>
                            <a:rPr lang="en-IN" b="0" i="1" smtClean="0">
                              <a:latin typeface="Cambria Math" panose="02040503050406030204" pitchFamily="18" charset="0"/>
                            </a:rPr>
                            <m:t>𝑒𝑟𝑚𝑎𝑙</m:t>
                          </m:r>
                          <m:r>
                            <a:rPr lang="en-IN" b="0" i="1" smtClean="0">
                              <a:latin typeface="Cambria Math" panose="02040503050406030204" pitchFamily="18" charset="0"/>
                            </a:rPr>
                            <m:t> </m:t>
                          </m:r>
                          <m:r>
                            <a:rPr lang="en-IN" b="0" i="1" smtClean="0">
                              <a:latin typeface="Cambria Math" panose="02040503050406030204" pitchFamily="18" charset="0"/>
                            </a:rPr>
                            <m:t>𝑛𝑜𝑖𝑠𝑒</m:t>
                          </m:r>
                        </m:oMath>
                      </m:oMathPara>
                    </a14:m>
                    <a:endParaRPr lang="en-IN" dirty="0">
                      <a:latin typeface="Gotham Light" pitchFamily="50" charset="0"/>
                    </a:endParaRPr>
                  </a:p>
                </p:txBody>
              </p:sp>
            </mc:Choice>
            <mc:Fallback xmlns="">
              <p:sp>
                <p:nvSpPr>
                  <p:cNvPr id="14" name="TextBox 13">
                    <a:extLst>
                      <a:ext uri="{FF2B5EF4-FFF2-40B4-BE49-F238E27FC236}">
                        <a16:creationId xmlns:a16="http://schemas.microsoft.com/office/drawing/2014/main" id="{E59F3037-7C51-A38F-AF66-C73F25EE4769}"/>
                      </a:ext>
                    </a:extLst>
                  </p:cNvPr>
                  <p:cNvSpPr txBox="1">
                    <a:spLocks noRot="1" noChangeAspect="1" noMove="1" noResize="1" noEditPoints="1" noAdjustHandles="1" noChangeArrowheads="1" noChangeShapeType="1" noTextEdit="1"/>
                  </p:cNvSpPr>
                  <p:nvPr/>
                </p:nvSpPr>
                <p:spPr>
                  <a:xfrm>
                    <a:off x="5337030" y="2267882"/>
                    <a:ext cx="3293532" cy="276999"/>
                  </a:xfrm>
                  <a:prstGeom prst="rect">
                    <a:avLst/>
                  </a:prstGeom>
                  <a:blipFill>
                    <a:blip r:embed="rId5"/>
                    <a:stretch>
                      <a:fillRect b="-6522"/>
                    </a:stretch>
                  </a:blipFill>
                </p:spPr>
                <p:txBody>
                  <a:bodyPr/>
                  <a:lstStyle/>
                  <a:p>
                    <a:r>
                      <a:rPr lang="en-IN">
                        <a:noFill/>
                      </a:rPr>
                      <a:t> </a:t>
                    </a:r>
                  </a:p>
                </p:txBody>
              </p:sp>
            </mc:Fallback>
          </mc:AlternateContent>
          <p:cxnSp>
            <p:nvCxnSpPr>
              <p:cNvPr id="15" name="Straight Arrow Connector 14">
                <a:extLst>
                  <a:ext uri="{FF2B5EF4-FFF2-40B4-BE49-F238E27FC236}">
                    <a16:creationId xmlns:a16="http://schemas.microsoft.com/office/drawing/2014/main" id="{DC471AB4-C408-AF64-D16E-1171DA038BDD}"/>
                  </a:ext>
                </a:extLst>
              </p:cNvPr>
              <p:cNvCxnSpPr>
                <a:cxnSpLocks/>
              </p:cNvCxnSpPr>
              <p:nvPr/>
            </p:nvCxnSpPr>
            <p:spPr>
              <a:xfrm flipV="1">
                <a:off x="6324598" y="2055871"/>
                <a:ext cx="0" cy="281828"/>
              </a:xfrm>
              <a:prstGeom prst="straightConnector1">
                <a:avLst/>
              </a:prstGeom>
              <a:ln w="19050">
                <a:solidFill>
                  <a:srgbClr val="EA4E3C"/>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6" name="Group 15">
              <a:extLst>
                <a:ext uri="{FF2B5EF4-FFF2-40B4-BE49-F238E27FC236}">
                  <a16:creationId xmlns:a16="http://schemas.microsoft.com/office/drawing/2014/main" id="{AB39C6BA-9879-B644-72BF-B45E900666A2}"/>
                </a:ext>
              </a:extLst>
            </p:cNvPr>
            <p:cNvGrpSpPr/>
            <p:nvPr/>
          </p:nvGrpSpPr>
          <p:grpSpPr>
            <a:xfrm>
              <a:off x="6964103" y="834938"/>
              <a:ext cx="2040466" cy="282614"/>
              <a:chOff x="2294467" y="1131038"/>
              <a:chExt cx="2040466" cy="282614"/>
            </a:xfrm>
          </p:grpSpPr>
          <p:cxnSp>
            <p:nvCxnSpPr>
              <p:cNvPr id="17" name="Straight Arrow Connector 16">
                <a:extLst>
                  <a:ext uri="{FF2B5EF4-FFF2-40B4-BE49-F238E27FC236}">
                    <a16:creationId xmlns:a16="http://schemas.microsoft.com/office/drawing/2014/main" id="{3F38DF45-CF64-2C30-4975-A6510AEBC041}"/>
                  </a:ext>
                </a:extLst>
              </p:cNvPr>
              <p:cNvCxnSpPr>
                <a:cxnSpLocks/>
              </p:cNvCxnSpPr>
              <p:nvPr/>
            </p:nvCxnSpPr>
            <p:spPr>
              <a:xfrm>
                <a:off x="2294467" y="1413652"/>
                <a:ext cx="2040466" cy="0"/>
              </a:xfrm>
              <a:prstGeom prst="straightConnector1">
                <a:avLst/>
              </a:prstGeom>
              <a:ln w="19050">
                <a:solidFill>
                  <a:srgbClr val="EA4E3C"/>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101C38-C474-6BD4-77EB-CAEB688BD2C3}"/>
                      </a:ext>
                    </a:extLst>
                  </p:cNvPr>
                  <p:cNvSpPr txBox="1"/>
                  <p:nvPr/>
                </p:nvSpPr>
                <p:spPr>
                  <a:xfrm>
                    <a:off x="2509681" y="1131038"/>
                    <a:ext cx="17614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h</m:t>
                          </m:r>
                        </m:oMath>
                      </m:oMathPara>
                    </a14:m>
                    <a:endParaRPr lang="en-IN" dirty="0">
                      <a:latin typeface="Gotham Light" pitchFamily="50" charset="0"/>
                    </a:endParaRPr>
                  </a:p>
                </p:txBody>
              </p:sp>
            </mc:Choice>
            <mc:Fallback xmlns="">
              <p:sp>
                <p:nvSpPr>
                  <p:cNvPr id="18" name="TextBox 17">
                    <a:extLst>
                      <a:ext uri="{FF2B5EF4-FFF2-40B4-BE49-F238E27FC236}">
                        <a16:creationId xmlns:a16="http://schemas.microsoft.com/office/drawing/2014/main" id="{92101C38-C474-6BD4-77EB-CAEB688BD2C3}"/>
                      </a:ext>
                    </a:extLst>
                  </p:cNvPr>
                  <p:cNvSpPr txBox="1">
                    <a:spLocks noRot="1" noChangeAspect="1" noMove="1" noResize="1" noEditPoints="1" noAdjustHandles="1" noChangeArrowheads="1" noChangeShapeType="1" noTextEdit="1"/>
                  </p:cNvSpPr>
                  <p:nvPr/>
                </p:nvSpPr>
                <p:spPr>
                  <a:xfrm>
                    <a:off x="2509681" y="1131038"/>
                    <a:ext cx="1761412" cy="276999"/>
                  </a:xfrm>
                  <a:prstGeom prst="rect">
                    <a:avLst/>
                  </a:prstGeom>
                  <a:blipFill>
                    <a:blip r:embed="rId6"/>
                    <a:stretch>
                      <a:fillRect b="-8889"/>
                    </a:stretch>
                  </a:blipFill>
                </p:spPr>
                <p:txBody>
                  <a:bodyPr/>
                  <a:lstStyle/>
                  <a:p>
                    <a:r>
                      <a:rPr lang="en-IN">
                        <a:noFill/>
                      </a:rPr>
                      <a:t> </a:t>
                    </a:r>
                  </a:p>
                </p:txBody>
              </p:sp>
            </mc:Fallback>
          </mc:AlternateContent>
        </p:grpSp>
      </p:grpSp>
    </p:spTree>
    <p:extLst>
      <p:ext uri="{BB962C8B-B14F-4D97-AF65-F5344CB8AC3E}">
        <p14:creationId xmlns:p14="http://schemas.microsoft.com/office/powerpoint/2010/main" val="322373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5B7F-BE40-BD13-012B-8E3ED1A30B82}"/>
              </a:ext>
            </a:extLst>
          </p:cNvPr>
          <p:cNvSpPr>
            <a:spLocks noGrp="1"/>
          </p:cNvSpPr>
          <p:nvPr>
            <p:ph type="title"/>
          </p:nvPr>
        </p:nvSpPr>
        <p:spPr/>
        <p:txBody>
          <a:bodyPr/>
          <a:lstStyle/>
          <a:p>
            <a:r>
              <a:rPr lang="en-IN" dirty="0"/>
              <a:t>Fading Channel Coefficient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48BD00-C2C3-C5C1-48A9-2727E01C0E9E}"/>
                  </a:ext>
                </a:extLst>
              </p:cNvPr>
              <p:cNvSpPr>
                <a:spLocks noGrp="1"/>
              </p:cNvSpPr>
              <p:nvPr>
                <p:ph sz="quarter" idx="10"/>
              </p:nvPr>
            </p:nvSpPr>
            <p:spPr/>
            <p:txBody>
              <a:bodyPr/>
              <a:lstStyle/>
              <a:p>
                <a:r>
                  <a:rPr lang="en-IN" dirty="0"/>
                  <a:t>Amplitude</a:t>
                </a:r>
              </a:p>
              <a:p>
                <a:pPr lvl="1"/>
                <a:r>
                  <a:rPr lang="en-IN" dirty="0"/>
                  <a:t>The channel coefficient </a:t>
                </a:r>
                <a:r>
                  <a:rPr lang="en-IN" b="1" dirty="0"/>
                  <a:t>h </a:t>
                </a:r>
                <a:r>
                  <a:rPr lang="en-IN" dirty="0"/>
                  <a:t>in the polar form is </a:t>
                </a:r>
                <a14:m>
                  <m:oMath xmlns:m="http://schemas.openxmlformats.org/officeDocument/2006/math">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𝑗</m:t>
                        </m:r>
                        <m:r>
                          <a:rPr lang="en-IN" b="0" i="1" smtClean="0">
                            <a:latin typeface="Cambria Math" panose="02040503050406030204" pitchFamily="18" charset="0"/>
                          </a:rPr>
                          <m:t>𝜙</m:t>
                        </m:r>
                      </m:sup>
                    </m:sSup>
                    <m:r>
                      <a:rPr lang="en-IN" b="0" i="1" smtClean="0">
                        <a:latin typeface="Cambria Math" panose="02040503050406030204" pitchFamily="18" charset="0"/>
                      </a:rPr>
                      <m:t> −</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𝑎𝑚𝑝𝑙𝑖𝑡𝑢𝑑𝑒</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𝜙</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𝑝h𝑎𝑠𝑒</m:t>
                    </m:r>
                  </m:oMath>
                </a14:m>
                <a:endParaRPr lang="en-IN" b="0" i="1" dirty="0">
                  <a:latin typeface="Cambria Math" panose="02040503050406030204" pitchFamily="18" charset="0"/>
                </a:endParaRPr>
              </a:p>
              <a:p>
                <a:pPr lvl="1"/>
                <a:r>
                  <a:rPr lang="en-IN" b="0" dirty="0"/>
                  <a:t>The amplitude </a:t>
                </a:r>
                <a:r>
                  <a:rPr lang="en-IN" b="0" i="1" dirty="0"/>
                  <a:t>a</a:t>
                </a:r>
                <a:r>
                  <a:rPr lang="en-IN" b="0" dirty="0"/>
                  <a:t> follows the </a:t>
                </a:r>
                <a:r>
                  <a:rPr lang="en-IN" b="1" dirty="0"/>
                  <a:t>Rayleigh PDF</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r>
                              <a:rPr lang="en-IN" b="0" i="1" smtClean="0">
                                <a:latin typeface="Cambria Math" panose="02040503050406030204" pitchFamily="18" charset="0"/>
                              </a:rPr>
                              <m:t>, </m:t>
                            </m:r>
                            <m:r>
                              <a:rPr lang="en-IN" b="0" i="1" smtClean="0">
                                <a:latin typeface="Cambria Math" panose="02040503050406030204" pitchFamily="18" charset="0"/>
                              </a:rPr>
                              <m:t>𝑎</m:t>
                            </m:r>
                            <m:r>
                              <a:rPr lang="en-IN" b="0" i="1" smtClean="0">
                                <a:latin typeface="Cambria Math" panose="02040503050406030204" pitchFamily="18" charset="0"/>
                              </a:rPr>
                              <m:t>≥0</m:t>
                            </m:r>
                          </m:e>
                          <m:e>
                            <m:r>
                              <a:rPr lang="en-IN" b="0" i="1" smtClean="0">
                                <a:latin typeface="Cambria Math" panose="02040503050406030204" pitchFamily="18" charset="0"/>
                              </a:rPr>
                              <m:t>0, </m:t>
                            </m:r>
                            <m:r>
                              <a:rPr lang="en-IN" b="0" i="1" smtClean="0">
                                <a:latin typeface="Cambria Math" panose="02040503050406030204" pitchFamily="18" charset="0"/>
                              </a:rPr>
                              <m:t>𝑎</m:t>
                            </m:r>
                            <m:r>
                              <a:rPr lang="en-IN" b="0" i="1" smtClean="0">
                                <a:latin typeface="Cambria Math" panose="02040503050406030204" pitchFamily="18" charset="0"/>
                              </a:rPr>
                              <m:t>&lt;0</m:t>
                            </m:r>
                          </m:e>
                        </m:eqArr>
                      </m:e>
                    </m:d>
                  </m:oMath>
                </a14:m>
                <a:endParaRPr lang="en-IN" b="0" i="1" dirty="0">
                  <a:latin typeface="Cambria Math" panose="02040503050406030204" pitchFamily="18" charset="0"/>
                </a:endParaRPr>
              </a:p>
              <a:p>
                <a:pPr lvl="1"/>
                <a:r>
                  <a:rPr lang="en-IN" dirty="0"/>
                  <a:t>Rayleigh fading channel</a:t>
                </a:r>
              </a:p>
              <a:p>
                <a:r>
                  <a:rPr lang="en-IN" b="0" dirty="0"/>
                  <a:t>Phase</a:t>
                </a:r>
              </a:p>
              <a:p>
                <a:pPr lvl="1"/>
                <a14:m>
                  <m:oMath xmlns:m="http://schemas.openxmlformats.org/officeDocument/2006/math">
                    <m:r>
                      <a:rPr lang="en-IN" b="0" i="1" smtClean="0">
                        <a:latin typeface="Cambria Math" panose="02040503050406030204" pitchFamily="18" charset="0"/>
                      </a:rPr>
                      <m:t>𝜙</m:t>
                    </m:r>
                  </m:oMath>
                </a14:m>
                <a:r>
                  <a:rPr lang="en-IN" b="0" dirty="0"/>
                  <a:t> phase is uniformly distributed across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𝜋</m:t>
                    </m:r>
                    <m:r>
                      <a:rPr lang="en-IN" b="0" i="1" smtClean="0">
                        <a:latin typeface="Cambria Math" panose="02040503050406030204" pitchFamily="18" charset="0"/>
                      </a:rPr>
                      <m:t>,</m:t>
                    </m:r>
                    <m:r>
                      <a:rPr lang="en-IN" b="0" i="1" smtClean="0">
                        <a:latin typeface="Cambria Math" panose="02040503050406030204" pitchFamily="18" charset="0"/>
                      </a:rPr>
                      <m:t>𝜋</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0,</m:t>
                    </m:r>
                    <m:r>
                      <a:rPr lang="en-IN" b="0" i="1" smtClean="0">
                        <a:latin typeface="Cambria Math" panose="02040503050406030204" pitchFamily="18" charset="0"/>
                      </a:rPr>
                      <m:t>𝜋</m:t>
                    </m:r>
                  </m:oMath>
                </a14:m>
                <a:endParaRPr lang="en-IN" b="0" dirty="0"/>
              </a:p>
              <a:p>
                <a:pPr lvl="1"/>
                <a:r>
                  <a:rPr lang="en-IN" b="0" dirty="0"/>
                  <a:t>PDF of phase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m:rPr>
                            <m:sty m:val="p"/>
                          </m:rPr>
                          <a:rPr lang="en-IN" b="0" i="0" smtClean="0">
                            <a:latin typeface="Cambria Math" panose="02040503050406030204" pitchFamily="18" charset="0"/>
                          </a:rPr>
                          <m:t>Φ</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𝜙</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𝜋</m:t>
                                </m:r>
                              </m:den>
                            </m:f>
                            <m:r>
                              <a:rPr lang="en-IN" b="0" i="1" smtClean="0">
                                <a:latin typeface="Cambria Math" panose="02040503050406030204" pitchFamily="18" charset="0"/>
                              </a:rPr>
                              <m:t> , −</m:t>
                            </m:r>
                            <m:r>
                              <a:rPr lang="en-IN" b="0" i="1" smtClean="0">
                                <a:latin typeface="Cambria Math" panose="02040503050406030204" pitchFamily="18" charset="0"/>
                              </a:rPr>
                              <m:t>𝜋</m:t>
                            </m:r>
                            <m:r>
                              <a:rPr lang="en-IN" b="0" i="1" smtClean="0">
                                <a:latin typeface="Cambria Math" panose="02040503050406030204" pitchFamily="18" charset="0"/>
                              </a:rPr>
                              <m:t>&lt;</m:t>
                            </m:r>
                            <m:r>
                              <a:rPr lang="en-IN" b="0" i="1" smtClean="0">
                                <a:latin typeface="Cambria Math" panose="02040503050406030204" pitchFamily="18" charset="0"/>
                              </a:rPr>
                              <m:t>𝜙</m:t>
                            </m:r>
                            <m:r>
                              <a:rPr lang="en-IN" b="0" i="1" smtClean="0">
                                <a:latin typeface="Cambria Math" panose="02040503050406030204" pitchFamily="18" charset="0"/>
                              </a:rPr>
                              <m:t>≤</m:t>
                            </m:r>
                            <m:r>
                              <a:rPr lang="en-IN" b="0" i="1" smtClean="0">
                                <a:latin typeface="Cambria Math" panose="02040503050406030204" pitchFamily="18" charset="0"/>
                              </a:rPr>
                              <m:t>𝜋</m:t>
                            </m:r>
                          </m:e>
                          <m:e>
                            <m:r>
                              <a:rPr lang="en-IN" b="0" i="1" smtClean="0">
                                <a:latin typeface="Cambria Math" panose="02040503050406030204" pitchFamily="18" charset="0"/>
                              </a:rPr>
                              <m:t>0,     </m:t>
                            </m:r>
                            <m:r>
                              <a:rPr lang="en-IN" b="0" i="1" smtClean="0">
                                <a:latin typeface="Cambria Math" panose="02040503050406030204" pitchFamily="18" charset="0"/>
                              </a:rPr>
                              <m:t>𝑂𝑡h𝑒𝑟𝑤𝑖𝑠𝑒</m:t>
                            </m:r>
                          </m:e>
                        </m:eqArr>
                      </m:e>
                    </m:d>
                  </m:oMath>
                </a14:m>
                <a:endParaRPr lang="en-IN" b="0" dirty="0"/>
              </a:p>
              <a:p>
                <a:pPr lvl="1"/>
                <a:endParaRPr lang="en-IN"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D148BD00-C2C3-C5C1-48A9-2727E01C0E9E}"/>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05EB137F-C9AA-626A-2B61-20CC3EDA8035}"/>
              </a:ext>
            </a:extLst>
          </p:cNvPr>
          <p:cNvPicPr>
            <a:picLocks noChangeAspect="1"/>
          </p:cNvPicPr>
          <p:nvPr/>
        </p:nvPicPr>
        <p:blipFill>
          <a:blip r:embed="rId3"/>
          <a:stretch>
            <a:fillRect/>
          </a:stretch>
        </p:blipFill>
        <p:spPr>
          <a:xfrm>
            <a:off x="7575258" y="1654029"/>
            <a:ext cx="4470209" cy="2658542"/>
          </a:xfrm>
          <a:prstGeom prst="rect">
            <a:avLst/>
          </a:prstGeom>
        </p:spPr>
      </p:pic>
    </p:spTree>
    <p:extLst>
      <p:ext uri="{BB962C8B-B14F-4D97-AF65-F5344CB8AC3E}">
        <p14:creationId xmlns:p14="http://schemas.microsoft.com/office/powerpoint/2010/main" val="306472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C6B9-2AB3-655C-F3F9-0CCFCA244C0F}"/>
              </a:ext>
            </a:extLst>
          </p:cNvPr>
          <p:cNvSpPr>
            <a:spLocks noGrp="1"/>
          </p:cNvSpPr>
          <p:nvPr>
            <p:ph type="title"/>
          </p:nvPr>
        </p:nvSpPr>
        <p:spPr/>
        <p:txBody>
          <a:bodyPr/>
          <a:lstStyle/>
          <a:p>
            <a:r>
              <a:rPr lang="en-IN" dirty="0"/>
              <a:t>Symbol Detection – Equalization and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56F2D0-6C2C-6756-DD22-BB956DD0EFD7}"/>
                  </a:ext>
                </a:extLst>
              </p:cNvPr>
              <p:cNvSpPr>
                <a:spLocks noGrp="1"/>
              </p:cNvSpPr>
              <p:nvPr>
                <p:ph sz="quarter" idx="10"/>
              </p:nvPr>
            </p:nvSpPr>
            <p:spPr/>
            <p:txBody>
              <a:bodyPr>
                <a:normAutofit fontScale="92500" lnSpcReduction="20000"/>
              </a:bodyPr>
              <a:lstStyle/>
              <a:p>
                <a:r>
                  <a:rPr lang="en-IN" dirty="0"/>
                  <a:t>Channel estimation</a:t>
                </a:r>
              </a:p>
              <a:p>
                <a:pPr lvl="1"/>
                <a:r>
                  <a:rPr lang="en-IN" dirty="0"/>
                  <a:t>Technique used for determining the value of </a:t>
                </a:r>
                <a:r>
                  <a:rPr lang="en-IN" b="1" dirty="0"/>
                  <a:t>h </a:t>
                </a:r>
                <a:r>
                  <a:rPr lang="en-IN" dirty="0"/>
                  <a:t>to be accounted for at the receiver</a:t>
                </a:r>
              </a:p>
              <a:p>
                <a:pPr lvl="1"/>
                <a:r>
                  <a:rPr lang="en-IN" dirty="0"/>
                  <a:t>Performed by measuring the transmitted pilot stream of symbols – sequence of known symbols – at the receiver</a:t>
                </a:r>
              </a:p>
              <a:p>
                <a:r>
                  <a:rPr lang="en-IN" dirty="0"/>
                  <a:t>Equalization</a:t>
                </a:r>
              </a:p>
              <a:p>
                <a:pPr lvl="1"/>
                <a:r>
                  <a:rPr lang="en-IN" dirty="0"/>
                  <a:t>Account or cancel or invert the effect of the channel coefficient </a:t>
                </a:r>
                <a:r>
                  <a:rPr lang="en-IN" i="1" dirty="0"/>
                  <a:t>h </a:t>
                </a:r>
                <a:r>
                  <a:rPr lang="en-IN" dirty="0"/>
                  <a:t>is known as </a:t>
                </a:r>
                <a:r>
                  <a:rPr lang="en-IN" b="1" i="1" dirty="0"/>
                  <a:t>equalization</a:t>
                </a:r>
              </a:p>
              <a:p>
                <a:pPr lvl="1"/>
                <a:r>
                  <a:rPr lang="en-IN" dirty="0"/>
                  <a:t>Dividing the received signal by a channel coefficient – a single number – is called as </a:t>
                </a:r>
                <a:r>
                  <a:rPr lang="en-IN" b="1" dirty="0"/>
                  <a:t>Single Tap Equalizer</a:t>
                </a:r>
              </a:p>
              <a:p>
                <a:pPr lvl="2"/>
                <a14:m>
                  <m:oMath xmlns:m="http://schemas.openxmlformats.org/officeDocument/2006/math">
                    <m:r>
                      <a:rPr lang="en-IN" b="0" i="1" smtClean="0">
                        <a:latin typeface="Cambria Math" panose="02040503050406030204" pitchFamily="18" charset="0"/>
                      </a:rPr>
                      <m:t>𝑧</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h</m:t>
                        </m:r>
                      </m:den>
                    </m:f>
                    <m:r>
                      <a:rPr lang="en-IN" b="0" i="1" smtClean="0">
                        <a:latin typeface="Cambria Math" panose="02040503050406030204" pitchFamily="18" charset="0"/>
                      </a:rPr>
                      <m:t>𝑦</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h</m:t>
                        </m:r>
                      </m:den>
                    </m:f>
                    <m:d>
                      <m:dPr>
                        <m:ctrlPr>
                          <a:rPr lang="en-IN" b="0" i="1" smtClean="0">
                            <a:latin typeface="Cambria Math" panose="02040503050406030204" pitchFamily="18" charset="0"/>
                          </a:rPr>
                        </m:ctrlPr>
                      </m:dPr>
                      <m:e>
                        <m:r>
                          <a:rPr lang="en-IN" b="0" i="1" smtClean="0">
                            <a:latin typeface="Cambria Math" panose="02040503050406030204" pitchFamily="18" charset="0"/>
                          </a:rPr>
                          <m:t>h𝑥</m:t>
                        </m:r>
                        <m:r>
                          <a:rPr lang="en-IN" b="0" i="1" smtClean="0">
                            <a:latin typeface="Cambria Math" panose="02040503050406030204" pitchFamily="18" charset="0"/>
                          </a:rPr>
                          <m:t>+</m:t>
                        </m:r>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h</m:t>
                        </m:r>
                      </m:den>
                    </m:f>
                  </m:oMath>
                </a14:m>
                <a:endParaRPr lang="en-IN" dirty="0"/>
              </a:p>
              <a:p>
                <a:r>
                  <a:rPr lang="en-IN" dirty="0"/>
                  <a:t>It’s not always possible to simply divide by a coefficient to recover the original signal – especially when there is Inter-Symbol-Interference</a:t>
                </a:r>
              </a:p>
              <a:p>
                <a:r>
                  <a:rPr lang="en-IN" dirty="0"/>
                  <a:t>Equalization process</a:t>
                </a:r>
              </a:p>
              <a:p>
                <a:pPr lvl="1"/>
                <a:r>
                  <a:rPr lang="en-IN" b="0" dirty="0"/>
                  <a:t>Example :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oMath>
                </a14:m>
                <a:endParaRPr lang="en-IN" b="0" dirty="0"/>
              </a:p>
              <a:p>
                <a:pPr lvl="1"/>
                <a:r>
                  <a:rPr lang="en-IN" dirty="0"/>
                  <a:t>Simple signal detection (z) at the receiver can be carried out as follows:</a:t>
                </a:r>
              </a:p>
              <a:p>
                <a:pPr lvl="2"/>
                <a14:m>
                  <m:oMath xmlns:m="http://schemas.openxmlformats.org/officeDocument/2006/math">
                    <m:r>
                      <a:rPr lang="en-IN" b="0" i="1" smtClean="0">
                        <a:latin typeface="Cambria Math" panose="02040503050406030204" pitchFamily="18" charset="0"/>
                      </a:rPr>
                      <m:t>𝑧</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eqArr>
                          <m:eqArrPr>
                            <m:ctrlPr>
                              <a:rPr lang="en-IN" i="1" smtClean="0">
                                <a:latin typeface="Cambria Math" panose="02040503050406030204" pitchFamily="18" charset="0"/>
                              </a:rPr>
                            </m:ctrlPr>
                          </m:eqArrPr>
                          <m:e>
                            <m:r>
                              <a:rPr lang="en-IN" b="0" i="1" smtClean="0">
                                <a:latin typeface="Cambria Math" panose="02040503050406030204" pitchFamily="18" charset="0"/>
                              </a:rPr>
                              <m:t>≥0⇒</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r>
                              <a:rPr lang="en-IN" b="0" i="1" smtClean="0">
                                <a:latin typeface="Cambria Math" panose="02040503050406030204" pitchFamily="18" charset="0"/>
                              </a:rPr>
                              <m:t>𝐴</m:t>
                            </m:r>
                          </m:e>
                          <m:e>
                            <m:r>
                              <a:rPr lang="en-IN" b="0" i="1" smtClean="0">
                                <a:latin typeface="Cambria Math" panose="02040503050406030204" pitchFamily="18" charset="0"/>
                              </a:rPr>
                              <m:t>&lt;0⇒</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𝐴</m:t>
                            </m:r>
                          </m:e>
                        </m:eqArr>
                      </m:e>
                    </m:d>
                    <m:r>
                      <a:rPr lang="en-IN" b="0" i="1"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𝑎𝑛</m:t>
                    </m:r>
                    <m:r>
                      <a:rPr lang="en-IN" b="0" i="1" smtClean="0">
                        <a:latin typeface="Cambria Math" panose="02040503050406030204" pitchFamily="18" charset="0"/>
                      </a:rPr>
                      <m:t> </m:t>
                    </m:r>
                    <m:r>
                      <a:rPr lang="en-IN" b="0" i="1" smtClean="0">
                        <a:latin typeface="Cambria Math" panose="02040503050406030204" pitchFamily="18" charset="0"/>
                      </a:rPr>
                      <m:t>𝑒𝑠𝑡𝑖𝑚𝑎𝑡𝑒</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𝑑𝑒𝑡𝑒𝑐𝑡𝑒𝑑</m:t>
                    </m:r>
                    <m:r>
                      <a:rPr lang="en-IN" b="0" i="1" smtClean="0">
                        <a:latin typeface="Cambria Math" panose="02040503050406030204" pitchFamily="18" charset="0"/>
                      </a:rPr>
                      <m:t> </m:t>
                    </m:r>
                    <m:r>
                      <a:rPr lang="en-IN" b="0" i="1" smtClean="0">
                        <a:latin typeface="Cambria Math" panose="02040503050406030204" pitchFamily="18" charset="0"/>
                      </a:rPr>
                      <m:t>𝑠𝑦𝑚𝑏𝑜𝑙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h𝑎𝑟𝑑</m:t>
                    </m:r>
                    <m:r>
                      <a:rPr lang="en-IN" b="0" i="1" smtClean="0">
                        <a:latin typeface="Cambria Math" panose="02040503050406030204" pitchFamily="18" charset="0"/>
                      </a:rPr>
                      <m:t> </m:t>
                    </m:r>
                    <m:r>
                      <a:rPr lang="en-IN" b="0" i="1" smtClean="0">
                        <a:latin typeface="Cambria Math" panose="02040503050406030204" pitchFamily="18" charset="0"/>
                      </a:rPr>
                      <m:t>𝑑𝑒𝑐𝑖𝑠𝑖𝑜𝑛</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𝑠𝑙𝑖𝑐𝑖𝑛𝑔</m:t>
                    </m:r>
                  </m:oMath>
                </a14:m>
                <a:endParaRPr lang="en-IN" dirty="0"/>
              </a:p>
              <a:p>
                <a:pPr lvl="2"/>
                <a:r>
                  <a:rPr lang="en-IN" dirty="0"/>
                  <a:t>This is termed as a </a:t>
                </a:r>
                <a:r>
                  <a:rPr lang="en-IN" b="1" dirty="0"/>
                  <a:t>Threshold Detector </a:t>
                </a:r>
                <a:r>
                  <a:rPr lang="en-IN" dirty="0"/>
                  <a:t>and threshold is zero</a:t>
                </a:r>
              </a:p>
              <a:p>
                <a:r>
                  <a:rPr lang="en-IN" dirty="0"/>
                  <a:t>Mathematically rigorous framework that can guarantee signal detection is Maximum Likelihood (ML) Detector</a:t>
                </a:r>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1456F2D0-6C2C-6756-DD22-BB956DD0EFD7}"/>
                  </a:ext>
                </a:extLst>
              </p:cNvPr>
              <p:cNvSpPr>
                <a:spLocks noGrp="1" noRot="1" noChangeAspect="1" noMove="1" noResize="1" noEditPoints="1" noAdjustHandles="1" noChangeArrowheads="1" noChangeShapeType="1" noTextEdit="1"/>
              </p:cNvSpPr>
              <p:nvPr>
                <p:ph sz="quarter" idx="10"/>
              </p:nvPr>
            </p:nvSpPr>
            <p:spPr>
              <a:blipFill>
                <a:blip r:embed="rId2"/>
                <a:stretch>
                  <a:fillRect t="-1638" r="-965"/>
                </a:stretch>
              </a:blipFill>
            </p:spPr>
            <p:txBody>
              <a:bodyPr/>
              <a:lstStyle/>
              <a:p>
                <a:r>
                  <a:rPr lang="en-IN">
                    <a:noFill/>
                  </a:rPr>
                  <a:t> </a:t>
                </a:r>
              </a:p>
            </p:txBody>
          </p:sp>
        </mc:Fallback>
      </mc:AlternateContent>
    </p:spTree>
    <p:extLst>
      <p:ext uri="{BB962C8B-B14F-4D97-AF65-F5344CB8AC3E}">
        <p14:creationId xmlns:p14="http://schemas.microsoft.com/office/powerpoint/2010/main" val="417113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A081-FF4B-533D-D258-2AFA08926CE0}"/>
              </a:ext>
            </a:extLst>
          </p:cNvPr>
          <p:cNvSpPr>
            <a:spLocks noGrp="1"/>
          </p:cNvSpPr>
          <p:nvPr>
            <p:ph type="title"/>
          </p:nvPr>
        </p:nvSpPr>
        <p:spPr/>
        <p:txBody>
          <a:bodyPr/>
          <a:lstStyle/>
          <a:p>
            <a:r>
              <a:rPr lang="en-IN" dirty="0"/>
              <a:t>Wireless Channel Output SNR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B7E090-9430-5A3B-D77B-EB39B0C5E86F}"/>
                  </a:ext>
                </a:extLst>
              </p:cNvPr>
              <p:cNvSpPr>
                <a:spLocks noGrp="1"/>
              </p:cNvSpPr>
              <p:nvPr>
                <p:ph sz="quarter" idx="10"/>
              </p:nvPr>
            </p:nvSpPr>
            <p:spPr/>
            <p:txBody>
              <a:bodyPr/>
              <a:lstStyle/>
              <a:p>
                <a:r>
                  <a:rPr lang="en-IN" dirty="0"/>
                  <a:t>Wireless system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h𝑥</m:t>
                    </m:r>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b="0" dirty="0"/>
              </a:p>
              <a:p>
                <a:r>
                  <a:rPr lang="en-IN" dirty="0"/>
                  <a:t>The output power of the channel is = </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𝐸</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𝑃</m:t>
                    </m:r>
                    <m:r>
                      <a:rPr lang="en-IN" b="0" i="0"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a</m:t>
                        </m:r>
                      </m:e>
                      <m:sup>
                        <m:r>
                          <a:rPr lang="en-IN" b="0" i="0" smtClean="0">
                            <a:latin typeface="Cambria Math" panose="02040503050406030204" pitchFamily="18" charset="0"/>
                          </a:rPr>
                          <m:t>2</m:t>
                        </m:r>
                      </m:sup>
                    </m:sSup>
                    <m:r>
                      <a:rPr lang="en-IN" b="0" i="1" smtClean="0">
                        <a:latin typeface="Cambria Math" panose="02040503050406030204" pitchFamily="18" charset="0"/>
                      </a:rPr>
                      <m:t>𝑃</m:t>
                    </m:r>
                  </m:oMath>
                </a14:m>
                <a:endParaRPr lang="en-IN" b="0" dirty="0"/>
              </a:p>
              <a:p>
                <a:pPr lvl="1"/>
                <a:r>
                  <a:rPr lang="en-IN" b="1" dirty="0"/>
                  <a:t>a </a:t>
                </a:r>
                <a:r>
                  <a:rPr lang="en-IN" b="0" dirty="0"/>
                  <a:t>is amplitude and real value whereas </a:t>
                </a:r>
                <a:r>
                  <a:rPr lang="en-IN" b="1" dirty="0"/>
                  <a:t>h </a:t>
                </a:r>
                <a:r>
                  <a:rPr lang="en-IN" b="0" dirty="0"/>
                  <a:t>is complex quantity</a:t>
                </a:r>
              </a:p>
              <a:p>
                <a:r>
                  <a:rPr lang="en-IN" dirty="0"/>
                  <a:t>The channel output SNR, represented as </a:t>
                </a:r>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𝑜</m:t>
                        </m:r>
                      </m:sub>
                    </m:sSub>
                  </m:oMath>
                </a14:m>
                <a:r>
                  <a:rPr lang="en-IN" b="0" dirty="0"/>
                  <a:t> is</a:t>
                </a:r>
              </a:p>
              <a:p>
                <a:pPr lvl="1"/>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𝑜</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𝑆𝑖𝑔𝑛𝑎𝑙</m:t>
                        </m:r>
                        <m:r>
                          <a:rPr lang="en-IN" b="0" i="1" smtClean="0">
                            <a:latin typeface="Cambria Math" panose="02040503050406030204" pitchFamily="18" charset="0"/>
                          </a:rPr>
                          <m:t> </m:t>
                        </m:r>
                        <m:r>
                          <a:rPr lang="en-IN" b="0" i="1" smtClean="0">
                            <a:latin typeface="Cambria Math" panose="02040503050406030204" pitchFamily="18" charset="0"/>
                          </a:rPr>
                          <m:t>𝑃𝑜𝑤𝑒𝑟</m:t>
                        </m:r>
                      </m:num>
                      <m:den>
                        <m:r>
                          <a:rPr lang="en-IN" b="0" i="1" smtClean="0">
                            <a:latin typeface="Cambria Math" panose="02040503050406030204" pitchFamily="18" charset="0"/>
                          </a:rPr>
                          <m:t>𝑁𝑜𝑖𝑠𝑒</m:t>
                        </m:r>
                        <m:r>
                          <a:rPr lang="en-IN" b="0" i="1" smtClean="0">
                            <a:latin typeface="Cambria Math" panose="02040503050406030204" pitchFamily="18" charset="0"/>
                          </a:rPr>
                          <m:t> </m:t>
                        </m:r>
                        <m:r>
                          <a:rPr lang="en-IN" b="0" i="1" smtClean="0">
                            <a:latin typeface="Cambria Math" panose="02040503050406030204" pitchFamily="18" charset="0"/>
                          </a:rPr>
                          <m:t>𝑃𝑜𝑤𝑒𝑟</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𝑃</m:t>
                        </m:r>
                      </m:num>
                      <m:den>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𝑇𝑟𝑎𝑛𝑠𝑚𝑖𝑡𝑡𝑒𝑟</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𝑇𝑟𝑎𝑛𝑠𝑚𝑖𝑡𝑡𝑒𝑟</m:t>
                        </m:r>
                      </m:sub>
                    </m:sSub>
                  </m:oMath>
                </a14:m>
                <a:endParaRPr lang="en-IN" b="0" dirty="0"/>
              </a:p>
            </p:txBody>
          </p:sp>
        </mc:Choice>
        <mc:Fallback xmlns="">
          <p:sp>
            <p:nvSpPr>
              <p:cNvPr id="3" name="Content Placeholder 2">
                <a:extLst>
                  <a:ext uri="{FF2B5EF4-FFF2-40B4-BE49-F238E27FC236}">
                    <a16:creationId xmlns:a16="http://schemas.microsoft.com/office/drawing/2014/main" id="{62B7E090-9430-5A3B-D77B-EB39B0C5E86F}"/>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41588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F1C0-F803-2255-4B18-0926DEBD6B8D}"/>
              </a:ext>
            </a:extLst>
          </p:cNvPr>
          <p:cNvSpPr>
            <a:spLocks noGrp="1"/>
          </p:cNvSpPr>
          <p:nvPr>
            <p:ph type="title"/>
          </p:nvPr>
        </p:nvSpPr>
        <p:spPr/>
        <p:txBody>
          <a:bodyPr/>
          <a:lstStyle/>
          <a:p>
            <a:r>
              <a:rPr lang="en-IN" dirty="0"/>
              <a:t>Wireless Channel Performance - 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453637-51D7-6276-0EB2-7A70C56FFFAA}"/>
                  </a:ext>
                </a:extLst>
              </p:cNvPr>
              <p:cNvSpPr>
                <a:spLocks noGrp="1"/>
              </p:cNvSpPr>
              <p:nvPr>
                <p:ph sz="quarter" idx="10"/>
              </p:nvPr>
            </p:nvSpPr>
            <p:spPr/>
            <p:txBody>
              <a:bodyPr>
                <a:normAutofit fontScale="92500" lnSpcReduction="10000"/>
              </a:bodyPr>
              <a:lstStyle/>
              <a:p>
                <a:r>
                  <a:rPr lang="en-IN" dirty="0"/>
                  <a:t>Instantaneous BER of BPSK = </a:t>
                </a:r>
                <a14:m>
                  <m:oMath xmlns:m="http://schemas.openxmlformats.org/officeDocument/2006/math">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0</m:t>
                                </m:r>
                              </m:sub>
                            </m:sSub>
                          </m:e>
                        </m:rad>
                      </m:e>
                    </m:d>
                    <m:r>
                      <a:rPr lang="en-IN" b="0" i="1" smtClean="0">
                        <a:latin typeface="Cambria Math" panose="02040503050406030204" pitchFamily="18" charset="0"/>
                      </a:rPr>
                      <m:t>=</m:t>
                    </m:r>
                    <m:r>
                      <a:rPr lang="en-IN" b="0" i="1" smtClean="0">
                        <a:latin typeface="Cambria Math" panose="02040503050406030204" pitchFamily="18" charset="0"/>
                      </a:rPr>
                      <m:t>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𝑇𝑟𝑎𝑛𝑠𝑚𝑖𝑡𝑡𝑒𝑟</m:t>
                            </m:r>
                          </m:sub>
                        </m:sSub>
                      </m:e>
                    </m:rad>
                  </m:oMath>
                </a14:m>
                <a:endParaRPr lang="en-IN" dirty="0"/>
              </a:p>
              <a:p>
                <a:pPr lvl="1"/>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0</m:t>
                        </m:r>
                      </m:sub>
                    </m:sSub>
                  </m:oMath>
                </a14:m>
                <a:r>
                  <a:rPr lang="en-IN" dirty="0"/>
                  <a:t> - The output SNR of the wireless channel</a:t>
                </a:r>
              </a:p>
              <a:p>
                <a:r>
                  <a:rPr lang="en-IN" dirty="0"/>
                  <a:t>Instantaneous BER depends on amplitude </a:t>
                </a:r>
                <a:r>
                  <a:rPr lang="en-IN" b="1" i="1" dirty="0"/>
                  <a:t>a </a:t>
                </a:r>
                <a:r>
                  <a:rPr lang="en-IN" b="1" dirty="0"/>
                  <a:t>(|h|)</a:t>
                </a:r>
                <a:r>
                  <a:rPr lang="en-IN" dirty="0"/>
                  <a:t> which is a random quantity – Rayleigh random variable</a:t>
                </a:r>
              </a:p>
              <a:p>
                <a:r>
                  <a:rPr lang="en-IN" dirty="0"/>
                  <a:t>Hence BER is an average with respect to the PDF of </a:t>
                </a:r>
                <a:r>
                  <a:rPr lang="en-IN" b="1" i="1" dirty="0"/>
                  <a:t>a</a:t>
                </a:r>
                <a:r>
                  <a:rPr lang="en-IN" dirty="0"/>
                  <a:t> which is follows Rayleigh PDF from the channel model of Rayleigh Fading channel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oMath>
                </a14:m>
                <a:endParaRPr lang="en-IN" dirty="0"/>
              </a:p>
              <a:p>
                <a:r>
                  <a:rPr lang="en-IN" dirty="0"/>
                  <a:t>The average of a function </a:t>
                </a:r>
                <a14:m>
                  <m:oMath xmlns:m="http://schemas.openxmlformats.org/officeDocument/2006/math">
                    <m:r>
                      <a:rPr lang="en-IN" i="1" dirty="0" smtClean="0">
                        <a:latin typeface="Cambria Math" panose="02040503050406030204" pitchFamily="18" charset="0"/>
                      </a:rPr>
                      <m:t>𝑔</m:t>
                    </m:r>
                    <m:r>
                      <a:rPr lang="en-IN" i="1" dirty="0" smtClean="0">
                        <a:latin typeface="Cambria Math" panose="02040503050406030204" pitchFamily="18" charset="0"/>
                      </a:rPr>
                      <m:t>(</m:t>
                    </m:r>
                    <m:r>
                      <a:rPr lang="en-IN" i="1" dirty="0" smtClean="0">
                        <a:latin typeface="Cambria Math" panose="02040503050406030204" pitchFamily="18" charset="0"/>
                      </a:rPr>
                      <m:t>𝑎</m:t>
                    </m:r>
                    <m:r>
                      <a:rPr lang="en-IN" i="1" dirty="0" smtClean="0">
                        <a:latin typeface="Cambria Math" panose="02040503050406030204" pitchFamily="18" charset="0"/>
                      </a:rPr>
                      <m:t>)</m:t>
                    </m:r>
                  </m:oMath>
                </a14:m>
                <a:r>
                  <a:rPr lang="en-IN" dirty="0"/>
                  <a:t> whose PDF 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is </a:t>
                </a:r>
                <a14:m>
                  <m:oMath xmlns:m="http://schemas.openxmlformats.org/officeDocument/2006/math">
                    <m:nary>
                      <m:naryPr>
                        <m:limLoc m:val="undOvr"/>
                        <m:ctrlPr>
                          <a:rPr lang="en-IN" i="1" smtClean="0">
                            <a:latin typeface="Cambria Math" panose="02040503050406030204" pitchFamily="18" charset="0"/>
                          </a:rPr>
                        </m:ctrlPr>
                      </m:naryPr>
                      <m:sub>
                        <m:r>
                          <m:rPr>
                            <m:brk m:alnAt="24"/>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𝑑𝑎</m:t>
                        </m:r>
                      </m:e>
                    </m:nary>
                  </m:oMath>
                </a14:m>
                <a:endParaRPr lang="en-IN" dirty="0"/>
              </a:p>
              <a:p>
                <a:pPr lvl="1"/>
                <a:r>
                  <a:rPr lang="en-IN" dirty="0"/>
                  <a:t>The lower limit </a:t>
                </a:r>
                <a14:m>
                  <m:oMath xmlns:m="http://schemas.openxmlformats.org/officeDocument/2006/math">
                    <m:r>
                      <a:rPr lang="en-IN" b="0" i="1" smtClean="0">
                        <a:latin typeface="Cambria Math" panose="02040503050406030204" pitchFamily="18" charset="0"/>
                      </a:rPr>
                      <m:t>−∞</m:t>
                    </m:r>
                  </m:oMath>
                </a14:m>
                <a:r>
                  <a:rPr lang="en-IN" dirty="0"/>
                  <a:t> is actually zero</a:t>
                </a:r>
              </a:p>
              <a:p>
                <a:r>
                  <a:rPr lang="en-IN" dirty="0"/>
                  <a:t>BER of Wireless BPSK </a:t>
                </a:r>
              </a:p>
              <a:p>
                <a:pPr lvl="1"/>
                <a14:m>
                  <m:oMath xmlns:m="http://schemas.openxmlformats.org/officeDocument/2006/math">
                    <m:nary>
                      <m:naryPr>
                        <m:limLoc m:val="undOvr"/>
                        <m:ctrlPr>
                          <a:rPr lang="en-IN" i="1" smtClean="0">
                            <a:latin typeface="Cambria Math" panose="02040503050406030204" pitchFamily="18" charset="0"/>
                          </a:rPr>
                        </m:ctrlPr>
                      </m:naryPr>
                      <m:sub>
                        <m:r>
                          <m:rPr>
                            <m:brk m:alnAt="24"/>
                          </m:rPr>
                          <a:rPr lang="en-IN" b="0" i="1" smtClean="0">
                            <a:latin typeface="Cambria Math" panose="02040503050406030204" pitchFamily="18" charset="0"/>
                          </a:rPr>
                          <m:t>0</m:t>
                        </m:r>
                      </m:sub>
                      <m:sup>
                        <m:r>
                          <a:rPr lang="en-IN" b="0" i="1" smtClean="0">
                            <a:latin typeface="Cambria Math" panose="02040503050406030204" pitchFamily="18" charset="0"/>
                          </a:rPr>
                          <m:t>∞</m:t>
                        </m:r>
                      </m:sup>
                      <m:e>
                        <m:r>
                          <a:rPr lang="en-IN" b="0" i="1" smtClean="0">
                            <a:latin typeface="Cambria Math" panose="02040503050406030204" pitchFamily="18" charset="0"/>
                          </a:rPr>
                          <m:t>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𝑆𝑁𝑅</m:t>
                            </m:r>
                          </m:e>
                        </m:rad>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r>
                          <a:rPr lang="en-IN" b="0" i="1" smtClean="0">
                            <a:latin typeface="Cambria Math" panose="02040503050406030204" pitchFamily="18" charset="0"/>
                          </a:rPr>
                          <m:t>.</m:t>
                        </m:r>
                        <m:r>
                          <a:rPr lang="en-IN" b="0" i="1" smtClean="0">
                            <a:latin typeface="Cambria Math" panose="02040503050406030204" pitchFamily="18" charset="0"/>
                          </a:rPr>
                          <m:t>𝑑𝑎</m:t>
                        </m:r>
                      </m:e>
                    </m:nary>
                  </m:oMath>
                </a14:m>
                <a:endParaRPr lang="en-IN" b="0" dirty="0"/>
              </a:p>
              <a:p>
                <a:pPr lvl="1"/>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d>
                      <m:dPr>
                        <m:ctrlPr>
                          <a:rPr lang="en-IN" b="0" i="1" smtClean="0">
                            <a:latin typeface="Cambria Math" panose="02040503050406030204" pitchFamily="18" charset="0"/>
                          </a:rPr>
                        </m:ctrlPr>
                      </m:dPr>
                      <m:e>
                        <m:r>
                          <a:rPr lang="en-IN" b="0" i="1" smtClean="0">
                            <a:latin typeface="Cambria Math" panose="02040503050406030204" pitchFamily="18" charset="0"/>
                          </a:rPr>
                          <m:t>1−</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𝑆𝑁𝑅</m:t>
                                </m:r>
                              </m:num>
                              <m:den>
                                <m:r>
                                  <a:rPr lang="en-IN" b="0" i="1" smtClean="0">
                                    <a:latin typeface="Cambria Math" panose="02040503050406030204" pitchFamily="18" charset="0"/>
                                  </a:rPr>
                                  <m:t>2+</m:t>
                                </m:r>
                                <m:r>
                                  <a:rPr lang="en-IN" b="0" i="1" smtClean="0">
                                    <a:latin typeface="Cambria Math" panose="02040503050406030204" pitchFamily="18" charset="0"/>
                                  </a:rPr>
                                  <m:t>𝑆𝑁𝑅</m:t>
                                </m:r>
                                <m:r>
                                  <a:rPr lang="en-IN" b="0" i="1" smtClean="0">
                                    <a:latin typeface="Cambria Math" panose="02040503050406030204" pitchFamily="18" charset="0"/>
                                  </a:rPr>
                                  <m:t> </m:t>
                                </m:r>
                              </m:den>
                            </m:f>
                          </m:e>
                        </m:rad>
                      </m:e>
                    </m:d>
                    <m:r>
                      <a:rPr lang="en-IN" b="0" i="1" smtClean="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d>
                      <m:dPr>
                        <m:ctrlPr>
                          <a:rPr lang="en-IN" i="1">
                            <a:latin typeface="Cambria Math" panose="02040503050406030204" pitchFamily="18" charset="0"/>
                          </a:rPr>
                        </m:ctrlPr>
                      </m:dPr>
                      <m:e>
                        <m:r>
                          <a:rPr lang="en-IN" i="1">
                            <a:latin typeface="Cambria Math" panose="02040503050406030204" pitchFamily="18" charset="0"/>
                          </a:rPr>
                          <m:t>1−</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i="1">
                                    <a:latin typeface="Cambria Math" panose="02040503050406030204" pitchFamily="18" charset="0"/>
                                  </a:rPr>
                                  <m:t>2+</m:t>
                                </m:r>
                                <m:r>
                                  <a:rPr lang="en-IN" b="0" i="1" smtClean="0">
                                    <a:latin typeface="Cambria Math" panose="02040503050406030204" pitchFamily="18" charset="0"/>
                                  </a:rPr>
                                  <m:t>2</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i="1">
                                    <a:latin typeface="Cambria Math" panose="02040503050406030204" pitchFamily="18" charset="0"/>
                                  </a:rPr>
                                  <m:t> </m:t>
                                </m:r>
                              </m:den>
                            </m:f>
                          </m:e>
                        </m:rad>
                      </m:e>
                    </m:d>
                  </m:oMath>
                </a14:m>
                <a:endParaRPr lang="en-IN" dirty="0"/>
              </a:p>
              <a:p>
                <a:r>
                  <a:rPr lang="en-IN" dirty="0"/>
                  <a:t>BER of Wireless QPSK</a:t>
                </a:r>
              </a:p>
              <a:p>
                <a:pPr lvl="1"/>
                <a14:m>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d>
                      <m:dPr>
                        <m:ctrlPr>
                          <a:rPr lang="en-IN" i="1">
                            <a:latin typeface="Cambria Math" panose="02040503050406030204" pitchFamily="18" charset="0"/>
                          </a:rPr>
                        </m:ctrlPr>
                      </m:dPr>
                      <m:e>
                        <m:r>
                          <a:rPr lang="en-IN" i="1">
                            <a:latin typeface="Cambria Math" panose="02040503050406030204" pitchFamily="18" charset="0"/>
                          </a:rPr>
                          <m:t>1−</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i="1">
                                    <a:latin typeface="Cambria Math" panose="02040503050406030204" pitchFamily="18" charset="0"/>
                                  </a:rPr>
                                  <m:t>2+</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i="1">
                                    <a:latin typeface="Cambria Math" panose="02040503050406030204" pitchFamily="18" charset="0"/>
                                  </a:rPr>
                                  <m:t> </m:t>
                                </m:r>
                              </m:den>
                            </m:f>
                          </m:e>
                        </m:rad>
                      </m:e>
                    </m:d>
                  </m:oMath>
                </a14:m>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63453637-51D7-6276-0EB2-7A70C56FFFAA}"/>
                  </a:ext>
                </a:extLst>
              </p:cNvPr>
              <p:cNvSpPr>
                <a:spLocks noGrp="1" noRot="1" noChangeAspect="1" noMove="1" noResize="1" noEditPoints="1" noAdjustHandles="1" noChangeArrowheads="1" noChangeShapeType="1" noTextEdit="1"/>
              </p:cNvSpPr>
              <p:nvPr>
                <p:ph sz="quarter" idx="10"/>
              </p:nvPr>
            </p:nvSpPr>
            <p:spPr>
              <a:blipFill>
                <a:blip r:embed="rId2"/>
                <a:stretch>
                  <a:fillRect t="-205" r="-1019"/>
                </a:stretch>
              </a:blipFill>
            </p:spPr>
            <p:txBody>
              <a:bodyPr/>
              <a:lstStyle/>
              <a:p>
                <a:r>
                  <a:rPr lang="en-IN">
                    <a:noFill/>
                  </a:rPr>
                  <a:t> </a:t>
                </a:r>
              </a:p>
            </p:txBody>
          </p:sp>
        </mc:Fallback>
      </mc:AlternateContent>
    </p:spTree>
    <p:extLst>
      <p:ext uri="{BB962C8B-B14F-4D97-AF65-F5344CB8AC3E}">
        <p14:creationId xmlns:p14="http://schemas.microsoft.com/office/powerpoint/2010/main" val="14319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D07F-B40C-6D5D-C3AF-69C34250FE7E}"/>
              </a:ext>
            </a:extLst>
          </p:cNvPr>
          <p:cNvSpPr>
            <a:spLocks noGrp="1"/>
          </p:cNvSpPr>
          <p:nvPr>
            <p:ph type="title"/>
          </p:nvPr>
        </p:nvSpPr>
        <p:spPr/>
        <p:txBody>
          <a:bodyPr/>
          <a:lstStyle/>
          <a:p>
            <a:r>
              <a:rPr lang="en-IN" dirty="0"/>
              <a:t>BER of Rayleigh Fading Channel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02F10F-CFA3-32A0-7488-0D217921EB7E}"/>
                  </a:ext>
                </a:extLst>
              </p:cNvPr>
              <p:cNvSpPr>
                <a:spLocks noGrp="1"/>
              </p:cNvSpPr>
              <p:nvPr>
                <p:ph sz="quarter" idx="10"/>
              </p:nvPr>
            </p:nvSpPr>
            <p:spPr/>
            <p:txBody>
              <a:bodyPr>
                <a:normAutofit fontScale="85000" lnSpcReduction="20000"/>
              </a:bodyPr>
              <a:lstStyle/>
              <a:p>
                <a:r>
                  <a:rPr lang="en-IN" dirty="0"/>
                  <a:t>Wireline</a:t>
                </a:r>
              </a:p>
              <a:p>
                <a:pPr lvl="1"/>
                <a:r>
                  <a:rPr lang="en-IN" dirty="0"/>
                  <a:t>The Q function – CCDF - the tail probability of Gaussian RV, x is </a:t>
                </a:r>
                <a14:m>
                  <m:oMath xmlns:m="http://schemas.openxmlformats.org/officeDocument/2006/math">
                    <m:nary>
                      <m:naryPr>
                        <m:limLoc m:val="undOvr"/>
                        <m:ctrlPr>
                          <a:rPr lang="en-IN" i="1" smtClean="0">
                            <a:latin typeface="Cambria Math" panose="02040503050406030204" pitchFamily="18" charset="0"/>
                          </a:rPr>
                        </m:ctrlPr>
                      </m:naryPr>
                      <m:sub>
                        <m:r>
                          <m:rPr>
                            <m:brk m:alnAt="24"/>
                          </m:rPr>
                          <a:rPr lang="en-IN" b="0" i="1" smtClean="0">
                            <a:latin typeface="Cambria Math" panose="02040503050406030204" pitchFamily="18" charset="0"/>
                          </a:rPr>
                          <m:t>𝑥</m:t>
                        </m:r>
                      </m:sub>
                      <m:sup>
                        <m:r>
                          <a:rPr lang="en-IN" b="0" i="1" smtClean="0">
                            <a:latin typeface="Cambria Math" panose="02040503050406030204" pitchFamily="18" charset="0"/>
                          </a:rPr>
                          <m:t>∞</m:t>
                        </m:r>
                      </m:sup>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e>
                            </m:rad>
                            <m:r>
                              <a:rPr lang="en-IN" b="0" i="1" smtClean="0">
                                <a:latin typeface="Cambria Math" panose="02040503050406030204" pitchFamily="18" charset="0"/>
                              </a:rPr>
                              <m:t> </m:t>
                            </m:r>
                            <m:r>
                              <a:rPr lang="en-IN" b="0" i="1" smtClean="0">
                                <a:latin typeface="Cambria Math" panose="02040503050406030204" pitchFamily="18" charset="0"/>
                              </a:rPr>
                              <m:t>𝜋</m:t>
                            </m:r>
                            <m:r>
                              <a:rPr lang="en-IN" b="0" i="1" smtClean="0">
                                <a:latin typeface="Cambria Math" panose="02040503050406030204" pitchFamily="18" charset="0"/>
                              </a:rPr>
                              <m:t> </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𝑡</m:t>
                                    </m:r>
                                  </m:e>
                                  <m:sup>
                                    <m:r>
                                      <a:rPr lang="en-IN" b="0" i="1" smtClean="0">
                                        <a:latin typeface="Cambria Math" panose="02040503050406030204" pitchFamily="18" charset="0"/>
                                      </a:rPr>
                                      <m:t>2</m:t>
                                    </m:r>
                                  </m:sup>
                                </m:sSup>
                              </m:num>
                              <m:den>
                                <m:r>
                                  <a:rPr lang="en-IN" b="0" i="1" smtClean="0">
                                    <a:latin typeface="Cambria Math" panose="02040503050406030204" pitchFamily="18" charset="0"/>
                                  </a:rPr>
                                  <m:t>2</m:t>
                                </m:r>
                              </m:den>
                            </m:f>
                          </m:sup>
                        </m:sSup>
                        <m:r>
                          <a:rPr lang="en-IN" b="0" i="1" smtClean="0">
                            <a:latin typeface="Cambria Math" panose="02040503050406030204" pitchFamily="18" charset="0"/>
                          </a:rPr>
                          <m:t>×</m:t>
                        </m:r>
                        <m:r>
                          <a:rPr lang="en-IN" b="0" i="1" smtClean="0">
                            <a:latin typeface="Cambria Math" panose="02040503050406030204" pitchFamily="18" charset="0"/>
                          </a:rPr>
                          <m:t>𝑑𝑡</m:t>
                        </m:r>
                      </m:e>
                    </m:nary>
                  </m:oMath>
                </a14:m>
                <a:endParaRPr lang="en-IN" dirty="0"/>
              </a:p>
              <a:p>
                <a:pPr lvl="1"/>
                <a:r>
                  <a:rPr lang="en-IN" dirty="0"/>
                  <a:t>The Q function can be approximately upper bounded by </a:t>
                </a:r>
              </a:p>
              <a:p>
                <a:pPr lvl="2"/>
                <a14:m>
                  <m:oMath xmlns:m="http://schemas.openxmlformats.org/officeDocument/2006/math">
                    <m:r>
                      <a:rPr lang="en-IN" b="1" i="1" smtClean="0">
                        <a:latin typeface="Cambria Math" panose="02040503050406030204" pitchFamily="18" charset="0"/>
                      </a:rPr>
                      <m:t>𝑸</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e>
                    </m:d>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𝟐</m:t>
                        </m:r>
                      </m:den>
                    </m:f>
                    <m:sSup>
                      <m:sSupPr>
                        <m:ctrlPr>
                          <a:rPr lang="en-IN" b="1" i="1" smtClean="0">
                            <a:latin typeface="Cambria Math" panose="02040503050406030204" pitchFamily="18" charset="0"/>
                          </a:rPr>
                        </m:ctrlPr>
                      </m:sSupPr>
                      <m:e>
                        <m:r>
                          <a:rPr lang="en-IN" b="1" i="1" smtClean="0">
                            <a:latin typeface="Cambria Math" panose="02040503050406030204" pitchFamily="18" charset="0"/>
                          </a:rPr>
                          <m:t>×</m:t>
                        </m:r>
                        <m:r>
                          <a:rPr lang="en-IN" b="1" i="1" smtClean="0">
                            <a:latin typeface="Cambria Math" panose="02040503050406030204" pitchFamily="18" charset="0"/>
                          </a:rPr>
                          <m:t>𝒆</m:t>
                        </m:r>
                      </m:e>
                      <m:sup>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𝟐</m:t>
                            </m:r>
                          </m:den>
                        </m:f>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𝒙</m:t>
                            </m:r>
                          </m:e>
                          <m:sup>
                            <m:r>
                              <a:rPr lang="en-IN" b="1" i="1" smtClean="0">
                                <a:latin typeface="Cambria Math" panose="02040503050406030204" pitchFamily="18" charset="0"/>
                              </a:rPr>
                              <m:t>𝟐</m:t>
                            </m:r>
                          </m:sup>
                        </m:sSup>
                      </m:sup>
                    </m:sSup>
                  </m:oMath>
                </a14:m>
                <a:endParaRPr lang="en-IN" b="1" dirty="0"/>
              </a:p>
              <a:p>
                <a:pPr lvl="2"/>
                <a14:m>
                  <m:oMath xmlns:m="http://schemas.openxmlformats.org/officeDocument/2006/math">
                    <m:r>
                      <a:rPr lang="en-IN" b="1" i="1" smtClean="0">
                        <a:latin typeface="Cambria Math" panose="02040503050406030204" pitchFamily="18" charset="0"/>
                      </a:rPr>
                      <m:t>⇒</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e>
                          <m:sup>
                            <m:r>
                              <a:rPr lang="en-IN" b="0" i="1" smtClean="0">
                                <a:latin typeface="Cambria Math" panose="02040503050406030204" pitchFamily="18" charset="0"/>
                              </a:rPr>
                              <m:t>2</m:t>
                            </m:r>
                          </m:sup>
                        </m:sSup>
                      </m:sup>
                    </m:s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𝑆𝑁𝑅</m:t>
                        </m:r>
                      </m:sup>
                    </m:sSup>
                  </m:oMath>
                </a14:m>
                <a:endParaRPr lang="en-IN" b="1" dirty="0"/>
              </a:p>
              <a:p>
                <a:pPr lvl="1"/>
                <a:r>
                  <a:rPr lang="en-IN" dirty="0"/>
                  <a:t>Wireline BER decreases exponentially with increase in SNR</a:t>
                </a:r>
              </a:p>
              <a:p>
                <a:r>
                  <a:rPr lang="en-IN" dirty="0"/>
                  <a:t>Wireless</a:t>
                </a:r>
              </a:p>
              <a:p>
                <a:pPr lvl="1"/>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𝑆𝑁𝑅</m:t>
                                </m:r>
                              </m:num>
                              <m:den>
                                <m:r>
                                  <a:rPr lang="en-IN" b="0" i="1" smtClean="0">
                                    <a:latin typeface="Cambria Math" panose="02040503050406030204" pitchFamily="18" charset="0"/>
                                  </a:rPr>
                                  <m:t>2+</m:t>
                                </m:r>
                                <m:r>
                                  <a:rPr lang="en-IN" b="0" i="1" smtClean="0">
                                    <a:latin typeface="Cambria Math" panose="02040503050406030204" pitchFamily="18" charset="0"/>
                                  </a:rPr>
                                  <m:t>𝑆𝑁𝑅</m:t>
                                </m:r>
                              </m:den>
                            </m:f>
                          </m:e>
                        </m:rad>
                      </m:e>
                    </m:d>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1−</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b="0" i="1" smtClean="0">
                                    <a:latin typeface="Cambria Math" panose="02040503050406030204" pitchFamily="18" charset="0"/>
                                  </a:rPr>
                                  <m:t>1</m:t>
                                </m:r>
                              </m:num>
                              <m:den>
                                <m:f>
                                  <m:fPr>
                                    <m:ctrlPr>
                                      <a:rPr lang="en-IN" b="0" i="1" smtClean="0">
                                        <a:latin typeface="Cambria Math" panose="02040503050406030204" pitchFamily="18" charset="0"/>
                                      </a:rPr>
                                    </m:ctrlPr>
                                  </m:fPr>
                                  <m:num>
                                    <m:r>
                                      <a:rPr lang="en-IN" i="1">
                                        <a:latin typeface="Cambria Math" panose="02040503050406030204" pitchFamily="18" charset="0"/>
                                      </a:rPr>
                                      <m:t>2</m:t>
                                    </m:r>
                                  </m:num>
                                  <m:den>
                                    <m:r>
                                      <a:rPr lang="en-IN" b="0" i="1" smtClean="0">
                                        <a:latin typeface="Cambria Math" panose="02040503050406030204" pitchFamily="18" charset="0"/>
                                      </a:rPr>
                                      <m:t>𝑆𝑁𝑅</m:t>
                                    </m:r>
                                  </m:den>
                                </m:f>
                                <m:r>
                                  <a:rPr lang="en-IN" i="1">
                                    <a:latin typeface="Cambria Math" panose="02040503050406030204" pitchFamily="18" charset="0"/>
                                  </a:rPr>
                                  <m:t>+</m:t>
                                </m:r>
                                <m:r>
                                  <a:rPr lang="en-IN" b="0" i="1" smtClean="0">
                                    <a:latin typeface="Cambria Math" panose="02040503050406030204" pitchFamily="18" charset="0"/>
                                  </a:rPr>
                                  <m:t>1</m:t>
                                </m:r>
                              </m:den>
                            </m:f>
                          </m:e>
                        </m:rad>
                      </m:e>
                    </m:d>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1−</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𝑆𝑁𝑅</m:t>
                                    </m:r>
                                  </m:den>
                                </m:f>
                                <m:r>
                                  <a:rPr lang="en-IN" b="0" i="1" smtClean="0">
                                    <a:latin typeface="Cambria Math" panose="02040503050406030204" pitchFamily="18" charset="0"/>
                                  </a:rPr>
                                  <m:t>+1</m:t>
                                </m:r>
                              </m:e>
                            </m:d>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up>
                        </m:sSup>
                      </m:e>
                    </m:d>
                  </m:oMath>
                </a14:m>
                <a:endParaRPr lang="en-IN" dirty="0"/>
              </a:p>
              <a:p>
                <a:pPr lvl="2"/>
                <a:r>
                  <a:rPr lang="en-IN" dirty="0"/>
                  <a:t>At higher SNR,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𝑆𝑁𝑅</m:t>
                        </m:r>
                      </m:den>
                    </m:f>
                  </m:oMath>
                </a14:m>
                <a:r>
                  <a:rPr lang="en-IN" dirty="0"/>
                  <a:t> will be very small</a:t>
                </a:r>
              </a:p>
              <a:p>
                <a:pPr lvl="2"/>
                <a:r>
                  <a:rPr lang="en-IN" dirty="0"/>
                  <a:t>Applying Taylor series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𝑥</m:t>
                            </m:r>
                          </m:e>
                        </m:d>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up>
                    </m:sSup>
                  </m:oMath>
                </a14:m>
                <a:r>
                  <a:rPr lang="en-IN" dirty="0"/>
                  <a:t>, where x is very small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𝑥</m:t>
                            </m:r>
                          </m:e>
                        </m:d>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up>
                    </m:sSup>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is first order Taylor series approximation</a:t>
                </a:r>
              </a:p>
              <a:p>
                <a:pPr lvl="1"/>
                <a:r>
                  <a:rPr lang="en-IN" dirty="0"/>
                  <a:t>Applying first order Taylor series approximation to BER</a:t>
                </a:r>
              </a:p>
              <a:p>
                <a:pPr lvl="2"/>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𝑆𝑁𝑅</m:t>
                                </m:r>
                              </m:den>
                            </m:f>
                          </m:e>
                        </m: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b="0" dirty="0"/>
              </a:p>
              <a:p>
                <a:pPr lvl="1"/>
                <a:r>
                  <a:rPr lang="en-IN" dirty="0"/>
                  <a:t>Wireless BER only decreases as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dirty="0"/>
              </a:p>
              <a:p>
                <a:r>
                  <a:rPr lang="en-IN" dirty="0"/>
                  <a:t>The wireless channel requires an order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4</m:t>
                        </m:r>
                      </m:sup>
                    </m:sSup>
                  </m:oMath>
                </a14:m>
                <a:r>
                  <a:rPr lang="en-IN" dirty="0"/>
                  <a:t> times more transmit signal power to maintain the same BER</a:t>
                </a:r>
              </a:p>
              <a:p>
                <a:r>
                  <a:rPr lang="en-IN" dirty="0"/>
                  <a:t>This is due to deep fade or wireless channel being deep fading channel</a:t>
                </a:r>
              </a:p>
            </p:txBody>
          </p:sp>
        </mc:Choice>
        <mc:Fallback xmlns="">
          <p:sp>
            <p:nvSpPr>
              <p:cNvPr id="3" name="Content Placeholder 2">
                <a:extLst>
                  <a:ext uri="{FF2B5EF4-FFF2-40B4-BE49-F238E27FC236}">
                    <a16:creationId xmlns:a16="http://schemas.microsoft.com/office/drawing/2014/main" id="{7802F10F-CFA3-32A0-7488-0D217921EB7E}"/>
                  </a:ext>
                </a:extLst>
              </p:cNvPr>
              <p:cNvSpPr>
                <a:spLocks noGrp="1" noRot="1" noChangeAspect="1" noMove="1" noResize="1" noEditPoints="1" noAdjustHandles="1" noChangeArrowheads="1" noChangeShapeType="1" noTextEdit="1"/>
              </p:cNvSpPr>
              <p:nvPr>
                <p:ph sz="quarter" idx="10"/>
              </p:nvPr>
            </p:nvSpPr>
            <p:spPr>
              <a:blipFill>
                <a:blip r:embed="rId2"/>
                <a:stretch>
                  <a:fillRect t="-1433" b="-1638"/>
                </a:stretch>
              </a:blipFill>
            </p:spPr>
            <p:txBody>
              <a:bodyPr/>
              <a:lstStyle/>
              <a:p>
                <a:r>
                  <a:rPr lang="en-IN">
                    <a:noFill/>
                  </a:rPr>
                  <a:t> </a:t>
                </a:r>
              </a:p>
            </p:txBody>
          </p:sp>
        </mc:Fallback>
      </mc:AlternateContent>
    </p:spTree>
    <p:extLst>
      <p:ext uri="{BB962C8B-B14F-4D97-AF65-F5344CB8AC3E}">
        <p14:creationId xmlns:p14="http://schemas.microsoft.com/office/powerpoint/2010/main" val="88215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8E16-52C1-C5BF-380B-C5F2E5CDC40C}"/>
              </a:ext>
            </a:extLst>
          </p:cNvPr>
          <p:cNvSpPr>
            <a:spLocks noGrp="1"/>
          </p:cNvSpPr>
          <p:nvPr>
            <p:ph type="title"/>
          </p:nvPr>
        </p:nvSpPr>
        <p:spPr/>
        <p:txBody>
          <a:bodyPr/>
          <a:lstStyle/>
          <a:p>
            <a:r>
              <a:rPr lang="en-IN" dirty="0"/>
              <a:t>Deep Fade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513152-96CF-5448-BBEC-C2541BB19D36}"/>
                  </a:ext>
                </a:extLst>
              </p:cNvPr>
              <p:cNvSpPr>
                <a:spLocks noGrp="1"/>
              </p:cNvSpPr>
              <p:nvPr>
                <p:ph sz="quarter" idx="10"/>
              </p:nvPr>
            </p:nvSpPr>
            <p:spPr/>
            <p:txBody>
              <a:bodyPr>
                <a:normAutofit fontScale="92500"/>
              </a:bodyPr>
              <a:lstStyle/>
              <a:p>
                <a:r>
                  <a:rPr lang="en-IN" dirty="0"/>
                  <a:t>For deep fade </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𝑃</m:t>
                    </m:r>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&lt;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𝑃</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𝒂</m:t>
                        </m:r>
                      </m:e>
                      <m:sup>
                        <m:r>
                          <a:rPr lang="en-IN" b="1" i="1" smtClean="0">
                            <a:latin typeface="Cambria Math" panose="02040503050406030204" pitchFamily="18" charset="0"/>
                          </a:rPr>
                          <m:t>𝟐</m:t>
                        </m:r>
                      </m:sup>
                    </m:sSup>
                    <m:r>
                      <a:rPr lang="en-IN" b="1" i="1" smtClean="0">
                        <a:latin typeface="Cambria Math" panose="02040503050406030204" pitchFamily="18" charset="0"/>
                      </a:rPr>
                      <m:t>&lt;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𝑺𝑵𝑹</m:t>
                        </m:r>
                      </m:den>
                    </m:f>
                    <m:r>
                      <a:rPr lang="en-IN" b="0" i="1" smtClean="0">
                        <a:latin typeface="Cambria Math" panose="02040503050406030204" pitchFamily="18" charset="0"/>
                      </a:rPr>
                      <m:t> </m:t>
                    </m:r>
                  </m:oMath>
                </a14:m>
                <a:endParaRPr lang="en-IN" dirty="0"/>
              </a:p>
              <a:p>
                <a:r>
                  <a:rPr lang="en-IN" dirty="0"/>
                  <a:t>Probability of Deep Fade</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𝐷𝐹</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Pr</m:t>
                        </m:r>
                      </m:fName>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&lt;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e>
                        </m:d>
                      </m:e>
                    </m:func>
                    <m:r>
                      <a:rPr lang="en-IN" b="0" i="1" smtClean="0">
                        <a:latin typeface="Cambria Math" panose="02040503050406030204" pitchFamily="18" charset="0"/>
                      </a:rPr>
                      <m:t>⇒ </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Pr</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&lt;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den>
                            </m:f>
                          </m:e>
                        </m:d>
                      </m:e>
                    </m:func>
                  </m:oMath>
                </a14:m>
                <a:endParaRPr lang="en-IN" b="0" i="1" dirty="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𝑅𝑎𝑦𝑙𝑒𝑖𝑔h</m:t>
                    </m:r>
                    <m:r>
                      <a:rPr lang="en-IN" b="0" i="1" smtClean="0">
                        <a:latin typeface="Cambria Math" panose="02040503050406030204" pitchFamily="18" charset="0"/>
                      </a:rPr>
                      <m:t> </m:t>
                    </m:r>
                    <m:r>
                      <a:rPr lang="en-IN" b="0" i="1" smtClean="0">
                        <a:latin typeface="Cambria Math" panose="02040503050406030204" pitchFamily="18" charset="0"/>
                      </a:rPr>
                      <m:t>𝑟𝑎𝑛𝑑𝑜𝑚</m:t>
                    </m:r>
                    <m:r>
                      <a:rPr lang="en-IN" b="0" i="1" smtClean="0">
                        <a:latin typeface="Cambria Math" panose="02040503050406030204" pitchFamily="18" charset="0"/>
                      </a:rPr>
                      <m:t> </m:t>
                    </m:r>
                    <m:r>
                      <a:rPr lang="en-IN" b="0" i="1" smtClean="0">
                        <a:latin typeface="Cambria Math" panose="02040503050406030204" pitchFamily="18" charset="0"/>
                      </a:rPr>
                      <m:t>𝑣𝑎𝑟𝑖𝑎𝑏𝑙𝑒</m:t>
                    </m:r>
                    <m:r>
                      <a:rPr lang="en-IN" b="0" i="0" smtClean="0">
                        <a:latin typeface="Cambria Math" panose="02040503050406030204" pitchFamily="18" charset="0"/>
                      </a:rPr>
                      <m:t> </m:t>
                    </m:r>
                    <m:r>
                      <m:rPr>
                        <m:sty m:val="p"/>
                      </m:rPr>
                      <a:rPr lang="en-IN" b="0" i="0" smtClean="0">
                        <a:latin typeface="Cambria Math" panose="02040503050406030204" pitchFamily="18" charset="0"/>
                      </a:rPr>
                      <m:t>whose</m:t>
                    </m:r>
                    <m:r>
                      <a:rPr lang="en-IN" b="0" i="0" smtClean="0">
                        <a:latin typeface="Cambria Math" panose="02040503050406030204" pitchFamily="18" charset="0"/>
                      </a:rPr>
                      <m:t> </m:t>
                    </m:r>
                    <m:r>
                      <a:rPr lang="en-IN" b="0" i="1" smtClean="0">
                        <a:latin typeface="Cambria Math" panose="02040503050406030204" pitchFamily="18" charset="0"/>
                      </a:rPr>
                      <m:t>𝑃𝐷𝐹</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oMath>
                </a14:m>
                <a:endParaRPr lang="en-IN" b="0" i="1" dirty="0"/>
              </a:p>
              <a:p>
                <a:pPr lvl="1"/>
                <a14:m>
                  <m:oMath xmlns:m="http://schemas.openxmlformats.org/officeDocument/2006/math">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0</m:t>
                        </m:r>
                      </m:sub>
                      <m:sup>
                        <m:r>
                          <a:rPr lang="en-IN" b="0" i="1" smtClean="0">
                            <a:latin typeface="Cambria Math" panose="02040503050406030204" pitchFamily="18" charset="0"/>
                          </a:rPr>
                          <m:t>1/</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e>
                    </m:nary>
                    <m:r>
                      <a:rPr lang="en-IN" b="0" i="1" smtClean="0">
                        <a:latin typeface="Cambria Math" panose="02040503050406030204" pitchFamily="18" charset="0"/>
                      </a:rPr>
                      <m:t>𝑑𝑎</m:t>
                    </m:r>
                    <m:r>
                      <a:rPr lang="en-IN" b="0" i="1" smtClean="0">
                        <a:latin typeface="Cambria Math" panose="02040503050406030204" pitchFamily="18" charset="0"/>
                      </a:rPr>
                      <m:t>=</m:t>
                    </m:r>
                    <m:nary>
                      <m:naryPr>
                        <m:limLoc m:val="undOvr"/>
                        <m:ctrlPr>
                          <a:rPr lang="en-IN" i="1">
                            <a:latin typeface="Cambria Math" panose="02040503050406030204" pitchFamily="18" charset="0"/>
                          </a:rPr>
                        </m:ctrlPr>
                      </m:naryPr>
                      <m:sub>
                        <m:r>
                          <m:rPr>
                            <m:brk m:alnAt="24"/>
                          </m:rPr>
                          <a:rPr lang="en-IN" i="1">
                            <a:latin typeface="Cambria Math" panose="02040503050406030204" pitchFamily="18" charset="0"/>
                          </a:rPr>
                          <m:t>0</m:t>
                        </m:r>
                      </m:sub>
                      <m:sup>
                        <m:r>
                          <a:rPr lang="en-IN" i="1">
                            <a:latin typeface="Cambria Math" panose="02040503050406030204" pitchFamily="18" charset="0"/>
                          </a:rPr>
                          <m:t>1/</m:t>
                        </m:r>
                        <m:rad>
                          <m:radPr>
                            <m:degHide m:val="on"/>
                            <m:ctrlPr>
                              <a:rPr lang="en-IN" i="1">
                                <a:latin typeface="Cambria Math" panose="02040503050406030204" pitchFamily="18" charset="0"/>
                              </a:rPr>
                            </m:ctrlPr>
                          </m:radPr>
                          <m:deg/>
                          <m:e>
                            <m:r>
                              <a:rPr lang="en-IN" i="1">
                                <a:latin typeface="Cambria Math" panose="02040503050406030204" pitchFamily="18" charset="0"/>
                              </a:rPr>
                              <m:t>𝑆𝑁𝑅</m:t>
                            </m:r>
                          </m:e>
                        </m:rad>
                      </m:sup>
                      <m:e>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e>
                    </m:nary>
                    <m:r>
                      <a:rPr lang="en-IN" i="1">
                        <a:latin typeface="Cambria Math" panose="02040503050406030204" pitchFamily="18" charset="0"/>
                      </a:rPr>
                      <m:t>𝑑𝑎</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e>
                      <m:sub>
                        <m:r>
                          <a:rPr lang="en-IN" b="0" i="1" smtClean="0">
                            <a:latin typeface="Cambria Math" panose="02040503050406030204" pitchFamily="18" charset="0"/>
                          </a:rPr>
                          <m:t>0</m:t>
                        </m:r>
                      </m:sub>
                      <m:sup>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den>
                        </m:f>
                      </m:sup>
                    </m:sSubSup>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sup>
                    </m:sSup>
                  </m:oMath>
                </a14:m>
                <a:endParaRPr lang="en-IN" b="0" dirty="0"/>
              </a:p>
              <a:p>
                <a:pPr lvl="1"/>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𝐷𝐹</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sup>
                        </m:sSup>
                      </m:e>
                    </m:d>
                  </m:oMath>
                </a14:m>
                <a:endParaRPr lang="en-IN" b="0" dirty="0"/>
              </a:p>
              <a:p>
                <a:pPr lvl="1"/>
                <a:r>
                  <a:rPr lang="en-IN" b="0" dirty="0"/>
                  <a:t>As per Taylor series,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rPr>
                          <m:t>𝑥</m:t>
                        </m:r>
                      </m:sup>
                    </m:sSup>
                    <m:r>
                      <a:rPr lang="en-IN" b="0" i="1"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3</m:t>
                            </m:r>
                          </m:sup>
                        </m:sSup>
                      </m:num>
                      <m:den>
                        <m:r>
                          <a:rPr lang="en-IN" b="0" i="1" smtClean="0">
                            <a:latin typeface="Cambria Math" panose="02040503050406030204" pitchFamily="18" charset="0"/>
                          </a:rPr>
                          <m:t>6</m:t>
                        </m:r>
                      </m:den>
                    </m:f>
                    <m:r>
                      <a:rPr lang="en-IN" b="0" i="1" smtClean="0">
                        <a:latin typeface="Cambria Math" panose="02040503050406030204" pitchFamily="18" charset="0"/>
                      </a:rPr>
                      <m:t>+…</m:t>
                    </m:r>
                  </m:oMath>
                </a14:m>
                <a:endParaRPr lang="en-IN" b="0" dirty="0"/>
              </a:p>
              <a:p>
                <a:pPr lvl="1"/>
                <a:r>
                  <a:rPr lang="en-IN" b="0" dirty="0"/>
                  <a:t>When x is small,</a:t>
                </a:r>
                <a:r>
                  <a:rPr lang="en-IN"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rPr>
                          <m:t>𝑥</m:t>
                        </m:r>
                      </m:sup>
                    </m:sSup>
                    <m:r>
                      <a:rPr lang="en-IN" b="0" i="1" smtClean="0">
                        <a:latin typeface="Cambria Math" panose="02040503050406030204" pitchFamily="18" charset="0"/>
                      </a:rPr>
                      <m:t>=1−</m:t>
                    </m:r>
                    <m:r>
                      <a:rPr lang="en-IN" b="0" i="1" smtClean="0">
                        <a:latin typeface="Cambria Math" panose="02040503050406030204" pitchFamily="18" charset="0"/>
                      </a:rPr>
                      <m:t>𝑥</m:t>
                    </m:r>
                  </m:oMath>
                </a14:m>
                <a:endParaRPr lang="en-IN" b="0" dirty="0"/>
              </a:p>
              <a:p>
                <a:pPr lvl="1"/>
                <a:r>
                  <a:rPr lang="en-IN" b="0" dirty="0"/>
                  <a:t>Simplifying further,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𝐷𝐹</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e>
                        </m: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b="0" dirty="0"/>
              </a:p>
              <a:p>
                <a:pPr lvl="1"/>
                <a14:m>
                  <m:oMath xmlns:m="http://schemas.openxmlformats.org/officeDocument/2006/math">
                    <m:r>
                      <a:rPr lang="en-IN" b="0" i="1" smtClean="0">
                        <a:latin typeface="Cambria Math" panose="02040503050406030204" pitchFamily="18" charset="0"/>
                      </a:rPr>
                      <m:t>𝐵𝐸𝑅</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𝑆𝑁𝑅</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𝐷𝐹</m:t>
                        </m:r>
                      </m:sub>
                    </m:sSub>
                  </m:oMath>
                </a14:m>
                <a:endParaRPr lang="en-IN" b="0" i="1" dirty="0">
                  <a:latin typeface="Cambria Math" panose="02040503050406030204" pitchFamily="18" charset="0"/>
                </a:endParaRPr>
              </a:p>
              <a:p>
                <a:pPr lvl="1"/>
                <a14:m>
                  <m:oMath xmlns:m="http://schemas.openxmlformats.org/officeDocument/2006/math">
                    <m:r>
                      <a:rPr lang="en-IN" b="1" i="1" smtClean="0">
                        <a:latin typeface="Cambria Math" panose="02040503050406030204" pitchFamily="18" charset="0"/>
                      </a:rPr>
                      <m:t>⇒</m:t>
                    </m:r>
                    <m:r>
                      <a:rPr lang="en-IN" b="1" i="1" smtClean="0">
                        <a:latin typeface="Cambria Math" panose="02040503050406030204" pitchFamily="18" charset="0"/>
                      </a:rPr>
                      <m:t>𝑩𝑬𝑹</m:t>
                    </m:r>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𝟐</m:t>
                        </m:r>
                      </m:den>
                    </m:f>
                    <m:sSub>
                      <m:sSubPr>
                        <m:ctrlPr>
                          <a:rPr lang="en-IN" b="1" i="1" smtClean="0">
                            <a:latin typeface="Cambria Math" panose="02040503050406030204" pitchFamily="18" charset="0"/>
                          </a:rPr>
                        </m:ctrlPr>
                      </m:sSubPr>
                      <m:e>
                        <m:r>
                          <a:rPr lang="en-IN" b="1" i="1" smtClean="0">
                            <a:latin typeface="Cambria Math" panose="02040503050406030204" pitchFamily="18" charset="0"/>
                          </a:rPr>
                          <m:t>𝑷</m:t>
                        </m:r>
                      </m:e>
                      <m:sub>
                        <m:r>
                          <a:rPr lang="en-IN" b="1" i="1" smtClean="0">
                            <a:latin typeface="Cambria Math" panose="02040503050406030204" pitchFamily="18" charset="0"/>
                          </a:rPr>
                          <m:t>𝑫𝑭</m:t>
                        </m:r>
                      </m:sub>
                    </m:sSub>
                  </m:oMath>
                </a14:m>
                <a:endParaRPr lang="en-IN" b="1" dirty="0"/>
              </a:p>
              <a:p>
                <a:r>
                  <a:rPr lang="en-IN" dirty="0"/>
                  <a:t>BER is highly correlated with deep fade</a:t>
                </a:r>
                <a:endParaRPr lang="en-IN" b="0" dirty="0"/>
              </a:p>
              <a:p>
                <a:pPr lvl="1"/>
                <a:endParaRPr lang="en-IN" b="0" dirty="0"/>
              </a:p>
              <a:p>
                <a:pPr lvl="1"/>
                <a:endParaRPr lang="en-IN" b="0"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1E513152-96CF-5448-BBEC-C2541BB19D36}"/>
                  </a:ext>
                </a:extLst>
              </p:cNvPr>
              <p:cNvSpPr>
                <a:spLocks noGrp="1" noRot="1" noChangeAspect="1" noMove="1" noResize="1" noEditPoints="1" noAdjustHandles="1" noChangeArrowheads="1" noChangeShapeType="1" noTextEdit="1"/>
              </p:cNvSpPr>
              <p:nvPr>
                <p:ph sz="quarter" idx="10"/>
              </p:nvPr>
            </p:nvSpPr>
            <p:spPr>
              <a:blipFill>
                <a:blip r:embed="rId2"/>
                <a:stretch>
                  <a:fillRect b="-819"/>
                </a:stretch>
              </a:blipFill>
            </p:spPr>
            <p:txBody>
              <a:bodyPr/>
              <a:lstStyle/>
              <a:p>
                <a:r>
                  <a:rPr lang="en-IN">
                    <a:noFill/>
                  </a:rPr>
                  <a:t> </a:t>
                </a:r>
              </a:p>
            </p:txBody>
          </p:sp>
        </mc:Fallback>
      </mc:AlternateContent>
    </p:spTree>
    <p:extLst>
      <p:ext uri="{BB962C8B-B14F-4D97-AF65-F5344CB8AC3E}">
        <p14:creationId xmlns:p14="http://schemas.microsoft.com/office/powerpoint/2010/main" val="7586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4504-92EE-C78E-B74E-CD727995AB83}"/>
              </a:ext>
            </a:extLst>
          </p:cNvPr>
          <p:cNvSpPr>
            <a:spLocks noGrp="1"/>
          </p:cNvSpPr>
          <p:nvPr>
            <p:ph type="title"/>
          </p:nvPr>
        </p:nvSpPr>
        <p:spPr/>
        <p:txBody>
          <a:bodyPr/>
          <a:lstStyle/>
          <a:p>
            <a:r>
              <a:rPr lang="en-IN" dirty="0"/>
              <a:t>BER and SER of QPSK and QAM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C56DD7-36E4-DB1E-304F-87735D7EE463}"/>
                  </a:ext>
                </a:extLst>
              </p:cNvPr>
              <p:cNvSpPr>
                <a:spLocks noGrp="1"/>
              </p:cNvSpPr>
              <p:nvPr>
                <p:ph sz="quarter" idx="10"/>
              </p:nvPr>
            </p:nvSpPr>
            <p:spPr/>
            <p:txBody>
              <a:bodyPr>
                <a:normAutofit lnSpcReduction="10000"/>
              </a:bodyPr>
              <a:lstStyle/>
              <a:p>
                <a:r>
                  <a:rPr lang="en-IN" dirty="0"/>
                  <a:t>QPSK</a:t>
                </a:r>
              </a:p>
              <a:p>
                <a:pPr lvl="1"/>
                <a:r>
                  <a:rPr lang="en-IN" b="0" dirty="0"/>
                  <a:t>SNR of BPSK </a:t>
                </a:r>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e>
                        </m:d>
                      </m:den>
                    </m:f>
                  </m:oMath>
                </a14:m>
                <a:endParaRPr lang="en-IN" dirty="0"/>
              </a:p>
              <a:p>
                <a:pPr lvl="1"/>
                <a:r>
                  <a:rPr lang="en-IN" dirty="0"/>
                  <a:t>SNR of QPSK (2 BPKS streams) </a:t>
                </a:r>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oMath>
                </a14:m>
                <a:endParaRPr lang="en-IN" dirty="0"/>
              </a:p>
              <a:p>
                <a:pPr lvl="1"/>
                <a:r>
                  <a:rPr lang="en-IN" dirty="0"/>
                  <a:t>BER of each BPSK stream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r>
                              <a:rPr lang="en-IN" b="0" i="1" smtClean="0">
                                <a:latin typeface="Cambria Math" panose="02040503050406030204" pitchFamily="18" charset="0"/>
                              </a:rPr>
                              <m:t> </m:t>
                            </m:r>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dirty="0"/>
              </a:p>
              <a:p>
                <a:pPr lvl="1"/>
                <a:r>
                  <a:rPr lang="en-IN" dirty="0"/>
                  <a:t>Overall SER - </a:t>
                </a:r>
                <a14:m>
                  <m:oMath xmlns:m="http://schemas.openxmlformats.org/officeDocument/2006/math">
                    <m:r>
                      <a:rPr lang="en-IN" b="0" i="1" smtClean="0">
                        <a:latin typeface="Cambria Math" panose="02040503050406030204" pitchFamily="18" charset="0"/>
                      </a:rPr>
                      <m:t> 2×</m:t>
                    </m:r>
                    <m:r>
                      <a:rPr lang="en-IN" b="0" i="1" smtClean="0">
                        <a:latin typeface="Cambria Math" panose="02040503050406030204" pitchFamily="18" charset="0"/>
                      </a:rPr>
                      <m:t>𝐵𝐸𝑅</m:t>
                    </m:r>
                    <m:r>
                      <a:rPr lang="en-IN" b="0" i="1" smtClean="0">
                        <a:latin typeface="Cambria Math" panose="02040503050406030204" pitchFamily="18" charset="0"/>
                      </a:rPr>
                      <m:t>=2×</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dirty="0"/>
              </a:p>
              <a:p>
                <a:r>
                  <a:rPr lang="en-IN" dirty="0"/>
                  <a:t>SER of M-</a:t>
                </a:r>
                <a:r>
                  <a:rPr lang="en-IN" dirty="0" err="1"/>
                  <a:t>ary</a:t>
                </a:r>
                <a:r>
                  <a:rPr lang="en-IN" dirty="0"/>
                  <a:t> QAM</a:t>
                </a:r>
              </a:p>
              <a:p>
                <a:pPr lvl="1"/>
                <a14:m>
                  <m:oMath xmlns:m="http://schemas.openxmlformats.org/officeDocument/2006/math">
                    <m:r>
                      <a:rPr lang="en-IN" b="0" i="1" smtClean="0">
                        <a:latin typeface="Cambria Math" panose="02040503050406030204" pitchFamily="18" charset="0"/>
                      </a:rPr>
                      <m:t>4×</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𝑀</m:t>
                                </m:r>
                              </m:e>
                            </m:rad>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f>
                          <m:fPr>
                            <m:ctrlPr>
                              <a:rPr lang="en-IN" b="0" i="1" smtClean="0">
                                <a:latin typeface="Cambria Math" panose="02040503050406030204" pitchFamily="18" charset="0"/>
                              </a:rPr>
                            </m:ctrlPr>
                          </m:fPr>
                          <m:num>
                            <m:r>
                              <a:rPr lang="en-IN" b="0" i="1" smtClean="0">
                                <a:latin typeface="Cambria Math" panose="02040503050406030204" pitchFamily="18" charset="0"/>
                              </a:rPr>
                              <m:t>3</m:t>
                            </m:r>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𝑀</m:t>
                                </m:r>
                                <m:r>
                                  <a:rPr lang="en-IN" b="0" i="1" smtClean="0">
                                    <a:latin typeface="Cambria Math" panose="02040503050406030204" pitchFamily="18" charset="0"/>
                                  </a:rPr>
                                  <m:t>−1</m:t>
                                </m:r>
                              </m:e>
                            </m:d>
                          </m:den>
                        </m:f>
                      </m:den>
                    </m:f>
                    <m:r>
                      <a:rPr lang="en-IN" b="0" i="1" smtClean="0">
                        <a:latin typeface="Cambria Math" panose="02040503050406030204" pitchFamily="18" charset="0"/>
                      </a:rPr>
                      <m:t>=4×</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𝑀</m:t>
                                </m:r>
                              </m:e>
                            </m:rad>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𝑀</m:t>
                        </m:r>
                        <m:r>
                          <a:rPr lang="en-IN" b="0" i="1" smtClean="0">
                            <a:latin typeface="Cambria Math" panose="02040503050406030204" pitchFamily="18" charset="0"/>
                          </a:rPr>
                          <m:t>−1)</m:t>
                        </m:r>
                      </m:num>
                      <m:den>
                        <m:r>
                          <a:rPr lang="en-IN" b="0" i="1" smtClean="0">
                            <a:latin typeface="Cambria Math" panose="02040503050406030204" pitchFamily="18" charset="0"/>
                          </a:rPr>
                          <m:t>3×</m:t>
                        </m:r>
                        <m:r>
                          <a:rPr lang="en-IN" b="0" i="1" smtClean="0">
                            <a:latin typeface="Cambria Math" panose="02040503050406030204" pitchFamily="18" charset="0"/>
                          </a:rPr>
                          <m:t>𝑆𝑁𝑅</m:t>
                        </m:r>
                      </m:den>
                    </m:f>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𝑺𝑵𝑹</m:t>
                        </m:r>
                      </m:den>
                    </m:f>
                  </m:oMath>
                </a14:m>
                <a:endParaRPr lang="en-IN" b="1" i="1" dirty="0">
                  <a:latin typeface="Cambria Math" panose="02040503050406030204" pitchFamily="18" charset="0"/>
                </a:endParaRPr>
              </a:p>
              <a:p>
                <a:r>
                  <a:rPr lang="en-IN" b="0" dirty="0"/>
                  <a:t>Thus BER and SER are proportional to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dirty="0"/>
              </a:p>
              <a:p>
                <a:r>
                  <a:rPr lang="en-IN" dirty="0"/>
                  <a:t>Thus the wireless channel performance cannot be increased simply by changing the modulation</a:t>
                </a:r>
              </a:p>
              <a:p>
                <a:r>
                  <a:rPr lang="en-IN" dirty="0"/>
                  <a:t>The solution to improve the wireless performance is diversity – multiple antennae</a:t>
                </a:r>
              </a:p>
              <a:p>
                <a:endParaRPr lang="en-IN" dirty="0"/>
              </a:p>
            </p:txBody>
          </p:sp>
        </mc:Choice>
        <mc:Fallback xmlns="">
          <p:sp>
            <p:nvSpPr>
              <p:cNvPr id="3" name="Content Placeholder 2">
                <a:extLst>
                  <a:ext uri="{FF2B5EF4-FFF2-40B4-BE49-F238E27FC236}">
                    <a16:creationId xmlns:a16="http://schemas.microsoft.com/office/drawing/2014/main" id="{4DC56DD7-36E4-DB1E-304F-87735D7EE463}"/>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17399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EC5B-3A6D-48D9-B64E-EECB0EAAD55D}"/>
              </a:ext>
            </a:extLst>
          </p:cNvPr>
          <p:cNvSpPr>
            <a:spLocks noGrp="1"/>
          </p:cNvSpPr>
          <p:nvPr>
            <p:ph type="title"/>
          </p:nvPr>
        </p:nvSpPr>
        <p:spPr/>
        <p:txBody>
          <a:bodyPr/>
          <a:lstStyle/>
          <a:p>
            <a:r>
              <a:rPr lang="en-IN" dirty="0"/>
              <a:t>Multiple Antennas and Diversity</a:t>
            </a:r>
          </a:p>
        </p:txBody>
      </p:sp>
      <p:sp>
        <p:nvSpPr>
          <p:cNvPr id="3" name="Content Placeholder 2">
            <a:extLst>
              <a:ext uri="{FF2B5EF4-FFF2-40B4-BE49-F238E27FC236}">
                <a16:creationId xmlns:a16="http://schemas.microsoft.com/office/drawing/2014/main" id="{11A794E8-A318-188A-D4FC-F48D91D64E50}"/>
              </a:ext>
            </a:extLst>
          </p:cNvPr>
          <p:cNvSpPr>
            <a:spLocks noGrp="1"/>
          </p:cNvSpPr>
          <p:nvPr>
            <p:ph sz="quarter" idx="10"/>
          </p:nvPr>
        </p:nvSpPr>
        <p:spPr/>
        <p:txBody>
          <a:bodyPr/>
          <a:lstStyle/>
          <a:p>
            <a:r>
              <a:rPr lang="en-IN" dirty="0"/>
              <a:t>Diversity is achieved through multiple links between transmitter and receiver</a:t>
            </a:r>
          </a:p>
          <a:p>
            <a:r>
              <a:rPr lang="en-IN" dirty="0"/>
              <a:t>One simple technique for diversity is to use multiple antennas</a:t>
            </a:r>
          </a:p>
          <a:p>
            <a:endParaRPr lang="en-IN" dirty="0"/>
          </a:p>
        </p:txBody>
      </p:sp>
      <p:pic>
        <p:nvPicPr>
          <p:cNvPr id="5" name="Picture 4">
            <a:extLst>
              <a:ext uri="{FF2B5EF4-FFF2-40B4-BE49-F238E27FC236}">
                <a16:creationId xmlns:a16="http://schemas.microsoft.com/office/drawing/2014/main" id="{A8279878-7A60-CAE2-BC7B-28188829EBA8}"/>
              </a:ext>
            </a:extLst>
          </p:cNvPr>
          <p:cNvPicPr>
            <a:picLocks noChangeAspect="1"/>
          </p:cNvPicPr>
          <p:nvPr/>
        </p:nvPicPr>
        <p:blipFill>
          <a:blip r:embed="rId2"/>
          <a:stretch>
            <a:fillRect/>
          </a:stretch>
        </p:blipFill>
        <p:spPr>
          <a:xfrm>
            <a:off x="7013677" y="1459990"/>
            <a:ext cx="4890302" cy="2582393"/>
          </a:xfrm>
          <a:prstGeom prst="rect">
            <a:avLst/>
          </a:prstGeom>
        </p:spPr>
      </p:pic>
    </p:spTree>
    <p:extLst>
      <p:ext uri="{BB962C8B-B14F-4D97-AF65-F5344CB8AC3E}">
        <p14:creationId xmlns:p14="http://schemas.microsoft.com/office/powerpoint/2010/main" val="161232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Intro to MIMO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fontScale="70000" lnSpcReduction="20000"/>
              </a:bodyPr>
              <a:lstStyle/>
              <a:p>
                <a:r>
                  <a:rPr lang="en-IN" dirty="0"/>
                  <a:t>Multiple-Input Multiple-Output Antenna System</a:t>
                </a:r>
              </a:p>
              <a:p>
                <a:r>
                  <a:rPr lang="en-IN" dirty="0"/>
                  <a:t>Key technology used in</a:t>
                </a:r>
              </a:p>
              <a:p>
                <a:pPr lvl="1"/>
                <a:r>
                  <a:rPr lang="en-IN" dirty="0"/>
                  <a:t>4G LTE</a:t>
                </a:r>
              </a:p>
              <a:p>
                <a:pPr lvl="1"/>
                <a:r>
                  <a:rPr lang="en-IN" dirty="0"/>
                  <a:t>5G-NR</a:t>
                </a:r>
              </a:p>
              <a:p>
                <a:pPr lvl="1"/>
                <a:r>
                  <a:rPr lang="en-IN" dirty="0"/>
                  <a:t>WLAN – 802.11n, AC, AX</a:t>
                </a:r>
              </a:p>
              <a:p>
                <a:r>
                  <a:rPr lang="en-IN" dirty="0"/>
                  <a:t>MIMO can lead to significant increase in data rates via parallel transmission – Same time and same bandwidth</a:t>
                </a:r>
              </a:p>
              <a:p>
                <a:pPr lvl="1"/>
                <a:r>
                  <a:rPr lang="en-IN" dirty="0"/>
                  <a:t>This phenomena – multiplexing several information streams in spatial domain is called – Spatial Multiplexing</a:t>
                </a:r>
              </a:p>
              <a:p>
                <a:r>
                  <a:rPr lang="en-IN" dirty="0"/>
                  <a:t>MIMO system model</a:t>
                </a:r>
              </a:p>
              <a:p>
                <a:pPr lvl="1"/>
                <a:r>
                  <a:rPr lang="en-IN" b="1" i="1" dirty="0"/>
                  <a:t>r </a:t>
                </a:r>
                <a:r>
                  <a:rPr lang="en-IN" b="1" dirty="0"/>
                  <a:t> </a:t>
                </a:r>
                <a:r>
                  <a:rPr lang="en-IN" dirty="0"/>
                  <a:t>is the receive antennae and </a:t>
                </a:r>
                <a:r>
                  <a:rPr lang="en-IN" b="1" i="1" dirty="0"/>
                  <a:t>t</a:t>
                </a:r>
                <a:r>
                  <a:rPr lang="en-IN" dirty="0"/>
                  <a:t> is the transmit antennae</a:t>
                </a:r>
              </a:p>
              <a:p>
                <a:pPr lvl="1"/>
                <a:r>
                  <a:rPr lang="en-IN" dirty="0"/>
                  <a:t>It’ll be called as </a:t>
                </a:r>
                <a:r>
                  <a:rPr lang="en-IN" b="1" i="1" dirty="0" err="1"/>
                  <a:t>rxt</a:t>
                </a:r>
                <a:r>
                  <a:rPr lang="en-IN" i="1" dirty="0"/>
                  <a:t> </a:t>
                </a:r>
                <a:r>
                  <a:rPr lang="en-IN" dirty="0"/>
                  <a:t>MIMO system</a:t>
                </a:r>
              </a:p>
              <a:p>
                <a:pPr lvl="1"/>
                <a:r>
                  <a:rPr lang="en-IN" dirty="0"/>
                  <a:t>Mathematically represented as</a:t>
                </a:r>
              </a:p>
              <a:p>
                <a:pPr lvl="1"/>
                <a14:m>
                  <m:oMath xmlns:m="http://schemas.openxmlformats.org/officeDocument/2006/math">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brk m:alnAt="7"/>
                                    </m:rPr>
                                    <a:rPr lang="en-IN" i="1">
                                      <a:latin typeface="Cambria Math" panose="02040503050406030204" pitchFamily="18" charset="0"/>
                                    </a:rPr>
                                    <m:t>𝑦</m:t>
                                  </m:r>
                                </m:e>
                                <m:sub>
                                  <m:r>
                                    <a:rPr lang="en-IN" i="1">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𝑟</m:t>
                                      </m:r>
                                    </m:sub>
                                  </m:sSub>
                                </m:e>
                              </m:eqArr>
                            </m:e>
                          </m:mr>
                        </m:m>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r>
                                    <a:rPr lang="en-IN" i="1">
                                      <a:latin typeface="Cambria Math" panose="02040503050406030204" pitchFamily="18" charset="0"/>
                                    </a:rPr>
                                    <m:t>1</m:t>
                                  </m:r>
                                </m:sub>
                              </m:sSub>
                              <m:r>
                                <a:rPr lang="en-IN" b="0" i="1" smtClean="0">
                                  <a:latin typeface="Cambria Math" panose="02040503050406030204" pitchFamily="18" charset="0"/>
                                </a:rPr>
                                <m:t> </m:t>
                              </m:r>
                            </m:e>
                          </m:mr>
                          <m:m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1</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31</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1</m:t>
                                      </m:r>
                                    </m:sub>
                                  </m:sSub>
                                </m:e>
                              </m:eqArr>
                            </m:e>
                          </m:mr>
                        </m:m>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smtClean="0">
                                      <a:latin typeface="Cambria Math" panose="02040503050406030204" pitchFamily="18" charset="0"/>
                                    </a:rPr>
                                    <m:t>1</m:t>
                                  </m:r>
                                  <m:r>
                                    <a:rPr lang="en-IN" b="0" i="1" smtClean="0">
                                      <a:latin typeface="Cambria Math" panose="02040503050406030204" pitchFamily="18" charset="0"/>
                                    </a:rPr>
                                    <m:t>2</m:t>
                                  </m:r>
                                </m:sub>
                              </m:sSub>
                              <m:r>
                                <a:rPr lang="en-IN" i="1">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2</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2</m:t>
                                      </m:r>
                                    </m:sub>
                                  </m:sSub>
                                </m:e>
                              </m:eqArr>
                            </m:e>
                          </m:mr>
                        </m:m>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1</m:t>
                                  </m:r>
                                  <m:r>
                                    <a:rPr lang="en-IN" b="0" i="1" smtClean="0">
                                      <a:latin typeface="Cambria Math" panose="02040503050406030204" pitchFamily="18" charset="0"/>
                                    </a:rPr>
                                    <m:t>3</m:t>
                                  </m:r>
                                </m:sub>
                              </m:sSub>
                              <m:r>
                                <a:rPr lang="en-IN" i="1" smtClean="0">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3</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3</m:t>
                                      </m:r>
                                    </m:sub>
                                  </m:sSub>
                                </m:e>
                              </m:eqArr>
                            </m:e>
                          </m:mr>
                        </m:m>
                        <m:m>
                          <m:mPr>
                            <m:mcs>
                              <m:mc>
                                <m:mcPr>
                                  <m:count m:val="1"/>
                                  <m:mcJc m:val="center"/>
                                </m:mcPr>
                              </m:mc>
                            </m:mcs>
                            <m:ctrlPr>
                              <a:rPr lang="en-IN" i="1">
                                <a:latin typeface="Cambria Math" panose="02040503050406030204" pitchFamily="18" charset="0"/>
                              </a:rPr>
                            </m:ctrlPr>
                          </m:mPr>
                          <m:mr>
                            <m:e>
                              <m:r>
                                <a:rPr lang="en-IN" b="0" i="1" smtClean="0">
                                  <a:latin typeface="Cambria Math" panose="02040503050406030204" pitchFamily="18" charset="0"/>
                                </a:rPr>
                                <m:t>…</m:t>
                              </m:r>
                              <m:r>
                                <a:rPr lang="en-IN" i="1">
                                  <a:latin typeface="Cambria Math" panose="02040503050406030204" pitchFamily="18" charset="0"/>
                                </a:rPr>
                                <m:t> </m:t>
                              </m:r>
                            </m:e>
                          </m:mr>
                          <m:mr>
                            <m:e>
                              <m:r>
                                <a:rPr lang="en-IN" b="0" i="1" smtClean="0">
                                  <a:latin typeface="Cambria Math" panose="02040503050406030204" pitchFamily="18" charset="0"/>
                                </a:rPr>
                                <m:t>…</m:t>
                              </m:r>
                            </m:e>
                          </m:mr>
                          <m:mr>
                            <m:e>
                              <m:eqArr>
                                <m:eqArrPr>
                                  <m:ctrlPr>
                                    <a:rPr lang="en-IN" i="1">
                                      <a:latin typeface="Cambria Math" panose="02040503050406030204" pitchFamily="18" charset="0"/>
                                    </a:rPr>
                                  </m:ctrlPr>
                                </m:eqArrPr>
                                <m:e>
                                  <m:r>
                                    <a:rPr lang="en-IN" b="0" i="1" smtClean="0">
                                      <a:latin typeface="Cambria Math" panose="02040503050406030204" pitchFamily="18" charset="0"/>
                                    </a:rPr>
                                    <m:t>…</m:t>
                                  </m:r>
                                </m:e>
                                <m:e>
                                  <m:r>
                                    <a:rPr lang="en-IN" i="1">
                                      <a:latin typeface="Cambria Math" panose="02040503050406030204" pitchFamily="18" charset="0"/>
                                    </a:rPr>
                                    <m:t>.</m:t>
                                  </m:r>
                                </m:e>
                                <m:e>
                                  <m:r>
                                    <a:rPr lang="en-IN" i="1">
                                      <a:latin typeface="Cambria Math" panose="02040503050406030204" pitchFamily="18" charset="0"/>
                                    </a:rPr>
                                    <m:t>.</m:t>
                                  </m:r>
                                </m:e>
                                <m:e>
                                  <m:r>
                                    <a:rPr lang="en-IN" b="0" i="1" smtClean="0">
                                      <a:latin typeface="Cambria Math" panose="02040503050406030204" pitchFamily="18" charset="0"/>
                                    </a:rPr>
                                    <m:t>…</m:t>
                                  </m:r>
                                </m:e>
                              </m:eqArr>
                            </m:e>
                          </m:mr>
                        </m:m>
                        <m:m>
                          <m:mPr>
                            <m:mcs>
                              <m:mc>
                                <m:mcPr>
                                  <m:count m:val="1"/>
                                  <m:mcJc m:val="center"/>
                                </m:mcPr>
                              </m:mc>
                            </m:mcs>
                            <m:ctrlPr>
                              <a:rPr lang="en-IN" i="1">
                                <a:latin typeface="Cambria Math" panose="02040503050406030204" pitchFamily="18" charset="0"/>
                              </a:rPr>
                            </m:ctrlPr>
                          </m:mPr>
                          <m:mr>
                            <m:e>
                              <m:sSub>
                                <m:sSubPr>
                                  <m:ctrlPr>
                                    <a:rPr lang="en-IN" i="1" smtClean="0">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1</m:t>
                                  </m:r>
                                  <m:r>
                                    <a:rPr lang="en-IN" b="0" i="1" smtClean="0">
                                      <a:latin typeface="Cambria Math" panose="02040503050406030204" pitchFamily="18" charset="0"/>
                                    </a:rPr>
                                    <m:t>𝑡</m:t>
                                  </m:r>
                                </m:sub>
                              </m:sSub>
                              <m:r>
                                <a:rPr lang="en-IN" i="1">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𝑡</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𝑡</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𝑡</m:t>
                                      </m:r>
                                    </m:sub>
                                  </m:sSub>
                                </m:e>
                              </m:eqArr>
                            </m:e>
                          </m:mr>
                        </m:m>
                      </m:e>
                    </m:d>
                  </m:oMath>
                </a14:m>
                <a:r>
                  <a:rPr lang="en-IN" dirty="0"/>
                  <a:t> </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i="1" smtClean="0">
                                      <a:latin typeface="Cambria Math" panose="02040503050406030204" pitchFamily="18" charset="0"/>
                                    </a:rPr>
                                    <m:t>1</m:t>
                                  </m:r>
                                </m:sub>
                              </m:sSub>
                            </m:e>
                          </m:mr>
                          <m:mr>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e>
                              </m:eqArr>
                            </m:e>
                          </m:mr>
                        </m:m>
                      </m:e>
                    </m:d>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smtClean="0">
                                      <a:latin typeface="Cambria Math" panose="02040503050406030204" pitchFamily="18" charset="0"/>
                                    </a:rPr>
                                    <m:t>1</m:t>
                                  </m:r>
                                </m:sub>
                              </m:sSub>
                            </m:e>
                          </m:mr>
                          <m:m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𝑟</m:t>
                                      </m:r>
                                    </m:sub>
                                  </m:sSub>
                                </m:e>
                              </m:eqArr>
                            </m:e>
                          </m:mr>
                        </m:m>
                      </m:e>
                    </m:d>
                  </m:oMath>
                </a14:m>
                <a:endParaRPr lang="en-IN" dirty="0"/>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𝑛</m:t>
                        </m:r>
                      </m:e>
                    </m:acc>
                  </m:oMath>
                </a14:m>
                <a:endParaRPr lang="en-IN"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 −</m:t>
                    </m:r>
                    <m:r>
                      <a:rPr lang="en-IN" b="0" i="1" dirty="0" smtClean="0">
                        <a:latin typeface="Cambria Math" panose="02040503050406030204" pitchFamily="18" charset="0"/>
                      </a:rPr>
                      <m:t>𝑜𝑢𝑡𝑝𝑢𝑡</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𝑟𝑥</m:t>
                    </m:r>
                    <m:r>
                      <a:rPr lang="en-IN" b="0" i="1" dirty="0" smtClean="0">
                        <a:latin typeface="Cambria Math" panose="02040503050406030204" pitchFamily="18" charset="0"/>
                      </a:rPr>
                      <m:t>1</m:t>
                    </m:r>
                  </m:oMath>
                </a14:m>
                <a:endParaRPr lang="en-IN" b="0" dirty="0"/>
              </a:p>
              <a:p>
                <a:pPr lvl="2"/>
                <a14:m>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 −</m:t>
                    </m:r>
                    <m:r>
                      <a:rPr lang="en-IN" b="0" i="1" smtClean="0">
                        <a:latin typeface="Cambria Math" panose="02040503050406030204" pitchFamily="18" charset="0"/>
                      </a:rPr>
                      <m:t>𝑐</m:t>
                    </m:r>
                    <m:r>
                      <a:rPr lang="en-IN" b="0" i="1" smtClean="0">
                        <a:latin typeface="Cambria Math" panose="02040503050406030204" pitchFamily="18" charset="0"/>
                      </a:rPr>
                      <m:t>h</m:t>
                    </m:r>
                    <m:r>
                      <a:rPr lang="en-IN" b="0" i="1" smtClean="0">
                        <a:latin typeface="Cambria Math" panose="02040503050406030204" pitchFamily="18" charset="0"/>
                      </a:rPr>
                      <m:t>𝑎𝑛𝑛𝑒𝑙</m:t>
                    </m:r>
                    <m:r>
                      <a:rPr lang="en-IN" b="0" i="1" smtClean="0">
                        <a:latin typeface="Cambria Math" panose="02040503050406030204" pitchFamily="18" charset="0"/>
                      </a:rPr>
                      <m:t> </m:t>
                    </m:r>
                    <m:r>
                      <a:rPr lang="en-IN" b="0" i="1" smtClean="0">
                        <a:latin typeface="Cambria Math" panose="02040503050406030204" pitchFamily="18" charset="0"/>
                      </a:rPr>
                      <m:t>𝑣𝑒𝑐𝑡𝑜𝑟</m:t>
                    </m:r>
                    <m:r>
                      <a:rPr lang="en-IN" b="0" i="1" smtClean="0">
                        <a:latin typeface="Cambria Math" panose="02040503050406030204" pitchFamily="18" charset="0"/>
                      </a:rPr>
                      <m:t> −</m:t>
                    </m:r>
                    <m:r>
                      <a:rPr lang="en-IN" b="0" i="1" smtClean="0">
                        <a:latin typeface="Cambria Math" panose="02040503050406030204" pitchFamily="18" charset="0"/>
                      </a:rPr>
                      <m:t>𝑟𝑥𝑡</m:t>
                    </m:r>
                  </m:oMath>
                </a14:m>
                <a:endParaRPr lang="en-IN" b="0"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r>
                      <a:rPr lang="en-IN" b="0" i="1" dirty="0" smtClean="0">
                        <a:latin typeface="Cambria Math" panose="02040503050406030204" pitchFamily="18" charset="0"/>
                      </a:rPr>
                      <m:t>𝐼𝑛𝑝𝑢𝑡</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𝑡𝑥</m:t>
                    </m:r>
                    <m:r>
                      <a:rPr lang="en-IN" b="0" i="1" dirty="0" smtClean="0">
                        <a:latin typeface="Cambria Math" panose="02040503050406030204" pitchFamily="18" charset="0"/>
                      </a:rPr>
                      <m:t>1</m:t>
                    </m:r>
                  </m:oMath>
                </a14:m>
                <a:endParaRPr lang="en-IN" b="0"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𝑛</m:t>
                        </m:r>
                      </m:e>
                    </m:acc>
                    <m:r>
                      <a:rPr lang="en-IN" b="0" i="1" dirty="0" smtClean="0">
                        <a:latin typeface="Cambria Math" panose="02040503050406030204" pitchFamily="18" charset="0"/>
                      </a:rPr>
                      <m:t> −</m:t>
                    </m:r>
                    <m:r>
                      <a:rPr lang="en-IN" b="0" i="1" dirty="0" smtClean="0">
                        <a:latin typeface="Cambria Math" panose="02040503050406030204" pitchFamily="18" charset="0"/>
                      </a:rPr>
                      <m:t>𝑛𝑜𝑖𝑠𝑒</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𝑟𝑥</m:t>
                    </m:r>
                    <m:r>
                      <a:rPr lang="en-IN" b="0" i="1" dirty="0" smtClean="0">
                        <a:latin typeface="Cambria Math" panose="02040503050406030204" pitchFamily="18" charset="0"/>
                      </a:rPr>
                      <m:t>1</m:t>
                    </m:r>
                  </m:oMath>
                </a14:m>
                <a:endParaRPr lang="en-IN" dirty="0"/>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𝑖𝑗</m:t>
                        </m:r>
                      </m:sub>
                    </m:sSub>
                  </m:oMath>
                </a14:m>
                <a:r>
                  <a:rPr lang="en-IN" dirty="0"/>
                  <a:t> is the channel coefficient between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𝑡</m:t>
                        </m:r>
                        <m:r>
                          <a:rPr lang="en-IN" b="0" i="1" smtClean="0">
                            <a:latin typeface="Cambria Math" panose="02040503050406030204" pitchFamily="18" charset="0"/>
                          </a:rPr>
                          <m:t>h</m:t>
                        </m:r>
                      </m:sup>
                    </m:sSup>
                  </m:oMath>
                </a14:m>
                <a:r>
                  <a:rPr lang="en-IN" dirty="0"/>
                  <a:t> receive antenna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𝑗</m:t>
                        </m:r>
                      </m:e>
                      <m:sup>
                        <m:r>
                          <a:rPr lang="en-IN" b="0" i="1" smtClean="0">
                            <a:latin typeface="Cambria Math" panose="02040503050406030204" pitchFamily="18" charset="0"/>
                          </a:rPr>
                          <m:t>𝑡</m:t>
                        </m:r>
                        <m:r>
                          <a:rPr lang="en-IN" b="0" i="1" smtClean="0">
                            <a:latin typeface="Cambria Math" panose="02040503050406030204" pitchFamily="18" charset="0"/>
                          </a:rPr>
                          <m:t>h</m:t>
                        </m:r>
                      </m:sup>
                    </m:sSup>
                  </m:oMath>
                </a14:m>
                <a:r>
                  <a:rPr lang="en-IN" dirty="0"/>
                  <a:t> transmit antenna</a:t>
                </a:r>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4149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92500" lnSpcReduction="20000"/>
              </a:bodyPr>
              <a:lstStyle/>
              <a:p>
                <a:r>
                  <a:rPr lang="en-IN" dirty="0"/>
                  <a:t>Average power</a:t>
                </a:r>
              </a:p>
              <a:p>
                <a:pPr lvl="1"/>
                <a:r>
                  <a:rPr lang="en-GB" dirty="0"/>
                  <a:t>The average power of a signal is defined as the mean power dissipated by the signal such as voltage or current in a unit resistance over a period</a:t>
                </a:r>
              </a:p>
              <a:p>
                <a:pPr lvl="1"/>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3"/>
                                  </m:rPr>
                                  <a:rPr lang="en-IN" b="0" i="1" smtClean="0">
                                    <a:latin typeface="Cambria Math" panose="02040503050406030204" pitchFamily="18" charset="0"/>
                                  </a:rPr>
                                  <m:t>𝑇</m:t>
                                </m:r>
                              </m:num>
                              <m:den>
                                <m:r>
                                  <m:rPr>
                                    <m:brk m:alnAt="23"/>
                                  </m:rPr>
                                  <a:rPr lang="en-IN" b="0" i="1" smtClean="0">
                                    <a:latin typeface="Cambria Math" panose="02040503050406030204" pitchFamily="18" charset="0"/>
                                  </a:rPr>
                                  <m:t>2</m:t>
                                </m:r>
                              </m:den>
                            </m:f>
                            <m:r>
                              <m:rPr>
                                <m:brk m:alnAt="23"/>
                              </m:rPr>
                              <a:rPr lang="en-IN" b="0" i="1" smtClean="0">
                                <a:latin typeface="Cambria Math" panose="02040503050406030204" pitchFamily="18" charset="0"/>
                              </a:rPr>
                              <m:t>)</m:t>
                            </m:r>
                          </m:sub>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e>
                    </m:func>
                  </m:oMath>
                </a14:m>
                <a:endParaRPr lang="en-IN" dirty="0"/>
              </a:p>
              <a:p>
                <a:r>
                  <a:rPr lang="en-IN" dirty="0"/>
                  <a:t>Parseval’s Power Theorem</a:t>
                </a:r>
              </a:p>
              <a:p>
                <a:pPr lvl="1"/>
                <a:r>
                  <a:rPr lang="en-GB" dirty="0"/>
                  <a:t>The power of a signal is equal to the sum of square of the magnitudes of various harmonic components present in the discrete spectrum</a:t>
                </a:r>
              </a:p>
              <a:p>
                <a:pPr lvl="1"/>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𝐶</m:t>
                            </m:r>
                          </m:e>
                          <m:sub>
                            <m:r>
                              <a:rPr lang="en-IN" b="0" i="1" smtClean="0">
                                <a:latin typeface="Cambria Math" panose="02040503050406030204" pitchFamily="18" charset="0"/>
                              </a:rPr>
                              <m:t>𝑛</m:t>
                            </m:r>
                          </m:sub>
                        </m:sSub>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a:latin typeface="Cambria Math" panose="02040503050406030204" pitchFamily="18" charset="0"/>
                                  </a:rPr>
                                  <m:t>​</m:t>
                                </m:r>
                              </m:e>
                            </m:d>
                          </m:e>
                          <m:sup>
                            <m:r>
                              <a:rPr lang="en-IN" b="0" i="1" smtClean="0">
                                <a:latin typeface="Cambria Math" panose="02040503050406030204" pitchFamily="18" charset="0"/>
                              </a:rPr>
                              <m:t>2</m:t>
                            </m:r>
                          </m:sup>
                        </m:sSup>
                      </m:e>
                    </m:nary>
                  </m:oMath>
                </a14:m>
                <a:endParaRPr lang="en-IN" dirty="0"/>
              </a:p>
              <a:p>
                <a:r>
                  <a:rPr lang="en-IN" dirty="0"/>
                  <a:t>Energy</a:t>
                </a:r>
              </a:p>
              <a:p>
                <a:pPr lvl="1"/>
                <a:r>
                  <a:rPr lang="en-IN" dirty="0"/>
                  <a:t>Energy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𝑠</m:t>
                        </m:r>
                      </m:sub>
                    </m:sSub>
                  </m:oMath>
                </a14:m>
                <a:r>
                  <a:rPr lang="en-IN" dirty="0"/>
                  <a:t> of a continuous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defined as the area under the curve of square of magnitude of that signal </a:t>
                </a:r>
              </a:p>
              <a:p>
                <a:pPr lvl="1"/>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oMath>
                </a14:m>
                <a:endParaRPr lang="en-IN" dirty="0"/>
              </a:p>
              <a:p>
                <a:pPr lvl="1"/>
                <a:r>
                  <a:rPr lang="en-GB" dirty="0"/>
                  <a:t>The energy signal exists only of the energy (E) of the signal is finite, i.e., only if 0 &lt; E &lt;  ∞</a:t>
                </a:r>
                <a:endParaRPr lang="en-IN" dirty="0"/>
              </a:p>
              <a:p>
                <a:r>
                  <a:rPr lang="en-IN" dirty="0"/>
                  <a:t>Rayleigh’s Energy Theorem</a:t>
                </a:r>
              </a:p>
              <a:p>
                <a:pPr lvl="1"/>
                <a:r>
                  <a:rPr lang="en-IN" dirty="0"/>
                  <a:t>Energy of a function i.e. the integral of the square of magnitude of a function is equal to the integral of the square of magnitude of its Fourier transform</a:t>
                </a:r>
              </a:p>
              <a:p>
                <a:pPr lvl="1"/>
                <a14:m>
                  <m:oMath xmlns:m="http://schemas.openxmlformats.org/officeDocument/2006/math">
                    <m:nary>
                      <m:naryPr>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𝜋</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m:t>
                            </m:r>
                            <m:r>
                              <a:rPr lang="en-IN" b="0" i="1" smtClean="0">
                                <a:latin typeface="Cambria Math" panose="02040503050406030204" pitchFamily="18" charset="0"/>
                              </a:rPr>
                              <m:t>𝜔</m:t>
                            </m:r>
                          </m:e>
                        </m:nary>
                      </m:e>
                    </m:nary>
                  </m:oMath>
                </a14:m>
                <a:endParaRPr lang="en-IN" dirty="0"/>
              </a:p>
              <a:p>
                <a:pPr lvl="1"/>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638" r="-429" b="-11157"/>
                </a:stretch>
              </a:blipFill>
            </p:spPr>
            <p:txBody>
              <a:bodyPr/>
              <a:lstStyle/>
              <a:p>
                <a:r>
                  <a:rPr lang="en-IN">
                    <a:noFill/>
                  </a:rPr>
                  <a:t> </a:t>
                </a:r>
              </a:p>
            </p:txBody>
          </p:sp>
        </mc:Fallback>
      </mc:AlternateContent>
    </p:spTree>
    <p:extLst>
      <p:ext uri="{BB962C8B-B14F-4D97-AF65-F5344CB8AC3E}">
        <p14:creationId xmlns:p14="http://schemas.microsoft.com/office/powerpoint/2010/main" val="135217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 Receiver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a:bodyPr>
              <a:lstStyle/>
              <a:p>
                <a:r>
                  <a:rPr lang="en-IN" dirty="0"/>
                  <a:t>Given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oMath>
                </a14:m>
                <a:r>
                  <a:rPr lang="en-IN" dirty="0"/>
                  <a:t>, how to determine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a:t>
                </a:r>
              </a:p>
              <a:p>
                <a:r>
                  <a:rPr lang="en-IN" dirty="0"/>
                  <a:t>“r” equations and “t” unknowns</a:t>
                </a:r>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oMath>
                </a14:m>
                <a:endParaRPr lang="en-IN" dirty="0"/>
              </a:p>
              <a:p>
                <a:pPr lvl="1"/>
                <a:r>
                  <a:rPr lang="en-IN" dirty="0"/>
                  <a:t>If H is non-singular (determinant </a:t>
                </a:r>
                <a14:m>
                  <m:oMath xmlns:m="http://schemas.openxmlformats.org/officeDocument/2006/math">
                    <m:r>
                      <a:rPr lang="en-IN" b="0" i="1" smtClean="0">
                        <a:latin typeface="Cambria Math" panose="02040503050406030204" pitchFamily="18" charset="0"/>
                      </a:rPr>
                      <m:t>≠</m:t>
                    </m:r>
                  </m:oMath>
                </a14:m>
                <a:r>
                  <a:rPr lang="en-IN" dirty="0"/>
                  <a:t>0, i.e. invertible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−1</m:t>
                        </m:r>
                      </m:sup>
                    </m:sSup>
                  </m:oMath>
                </a14:m>
                <a:r>
                  <a:rPr lang="en-IN" dirty="0"/>
                  <a:t> exists),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oMath>
                </a14:m>
                <a:r>
                  <a:rPr lang="en-IN" dirty="0"/>
                  <a:t> has a unique solution </a:t>
                </a:r>
                <a14:m>
                  <m:oMath xmlns:m="http://schemas.openxmlformats.org/officeDocument/2006/math">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r>
                      <a:rPr lang="en-IN" b="0" i="1" dirty="0" smtClean="0">
                        <a:latin typeface="Cambria Math" panose="02040503050406030204" pitchFamily="18" charset="0"/>
                      </a:rPr>
                      <m:t>𝑜𝑟</m:t>
                    </m:r>
                    <m:r>
                      <a:rPr lang="en-IN" b="0" i="1" dirty="0" smtClean="0">
                        <a:latin typeface="Cambria Math" panose="02040503050406030204" pitchFamily="18" charset="0"/>
                      </a:rPr>
                      <m:t> </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−1</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is called estimated vector</a:t>
                </a:r>
              </a:p>
              <a:p>
                <a:r>
                  <a:rPr lang="en-IN" dirty="0"/>
                  <a:t>What happens when r&gt;t</a:t>
                </a:r>
              </a:p>
              <a:p>
                <a:pPr lvl="1"/>
                <a:r>
                  <a:rPr lang="en-IN" dirty="0"/>
                  <a:t>More equations – y (r) than unknowns – x (t) in H</a:t>
                </a:r>
              </a:p>
              <a:p>
                <a:pPr lvl="1"/>
                <a:r>
                  <a:rPr lang="en-IN" dirty="0"/>
                  <a:t>That means more rows than columns </a:t>
                </a:r>
                <a14:m>
                  <m:oMath xmlns:m="http://schemas.openxmlformats.org/officeDocument/2006/math">
                    <m:r>
                      <a:rPr lang="en-IN" b="0" i="1" smtClean="0">
                        <a:latin typeface="Cambria Math" panose="02040503050406030204" pitchFamily="18" charset="0"/>
                      </a:rPr>
                      <m:t>⇒</m:t>
                    </m:r>
                  </m:oMath>
                </a14:m>
                <a:r>
                  <a:rPr lang="en-IN" dirty="0"/>
                  <a:t> tall matrix </a:t>
                </a:r>
                <a14:m>
                  <m:oMath xmlns:m="http://schemas.openxmlformats.org/officeDocument/2006/math">
                    <m:r>
                      <a:rPr lang="en-IN" b="0" i="1" smtClean="0">
                        <a:latin typeface="Cambria Math" panose="02040503050406030204" pitchFamily="18" charset="0"/>
                      </a:rPr>
                      <m:t>⇒</m:t>
                    </m:r>
                  </m:oMath>
                </a14:m>
                <a:r>
                  <a:rPr lang="en-IN" dirty="0"/>
                  <a:t> H is not invertible </a:t>
                </a:r>
                <a14:m>
                  <m:oMath xmlns:m="http://schemas.openxmlformats.org/officeDocument/2006/math">
                    <m:r>
                      <a:rPr lang="en-IN" b="0" i="1" smtClean="0">
                        <a:latin typeface="Cambria Math" panose="02040503050406030204" pitchFamily="18" charset="0"/>
                      </a:rPr>
                      <m:t>⇒</m:t>
                    </m:r>
                  </m:oMath>
                </a14:m>
                <a:r>
                  <a:rPr lang="en-IN" dirty="0"/>
                  <a:t> no solution</a:t>
                </a:r>
              </a:p>
              <a:p>
                <a:pPr lvl="1"/>
                <a:r>
                  <a:rPr lang="en-IN" dirty="0"/>
                  <a:t>However, we try to find approximate solution</a:t>
                </a:r>
              </a:p>
              <a:p>
                <a:pPr lvl="2"/>
                <a14:m>
                  <m:oMath xmlns:m="http://schemas.openxmlformats.org/officeDocument/2006/math">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𝑒</m:t>
                        </m:r>
                      </m:e>
                    </m:acc>
                    <m:r>
                      <a:rPr lang="en-IN" b="0" i="0" dirty="0" smtClean="0">
                        <a:latin typeface="Cambria Math" panose="02040503050406030204" pitchFamily="18" charset="0"/>
                      </a:rPr>
                      <m:t> − </m:t>
                    </m:r>
                  </m:oMath>
                </a14:m>
                <a:r>
                  <a:rPr lang="en-IN" dirty="0"/>
                  <a:t>Find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such that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𝑒</m:t>
                        </m:r>
                      </m:e>
                    </m:acc>
                  </m:oMath>
                </a14:m>
                <a:r>
                  <a:rPr lang="en-IN" dirty="0"/>
                  <a:t> is minimum</a:t>
                </a:r>
              </a:p>
              <a:p>
                <a:pPr lvl="2"/>
                <a:r>
                  <a:rPr lang="en-IN" dirty="0"/>
                  <a:t>min</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min</a:t>
                </a:r>
                <a14:m>
                  <m:oMath xmlns:m="http://schemas.openxmlformats.org/officeDocument/2006/math">
                    <m:sSup>
                      <m:sSupPr>
                        <m:ctrlPr>
                          <a:rPr lang="en-IN" b="0" i="1" dirty="0" smtClean="0">
                            <a:latin typeface="Cambria Math" panose="02040503050406030204" pitchFamily="18" charset="0"/>
                          </a:rPr>
                        </m:ctrlPr>
                      </m:sSupPr>
                      <m:e>
                        <m:d>
                          <m:dPr>
                            <m:begChr m:val="|"/>
                            <m:endChr m:val="|"/>
                            <m:ctrlPr>
                              <a:rPr lang="en-IN" b="0" i="1" dirty="0" smtClean="0">
                                <a:latin typeface="Cambria Math" panose="02040503050406030204" pitchFamily="18" charset="0"/>
                              </a:rPr>
                            </m:ctrlPr>
                          </m:dPr>
                          <m:e>
                            <m:d>
                              <m:dPr>
                                <m:begChr m:val="|"/>
                                <m:endChr m:val="|"/>
                                <m:ctrlPr>
                                  <a:rPr lang="en-IN" b="0" i="1" dirty="0" smtClean="0">
                                    <a:latin typeface="Cambria Math" panose="02040503050406030204" pitchFamily="18" charset="0"/>
                                  </a:rPr>
                                </m:ctrlPr>
                              </m:d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e>
                            </m:d>
                          </m:e>
                        </m:d>
                      </m:e>
                      <m:sup>
                        <m:r>
                          <a:rPr lang="en-IN" b="0" i="1" dirty="0" smtClean="0">
                            <a:latin typeface="Cambria Math" panose="02040503050406030204" pitchFamily="18" charset="0"/>
                          </a:rPr>
                          <m:t>2</m:t>
                        </m:r>
                      </m:sup>
                    </m:sSup>
                  </m:oMath>
                </a14:m>
                <a:r>
                  <a:rPr lang="en-IN" dirty="0"/>
                  <a:t> - Least square norm error and called as Least Squares Problem</a:t>
                </a:r>
              </a:p>
              <a:p>
                <a:r>
                  <a:rPr lang="en-IN" b="0" dirty="0"/>
                  <a:t>ZF - Zero Forcing Receiver</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b="0" dirty="0"/>
              </a:p>
              <a:p>
                <a:pPr lvl="1"/>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e>
                        </m:d>
                      </m:e>
                      <m:sup>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r>
                  <a:rPr lang="en-IN" dirty="0"/>
                  <a:t> is termed as </a:t>
                </a:r>
                <a:r>
                  <a:rPr lang="en-IN" i="1" dirty="0"/>
                  <a:t>pseudo-inverse </a:t>
                </a:r>
                <a:r>
                  <a:rPr lang="en-IN" dirty="0"/>
                  <a:t>of H – Tall matrix formula</a:t>
                </a:r>
              </a:p>
              <a:p>
                <a:pPr lvl="2"/>
                <a:r>
                  <a:rPr lang="en-IN" dirty="0"/>
                  <a:t>Because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e>
                        </m:d>
                      </m:e>
                      <m:sup>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m:t>
                    </m:r>
                    <m:r>
                      <a:rPr lang="en-IN" b="0" i="1" smtClean="0">
                        <a:latin typeface="Cambria Math" panose="02040503050406030204" pitchFamily="18" charset="0"/>
                      </a:rPr>
                      <m:t>𝐻</m:t>
                    </m:r>
                    <m:r>
                      <a:rPr lang="en-IN" b="0" i="0" smtClean="0">
                        <a:latin typeface="Cambria Math" panose="02040503050406030204" pitchFamily="18" charset="0"/>
                      </a:rPr>
                      <m:t>=</m:t>
                    </m:r>
                    <m:r>
                      <m:rPr>
                        <m:sty m:val="p"/>
                      </m:rPr>
                      <a:rPr lang="en-IN" b="0" i="0" smtClean="0">
                        <a:latin typeface="Cambria Math" panose="02040503050406030204" pitchFamily="18" charset="0"/>
                      </a:rPr>
                      <m:t>I</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9842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 LMMSE Receiver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fontScale="85000" lnSpcReduction="10000"/>
              </a:bodyPr>
              <a:lstStyle/>
              <a:p>
                <a:r>
                  <a:rPr lang="en-IN" dirty="0"/>
                  <a:t>Linear Minimum Mean Square Error Receiver</a:t>
                </a:r>
              </a:p>
              <a:p>
                <a:pPr lvl="1"/>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𝐶</m:t>
                        </m:r>
                      </m:e>
                      <m:sup>
                        <m:r>
                          <a:rPr lang="en-IN" b="0" i="1" smtClean="0">
                            <a:latin typeface="Cambria Math" panose="02040503050406030204" pitchFamily="18" charset="0"/>
                          </a:rPr>
                          <m:t>𝐻</m:t>
                        </m:r>
                      </m:sup>
                    </m:sSup>
                    <m:r>
                      <a:rPr lang="en-IN" b="0" i="1" smtClean="0">
                        <a:latin typeface="Cambria Math" panose="02040503050406030204" pitchFamily="18" charset="0"/>
                      </a:rPr>
                      <m:t>𝑦</m:t>
                    </m:r>
                  </m:oMath>
                </a14:m>
                <a:endParaRPr lang="en-IN" dirty="0"/>
              </a:p>
              <a:p>
                <a:pPr lvl="1"/>
                <a:r>
                  <a:rPr lang="en-IN" dirty="0"/>
                  <a:t>min</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rPr>
                                          <m:t>𝐻</m:t>
                                        </m:r>
                                      </m:sup>
                                    </m:sSup>
                                    <m:r>
                                      <a:rPr lang="en-IN" b="0" i="1" smtClean="0">
                                        <a:latin typeface="Cambria Math" panose="02040503050406030204" pitchFamily="18" charset="0"/>
                                      </a:rPr>
                                      <m:t>𝑦</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d>
                              </m:e>
                            </m:d>
                          </m:e>
                          <m:sup>
                            <m:r>
                              <a:rPr lang="en-IN" b="0" i="1" smtClean="0">
                                <a:latin typeface="Cambria Math" panose="02040503050406030204" pitchFamily="18" charset="0"/>
                              </a:rPr>
                              <m:t>2</m:t>
                            </m:r>
                          </m:sup>
                        </m:sSup>
                      </m:e>
                    </m:d>
                  </m:oMath>
                </a14:m>
                <a:endParaRPr lang="en-IN" b="0" dirty="0"/>
              </a:p>
              <a:p>
                <a:r>
                  <a:rPr lang="en-IN" dirty="0"/>
                  <a:t>Covariance matrix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𝑥𝑥</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Covariance matrix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𝑦𝑦</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Cross-covariance matrix of </a:t>
                </a:r>
                <a14:m>
                  <m:oMath xmlns:m="http://schemas.openxmlformats.org/officeDocument/2006/math">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𝑥𝑦</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General expression of LMMSE receiver is</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𝑥𝑦</m:t>
                        </m:r>
                      </m:sub>
                    </m:sSub>
                    <m:sSubSup>
                      <m:sSubSupPr>
                        <m:ctrlPr>
                          <a:rPr lang="en-IN" b="0" i="1" dirty="0" smtClean="0">
                            <a:latin typeface="Cambria Math" panose="02040503050406030204" pitchFamily="18" charset="0"/>
                          </a:rPr>
                        </m:ctrlPr>
                      </m:sSubSupPr>
                      <m:e>
                        <m:r>
                          <a:rPr lang="en-IN" b="0" i="1" dirty="0" smtClean="0">
                            <a:latin typeface="Cambria Math" panose="02040503050406030204" pitchFamily="18" charset="0"/>
                          </a:rPr>
                          <m:t>𝑅</m:t>
                        </m:r>
                      </m:e>
                      <m:sub>
                        <m:r>
                          <a:rPr lang="en-IN" b="0" i="1" dirty="0" smtClean="0">
                            <a:latin typeface="Cambria Math" panose="02040503050406030204" pitchFamily="18" charset="0"/>
                          </a:rPr>
                          <m:t>𝑦𝑦</m:t>
                        </m:r>
                      </m:sub>
                      <m:sup>
                        <m:r>
                          <a:rPr lang="en-IN" b="0" i="1" dirty="0" smtClean="0">
                            <a:latin typeface="Cambria Math" panose="02040503050406030204" pitchFamily="18" charset="0"/>
                          </a:rPr>
                          <m:t>−1</m:t>
                        </m:r>
                      </m:sup>
                    </m:sSub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𝑥𝑦</m:t>
                        </m:r>
                      </m:sub>
                    </m:sSub>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𝐻</m:t>
                            </m:r>
                          </m:sup>
                        </m:sSup>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𝑦𝑦</m:t>
                        </m:r>
                      </m:sub>
                    </m:sSub>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𝐻</m:t>
                            </m:r>
                          </m:sup>
                        </m:sSup>
                      </m:e>
                    </m:d>
                    <m:r>
                      <a:rPr lang="en-IN" b="0" i="0" smtClean="0">
                        <a:latin typeface="Cambria Math" panose="02040503050406030204" pitchFamily="18" charset="0"/>
                      </a:rPr>
                      <m:t>=</m:t>
                    </m:r>
                    <m:r>
                      <m:rPr>
                        <m:sty m:val="p"/>
                      </m:rPr>
                      <a:rPr lang="en-IN" b="0" i="0" smtClean="0">
                        <a:latin typeface="Cambria Math" panose="02040503050406030204" pitchFamily="18" charset="0"/>
                      </a:rPr>
                      <m:t>P</m:t>
                    </m:r>
                    <m:r>
                      <a:rPr lang="en-IN" b="0" i="0"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HH</m:t>
                        </m:r>
                      </m:e>
                      <m:sup>
                        <m:r>
                          <m:rPr>
                            <m:sty m:val="p"/>
                          </m:rPr>
                          <a:rPr lang="en-IN" b="0" i="0" smtClean="0">
                            <a:latin typeface="Cambria Math" panose="02040503050406030204" pitchFamily="18" charset="0"/>
                          </a:rPr>
                          <m:t>H</m:t>
                        </m:r>
                      </m:sup>
                    </m:sSup>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r>
                      <a:rPr lang="en-IN" b="0" i="0" smtClean="0">
                        <a:latin typeface="Cambria Math" panose="02040503050406030204" pitchFamily="18" charset="0"/>
                      </a:rPr>
                      <m:t>.</m:t>
                    </m:r>
                    <m:r>
                      <m:rPr>
                        <m:sty m:val="p"/>
                      </m:rPr>
                      <a:rPr lang="en-IN" b="0" i="0" smtClean="0">
                        <a:latin typeface="Cambria Math" panose="02040503050406030204" pitchFamily="18" charset="0"/>
                      </a:rPr>
                      <m:t>I</m:t>
                    </m:r>
                  </m:oMath>
                </a14:m>
                <a:r>
                  <a:rPr lang="en-IN" dirty="0"/>
                  <a:t> </a:t>
                </a:r>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𝑃</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𝑃</m:t>
                            </m:r>
                            <m:r>
                              <a:rPr lang="en-IN" b="0" i="1" dirty="0" smtClean="0">
                                <a:latin typeface="Cambria Math" panose="02040503050406030204" pitchFamily="18" charset="0"/>
                              </a:rPr>
                              <m:t>.</m:t>
                            </m:r>
                            <m:r>
                              <a:rPr lang="en-IN" b="0" i="1" dirty="0" smtClean="0">
                                <a:latin typeface="Cambria Math" panose="02040503050406030204" pitchFamily="18" charset="0"/>
                              </a:rPr>
                              <m:t>𝐻</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r>
                              <a:rPr lang="en-IN" b="0" i="1" dirty="0" smtClean="0">
                                <a:latin typeface="Cambria Math" panose="02040503050406030204" pitchFamily="18" charset="0"/>
                              </a:rPr>
                              <m:t>𝐼</m:t>
                            </m:r>
                          </m:e>
                        </m:d>
                      </m:e>
                      <m:sup>
                        <m:r>
                          <a:rPr lang="en-IN" b="0" i="1" dirty="0" smtClean="0">
                            <a:latin typeface="Cambria Math" panose="02040503050406030204" pitchFamily="18" charset="0"/>
                          </a:rPr>
                          <m:t>−1</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r>
                          <a:rPr lang="en-IN" b="0" i="1" dirty="0" smtClean="0">
                            <a:latin typeface="Cambria Math" panose="02040503050406030204" pitchFamily="18" charset="0"/>
                          </a:rPr>
                          <m:t> </m:t>
                        </m:r>
                      </m:e>
                    </m:acc>
                  </m:oMath>
                </a14:m>
                <a:r>
                  <a:rPr lang="en-IN" dirty="0"/>
                  <a:t> - </a:t>
                </a:r>
                <a:r>
                  <a:rPr lang="en-IN" dirty="0" err="1"/>
                  <a:t>rxr</a:t>
                </a:r>
                <a:endParaRPr lang="en-IN" dirty="0"/>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𝑃</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𝑃</m:t>
                            </m:r>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r>
                              <a:rPr lang="en-IN" b="0" i="1" dirty="0" smtClean="0">
                                <a:latin typeface="Cambria Math" panose="02040503050406030204" pitchFamily="18" charset="0"/>
                              </a:rPr>
                              <m:t>𝐼</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b="0" dirty="0"/>
              </a:p>
              <a:p>
                <a:r>
                  <a:rPr lang="en-IN" dirty="0"/>
                  <a:t>Alternate LMMSE expression</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num>
                                  <m:den>
                                    <m:r>
                                      <a:rPr lang="en-IN" b="0" i="1" dirty="0" smtClean="0">
                                        <a:latin typeface="Cambria Math" panose="02040503050406030204" pitchFamily="18" charset="0"/>
                                      </a:rPr>
                                      <m:t>𝑃</m:t>
                                    </m:r>
                                  </m:den>
                                </m:f>
                                <m:r>
                                  <a:rPr lang="en-IN" b="0" i="1" dirty="0" smtClean="0">
                                    <a:latin typeface="Cambria Math" panose="02040503050406030204" pitchFamily="18" charset="0"/>
                                  </a:rPr>
                                  <m:t>𝐼</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𝑆𝑁𝑅</m:t>
                                </m:r>
                              </m:den>
                            </m:f>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txt</a:t>
                </a:r>
              </a:p>
              <a:p>
                <a:r>
                  <a:rPr lang="en-IN" dirty="0"/>
                  <a:t>At high SNR (</a:t>
                </a:r>
                <a14:m>
                  <m:oMath xmlns:m="http://schemas.openxmlformats.org/officeDocument/2006/math">
                    <m:r>
                      <a:rPr lang="en-IN" b="0" i="1" smtClean="0">
                        <a:latin typeface="Cambria Math" panose="02040503050406030204" pitchFamily="18" charset="0"/>
                      </a:rPr>
                      <m:t>𝑆𝑁𝑅</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=0⇒</m:t>
                    </m:r>
                    <m:r>
                      <a:rPr lang="en-IN" b="0" i="1" smtClean="0">
                        <a:latin typeface="Cambria Math" panose="02040503050406030204" pitchFamily="18" charset="0"/>
                      </a:rPr>
                      <m:t>𝐿𝑀𝑀𝑆𝐸</m:t>
                    </m:r>
                    <m:r>
                      <a:rPr lang="en-IN" b="0" i="1"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tens to be zero forcing receiver</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12535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SVD – Singular Value Decomposition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fontScale="92500" lnSpcReduction="20000"/>
              </a:bodyPr>
              <a:lstStyle/>
              <a:p>
                <a:r>
                  <a:rPr lang="en-IN" dirty="0"/>
                  <a:t>Mathematical technique for decomposing a matrix into 3 components</a:t>
                </a:r>
              </a:p>
              <a:p>
                <a:pPr lvl="1"/>
                <a:r>
                  <a:rPr lang="en-IN" dirty="0"/>
                  <a:t>A left singular matrix</a:t>
                </a:r>
              </a:p>
              <a:p>
                <a:pPr lvl="1"/>
                <a:r>
                  <a:rPr lang="en-IN" dirty="0"/>
                  <a:t>A diagonal singular values matrix</a:t>
                </a:r>
              </a:p>
              <a:p>
                <a:pPr lvl="1"/>
                <a:r>
                  <a:rPr lang="en-IN" dirty="0"/>
                  <a:t>A right singular matrix</a:t>
                </a:r>
              </a:p>
              <a:p>
                <a:r>
                  <a:rPr lang="en-IN" dirty="0"/>
                  <a:t>Represented by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𝑈</m:t>
                    </m:r>
                    <m:r>
                      <m:rPr>
                        <m:sty m:val="p"/>
                      </m:rPr>
                      <a:rPr lang="en-IN" b="0" i="0" smtClean="0">
                        <a:latin typeface="Cambria Math" panose="02040503050406030204" pitchFamily="18" charset="0"/>
                      </a:rPr>
                      <m:t>Σ</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𝑇</m:t>
                        </m:r>
                      </m:sup>
                    </m:sSup>
                  </m:oMath>
                </a14:m>
                <a:endParaRPr lang="en-IN" dirty="0"/>
              </a:p>
              <a:p>
                <a:r>
                  <a:rPr lang="en-IN" dirty="0"/>
                  <a:t>Provides a way to analyze the properties of a matrix – rank, eigenvalues, eigenvectors, singular values etc. which are related to the matrix norm and condition number</a:t>
                </a:r>
              </a:p>
              <a:p>
                <a:r>
                  <a:rPr lang="en-IN" dirty="0"/>
                  <a:t>Used for decomposing the channel between transmitter and receiver into set of parallel sub-channels, each having different gains and phases</a:t>
                </a:r>
              </a:p>
              <a:p>
                <a:r>
                  <a:rPr lang="en-IN" dirty="0"/>
                  <a:t>Used to find the optimal beamforming vectors that maximize the SNR for each sub-channel – a technique known as </a:t>
                </a:r>
                <a:r>
                  <a:rPr lang="en-IN" b="1" dirty="0"/>
                  <a:t>Singular Value Beamforming</a:t>
                </a:r>
              </a:p>
              <a:p>
                <a:r>
                  <a:rPr lang="en-IN" dirty="0"/>
                  <a:t>Also used for transmit diversity – usage of multiple antennas at the transmitter to improve the reliability of transmission</a:t>
                </a:r>
              </a:p>
              <a:p>
                <a:r>
                  <a:rPr lang="en-IN" dirty="0"/>
                  <a:t>By decomposing the channel matrix using SVD</a:t>
                </a:r>
              </a:p>
              <a:p>
                <a:pPr lvl="1"/>
                <a:r>
                  <a:rPr lang="en-IN" dirty="0"/>
                  <a:t>A transmitter can send different signals on each of the sub-channels with different powers based on their corresponding singular values</a:t>
                </a:r>
              </a:p>
              <a:p>
                <a:pPr lvl="1"/>
                <a:r>
                  <a:rPr lang="en-IN" dirty="0"/>
                  <a:t>This technique is known as STBC – Space-time Block Coding</a:t>
                </a:r>
              </a:p>
              <a:p>
                <a:pPr lvl="1"/>
                <a:r>
                  <a:rPr lang="en-IN" dirty="0"/>
                  <a:t>STBC improves the error performance of wireless systems</a:t>
                </a:r>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30703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a:bodyPr>
              <a:lstStyle/>
              <a:p>
                <a:r>
                  <a:rPr lang="en-IN" dirty="0"/>
                  <a:t>Given </a:t>
                </a:r>
                <a14:m>
                  <m:oMath xmlns:m="http://schemas.openxmlformats.org/officeDocument/2006/math">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𝑡</m:t>
                    </m:r>
                  </m:oMath>
                </a14:m>
                <a:r>
                  <a:rPr lang="en-IN" dirty="0"/>
                  <a:t>, SVD is defined as</a:t>
                </a:r>
              </a:p>
              <a:p>
                <a:pPr lvl="1"/>
                <a14:m>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𝑟𝑥𝑟</m:t>
                        </m:r>
                      </m:sub>
                    </m:sSub>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Σ</m:t>
                        </m:r>
                      </m:e>
                      <m:sub>
                        <m:r>
                          <a:rPr lang="en-IN" b="0" i="1" smtClean="0">
                            <a:latin typeface="Cambria Math" panose="02040503050406030204" pitchFamily="18" charset="0"/>
                          </a:rPr>
                          <m:t>𝑟𝑥𝑡</m:t>
                        </m:r>
                      </m:sub>
                    </m:sSub>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𝑉</m:t>
                        </m:r>
                      </m:e>
                      <m:sub>
                        <m:r>
                          <a:rPr lang="en-IN" b="0" i="1" smtClean="0">
                            <a:latin typeface="Cambria Math" panose="02040503050406030204" pitchFamily="18" charset="0"/>
                          </a:rPr>
                          <m:t>𝑡𝑥𝑡</m:t>
                        </m:r>
                      </m:sub>
                      <m:sup>
                        <m:r>
                          <a:rPr lang="en-IN" b="0" i="1" smtClean="0">
                            <a:latin typeface="Cambria Math" panose="02040503050406030204" pitchFamily="18" charset="0"/>
                          </a:rPr>
                          <m:t>𝐻</m:t>
                        </m:r>
                      </m:sup>
                    </m:sSubSup>
                  </m:oMath>
                </a14:m>
                <a:endParaRPr lang="en-IN" dirty="0"/>
              </a:p>
              <a:p>
                <a:pPr lvl="1"/>
                <a:r>
                  <a:rPr lang="en-IN" dirty="0"/>
                  <a:t>U,V are ortho-normal matrices</a:t>
                </a:r>
              </a:p>
              <a:p>
                <a:pPr lvl="1"/>
                <a14:m>
                  <m:oMath xmlns:m="http://schemas.openxmlformats.org/officeDocument/2006/math">
                    <m:r>
                      <m:rPr>
                        <m:sty m:val="p"/>
                      </m:rPr>
                      <a:rPr lang="en-IN" b="0" i="0" smtClean="0">
                        <a:latin typeface="Cambria Math" panose="02040503050406030204" pitchFamily="18" charset="0"/>
                      </a:rPr>
                      <m:t>Σ</m:t>
                    </m:r>
                  </m:oMath>
                </a14:m>
                <a:r>
                  <a:rPr lang="en-IN" dirty="0"/>
                  <a:t> has the structure (</a:t>
                </a:r>
                <a:r>
                  <a:rPr lang="en-IN" dirty="0" err="1"/>
                  <a:t>rxt</a:t>
                </a:r>
                <a:r>
                  <a:rPr lang="en-IN" dirty="0"/>
                  <a:t>)</a:t>
                </a:r>
              </a:p>
              <a:p>
                <a:pPr lvl="2"/>
                <a14:m>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1</m:t>
                                  </m:r>
                                </m:sub>
                              </m:sSub>
                            </m:e>
                            <m:e>
                              <m:r>
                                <a:rPr lang="en-IN" b="0" i="1" smtClean="0">
                                  <a:latin typeface="Cambria Math" panose="02040503050406030204" pitchFamily="18" charset="0"/>
                                </a:rPr>
                                <m:t>0</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2</m:t>
                                  </m:r>
                                </m:sub>
                              </m:sSub>
                            </m:e>
                            <m:e>
                              <m:r>
                                <a:rPr lang="en-IN" b="0" i="1" smtClean="0">
                                  <a:latin typeface="Cambria Math" panose="02040503050406030204" pitchFamily="18" charset="0"/>
                                </a:rPr>
                                <m:t>0</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qArr>
                            </m:e>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qArr>
                            </m:e>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3</m:t>
                                      </m:r>
                                    </m:sub>
                                  </m:sSub>
                                </m:e>
                                <m:e>
                                  <m:r>
                                    <a:rPr lang="en-IN" b="0" i="1" smtClean="0">
                                      <a:latin typeface="Cambria Math" panose="02040503050406030204" pitchFamily="18" charset="0"/>
                                    </a:rPr>
                                    <m:t>0</m:t>
                                  </m:r>
                                </m:e>
                                <m:e>
                                  <m:r>
                                    <a:rPr lang="en-IN" b="0" i="1" smtClean="0">
                                      <a:latin typeface="Cambria Math" panose="02040503050406030204" pitchFamily="18" charset="0"/>
                                    </a:rPr>
                                    <m:t>0</m:t>
                                  </m:r>
                                </m:e>
                              </m:eqArr>
                            </m:e>
                          </m:mr>
                        </m:m>
                      </m:e>
                    </m:d>
                    <m:r>
                      <a:rPr lang="en-IN" b="0" i="1" smtClean="0">
                        <a:latin typeface="Cambria Math" panose="02040503050406030204" pitchFamily="18" charset="0"/>
                      </a:rPr>
                      <m:t> −</m:t>
                    </m:r>
                    <m:r>
                      <a:rPr lang="en-IN" b="0" i="1" smtClean="0">
                        <a:latin typeface="Cambria Math" panose="02040503050406030204" pitchFamily="18" charset="0"/>
                      </a:rPr>
                      <m:t>𝑟𝑥𝑡</m:t>
                    </m:r>
                    <m:r>
                      <a:rPr lang="en-IN" b="0" i="1" smtClean="0">
                        <a:latin typeface="Cambria Math" panose="02040503050406030204" pitchFamily="18" charset="0"/>
                      </a:rPr>
                      <m:t> </m:t>
                    </m:r>
                    <m:r>
                      <a:rPr lang="en-IN" b="0" i="1" smtClean="0">
                        <a:latin typeface="Cambria Math" panose="02040503050406030204" pitchFamily="18" charset="0"/>
                      </a:rPr>
                      <m:t>𝑑𝑖𝑎𝑔𝑜𝑛𝑎𝑙</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𝑡</m:t>
                        </m:r>
                      </m:e>
                    </m:d>
                    <m:r>
                      <a:rPr lang="en-IN" b="0" i="1" smtClean="0">
                        <a:latin typeface="Cambria Math" panose="02040503050406030204" pitchFamily="18" charset="0"/>
                      </a:rPr>
                      <m:t>𝑥𝑡</m:t>
                    </m:r>
                    <m:r>
                      <a:rPr lang="en-IN" b="0" i="1" smtClean="0">
                        <a:latin typeface="Cambria Math" panose="02040503050406030204" pitchFamily="18" charset="0"/>
                      </a:rPr>
                      <m:t> </m:t>
                    </m:r>
                    <m:r>
                      <a:rPr lang="en-IN" b="0" i="1" smtClean="0">
                        <a:latin typeface="Cambria Math" panose="02040503050406030204" pitchFamily="18" charset="0"/>
                      </a:rPr>
                      <m:t>𝑧𝑒𝑟𝑜</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𝑖</m:t>
                        </m:r>
                      </m:sub>
                    </m:sSub>
                    <m:r>
                      <a:rPr lang="en-IN" b="0" i="1" smtClean="0">
                        <a:latin typeface="Cambria Math" panose="02040503050406030204" pitchFamily="18" charset="0"/>
                      </a:rPr>
                      <m:t>≥0</m:t>
                    </m:r>
                  </m:oMath>
                </a14:m>
                <a:r>
                  <a:rPr lang="en-IN" dirty="0"/>
                  <a:t> and arranged in decreasing order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𝑡</m:t>
                        </m:r>
                      </m:sub>
                    </m:sSub>
                    <m:r>
                      <a:rPr lang="en-IN" b="0" i="1" smtClean="0">
                        <a:latin typeface="Cambria Math" panose="02040503050406030204" pitchFamily="18" charset="0"/>
                      </a:rPr>
                      <m:t>≥0</m:t>
                    </m:r>
                  </m:oMath>
                </a14:m>
                <a:r>
                  <a:rPr lang="en-IN" dirty="0"/>
                  <a:t> and are singular values</a:t>
                </a:r>
              </a:p>
              <a:p>
                <a:pPr lvl="2"/>
                <a:r>
                  <a:rPr lang="en-IN" dirty="0"/>
                  <a:t>Singular values of any matrix are non-negative real number numbers whereas eigenvalues can be complex, negative, or positive</a:t>
                </a:r>
              </a:p>
              <a:p>
                <a:pPr lvl="2"/>
                <a:r>
                  <a:rPr lang="en-IN" dirty="0"/>
                  <a:t>Rank of H is number of non-zero singular values</a:t>
                </a:r>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233671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AEDE-F5B5-8005-7FC1-5B27B9FE1422}"/>
              </a:ext>
            </a:extLst>
          </p:cNvPr>
          <p:cNvSpPr>
            <a:spLocks noGrp="1"/>
          </p:cNvSpPr>
          <p:nvPr>
            <p:ph type="title"/>
          </p:nvPr>
        </p:nvSpPr>
        <p:spPr/>
        <p:txBody>
          <a:bodyPr/>
          <a:lstStyle/>
          <a:p>
            <a:r>
              <a:rPr lang="en-IN" dirty="0"/>
              <a:t>SVD Relation to Eigenvalue Decomposition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4C27D4-CEFD-381B-4AA8-4AA4DFB99739}"/>
                  </a:ext>
                </a:extLst>
              </p:cNvPr>
              <p:cNvSpPr>
                <a:spLocks noGrp="1"/>
              </p:cNvSpPr>
              <p:nvPr>
                <p:ph sz="quarter" idx="10"/>
              </p:nvPr>
            </p:nvSpPr>
            <p:spPr/>
            <p:txBody>
              <a:bodyPr/>
              <a:lstStyle/>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m>
                          <m:mPr>
                            <m:mcs>
                              <m:mc>
                                <m:mcPr>
                                  <m:count m:val="3"/>
                                  <m:mcJc m:val="center"/>
                                </m:mcPr>
                              </m:mc>
                            </m:mcs>
                            <m:ctrlPr>
                              <a:rPr lang="en-IN" b="0" i="1" smtClean="0">
                                <a:latin typeface="Cambria Math" panose="02040503050406030204" pitchFamily="18" charset="0"/>
                              </a:rPr>
                            </m:ctrlPr>
                          </m:mPr>
                          <m:m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e>
                            <m:e>
                              <m:r>
                                <a:rPr lang="en-IN" b="0" i="1" smtClean="0">
                                  <a:latin typeface="Cambria Math" panose="02040503050406030204" pitchFamily="18" charset="0"/>
                                </a:rPr>
                                <m:t>⋯</m:t>
                              </m:r>
                            </m:e>
                            <m:e>
                              <m:r>
                                <a:rPr lang="en-IN" b="0" i="1" smtClean="0">
                                  <a:latin typeface="Cambria Math" panose="02040503050406030204" pitchFamily="18" charset="0"/>
                                </a:rPr>
                                <m:t>0</m:t>
                              </m:r>
                            </m:e>
                          </m:mr>
                          <m:mr>
                            <m:e>
                              <m:r>
                                <a:rPr lang="en-IN" b="0" i="1" smtClean="0">
                                  <a:latin typeface="Cambria Math" panose="02040503050406030204" pitchFamily="18" charset="0"/>
                                </a:rPr>
                                <m:t>⋮</m:t>
                              </m:r>
                            </m:e>
                            <m:e>
                              <m:r>
                                <a:rPr lang="en-IN" b="0" i="1" smtClean="0">
                                  <a:latin typeface="Cambria Math" panose="02040503050406030204" pitchFamily="18" charset="0"/>
                                </a:rPr>
                                <m:t>⋱</m:t>
                              </m:r>
                            </m:e>
                            <m:e>
                              <m:r>
                                <a:rPr lang="en-IN" b="0" i="1" smtClean="0">
                                  <a:latin typeface="Cambria Math" panose="02040503050406030204" pitchFamily="18" charset="0"/>
                                </a:rPr>
                                <m:t>⋮</m:t>
                              </m:r>
                            </m:e>
                          </m:mr>
                          <m:mr>
                            <m:e>
                              <m:r>
                                <a:rPr lang="en-IN" b="0" i="1" smtClean="0">
                                  <a:latin typeface="Cambria Math" panose="02040503050406030204" pitchFamily="18" charset="0"/>
                                </a:rPr>
                                <m:t>0</m:t>
                              </m:r>
                            </m:e>
                            <m:e>
                              <m:r>
                                <a:rPr lang="en-IN" b="0" i="1" smtClean="0">
                                  <a:latin typeface="Cambria Math" panose="02040503050406030204" pitchFamily="18" charset="0"/>
                                </a:rPr>
                                <m:t>⋯</m:t>
                              </m:r>
                            </m:e>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e>
                          </m:mr>
                        </m:m>
                      </m:e>
                    </m:d>
                  </m:oMath>
                </a14:m>
                <a:endParaRPr lang="en-IN" dirty="0"/>
              </a:p>
              <a:p>
                <a:pPr lvl="1"/>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3</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oMath>
                </a14:m>
                <a:r>
                  <a:rPr lang="en-IN" dirty="0"/>
                  <a:t> are non-zero eigenvalues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oMath>
                </a14:m>
                <a:endParaRPr lang="en-IN" dirty="0"/>
              </a:p>
              <a:p>
                <a:pPr lvl="1"/>
                <a:r>
                  <a:rPr lang="en-IN" b="0" dirty="0"/>
                  <a:t>V contains eigen vectors</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𝑡</m:t>
                        </m:r>
                      </m:sub>
                    </m:sSub>
                  </m:oMath>
                </a14:m>
                <a:r>
                  <a:rPr lang="en-IN" dirty="0"/>
                  <a:t>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oMath>
                </a14:m>
                <a:endParaRPr lang="en-IN" dirty="0"/>
              </a:p>
              <a:p>
                <a:pPr lvl="1"/>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3</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oMath>
                </a14:m>
                <a:r>
                  <a:rPr lang="en-IN" dirty="0"/>
                  <a:t> are non-zero eigenvalues of </a:t>
                </a:r>
                <a14:m>
                  <m:oMath xmlns:m="http://schemas.openxmlformats.org/officeDocument/2006/math">
                    <m:r>
                      <a:rPr lang="en-IN" b="0" i="1" smtClean="0">
                        <a:latin typeface="Cambria Math" panose="02040503050406030204" pitchFamily="18" charset="0"/>
                      </a:rPr>
                      <m:t>𝐻</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r>
                  <a:rPr lang="en-IN" b="0" dirty="0"/>
                  <a:t>U contains eigen vectors</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r>
                          <a:rPr lang="en-IN" b="0" i="1" smtClean="0">
                            <a:latin typeface="Cambria Math" panose="02040503050406030204" pitchFamily="18" charset="0"/>
                          </a:rPr>
                          <m:t> </m:t>
                        </m:r>
                      </m:e>
                      <m:sub>
                        <m:r>
                          <a:rPr lang="en-IN" b="0" i="1" smtClean="0">
                            <a:latin typeface="Cambria Math" panose="02040503050406030204" pitchFamily="18" charset="0"/>
                          </a:rPr>
                          <m:t>𝑡</m:t>
                        </m:r>
                      </m:sub>
                    </m:sSub>
                  </m:oMath>
                </a14:m>
                <a:r>
                  <a:rPr lang="en-IN" dirty="0"/>
                  <a:t> of </a:t>
                </a:r>
                <a14:m>
                  <m:oMath xmlns:m="http://schemas.openxmlformats.org/officeDocument/2006/math">
                    <m:r>
                      <a:rPr lang="en-IN" b="0" i="1" smtClean="0">
                        <a:latin typeface="Cambria Math" panose="02040503050406030204" pitchFamily="18" charset="0"/>
                      </a:rPr>
                      <m:t>𝐻</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AC4C27D4-CEFD-381B-4AA8-4AA4DFB99739}"/>
                  </a:ext>
                </a:extLst>
              </p:cNvPr>
              <p:cNvSpPr>
                <a:spLocks noGrp="1" noRot="1" noChangeAspect="1" noMove="1" noResize="1" noEditPoints="1" noAdjustHandles="1" noChangeArrowheads="1" noChangeShapeType="1" noTextEdit="1"/>
              </p:cNvSpPr>
              <p:nvPr>
                <p:ph sz="quarter" idx="10"/>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6770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SVD Processing</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71316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Capacity of MIMO Wireless Systems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17042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Alamouti Code</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lnSpcReduction="10000"/>
          </a:bodyPr>
          <a:lstStyle/>
          <a:p>
            <a:r>
              <a:rPr lang="en-US" dirty="0"/>
              <a:t>The main idea behind Alamouti coding is to transmit the same data over multiple antennas in a way that maximizes diversity</a:t>
            </a:r>
          </a:p>
          <a:p>
            <a:pPr lvl="1"/>
            <a:r>
              <a:rPr lang="en-US" dirty="0"/>
              <a:t>If one of the antennas experiences fading or interference, the data can still be recovered from the other antenna</a:t>
            </a:r>
          </a:p>
          <a:p>
            <a:r>
              <a:rPr lang="en-US" dirty="0"/>
              <a:t>This is achieved by transmitting the data in a space-time block code, where the data is transmitted over multiple time slots and multiple antennas improving the reliability and capacity of transmission</a:t>
            </a:r>
          </a:p>
          <a:p>
            <a:r>
              <a:rPr lang="en-US" dirty="0"/>
              <a:t>Particularly u</a:t>
            </a:r>
            <a:r>
              <a:rPr lang="en-US" b="0" i="0" dirty="0">
                <a:solidFill>
                  <a:srgbClr val="374151"/>
                </a:solidFill>
                <a:effectLst/>
                <a:latin typeface="Söhne"/>
              </a:rPr>
              <a:t>seful when the transmitted signal is subjected to fading due to multipath propagation</a:t>
            </a:r>
            <a:endParaRPr lang="en-IN" dirty="0"/>
          </a:p>
          <a:p>
            <a:r>
              <a:rPr lang="en-IN" dirty="0"/>
              <a:t>It is a 2x1 Orthogonal STBC – used for 2 transmit antennae and 1 receive antenna system (a 1x2 (</a:t>
            </a:r>
            <a:r>
              <a:rPr lang="en-IN" dirty="0" err="1"/>
              <a:t>rxt</a:t>
            </a:r>
            <a:r>
              <a:rPr lang="en-IN" dirty="0"/>
              <a:t>) diverse system – MISO system)</a:t>
            </a:r>
          </a:p>
          <a:p>
            <a:r>
              <a:rPr lang="en-IN" dirty="0"/>
              <a:t>It encodes two complex symbols onto two transmit antennae and transmits over two consecutive time slots providing diversity and improved SNR at the receiver</a:t>
            </a:r>
          </a:p>
          <a:p>
            <a:pPr lvl="1"/>
            <a:r>
              <a:rPr lang="en-US" dirty="0"/>
              <a:t>In the first time slot, the two complex symbols are transmitted on the two antennas</a:t>
            </a:r>
          </a:p>
          <a:p>
            <a:pPr lvl="1"/>
            <a:r>
              <a:rPr lang="en-US" dirty="0"/>
              <a:t>In the second time slot, the same two symbols are transmitted again, but with the conjugate of one symbol transmitted on the second antenna</a:t>
            </a:r>
            <a:endParaRPr lang="en-IN" dirty="0"/>
          </a:p>
          <a:p>
            <a:endParaRPr lang="en-IN" dirty="0"/>
          </a:p>
        </p:txBody>
      </p:sp>
    </p:spTree>
    <p:extLst>
      <p:ext uri="{BB962C8B-B14F-4D97-AF65-F5344CB8AC3E}">
        <p14:creationId xmlns:p14="http://schemas.microsoft.com/office/powerpoint/2010/main" val="37188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A733-D5BA-80B8-5541-59338E3A34C6}"/>
              </a:ext>
            </a:extLst>
          </p:cNvPr>
          <p:cNvSpPr>
            <a:spLocks noGrp="1"/>
          </p:cNvSpPr>
          <p:nvPr>
            <p:ph type="title"/>
          </p:nvPr>
        </p:nvSpPr>
        <p:spPr/>
        <p:txBody>
          <a:bodyPr/>
          <a:lstStyle/>
          <a:p>
            <a:r>
              <a:rPr lang="en-US" dirty="0"/>
              <a:t>Alamouti Code</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4240C8-ABFC-92D4-DD67-FBF91893A4A4}"/>
                  </a:ext>
                </a:extLst>
              </p:cNvPr>
              <p:cNvSpPr>
                <a:spLocks noGrp="1"/>
              </p:cNvSpPr>
              <p:nvPr>
                <p:ph sz="quarter" idx="10"/>
              </p:nvPr>
            </p:nvSpPr>
            <p:spPr/>
            <p:txBody>
              <a:bodyPr>
                <a:normAutofit fontScale="85000" lnSpcReduction="20000"/>
              </a:bodyPr>
              <a:lstStyle/>
              <a:p>
                <a:r>
                  <a:rPr lang="en-IN" dirty="0"/>
                  <a:t>MISO channel is represented by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h</m:t>
                            </m:r>
                          </m:e>
                        </m:acc>
                      </m:e>
                      <m:sup>
                        <m:r>
                          <a:rPr lang="en-IN" b="0" i="1" dirty="0" smtClean="0">
                            <a:latin typeface="Cambria Math" panose="02040503050406030204" pitchFamily="18" charset="0"/>
                          </a:rPr>
                          <m:t>𝑇</m:t>
                        </m:r>
                      </m:sup>
                    </m:sSup>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𝑐h𝑎𝑛𝑛𝑒𝑙</m:t>
                    </m:r>
                    <m:r>
                      <a:rPr lang="en-IN" b="0" i="1" smtClean="0">
                        <a:latin typeface="Cambria Math" panose="02040503050406030204" pitchFamily="18" charset="0"/>
                      </a:rPr>
                      <m:t> </m:t>
                    </m:r>
                    <m:r>
                      <a:rPr lang="en-IN" b="0" i="1" smtClean="0">
                        <a:latin typeface="Cambria Math" panose="02040503050406030204" pitchFamily="18" charset="0"/>
                      </a:rPr>
                      <m:t>𝑐𝑜𝑒𝑓𝑓𝑖𝑐𝑖𝑒𝑛𝑡</m:t>
                    </m:r>
                    <m:r>
                      <a:rPr lang="en-IN" b="0" i="1" smtClean="0">
                        <a:latin typeface="Cambria Math" panose="02040503050406030204" pitchFamily="18" charset="0"/>
                      </a:rPr>
                      <m:t> </m:t>
                    </m:r>
                    <m:r>
                      <a:rPr lang="en-IN" b="0" i="1" smtClean="0">
                        <a:latin typeface="Cambria Math" panose="02040503050406030204" pitchFamily="18" charset="0"/>
                      </a:rPr>
                      <m:t>𝑏𝑒𝑡𝑤𝑒𝑒𝑛</m:t>
                    </m:r>
                    <m:r>
                      <a:rPr lang="en-IN" b="0" i="1" smtClean="0">
                        <a:latin typeface="Cambria Math" panose="02040503050406030204" pitchFamily="18" charset="0"/>
                      </a:rPr>
                      <m:t> </m:t>
                    </m:r>
                    <m:r>
                      <a:rPr lang="en-IN" b="0" i="1" smtClean="0">
                        <a:latin typeface="Cambria Math" panose="02040503050406030204" pitchFamily="18" charset="0"/>
                      </a:rPr>
                      <m:t>𝑡𝑟𝑎𝑛𝑠𝑚𝑖𝑡</m:t>
                    </m:r>
                    <m:r>
                      <a:rPr lang="en-IN" b="0" i="1" smtClean="0">
                        <a:latin typeface="Cambria Math" panose="02040503050406030204" pitchFamily="18" charset="0"/>
                      </a:rPr>
                      <m:t> </m:t>
                    </m:r>
                    <m:r>
                      <a:rPr lang="en-IN" b="0" i="1" smtClean="0">
                        <a:latin typeface="Cambria Math" panose="02040503050406030204" pitchFamily="18" charset="0"/>
                      </a:rPr>
                      <m:t>𝑎𝑛𝑡𝑒𝑛𝑛𝑎</m:t>
                    </m:r>
                    <m:r>
                      <a:rPr lang="en-IN" b="0" i="1" smtClean="0">
                        <a:latin typeface="Cambria Math" panose="02040503050406030204" pitchFamily="18" charset="0"/>
                      </a:rPr>
                      <m:t> 1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𝑟𝑒𝑐𝑒𝑖𝑣𝑒</m:t>
                    </m:r>
                    <m:r>
                      <a:rPr lang="en-IN" b="0" i="1" smtClean="0">
                        <a:latin typeface="Cambria Math" panose="02040503050406030204" pitchFamily="18" charset="0"/>
                      </a:rPr>
                      <m:t> </m:t>
                    </m:r>
                    <m:r>
                      <a:rPr lang="en-IN" b="0" i="1" smtClean="0">
                        <a:latin typeface="Cambria Math" panose="02040503050406030204" pitchFamily="18" charset="0"/>
                      </a:rPr>
                      <m:t>𝑎𝑛𝑡𝑒𝑛𝑛𝑎</m:t>
                    </m:r>
                    <m:r>
                      <a:rPr lang="en-IN" b="0" i="1" smtClean="0">
                        <a:latin typeface="Cambria Math" panose="02040503050406030204" pitchFamily="18" charset="0"/>
                      </a:rPr>
                      <m:t> 1</m:t>
                    </m:r>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𝑐h𝑎𝑛𝑛𝑒𝑙</m:t>
                    </m:r>
                    <m:r>
                      <a:rPr lang="en-IN" i="1">
                        <a:latin typeface="Cambria Math" panose="02040503050406030204" pitchFamily="18" charset="0"/>
                      </a:rPr>
                      <m:t> </m:t>
                    </m:r>
                    <m:r>
                      <a:rPr lang="en-IN" i="1">
                        <a:latin typeface="Cambria Math" panose="02040503050406030204" pitchFamily="18" charset="0"/>
                      </a:rPr>
                      <m:t>𝑐𝑜𝑒𝑓𝑓𝑖𝑐𝑖𝑒𝑛𝑡</m:t>
                    </m:r>
                    <m:r>
                      <a:rPr lang="en-IN" i="1">
                        <a:latin typeface="Cambria Math" panose="02040503050406030204" pitchFamily="18" charset="0"/>
                      </a:rPr>
                      <m:t> </m:t>
                    </m:r>
                    <m:r>
                      <a:rPr lang="en-IN" i="1">
                        <a:latin typeface="Cambria Math" panose="02040503050406030204" pitchFamily="18" charset="0"/>
                      </a:rPr>
                      <m:t>𝑏𝑒𝑡𝑤𝑒𝑒𝑛</m:t>
                    </m:r>
                    <m:r>
                      <a:rPr lang="en-IN" i="1">
                        <a:latin typeface="Cambria Math" panose="02040503050406030204" pitchFamily="18" charset="0"/>
                      </a:rPr>
                      <m:t> </m:t>
                    </m:r>
                    <m:r>
                      <a:rPr lang="en-IN" i="1">
                        <a:latin typeface="Cambria Math" panose="02040503050406030204" pitchFamily="18" charset="0"/>
                      </a:rPr>
                      <m:t>𝑡𝑟𝑎𝑛𝑠𝑚𝑖𝑡</m:t>
                    </m:r>
                    <m:r>
                      <a:rPr lang="en-IN" i="1">
                        <a:latin typeface="Cambria Math" panose="02040503050406030204" pitchFamily="18" charset="0"/>
                      </a:rPr>
                      <m:t> </m:t>
                    </m:r>
                    <m:r>
                      <a:rPr lang="en-IN" i="1">
                        <a:latin typeface="Cambria Math" panose="02040503050406030204" pitchFamily="18" charset="0"/>
                      </a:rPr>
                      <m:t>𝑎𝑛𝑡𝑒𝑛𝑛𝑎</m:t>
                    </m:r>
                    <m:r>
                      <a:rPr lang="en-IN" i="1">
                        <a:latin typeface="Cambria Math" panose="02040503050406030204" pitchFamily="18" charset="0"/>
                      </a:rPr>
                      <m:t> 2 </m:t>
                    </m:r>
                    <m:r>
                      <a:rPr lang="en-IN" i="1">
                        <a:latin typeface="Cambria Math" panose="02040503050406030204" pitchFamily="18" charset="0"/>
                      </a:rPr>
                      <m:t>𝑎𝑛𝑑</m:t>
                    </m:r>
                    <m:r>
                      <a:rPr lang="en-IN" i="1">
                        <a:latin typeface="Cambria Math" panose="02040503050406030204" pitchFamily="18" charset="0"/>
                      </a:rPr>
                      <m:t> </m:t>
                    </m:r>
                    <m:r>
                      <a:rPr lang="en-IN" i="1">
                        <a:latin typeface="Cambria Math" panose="02040503050406030204" pitchFamily="18" charset="0"/>
                      </a:rPr>
                      <m:t>𝑟𝑒𝑐𝑒𝑖𝑣𝑒</m:t>
                    </m:r>
                    <m:r>
                      <a:rPr lang="en-IN" i="1">
                        <a:latin typeface="Cambria Math" panose="02040503050406030204" pitchFamily="18" charset="0"/>
                      </a:rPr>
                      <m:t> </m:t>
                    </m:r>
                    <m:r>
                      <a:rPr lang="en-IN" i="1">
                        <a:latin typeface="Cambria Math" panose="02040503050406030204" pitchFamily="18" charset="0"/>
                      </a:rPr>
                      <m:t>𝑎𝑛𝑡𝑒𝑛𝑛𝑎</m:t>
                    </m:r>
                    <m:r>
                      <a:rPr lang="en-IN" i="1">
                        <a:latin typeface="Cambria Math" panose="02040503050406030204" pitchFamily="18" charset="0"/>
                      </a:rPr>
                      <m:t> 1</m:t>
                    </m:r>
                  </m:oMath>
                </a14:m>
                <a:endParaRPr lang="en-IN" dirty="0"/>
              </a:p>
              <a:p>
                <a:r>
                  <a:rPr lang="en-IN" dirty="0"/>
                  <a:t>The first transmit vector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r>
                  <a:rPr lang="en-IN" dirty="0"/>
                  <a:t> is </a:t>
                </a:r>
                <a14:m>
                  <m:oMath xmlns:m="http://schemas.openxmlformats.org/officeDocument/2006/math">
                    <m:d>
                      <m:dPr>
                        <m:begChr m:val="["/>
                        <m:endChr m:val="]"/>
                        <m:ctrlPr>
                          <a:rPr lang="en-IN"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eqArr>
                      </m:e>
                    </m:d>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𝑡𝑟𝑎𝑛𝑠𝑚𝑖𝑡</m:t>
                    </m:r>
                    <m:r>
                      <a:rPr lang="en-IN" b="0" i="1" smtClean="0">
                        <a:latin typeface="Cambria Math" panose="02040503050406030204" pitchFamily="18" charset="0"/>
                      </a:rPr>
                      <m:t> </m:t>
                    </m:r>
                    <m:r>
                      <a:rPr lang="en-IN" b="0" i="1" smtClean="0">
                        <a:latin typeface="Cambria Math" panose="02040503050406030204" pitchFamily="18" charset="0"/>
                      </a:rPr>
                      <m:t>𝑎𝑛𝑡𝑒𝑛𝑛𝑎</m:t>
                    </m:r>
                    <m:r>
                      <a:rPr lang="en-IN" b="0" i="1" smtClean="0">
                        <a:latin typeface="Cambria Math" panose="02040503050406030204" pitchFamily="18" charset="0"/>
                      </a:rPr>
                      <m:t> 1</m:t>
                    </m:r>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𝑡𝑟𝑎𝑛𝑠𝑚𝑖𝑡</m:t>
                    </m:r>
                    <m:r>
                      <a:rPr lang="en-IN" b="0" i="1" smtClean="0">
                        <a:latin typeface="Cambria Math" panose="02040503050406030204" pitchFamily="18" charset="0"/>
                      </a:rPr>
                      <m:t> </m:t>
                    </m:r>
                    <m:r>
                      <a:rPr lang="en-IN" b="0" i="1" smtClean="0">
                        <a:latin typeface="Cambria Math" panose="02040503050406030204" pitchFamily="18" charset="0"/>
                      </a:rPr>
                      <m:t>𝑎𝑛𝑡𝑒𝑛𝑛𝑎</m:t>
                    </m:r>
                    <m:r>
                      <a:rPr lang="en-IN" b="0" i="1" smtClean="0">
                        <a:latin typeface="Cambria Math" panose="02040503050406030204" pitchFamily="18" charset="0"/>
                      </a:rPr>
                      <m:t> 2</m:t>
                    </m:r>
                  </m:oMath>
                </a14:m>
                <a:endParaRPr lang="en-IN" b="0" dirty="0"/>
              </a:p>
              <a:p>
                <a:r>
                  <a:rPr lang="en-IN" dirty="0"/>
                  <a:t>The second transmit vector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is </a:t>
                </a:r>
                <a14:m>
                  <m:oMath xmlns:m="http://schemas.openxmlformats.org/officeDocument/2006/math">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
                            <m:sSubSup>
                              <m:sSubSupPr>
                                <m:ctrlPr>
                                  <a:rPr lang="en-IN" b="0" i="1" smtClean="0">
                                    <a:latin typeface="Cambria Math" panose="02040503050406030204" pitchFamily="18" charset="0"/>
                                  </a:rPr>
                                </m:ctrlPr>
                              </m:sSubSupPr>
                              <m:e>
                                <m:r>
                                  <a:rPr lang="en-IN" i="1">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e>
                        </m:eqArr>
                      </m:e>
                    </m:d>
                  </m:oMath>
                </a14:m>
                <a:endParaRPr lang="en-IN" dirty="0"/>
              </a:p>
              <a:p>
                <a:r>
                  <a:rPr lang="en-IN" dirty="0"/>
                  <a:t>Hence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r>
                          <a:rPr lang="en-IN" b="0" i="1" smtClean="0">
                            <a:latin typeface="Cambria Math" panose="02040503050406030204" pitchFamily="18" charset="0"/>
                          </a:rPr>
                          <m:t>1 </m:t>
                        </m:r>
                        <m:r>
                          <a:rPr lang="en-IN" b="0" i="1" smtClean="0">
                            <a:latin typeface="Cambria Math" panose="02040503050406030204" pitchFamily="18" charset="0"/>
                          </a:rPr>
                          <m:t>h</m:t>
                        </m:r>
                        <m:r>
                          <a:rPr lang="en-IN" b="0" i="1" smtClean="0">
                            <a:latin typeface="Cambria Math" panose="02040503050406030204" pitchFamily="18" charset="0"/>
                          </a:rPr>
                          <m:t>2</m:t>
                        </m:r>
                      </m:e>
                    </m:d>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e>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eqAr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oMath>
                </a14:m>
                <a:endParaRPr lang="en-IN" b="0" dirty="0"/>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e>
                    </m:d>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
                            <m:sSubSup>
                              <m:sSubSupPr>
                                <m:ctrlPr>
                                  <a:rPr lang="en-IN" b="0" i="1" smtClean="0">
                                    <a:latin typeface="Cambria Math" panose="02040503050406030204" pitchFamily="18" charset="0"/>
                                  </a:rPr>
                                </m:ctrlPr>
                              </m:sSubSupPr>
                              <m:e>
                                <m:r>
                                  <a:rPr lang="en-IN" i="1">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e>
                        </m:eqArr>
                      </m:e>
                    </m:d>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 </m:t>
                        </m:r>
                      </m:sup>
                    </m:sSub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 </m:t>
                        </m:r>
                      </m:sup>
                    </m:sSub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 </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1</m:t>
                            </m:r>
                          </m:sub>
                          <m:sup>
                            <m:r>
                              <a:rPr lang="en-IN" b="0" i="1" smtClean="0">
                                <a:latin typeface="Cambria Math" panose="02040503050406030204" pitchFamily="18" charset="0"/>
                              </a:rPr>
                              <m:t> </m:t>
                            </m:r>
                          </m:sup>
                        </m:sSubSup>
                      </m:e>
                    </m:d>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e>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eqArr>
                      </m:e>
                    </m:d>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 </m:t>
                        </m:r>
                      </m:sup>
                    </m:sSubSup>
                  </m:oMath>
                </a14:m>
                <a:endParaRPr lang="en-IN" i="1" dirty="0"/>
              </a:p>
              <a:p>
                <a14:m>
                  <m:oMath xmlns:m="http://schemas.openxmlformats.org/officeDocument/2006/math">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𝑦</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oMath>
                </a14:m>
                <a:endParaRPr lang="en-IN" b="0" i="1" dirty="0"/>
              </a:p>
              <a:p>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𝑦</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e>
                    </m:d>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eqArr>
                      </m:e>
                    </m:d>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oMath>
                </a14:m>
                <a:endParaRPr lang="en-IN" i="1" dirty="0"/>
              </a:p>
              <a:p>
                <a:r>
                  <a:rPr lang="en-IN" dirty="0"/>
                  <a:t>Hence output system of equations</a:t>
                </a:r>
              </a:p>
              <a:p>
                <a:pPr lvl="1"/>
                <a14:m>
                  <m:oMath xmlns:m="http://schemas.openxmlformats.org/officeDocument/2006/math">
                    <m:d>
                      <m:dPr>
                        <m:begChr m:val="["/>
                        <m:endChr m:val="]"/>
                        <m:ctrlPr>
                          <a:rPr lang="en-IN"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eqAr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b="0" i="1" smtClean="0">
                                <a:latin typeface="Cambria Math" panose="02040503050406030204" pitchFamily="18" charset="0"/>
                              </a:rPr>
                            </m:ctrlPr>
                          </m:mPr>
                          <m:mr>
                            <m:e>
                              <m:sSub>
                                <m:sSubPr>
                                  <m:ctrlPr>
                                    <a:rPr lang="en-IN" b="0" i="1" smtClean="0">
                                      <a:latin typeface="Cambria Math" panose="02040503050406030204" pitchFamily="18" charset="0"/>
                                    </a:rPr>
                                  </m:ctrlPr>
                                </m:sSubPr>
                                <m:e>
                                  <m:r>
                                    <m:rPr>
                                      <m:brk m:alnAt="7"/>
                                    </m:rPr>
                                    <a:rPr lang="en-IN" b="0" i="1" smtClean="0">
                                      <a:latin typeface="Cambria Math" panose="02040503050406030204" pitchFamily="18" charset="0"/>
                                    </a:rPr>
                                    <m:t>h</m:t>
                                  </m:r>
                                </m:e>
                                <m:sub>
                                  <m:r>
                                    <m:rPr>
                                      <m:brk m:alnAt="7"/>
                                    </m:rP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e>
                          </m:mr>
                          <m:m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e>
                          </m:mr>
                        </m:m>
                      </m:e>
                    </m:d>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eqAr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e>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qArr>
                      </m:e>
                    </m:d>
                  </m:oMath>
                </a14:m>
                <a:endParaRPr lang="en-IN" dirty="0"/>
              </a:p>
            </p:txBody>
          </p:sp>
        </mc:Choice>
        <mc:Fallback>
          <p:sp>
            <p:nvSpPr>
              <p:cNvPr id="3" name="Content Placeholder 2">
                <a:extLst>
                  <a:ext uri="{FF2B5EF4-FFF2-40B4-BE49-F238E27FC236}">
                    <a16:creationId xmlns:a16="http://schemas.microsoft.com/office/drawing/2014/main" id="{794240C8-ABFC-92D4-DD67-FBF91893A4A4}"/>
                  </a:ext>
                </a:extLst>
              </p:cNvPr>
              <p:cNvSpPr>
                <a:spLocks noGrp="1" noRot="1" noChangeAspect="1" noMove="1" noResize="1" noEditPoints="1" noAdjustHandles="1" noChangeArrowheads="1" noChangeShapeType="1" noTextEdit="1"/>
              </p:cNvSpPr>
              <p:nvPr>
                <p:ph sz="quarter" idx="10"/>
              </p:nvPr>
            </p:nvSpPr>
            <p:spPr>
              <a:blipFill>
                <a:blip r:embed="rId2"/>
                <a:stretch>
                  <a:fillRect t="-1331"/>
                </a:stretch>
              </a:blipFill>
            </p:spPr>
            <p:txBody>
              <a:bodyPr/>
              <a:lstStyle/>
              <a:p>
                <a:r>
                  <a:rPr lang="en-IN">
                    <a:noFill/>
                  </a:rPr>
                  <a:t> </a:t>
                </a:r>
              </a:p>
            </p:txBody>
          </p:sp>
        </mc:Fallback>
      </mc:AlternateContent>
    </p:spTree>
    <p:extLst>
      <p:ext uri="{BB962C8B-B14F-4D97-AF65-F5344CB8AC3E}">
        <p14:creationId xmlns:p14="http://schemas.microsoft.com/office/powerpoint/2010/main" val="16430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AC6A-D190-278B-ECE3-4133AD200CC6}"/>
              </a:ext>
            </a:extLst>
          </p:cNvPr>
          <p:cNvSpPr>
            <a:spLocks noGrp="1"/>
          </p:cNvSpPr>
          <p:nvPr>
            <p:ph type="title"/>
          </p:nvPr>
        </p:nvSpPr>
        <p:spPr/>
        <p:txBody>
          <a:bodyPr/>
          <a:lstStyle/>
          <a:p>
            <a:r>
              <a:rPr lang="en-IN" dirty="0"/>
              <a:t>Alamouti 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184CDA-448E-9637-15CA-8EF2EDB0E01E}"/>
                  </a:ext>
                </a:extLst>
              </p:cNvPr>
              <p:cNvSpPr>
                <a:spLocks noGrp="1"/>
              </p:cNvSpPr>
              <p:nvPr>
                <p:ph sz="quarter" idx="10"/>
              </p:nvPr>
            </p:nvSpPr>
            <p:spPr/>
            <p:txBody>
              <a:bodyPr/>
              <a:lstStyle/>
              <a:p>
                <a14:m>
                  <m:oMath xmlns:m="http://schemas.openxmlformats.org/officeDocument/2006/math">
                    <m:d>
                      <m:dPr>
                        <m:begChr m:val="["/>
                        <m:endChr m:val="]"/>
                        <m:ctrlPr>
                          <a:rPr lang="en-IN"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eqAr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b="0" i="1" smtClean="0">
                                <a:latin typeface="Cambria Math" panose="02040503050406030204" pitchFamily="18" charset="0"/>
                              </a:rPr>
                            </m:ctrlPr>
                          </m:mPr>
                          <m:mr>
                            <m:e>
                              <m:sSub>
                                <m:sSubPr>
                                  <m:ctrlPr>
                                    <a:rPr lang="en-IN" b="0" i="1" smtClean="0">
                                      <a:latin typeface="Cambria Math" panose="02040503050406030204" pitchFamily="18" charset="0"/>
                                    </a:rPr>
                                  </m:ctrlPr>
                                </m:sSubPr>
                                <m:e>
                                  <m:r>
                                    <m:rPr>
                                      <m:brk m:alnAt="7"/>
                                    </m:rPr>
                                    <a:rPr lang="en-IN" b="0" i="1" smtClean="0">
                                      <a:latin typeface="Cambria Math" panose="02040503050406030204" pitchFamily="18" charset="0"/>
                                    </a:rPr>
                                    <m:t>h</m:t>
                                  </m:r>
                                </m:e>
                                <m:sub>
                                  <m:r>
                                    <m:rPr>
                                      <m:brk m:alnAt="7"/>
                                    </m:rP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e>
                          </m:mr>
                          <m:m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e>
                          </m:mr>
                        </m:m>
                      </m:e>
                    </m:d>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eqAr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e>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qArr>
                      </m:e>
                    </m:d>
                  </m:oMath>
                </a14:m>
                <a:endParaRPr lang="en-IN" dirty="0"/>
              </a:p>
              <a:p>
                <a:r>
                  <a:rPr lang="en-IN" dirty="0"/>
                  <a:t>Columns of channel matrix of Alamouti system are orthogonal vectors</a:t>
                </a:r>
              </a:p>
              <a:p>
                <a:r>
                  <a:rPr lang="en-IN" dirty="0"/>
                  <a:t>Hence Alamouti code is known as Orthogonal Space-time Block Code – OSTBC</a:t>
                </a:r>
              </a:p>
              <a:p>
                <a:r>
                  <a:rPr lang="en-IN" dirty="0"/>
                  <a:t>Can be extended to arbitrary number of receive antennae</a:t>
                </a:r>
              </a:p>
              <a:p>
                <a:r>
                  <a:rPr lang="en-IN" dirty="0"/>
                  <a:t>Since the matrix is orthogonal, decoding can be simply performed by multiplying by inverse</a:t>
                </a:r>
              </a:p>
              <a:p>
                <a:r>
                  <a:rPr lang="en-IN" b="0" dirty="0"/>
                  <a:t>Inverse of Alamouti Matrix - </a:t>
                </a:r>
                <a14:m>
                  <m:oMath xmlns:m="http://schemas.openxmlformats.org/officeDocument/2006/math">
                    <m:sSup>
                      <m:sSupPr>
                        <m:ctrlPr>
                          <a:rPr lang="en-IN" b="0" i="0" smtClean="0">
                            <a:latin typeface="Cambria Math" panose="02040503050406030204" pitchFamily="18" charset="0"/>
                          </a:rPr>
                        </m:ctrlPr>
                      </m:sSupPr>
                      <m:e>
                        <m:r>
                          <m:rPr>
                            <m:sty m:val="p"/>
                          </m:rPr>
                          <a:rPr lang="en-IN" b="0" i="0" smtClean="0">
                            <a:latin typeface="Cambria Math" panose="02040503050406030204" pitchFamily="18" charset="0"/>
                          </a:rPr>
                          <m:t>H</m:t>
                        </m:r>
                      </m:e>
                      <m:sup>
                        <m:r>
                          <a:rPr lang="en-IN" b="0" i="0" smtClean="0">
                            <a:latin typeface="Cambria Math" panose="02040503050406030204" pitchFamily="18" charset="0"/>
                          </a:rPr>
                          <m:t>−1</m:t>
                        </m:r>
                      </m:sup>
                    </m:sSup>
                    <m:r>
                      <a:rPr lang="en-IN" b="0" i="0"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e>
                            </m:d>
                          </m:e>
                          <m:sup>
                            <m:r>
                              <a:rPr lang="en-IN" b="0" i="1" smtClean="0">
                                <a:latin typeface="Cambria Math" panose="02040503050406030204" pitchFamily="18" charset="0"/>
                              </a:rPr>
                              <m:t>2</m:t>
                            </m:r>
                          </m:sup>
                        </m:sSup>
                      </m:den>
                    </m:f>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0" smtClean="0">
                        <a:latin typeface="Cambria Math" panose="02040503050406030204" pitchFamily="18" charset="0"/>
                      </a:rPr>
                      <m:t>=</m:t>
                    </m:r>
                    <m:f>
                      <m:fPr>
                        <m:ctrlPr>
                          <a:rPr lang="en-IN" b="0" i="0" smtClean="0">
                            <a:latin typeface="Cambria Math" panose="02040503050406030204" pitchFamily="18" charset="0"/>
                          </a:rPr>
                        </m:ctrlPr>
                      </m:fPr>
                      <m:num>
                        <m:r>
                          <a:rPr lang="en-IN" b="0" i="0" smtClean="0">
                            <a:latin typeface="Cambria Math" panose="02040503050406030204" pitchFamily="18" charset="0"/>
                          </a:rPr>
                          <m:t>1</m:t>
                        </m:r>
                      </m:num>
                      <m:den>
                        <m:sSup>
                          <m:sSupPr>
                            <m:ctrlPr>
                              <a:rPr lang="en-IN" b="0" i="0" smtClean="0">
                                <a:latin typeface="Cambria Math" panose="02040503050406030204" pitchFamily="18" charset="0"/>
                              </a:rPr>
                            </m:ctrlPr>
                          </m:sSupPr>
                          <m:e>
                            <m:d>
                              <m:dPr>
                                <m:begChr m:val="|"/>
                                <m:endChr m:val="|"/>
                                <m:ctrlPr>
                                  <a:rPr lang="en-IN" b="0" i="0" smtClean="0">
                                    <a:latin typeface="Cambria Math" panose="02040503050406030204" pitchFamily="18" charset="0"/>
                                  </a:rPr>
                                </m:ctrlPr>
                              </m:dPr>
                              <m:e>
                                <m:r>
                                  <a:rPr lang="en-IN" b="0" i="0" smtClean="0">
                                    <a:latin typeface="Cambria Math" panose="02040503050406030204" pitchFamily="18" charset="0"/>
                                  </a:rPr>
                                  <m:t>|</m:t>
                                </m:r>
                                <m:r>
                                  <m:rPr>
                                    <m:sty m:val="p"/>
                                  </m:rPr>
                                  <a:rPr lang="en-IN" b="0" i="0" smtClean="0">
                                    <a:latin typeface="Cambria Math" panose="02040503050406030204" pitchFamily="18" charset="0"/>
                                  </a:rPr>
                                  <m:t>h</m:t>
                                </m:r>
                                <m:r>
                                  <a:rPr lang="en-IN" b="0" i="0" smtClean="0">
                                    <a:latin typeface="Cambria Math" panose="02040503050406030204" pitchFamily="18" charset="0"/>
                                  </a:rPr>
                                  <m:t>|</m:t>
                                </m:r>
                              </m:e>
                            </m:d>
                          </m:e>
                          <m:sup>
                            <m:r>
                              <a:rPr lang="en-IN" b="0" i="0" smtClean="0">
                                <a:latin typeface="Cambria Math" panose="02040503050406030204" pitchFamily="18" charset="0"/>
                              </a:rPr>
                              <m:t>2</m:t>
                            </m:r>
                          </m:sup>
                        </m:sSup>
                      </m:den>
                    </m:f>
                  </m:oMath>
                </a14:m>
                <a:r>
                  <a:rPr lang="en-IN" dirty="0"/>
                  <a:t> </a:t>
                </a:r>
                <a14:m>
                  <m:oMath xmlns:m="http://schemas.openxmlformats.org/officeDocument/2006/math">
                    <m:d>
                      <m:dPr>
                        <m:begChr m:val="["/>
                        <m:endChr m:val="]"/>
                        <m:ctrlPr>
                          <a:rPr lang="en-IN" i="1">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sSubSup>
                                <m:sSubSupPr>
                                  <m:ctrlPr>
                                    <a:rPr lang="en-IN" b="0" i="1" smtClean="0">
                                      <a:latin typeface="Cambria Math" panose="02040503050406030204" pitchFamily="18" charset="0"/>
                                    </a:rPr>
                                  </m:ctrlPr>
                                </m:sSubSupPr>
                                <m:e>
                                  <m:r>
                                    <m:rPr>
                                      <m:brk m:alnAt="7"/>
                                    </m:rPr>
                                    <a:rPr lang="en-IN" i="1">
                                      <a:latin typeface="Cambria Math" panose="02040503050406030204" pitchFamily="18" charset="0"/>
                                    </a:rPr>
                                    <m:t>h</m:t>
                                  </m:r>
                                </m:e>
                                <m:sub>
                                  <m:r>
                                    <m:rPr>
                                      <m:brk m:alnAt="7"/>
                                    </m:rPr>
                                    <a:rPr lang="en-IN" i="1">
                                      <a:latin typeface="Cambria Math" panose="02040503050406030204" pitchFamily="18" charset="0"/>
                                    </a:rPr>
                                    <m:t>1</m:t>
                                  </m:r>
                                </m:sub>
                                <m:sup>
                                  <m:r>
                                    <a:rPr lang="en-IN" b="0" i="1" smtClean="0">
                                      <a:latin typeface="Cambria Math" panose="02040503050406030204" pitchFamily="18" charset="0"/>
                                    </a:rPr>
                                    <m:t>∗</m:t>
                                  </m:r>
                                </m:sup>
                              </m:sSubSup>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sub>
                              </m:sSub>
                            </m:e>
                          </m:mr>
                          <m:m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h</m:t>
                                  </m:r>
                                </m:e>
                                <m:sub>
                                  <m:r>
                                    <a:rPr lang="en-IN" i="1">
                                      <a:latin typeface="Cambria Math" panose="02040503050406030204" pitchFamily="18" charset="0"/>
                                    </a:rPr>
                                    <m:t>1</m:t>
                                  </m:r>
                                </m:sub>
                                <m:sup>
                                  <m:r>
                                    <a:rPr lang="en-IN" b="0" i="1" smtClean="0">
                                      <a:latin typeface="Cambria Math" panose="02040503050406030204" pitchFamily="18" charset="0"/>
                                    </a:rPr>
                                    <m:t> </m:t>
                                  </m:r>
                                </m:sup>
                              </m:sSubSup>
                            </m:e>
                          </m:mr>
                        </m:m>
                      </m:e>
                    </m:d>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e>
                        </m:d>
                      </m:e>
                      <m:sup>
                        <m:r>
                          <a:rPr lang="en-IN" b="0" i="1" smtClean="0">
                            <a:latin typeface="Cambria Math" panose="02040503050406030204" pitchFamily="18" charset="0"/>
                          </a:rPr>
                          <m:t>2</m:t>
                        </m:r>
                      </m:sup>
                    </m:sSup>
                  </m:oMath>
                </a14:m>
                <a:endParaRPr lang="en-IN" dirty="0"/>
              </a:p>
              <a:p>
                <a:r>
                  <a:rPr lang="en-IN" dirty="0"/>
                  <a:t>Decoder o/p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−1</m:t>
                        </m:r>
                      </m:sup>
                    </m:sSup>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d>
                          </m:e>
                          <m:sup>
                            <m:r>
                              <a:rPr lang="en-IN" b="0" i="1" smtClean="0">
                                <a:latin typeface="Cambria Math" panose="02040503050406030204" pitchFamily="18" charset="0"/>
                              </a:rPr>
                              <m:t>2</m:t>
                            </m:r>
                          </m:sup>
                        </m:sSup>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 </m:t>
                    </m:r>
                    <m:r>
                      <a:rPr lang="en-IN" b="0" i="1" smtClean="0">
                        <a:latin typeface="Cambria Math" panose="02040503050406030204" pitchFamily="18" charset="0"/>
                      </a:rPr>
                      <m:t>𝑤h𝑒𝑟𝑒</m:t>
                    </m:r>
                    <m:r>
                      <a:rPr lang="en-IN" b="0" i="1"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e>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𝑦</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qArr>
                      </m:e>
                    </m:d>
                  </m:oMath>
                </a14:m>
                <a:endParaRPr lang="en-IN" dirty="0"/>
              </a:p>
              <a:p>
                <a:pPr lvl="1"/>
                <a:endParaRPr lang="en-IN" dirty="0"/>
              </a:p>
            </p:txBody>
          </p:sp>
        </mc:Choice>
        <mc:Fallback>
          <p:sp>
            <p:nvSpPr>
              <p:cNvPr id="3" name="Content Placeholder 2">
                <a:extLst>
                  <a:ext uri="{FF2B5EF4-FFF2-40B4-BE49-F238E27FC236}">
                    <a16:creationId xmlns:a16="http://schemas.microsoft.com/office/drawing/2014/main" id="{3E184CDA-448E-9637-15CA-8EF2EDB0E01E}"/>
                  </a:ext>
                </a:extLst>
              </p:cNvPr>
              <p:cNvSpPr>
                <a:spLocks noGrp="1" noRot="1" noChangeAspect="1" noMove="1" noResize="1" noEditPoints="1" noAdjustHandles="1" noChangeArrowheads="1" noChangeShapeType="1" noTextEdit="1"/>
              </p:cNvSpPr>
              <p:nvPr>
                <p:ph sz="quarter" idx="10"/>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0200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AD55-9D56-DD60-EC92-3CC8CFA94117}"/>
              </a:ext>
            </a:extLst>
          </p:cNvPr>
          <p:cNvSpPr>
            <a:spLocks noGrp="1"/>
          </p:cNvSpPr>
          <p:nvPr>
            <p:ph type="title"/>
          </p:nvPr>
        </p:nvSpPr>
        <p:spPr/>
        <p:txBody>
          <a:bodyPr/>
          <a:lstStyle/>
          <a:p>
            <a:r>
              <a:rPr lang="en-IN" dirty="0"/>
              <a:t>Energy Spectral Density and 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83A955-515D-0F48-57DD-23A09753F1DF}"/>
                  </a:ext>
                </a:extLst>
              </p:cNvPr>
              <p:cNvSpPr>
                <a:spLocks noGrp="1"/>
              </p:cNvSpPr>
              <p:nvPr>
                <p:ph sz="quarter" idx="10"/>
              </p:nvPr>
            </p:nvSpPr>
            <p:spPr/>
            <p:txBody>
              <a:bodyPr/>
              <a:lstStyle/>
              <a:p>
                <a:r>
                  <a:rPr lang="en-GB" dirty="0"/>
                  <a:t>Energy Spectral Density or Energy Density or Energy Density Spectrum - ψ(ω)</a:t>
                </a:r>
              </a:p>
              <a:p>
                <a:pPr lvl="1"/>
                <a:r>
                  <a:rPr lang="en-GB" dirty="0"/>
                  <a:t>Distribution of energy of a signal in the frequency domain</a:t>
                </a:r>
              </a:p>
              <a:p>
                <a:pPr lvl="1"/>
                <a14:m>
                  <m:oMath xmlns:m="http://schemas.openxmlformats.org/officeDocument/2006/math">
                    <m:r>
                      <a:rPr lang="en-GB" i="1" smtClean="0">
                        <a:latin typeface="Cambria Math" panose="02040503050406030204" pitchFamily="18" charset="0"/>
                        <a:ea typeface="Cambria Math" panose="02040503050406030204" pitchFamily="18" charset="0"/>
                      </a:rPr>
                      <m:t>𝜓</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e>
                        </m:d>
                      </m:e>
                      <m:sup>
                        <m:r>
                          <a:rPr lang="en-IN" b="0" i="1" smtClean="0">
                            <a:latin typeface="Cambria Math" panose="02040503050406030204" pitchFamily="18" charset="0"/>
                            <a:ea typeface="Cambria Math" panose="02040503050406030204" pitchFamily="18" charset="0"/>
                          </a:rPr>
                          <m:t>2</m:t>
                        </m:r>
                      </m:sup>
                    </m:sSup>
                  </m:oMath>
                </a14:m>
                <a:endParaRPr lang="en-GB" dirty="0"/>
              </a:p>
              <a:p>
                <a:r>
                  <a:rPr lang="en-GB" dirty="0"/>
                  <a:t>Autocorrelation</a:t>
                </a:r>
              </a:p>
              <a:p>
                <a:pPr lvl="1"/>
                <a:r>
                  <a:rPr lang="en-GB" dirty="0"/>
                  <a:t>Gives the measure of similarity between a signal and its time delayed version</a:t>
                </a:r>
              </a:p>
              <a:p>
                <a:pPr lvl="1"/>
                <a:r>
                  <a:rPr lang="en-GB" dirty="0"/>
                  <a:t>The autocorrelation function of an energy signal x(t) is given by</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𝜏</m:t>
                        </m:r>
                      </m:e>
                    </m:d>
                    <m:r>
                      <a:rPr lang="en-IN" b="0" i="1" smtClean="0">
                        <a:latin typeface="Cambria Math" panose="02040503050406030204" pitchFamily="18" charset="0"/>
                        <a:ea typeface="Cambria Math" panose="02040503050406030204" pitchFamily="18" charset="0"/>
                      </a:rPr>
                      <m:t>=</m:t>
                    </m:r>
                    <m:nary>
                      <m:naryPr>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sub>
                      <m:sup>
                        <m:r>
                          <a:rPr lang="en-IN" b="0" i="1" smtClean="0">
                            <a:latin typeface="Cambria Math" panose="02040503050406030204" pitchFamily="18" charset="0"/>
                            <a:ea typeface="Cambria Math" panose="02040503050406030204" pitchFamily="18" charset="0"/>
                          </a:rPr>
                          <m:t>∞</m:t>
                        </m:r>
                      </m:sup>
                      <m:e>
                        <m:r>
                          <a:rPr lang="en-IN" b="0" i="1" smtClean="0">
                            <a:latin typeface="Cambria Math" panose="02040503050406030204" pitchFamily="18" charset="0"/>
                            <a:ea typeface="Cambria Math" panose="02040503050406030204" pitchFamily="18" charset="0"/>
                          </a:rPr>
                          <m:t>𝑥</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𝑡</m:t>
                            </m:r>
                          </m:e>
                        </m:d>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𝑥</m:t>
                            </m:r>
                          </m:e>
                          <m:sup>
                            <m:r>
                              <a:rPr lang="en-IN" b="0" i="1" smtClean="0">
                                <a:latin typeface="Cambria Math" panose="02040503050406030204" pitchFamily="18" charset="0"/>
                                <a:ea typeface="Cambria Math" panose="02040503050406030204" pitchFamily="18" charset="0"/>
                              </a:rPr>
                              <m:t>∗</m:t>
                            </m:r>
                          </m:sup>
                        </m:sSup>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𝑡</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𝜏</m:t>
                            </m:r>
                          </m:e>
                        </m:d>
                        <m:r>
                          <a:rPr lang="en-IN" b="0" i="1" smtClean="0">
                            <a:latin typeface="Cambria Math" panose="02040503050406030204" pitchFamily="18" charset="0"/>
                            <a:ea typeface="Cambria Math" panose="02040503050406030204" pitchFamily="18" charset="0"/>
                          </a:rPr>
                          <m:t>𝑑𝑡</m:t>
                        </m:r>
                      </m:e>
                    </m:nary>
                  </m:oMath>
                </a14:m>
                <a:endParaRPr lang="en-IN" b="0" dirty="0">
                  <a:ea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𝜏</m:t>
                    </m:r>
                  </m:oMath>
                </a14:m>
                <a:r>
                  <a:rPr lang="en-GB" dirty="0"/>
                  <a:t> is called the delayed parameter</a:t>
                </a:r>
              </a:p>
              <a:p>
                <a:r>
                  <a:rPr lang="en-GB" dirty="0"/>
                  <a:t>Relationship between ESD and autocorrelation</a:t>
                </a:r>
              </a:p>
              <a:p>
                <a:pPr lvl="1"/>
                <a:r>
                  <a:rPr lang="en-GB" dirty="0"/>
                  <a:t>The autocorrelation function </a:t>
                </a:r>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𝜏</m:t>
                        </m:r>
                      </m:e>
                    </m:d>
                  </m:oMath>
                </a14:m>
                <a:r>
                  <a:rPr lang="en-GB" dirty="0"/>
                  <a:t> and the energy spectral density (ESD) function ψ(ω) form a Fourier transform pair</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groupChr>
                      <m:groupChrPr>
                        <m:chr m:val="↔"/>
                        <m:vertJc m:val="bot"/>
                        <m:ctrlPr>
                          <a:rPr lang="en-IN" b="0" i="1" smtClean="0">
                            <a:latin typeface="Cambria Math" panose="02040503050406030204" pitchFamily="18" charset="0"/>
                            <a:ea typeface="Cambria Math" panose="02040503050406030204" pitchFamily="18" charset="0"/>
                          </a:rPr>
                        </m:ctrlPr>
                      </m:groupChrPr>
                      <m:e>
                        <m:r>
                          <m:rPr>
                            <m:brk m:alnAt="2"/>
                          </m:rPr>
                          <a:rPr lang="en-IN" b="0" i="1" smtClean="0">
                            <a:latin typeface="Cambria Math" panose="02040503050406030204" pitchFamily="18" charset="0"/>
                            <a:ea typeface="Cambria Math" panose="02040503050406030204" pitchFamily="18" charset="0"/>
                          </a:rPr>
                          <m:t>𝐹</m:t>
                        </m:r>
                        <m:r>
                          <a:rPr lang="en-IN" b="0" i="1" smtClean="0">
                            <a:latin typeface="Cambria Math" panose="02040503050406030204" pitchFamily="18" charset="0"/>
                            <a:ea typeface="Cambria Math" panose="02040503050406030204" pitchFamily="18" charset="0"/>
                          </a:rPr>
                          <m:t>𝑇</m:t>
                        </m:r>
                      </m:e>
                    </m:groupChr>
                    <m:r>
                      <a:rPr lang="en-IN" b="0" i="1" smtClean="0">
                        <a:latin typeface="Cambria Math" panose="02040503050406030204" pitchFamily="18" charset="0"/>
                        <a:ea typeface="Cambria Math" panose="02040503050406030204" pitchFamily="18" charset="0"/>
                      </a:rPr>
                      <m:t>𝜓</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oMath>
                </a14:m>
                <a:endParaRPr lang="en-GB" dirty="0"/>
              </a:p>
            </p:txBody>
          </p:sp>
        </mc:Choice>
        <mc:Fallback xmlns="">
          <p:sp>
            <p:nvSpPr>
              <p:cNvPr id="3" name="Content Placeholder 2">
                <a:extLst>
                  <a:ext uri="{FF2B5EF4-FFF2-40B4-BE49-F238E27FC236}">
                    <a16:creationId xmlns:a16="http://schemas.microsoft.com/office/drawing/2014/main" id="{AF83A955-515D-0F48-57DD-23A09753F1DF}"/>
                  </a:ext>
                </a:extLst>
              </p:cNvPr>
              <p:cNvSpPr>
                <a:spLocks noGrp="1" noRot="1" noChangeAspect="1" noMove="1" noResize="1" noEditPoints="1" noAdjustHandles="1" noChangeArrowheads="1" noChangeShapeType="1" noTextEdit="1"/>
              </p:cNvSpPr>
              <p:nvPr>
                <p:ph sz="quarter" idx="10"/>
              </p:nvPr>
            </p:nvSpPr>
            <p:spPr>
              <a:blipFill>
                <a:blip r:embed="rId2"/>
                <a:stretch>
                  <a:fillRect t="-819" r="-965"/>
                </a:stretch>
              </a:blipFill>
            </p:spPr>
            <p:txBody>
              <a:bodyPr/>
              <a:lstStyle/>
              <a:p>
                <a:r>
                  <a:rPr lang="en-IN">
                    <a:noFill/>
                  </a:rPr>
                  <a:t> </a:t>
                </a:r>
              </a:p>
            </p:txBody>
          </p:sp>
        </mc:Fallback>
      </mc:AlternateContent>
    </p:spTree>
    <p:extLst>
      <p:ext uri="{BB962C8B-B14F-4D97-AF65-F5344CB8AC3E}">
        <p14:creationId xmlns:p14="http://schemas.microsoft.com/office/powerpoint/2010/main" val="226917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BER of Alamouti Code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r>
                  <a:rPr lang="en-IN" dirty="0"/>
                  <a:t>The output for each stream/link </a:t>
                </a:r>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0</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d>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r>
                                  <a:rPr lang="en-IN" b="0" i="1" smtClean="0">
                                    <a:latin typeface="Cambria Math" panose="02040503050406030204" pitchFamily="18" charset="0"/>
                                  </a:rPr>
                                  <m:t>2</m:t>
                                </m:r>
                              </m:den>
                            </m:f>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𝑆𝑁𝑅</m:t>
                    </m:r>
                  </m:oMath>
                </a14:m>
                <a:endParaRPr lang="en-IN" dirty="0"/>
              </a:p>
              <a:p>
                <a:r>
                  <a:rPr lang="en-IN" dirty="0"/>
                  <a:t>The output BER for BPSK </a:t>
                </a:r>
                <a14:m>
                  <m:oMath xmlns:m="http://schemas.openxmlformats.org/officeDocument/2006/math">
                    <m:r>
                      <a:rPr lang="en-IN" b="0" i="1" smtClean="0">
                        <a:latin typeface="Cambria Math" panose="02040503050406030204" pitchFamily="18" charset="0"/>
                      </a:rPr>
                      <m:t>𝐵𝐸𝑅</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𝑆𝑁</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2</m:t>
                            </m:r>
                          </m:sup>
                        </m:sSup>
                      </m:den>
                    </m:f>
                  </m:oMath>
                </a14:m>
                <a:endParaRPr lang="en-IN" dirty="0"/>
              </a:p>
              <a:p>
                <a:r>
                  <a:rPr lang="en-IN" dirty="0"/>
                  <a:t>Diversity order 2 </a:t>
                </a:r>
              </a:p>
              <a:p>
                <a:r>
                  <a:rPr lang="en-IN" dirty="0"/>
                  <a:t>Does not need the knowledge of channel at the transmitter for beamforming (H)</a:t>
                </a:r>
              </a:p>
            </p:txBody>
          </p:sp>
        </mc:Choice>
        <mc:Fallback>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19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Multi-carrier Modulation</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00339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4998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 System Model</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6895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 Examples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14558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BER Performance of OFDM Systems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32485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MIMO-OFDM</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66872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0CA5-EBEC-356F-3E3C-2241413D7547}"/>
              </a:ext>
            </a:extLst>
          </p:cNvPr>
          <p:cNvSpPr>
            <a:spLocks noGrp="1"/>
          </p:cNvSpPr>
          <p:nvPr>
            <p:ph type="title"/>
          </p:nvPr>
        </p:nvSpPr>
        <p:spPr/>
        <p:txBody>
          <a:bodyPr/>
          <a:lstStyle/>
          <a:p>
            <a:r>
              <a:rPr lang="en-IN" dirty="0"/>
              <a:t>Delay Spread</a:t>
            </a:r>
          </a:p>
        </p:txBody>
      </p:sp>
      <p:sp>
        <p:nvSpPr>
          <p:cNvPr id="3" name="Content Placeholder 2">
            <a:extLst>
              <a:ext uri="{FF2B5EF4-FFF2-40B4-BE49-F238E27FC236}">
                <a16:creationId xmlns:a16="http://schemas.microsoft.com/office/drawing/2014/main" id="{AD2545F7-2551-05B6-1ED7-102EF9177E0D}"/>
              </a:ext>
            </a:extLst>
          </p:cNvPr>
          <p:cNvSpPr>
            <a:spLocks noGrp="1"/>
          </p:cNvSpPr>
          <p:nvPr>
            <p:ph sz="quarter" idx="10"/>
          </p:nvPr>
        </p:nvSpPr>
        <p:spPr/>
        <p:txBody>
          <a:bodyPr/>
          <a:lstStyle/>
          <a:p>
            <a:r>
              <a:rPr lang="en-IN" dirty="0"/>
              <a:t>An important characteristic of a multi-path channel is the time delay spread it causes to the received signal</a:t>
            </a:r>
          </a:p>
          <a:p>
            <a:r>
              <a:rPr lang="en-IN" dirty="0"/>
              <a:t>This delay spread equals the time delay between</a:t>
            </a:r>
          </a:p>
          <a:p>
            <a:pPr lvl="1"/>
            <a:r>
              <a:rPr lang="en-IN" dirty="0"/>
              <a:t>The arrival of the first received signal component (LOS or multi-path)</a:t>
            </a:r>
          </a:p>
          <a:p>
            <a:pPr lvl="1"/>
            <a:r>
              <a:rPr lang="en-IN" dirty="0"/>
              <a:t>Last received signal component associated with a single transmitted pulse</a:t>
            </a:r>
          </a:p>
          <a:p>
            <a:r>
              <a:rPr lang="en-IN" dirty="0"/>
              <a:t>If the delay spread is </a:t>
            </a:r>
          </a:p>
          <a:p>
            <a:pPr lvl="1"/>
            <a:r>
              <a:rPr lang="en-IN" dirty="0"/>
              <a:t>Small compared to the inverse of the signal bandwidth, then there is little time spreading in the received signal</a:t>
            </a:r>
          </a:p>
          <a:p>
            <a:pPr lvl="1"/>
            <a:r>
              <a:rPr lang="en-IN" dirty="0"/>
              <a:t>Relatively large compared to the inverse of the signal bandwidth, then there is significant time spreading of the received signal which leads to substantial signal distortion</a:t>
            </a:r>
          </a:p>
        </p:txBody>
      </p:sp>
    </p:spTree>
    <p:extLst>
      <p:ext uri="{BB962C8B-B14F-4D97-AF65-F5344CB8AC3E}">
        <p14:creationId xmlns:p14="http://schemas.microsoft.com/office/powerpoint/2010/main" val="424102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ISI Channel Model</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22532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Doppler Shift</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90526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D2BB-BBA6-26CF-DBFA-787A3979A3EB}"/>
              </a:ext>
            </a:extLst>
          </p:cNvPr>
          <p:cNvSpPr>
            <a:spLocks noGrp="1"/>
          </p:cNvSpPr>
          <p:nvPr>
            <p:ph type="title"/>
          </p:nvPr>
        </p:nvSpPr>
        <p:spPr/>
        <p:txBody>
          <a:bodyPr/>
          <a:lstStyle/>
          <a:p>
            <a:r>
              <a:rPr lang="en-IN" dirty="0"/>
              <a:t>Power Spectral Density and 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88FF38-B597-C837-AB04-905F0DD79AA8}"/>
                  </a:ext>
                </a:extLst>
              </p:cNvPr>
              <p:cNvSpPr>
                <a:spLocks noGrp="1"/>
              </p:cNvSpPr>
              <p:nvPr>
                <p:ph sz="quarter" idx="10"/>
              </p:nvPr>
            </p:nvSpPr>
            <p:spPr/>
            <p:txBody>
              <a:bodyPr/>
              <a:lstStyle/>
              <a:p>
                <a:r>
                  <a:rPr lang="en-IN" dirty="0"/>
                  <a:t>PSD or Power Density or Power Density Spectrum</a:t>
                </a:r>
              </a:p>
              <a:p>
                <a:pPr lvl="1"/>
                <a:r>
                  <a:rPr lang="en-IN" dirty="0"/>
                  <a:t>The distribution of average power of a signal in the frequency domain and denoted by </a:t>
                </a:r>
                <a14:m>
                  <m:oMath xmlns:m="http://schemas.openxmlformats.org/officeDocument/2006/math">
                    <m:r>
                      <a:rPr lang="en-IN" b="0" i="1" smtClean="0">
                        <a:latin typeface="Cambria Math" panose="02040503050406030204" pitchFamily="18" charset="0"/>
                      </a:rPr>
                      <m:t>𝑆</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oMath>
                </a14:m>
                <a:endParaRPr lang="en-IN" b="0" dirty="0"/>
              </a:p>
              <a:p>
                <a:pPr lvl="2"/>
                <a14:m>
                  <m:oMath xmlns:m="http://schemas.openxmlformats.org/officeDocument/2006/math">
                    <m:r>
                      <a:rPr lang="en-IN" b="0" i="1" smtClean="0">
                        <a:latin typeface="Cambria Math" panose="02040503050406030204" pitchFamily="18" charset="0"/>
                      </a:rPr>
                      <m:t>𝑆</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𝜏</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e>
                                </m:d>
                              </m:e>
                              <m:sup>
                                <m:r>
                                  <a:rPr lang="en-IN" b="0" i="1" smtClean="0">
                                    <a:latin typeface="Cambria Math" panose="02040503050406030204" pitchFamily="18" charset="0"/>
                                  </a:rPr>
                                  <m:t>2</m:t>
                                </m:r>
                              </m:sup>
                            </m:sSup>
                          </m:num>
                          <m:den>
                            <m:r>
                              <a:rPr lang="en-IN" b="0" i="1" smtClean="0">
                                <a:latin typeface="Cambria Math" panose="02040503050406030204" pitchFamily="18" charset="0"/>
                              </a:rPr>
                              <m:t>𝜏</m:t>
                            </m:r>
                          </m:den>
                        </m:f>
                      </m:e>
                    </m:func>
                  </m:oMath>
                </a14:m>
                <a:endParaRPr lang="en-IN" dirty="0"/>
              </a:p>
              <a:p>
                <a:r>
                  <a:rPr lang="en-IN" dirty="0"/>
                  <a:t>Autocorrelation</a:t>
                </a:r>
              </a:p>
              <a:p>
                <a:pPr lvl="1"/>
                <a:r>
                  <a:rPr lang="en-IN" dirty="0"/>
                  <a:t>Gives the measure of similarity between a signal and its time-delayed version</a:t>
                </a:r>
              </a:p>
              <a:p>
                <a:pPr lvl="1"/>
                <a:r>
                  <a:rPr lang="en-IN" dirty="0"/>
                  <a:t>The autocorrelation function of a power (or periodic)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with any time period T is given by</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3"/>
                                  </m:rPr>
                                  <a:rPr lang="en-IN" b="0" i="1" smtClean="0">
                                    <a:latin typeface="Cambria Math" panose="02040503050406030204" pitchFamily="18" charset="0"/>
                                  </a:rPr>
                                  <m:t>𝑇</m:t>
                                </m:r>
                              </m:num>
                              <m:den>
                                <m:r>
                                  <m:rPr>
                                    <m:brk m:alnAt="23"/>
                                  </m:rPr>
                                  <a:rPr lang="en-IN" b="0" i="1" smtClean="0">
                                    <a:latin typeface="Cambria Math" panose="02040503050406030204" pitchFamily="18" charset="0"/>
                                  </a:rPr>
                                  <m:t>2</m:t>
                                </m:r>
                              </m:den>
                            </m:f>
                            <m:r>
                              <m:rPr>
                                <m:brk m:alnAt="23"/>
                              </m:rPr>
                              <a:rPr lang="en-IN" b="0" i="1" smtClean="0">
                                <a:latin typeface="Cambria Math" panose="02040503050406030204" pitchFamily="18" charset="0"/>
                              </a:rPr>
                              <m:t>)</m:t>
                            </m:r>
                          </m:sub>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r>
                              <a:rPr lang="en-IN" b="0" i="1" smtClean="0">
                                <a:latin typeface="Cambria Math" panose="02040503050406030204" pitchFamily="18" charset="0"/>
                              </a:rPr>
                              <m:t>)</m:t>
                            </m:r>
                          </m:sup>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𝜏</m:t>
                                </m:r>
                              </m:e>
                            </m:d>
                            <m:r>
                              <a:rPr lang="en-IN" b="0" i="1" smtClean="0">
                                <a:latin typeface="Cambria Math" panose="02040503050406030204" pitchFamily="18" charset="0"/>
                              </a:rPr>
                              <m:t>𝑑𝑡</m:t>
                            </m:r>
                          </m:e>
                        </m:nary>
                      </m:e>
                    </m:func>
                  </m:oMath>
                </a14:m>
                <a:endParaRPr lang="en-IN" dirty="0"/>
              </a:p>
              <a:p>
                <a:pPr lvl="2"/>
                <a14:m>
                  <m:oMath xmlns:m="http://schemas.openxmlformats.org/officeDocument/2006/math">
                    <m:r>
                      <a:rPr lang="en-IN" b="0" i="1" smtClean="0">
                        <a:latin typeface="Cambria Math" panose="02040503050406030204" pitchFamily="18" charset="0"/>
                      </a:rPr>
                      <m:t>𝜏</m:t>
                    </m:r>
                  </m:oMath>
                </a14:m>
                <a:r>
                  <a:rPr lang="en-GB" dirty="0"/>
                  <a:t> is called the delayed parameter</a:t>
                </a:r>
              </a:p>
              <a:p>
                <a:r>
                  <a:rPr lang="en-GB" dirty="0"/>
                  <a:t>Relationship between PSD and autocorrelation function</a:t>
                </a:r>
              </a:p>
              <a:p>
                <a:pPr lvl="1"/>
                <a:r>
                  <a:rPr lang="en-GB" dirty="0"/>
                  <a:t>The power spectral density function </a:t>
                </a:r>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𝜔</m:t>
                    </m:r>
                    <m:r>
                      <a:rPr lang="en-IN" b="0" i="1" smtClean="0">
                        <a:latin typeface="Cambria Math" panose="02040503050406030204" pitchFamily="18" charset="0"/>
                      </a:rPr>
                      <m:t>)</m:t>
                    </m:r>
                  </m:oMath>
                </a14:m>
                <a:r>
                  <a:rPr lang="en-GB" dirty="0"/>
                  <a:t> and the autocorrelation function </a:t>
                </a:r>
                <a14:m>
                  <m:oMath xmlns:m="http://schemas.openxmlformats.org/officeDocument/2006/math">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𝜏</m:t>
                    </m:r>
                    <m:r>
                      <a:rPr lang="en-IN" b="0" i="1" smtClean="0">
                        <a:latin typeface="Cambria Math" panose="02040503050406030204" pitchFamily="18" charset="0"/>
                      </a:rPr>
                      <m:t>)</m:t>
                    </m:r>
                  </m:oMath>
                </a14:m>
                <a:r>
                  <a:rPr lang="en-GB" dirty="0"/>
                  <a:t> of a power signal form a Fourier transform</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groupChr>
                      <m:groupChrPr>
                        <m:chr m:val="↔"/>
                        <m:vertJc m:val="bot"/>
                        <m:ctrlPr>
                          <a:rPr lang="en-IN" b="0" i="1" smtClean="0">
                            <a:latin typeface="Cambria Math" panose="02040503050406030204" pitchFamily="18" charset="0"/>
                            <a:ea typeface="Cambria Math" panose="02040503050406030204" pitchFamily="18" charset="0"/>
                          </a:rPr>
                        </m:ctrlPr>
                      </m:groupChrPr>
                      <m:e>
                        <m:r>
                          <m:rPr>
                            <m:brk m:alnAt="2"/>
                          </m:rPr>
                          <a:rPr lang="en-IN" b="0" i="1" smtClean="0">
                            <a:latin typeface="Cambria Math" panose="02040503050406030204" pitchFamily="18" charset="0"/>
                            <a:ea typeface="Cambria Math" panose="02040503050406030204" pitchFamily="18" charset="0"/>
                          </a:rPr>
                          <m:t>𝐹</m:t>
                        </m:r>
                        <m:r>
                          <a:rPr lang="en-IN" b="0" i="1" smtClean="0">
                            <a:latin typeface="Cambria Math" panose="02040503050406030204" pitchFamily="18" charset="0"/>
                            <a:ea typeface="Cambria Math" panose="02040503050406030204" pitchFamily="18" charset="0"/>
                          </a:rPr>
                          <m:t>𝑇</m:t>
                        </m:r>
                      </m:e>
                    </m:groupChr>
                    <m:r>
                      <a:rPr lang="en-IN" b="0" i="1" smtClean="0">
                        <a:latin typeface="Cambria Math" panose="02040503050406030204" pitchFamily="18" charset="0"/>
                        <a:ea typeface="Cambria Math" panose="02040503050406030204" pitchFamily="18" charset="0"/>
                      </a:rPr>
                      <m:t>𝑆</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oMath>
                </a14:m>
                <a:endParaRPr lang="en-GB" dirty="0"/>
              </a:p>
              <a:p>
                <a:pPr lvl="1"/>
                <a:endParaRPr lang="en-GB" dirty="0"/>
              </a:p>
              <a:p>
                <a:pPr lvl="2"/>
                <a:endParaRPr lang="en-GB" dirty="0"/>
              </a:p>
              <a:p>
                <a:pPr lvl="1"/>
                <a:endParaRPr lang="en-GB"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9488FF38-B597-C837-AB04-905F0DD79AA8}"/>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9351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52979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49608-3F14-75AE-9B1E-2B22D5950C01}"/>
              </a:ext>
            </a:extLst>
          </p:cNvPr>
          <p:cNvSpPr>
            <a:spLocks noGrp="1"/>
          </p:cNvSpPr>
          <p:nvPr>
            <p:ph type="title"/>
          </p:nvPr>
        </p:nvSpPr>
        <p:spPr/>
        <p:txBody>
          <a:bodyPr/>
          <a:lstStyle/>
          <a:p>
            <a:r>
              <a:rPr lang="en-IN" dirty="0"/>
              <a:t>Modern Communication Technologies and Systems</a:t>
            </a:r>
          </a:p>
        </p:txBody>
      </p:sp>
      <p:sp>
        <p:nvSpPr>
          <p:cNvPr id="5" name="Content Placeholder 4">
            <a:extLst>
              <a:ext uri="{FF2B5EF4-FFF2-40B4-BE49-F238E27FC236}">
                <a16:creationId xmlns:a16="http://schemas.microsoft.com/office/drawing/2014/main" id="{12BCE1AC-E302-A7DB-6C9B-C96AA5B9AE23}"/>
              </a:ext>
            </a:extLst>
          </p:cNvPr>
          <p:cNvSpPr>
            <a:spLocks noGrp="1"/>
          </p:cNvSpPr>
          <p:nvPr>
            <p:ph sz="quarter" idx="10"/>
          </p:nvPr>
        </p:nvSpPr>
        <p:spPr/>
        <p:txBody>
          <a:bodyPr/>
          <a:lstStyle/>
          <a:p>
            <a:r>
              <a:rPr lang="en-IN" dirty="0"/>
              <a:t>Cutting edge wireless technologies</a:t>
            </a:r>
          </a:p>
          <a:p>
            <a:pPr lvl="1"/>
            <a:r>
              <a:rPr lang="en-IN" dirty="0"/>
              <a:t>Multiple Antennae Systems</a:t>
            </a:r>
          </a:p>
          <a:p>
            <a:pPr lvl="2"/>
            <a:r>
              <a:rPr lang="en-IN" dirty="0"/>
              <a:t>Multiple Input and Multiple Output - MIMO Technology</a:t>
            </a:r>
          </a:p>
          <a:p>
            <a:pPr lvl="1"/>
            <a:r>
              <a:rPr lang="en-IN" dirty="0"/>
              <a:t>OFDM – Orthogonal Frequency Division Multiplexing</a:t>
            </a:r>
          </a:p>
          <a:p>
            <a:pPr lvl="2"/>
            <a:r>
              <a:rPr lang="en-IN" dirty="0"/>
              <a:t>Large bandwidth divided into several sub-bands and multiple uses sub-carriers</a:t>
            </a:r>
          </a:p>
          <a:p>
            <a:pPr lvl="1"/>
            <a:r>
              <a:rPr lang="en-IN" dirty="0"/>
              <a:t>CDMA</a:t>
            </a:r>
          </a:p>
          <a:p>
            <a:pPr lvl="2"/>
            <a:r>
              <a:rPr lang="en-IN" dirty="0"/>
              <a:t>Spreading code</a:t>
            </a:r>
          </a:p>
          <a:p>
            <a:r>
              <a:rPr lang="en-IN" dirty="0"/>
              <a:t>Modern cellular and </a:t>
            </a:r>
            <a:r>
              <a:rPr lang="en-IN" dirty="0" err="1"/>
              <a:t>wifi</a:t>
            </a:r>
            <a:r>
              <a:rPr lang="en-IN" dirty="0"/>
              <a:t> systems built on cutting edge wireless technologies</a:t>
            </a:r>
          </a:p>
          <a:p>
            <a:pPr lvl="1"/>
            <a:r>
              <a:rPr lang="en-IN" dirty="0"/>
              <a:t>LTE</a:t>
            </a:r>
          </a:p>
          <a:p>
            <a:pPr lvl="1"/>
            <a:r>
              <a:rPr lang="en-IN" dirty="0"/>
              <a:t>5G – NR</a:t>
            </a:r>
          </a:p>
          <a:p>
            <a:pPr lvl="1"/>
            <a:r>
              <a:rPr lang="en-IN" dirty="0"/>
              <a:t>802.11 AC, 802.11 AX</a:t>
            </a:r>
          </a:p>
          <a:p>
            <a:endParaRPr lang="en-IN" dirty="0"/>
          </a:p>
        </p:txBody>
      </p:sp>
    </p:spTree>
    <p:extLst>
      <p:ext uri="{BB962C8B-B14F-4D97-AF65-F5344CB8AC3E}">
        <p14:creationId xmlns:p14="http://schemas.microsoft.com/office/powerpoint/2010/main" val="18721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8CD4-7A30-7A26-ACE8-6F4EBE9C3D61}"/>
              </a:ext>
            </a:extLst>
          </p:cNvPr>
          <p:cNvSpPr>
            <a:spLocks noGrp="1"/>
          </p:cNvSpPr>
          <p:nvPr>
            <p:ph type="title"/>
          </p:nvPr>
        </p:nvSpPr>
        <p:spPr/>
        <p:txBody>
          <a:bodyPr/>
          <a:lstStyle/>
          <a:p>
            <a:r>
              <a:rPr lang="en-IN" dirty="0"/>
              <a:t>Principles and Models of Modern Wireless Systems</a:t>
            </a:r>
          </a:p>
        </p:txBody>
      </p:sp>
      <p:sp>
        <p:nvSpPr>
          <p:cNvPr id="3" name="Content Placeholder 2">
            <a:extLst>
              <a:ext uri="{FF2B5EF4-FFF2-40B4-BE49-F238E27FC236}">
                <a16:creationId xmlns:a16="http://schemas.microsoft.com/office/drawing/2014/main" id="{AAD0CA31-11AB-90BF-EE6E-CC044CD7D0F2}"/>
              </a:ext>
            </a:extLst>
          </p:cNvPr>
          <p:cNvSpPr>
            <a:spLocks noGrp="1"/>
          </p:cNvSpPr>
          <p:nvPr>
            <p:ph sz="quarter" idx="10"/>
          </p:nvPr>
        </p:nvSpPr>
        <p:spPr/>
        <p:txBody>
          <a:bodyPr/>
          <a:lstStyle/>
          <a:p>
            <a:r>
              <a:rPr lang="en-IN" dirty="0"/>
              <a:t>Large Scale Fading</a:t>
            </a:r>
          </a:p>
          <a:p>
            <a:pPr lvl="1"/>
            <a:r>
              <a:rPr lang="en-IN" dirty="0"/>
              <a:t>Due to path loss of signal as a function of distance and shadowing by large structures – buildings and hills</a:t>
            </a:r>
          </a:p>
          <a:p>
            <a:pPr lvl="1"/>
            <a:r>
              <a:rPr lang="en-IN" dirty="0"/>
              <a:t>Occurs as mobile moves through a distance of the order of the cell size</a:t>
            </a:r>
          </a:p>
          <a:p>
            <a:pPr lvl="1"/>
            <a:r>
              <a:rPr lang="en-IN" dirty="0"/>
              <a:t>Frequency independent</a:t>
            </a:r>
          </a:p>
          <a:p>
            <a:r>
              <a:rPr lang="en-IN" dirty="0"/>
              <a:t>Small Scale Fading</a:t>
            </a:r>
          </a:p>
          <a:p>
            <a:pPr lvl="1"/>
            <a:r>
              <a:rPr lang="en-IN" dirty="0"/>
              <a:t>Due to constructive and destructive interference of the multiple signal paths between the transmitter and receiver</a:t>
            </a:r>
          </a:p>
          <a:p>
            <a:pPr lvl="1"/>
            <a:r>
              <a:rPr lang="en-IN" dirty="0"/>
              <a:t>Occurs at the spatial scale of the order of the carrier wavelength</a:t>
            </a:r>
          </a:p>
          <a:p>
            <a:pPr lvl="1"/>
            <a:r>
              <a:rPr lang="en-IN" dirty="0"/>
              <a:t>Frequency dependent</a:t>
            </a:r>
          </a:p>
        </p:txBody>
      </p:sp>
    </p:spTree>
    <p:extLst>
      <p:ext uri="{BB962C8B-B14F-4D97-AF65-F5344CB8AC3E}">
        <p14:creationId xmlns:p14="http://schemas.microsoft.com/office/powerpoint/2010/main" val="50219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49608-3F14-75AE-9B1E-2B22D5950C01}"/>
              </a:ext>
            </a:extLst>
          </p:cNvPr>
          <p:cNvSpPr>
            <a:spLocks noGrp="1"/>
          </p:cNvSpPr>
          <p:nvPr>
            <p:ph type="title"/>
          </p:nvPr>
        </p:nvSpPr>
        <p:spPr/>
        <p:txBody>
          <a:bodyPr/>
          <a:lstStyle/>
          <a:p>
            <a:r>
              <a:rPr lang="en-IN" dirty="0"/>
              <a:t>Modern Communication Technologies and Systems</a:t>
            </a:r>
          </a:p>
        </p:txBody>
      </p:sp>
      <p:sp>
        <p:nvSpPr>
          <p:cNvPr id="5" name="Content Placeholder 4">
            <a:extLst>
              <a:ext uri="{FF2B5EF4-FFF2-40B4-BE49-F238E27FC236}">
                <a16:creationId xmlns:a16="http://schemas.microsoft.com/office/drawing/2014/main" id="{12BCE1AC-E302-A7DB-6C9B-C96AA5B9AE23}"/>
              </a:ext>
            </a:extLst>
          </p:cNvPr>
          <p:cNvSpPr>
            <a:spLocks noGrp="1"/>
          </p:cNvSpPr>
          <p:nvPr>
            <p:ph sz="quarter" idx="10"/>
          </p:nvPr>
        </p:nvSpPr>
        <p:spPr/>
        <p:txBody>
          <a:bodyPr/>
          <a:lstStyle/>
          <a:p>
            <a:r>
              <a:rPr lang="en-IN" dirty="0"/>
              <a:t>Cutting edge wireless technologies</a:t>
            </a:r>
          </a:p>
          <a:p>
            <a:pPr lvl="1"/>
            <a:r>
              <a:rPr lang="en-IN" dirty="0"/>
              <a:t>Multiple Antennae Systems</a:t>
            </a:r>
          </a:p>
          <a:p>
            <a:pPr lvl="2"/>
            <a:r>
              <a:rPr lang="en-IN" dirty="0"/>
              <a:t>Multiple Input and Multiple Output - MIMO Technology</a:t>
            </a:r>
          </a:p>
          <a:p>
            <a:pPr lvl="1"/>
            <a:r>
              <a:rPr lang="en-IN" dirty="0"/>
              <a:t>OFDM – Orthogonal Frequency Division Multiplexing</a:t>
            </a:r>
          </a:p>
          <a:p>
            <a:pPr lvl="2"/>
            <a:r>
              <a:rPr lang="en-IN" dirty="0"/>
              <a:t>Large bandwidth divided into several sub-bands and multiple uses sub-carriers</a:t>
            </a:r>
          </a:p>
          <a:p>
            <a:pPr lvl="1"/>
            <a:r>
              <a:rPr lang="en-IN" dirty="0"/>
              <a:t>CDMA</a:t>
            </a:r>
          </a:p>
          <a:p>
            <a:pPr lvl="2"/>
            <a:r>
              <a:rPr lang="en-IN" dirty="0"/>
              <a:t>Spreading code</a:t>
            </a:r>
          </a:p>
          <a:p>
            <a:r>
              <a:rPr lang="en-IN" dirty="0"/>
              <a:t>Modern cellular and </a:t>
            </a:r>
            <a:r>
              <a:rPr lang="en-IN" dirty="0" err="1"/>
              <a:t>wifi</a:t>
            </a:r>
            <a:r>
              <a:rPr lang="en-IN" dirty="0"/>
              <a:t> systems built on cutting edge wireless technologies</a:t>
            </a:r>
          </a:p>
          <a:p>
            <a:pPr lvl="1"/>
            <a:r>
              <a:rPr lang="en-IN" dirty="0"/>
              <a:t>LTE</a:t>
            </a:r>
          </a:p>
          <a:p>
            <a:pPr lvl="1"/>
            <a:r>
              <a:rPr lang="en-IN" dirty="0"/>
              <a:t>5G – NR</a:t>
            </a:r>
          </a:p>
          <a:p>
            <a:pPr lvl="1"/>
            <a:r>
              <a:rPr lang="en-IN" dirty="0"/>
              <a:t>802.11 AC, 802.11 AX</a:t>
            </a:r>
          </a:p>
          <a:p>
            <a:endParaRPr lang="en-IN" dirty="0"/>
          </a:p>
        </p:txBody>
      </p:sp>
    </p:spTree>
    <p:extLst>
      <p:ext uri="{BB962C8B-B14F-4D97-AF65-F5344CB8AC3E}">
        <p14:creationId xmlns:p14="http://schemas.microsoft.com/office/powerpoint/2010/main" val="380860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Gotham Light" pitchFamily="50" charset="0"/>
          </a:defRPr>
        </a:defPPr>
      </a:lstStyle>
    </a:txDef>
  </a:objectDefaults>
  <a:extraClrSchemeLst/>
  <a:extLst>
    <a:ext uri="{05A4C25C-085E-4340-85A3-A5531E510DB2}">
      <thm15:themeFamily xmlns:thm15="http://schemas.microsoft.com/office/thememl/2012/main" name="Brillium V3" id="{89606700-FA9C-463E-A6F9-629E5CBD4463}" vid="{E69BBF4E-877A-4C17-AA88-F5C74F32E9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Brillium V3</Template>
  <TotalTime>10673</TotalTime>
  <Words>6167</Words>
  <Application>Microsoft Office PowerPoint</Application>
  <PresentationFormat>Widescreen</PresentationFormat>
  <Paragraphs>657</Paragraphs>
  <Slides>60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 Math</vt:lpstr>
      <vt:lpstr>Courier New</vt:lpstr>
      <vt:lpstr>Gotham Light</vt:lpstr>
      <vt:lpstr>Gotham Rounded Light</vt:lpstr>
      <vt:lpstr>Söhne</vt:lpstr>
      <vt:lpstr>Wingdings</vt:lpstr>
      <vt:lpstr>Default Theme</vt:lpstr>
      <vt:lpstr>eMasters – Communication Systems E920 Wireless Communications</vt:lpstr>
      <vt:lpstr>Key Concepts in Signal Processing</vt:lpstr>
      <vt:lpstr>Key Concepts in Signal Processing</vt:lpstr>
      <vt:lpstr>Key Concepts in Signal Processing</vt:lpstr>
      <vt:lpstr>Energy Spectral Density and Autocorrelation</vt:lpstr>
      <vt:lpstr>Power Spectral Density and Autocorrelation</vt:lpstr>
      <vt:lpstr>Modern Communication Technologies and Systems</vt:lpstr>
      <vt:lpstr>Principles and Models of Modern Wireless Systems</vt:lpstr>
      <vt:lpstr>Modern Communication Technologies and Systems</vt:lpstr>
      <vt:lpstr>Modern Communication Technologies and Systems</vt:lpstr>
      <vt:lpstr>Modern Wireline Digital Communication System</vt:lpstr>
      <vt:lpstr>Modern Wireline Digital Communication System</vt:lpstr>
      <vt:lpstr>Additive White Gaussian Noise</vt:lpstr>
      <vt:lpstr>Additive White Gaussian Noise</vt:lpstr>
      <vt:lpstr>Random Process Characterization  - Power Spectral Density</vt:lpstr>
      <vt:lpstr>Stationary Process</vt:lpstr>
      <vt:lpstr>Auto-correlation, Cross Correlation and Power Spectral Density</vt:lpstr>
      <vt:lpstr>PSD of Random Process and White Noise</vt:lpstr>
      <vt:lpstr>Notes – Power of a Signal and PSD of White Noise</vt:lpstr>
      <vt:lpstr>Wireline SNR – Signal to Noise Power Ratio</vt:lpstr>
      <vt:lpstr>Performance of Communication System</vt:lpstr>
      <vt:lpstr>Digital Modulation - BPSK</vt:lpstr>
      <vt:lpstr>BPSK Wireline Performance</vt:lpstr>
      <vt:lpstr>QPSK</vt:lpstr>
      <vt:lpstr>QPSK</vt:lpstr>
      <vt:lpstr>QPSK</vt:lpstr>
      <vt:lpstr>QAM – Quadrature Amplitude Modulation</vt:lpstr>
      <vt:lpstr>QAM</vt:lpstr>
      <vt:lpstr>Wireless Channel and Performance</vt:lpstr>
      <vt:lpstr>Wireless Channel Model</vt:lpstr>
      <vt:lpstr>Fading Channel Coefficient</vt:lpstr>
      <vt:lpstr>Symbol Detection – Equalization and Estimation</vt:lpstr>
      <vt:lpstr>Wireless Channel Output SNR</vt:lpstr>
      <vt:lpstr>Wireless Channel Performance - BER</vt:lpstr>
      <vt:lpstr>BER of Rayleigh Fading Channel</vt:lpstr>
      <vt:lpstr>Deep Fade</vt:lpstr>
      <vt:lpstr>BER and SER of QPSK and QAM</vt:lpstr>
      <vt:lpstr>Multiple Antennas and Diversity</vt:lpstr>
      <vt:lpstr>Intro to MIMO System</vt:lpstr>
      <vt:lpstr>MIMO Receiver</vt:lpstr>
      <vt:lpstr>MIMO LMMSE Receiver</vt:lpstr>
      <vt:lpstr>SVD – Singular Value Decomposition</vt:lpstr>
      <vt:lpstr>SVD</vt:lpstr>
      <vt:lpstr>SVD Relation to Eigenvalue Decomposition</vt:lpstr>
      <vt:lpstr>SVD Processing</vt:lpstr>
      <vt:lpstr>Capacity of MIMO Wireless Systems</vt:lpstr>
      <vt:lpstr>Alamouti Code</vt:lpstr>
      <vt:lpstr>Alamouti Code</vt:lpstr>
      <vt:lpstr>Alamouti Code</vt:lpstr>
      <vt:lpstr>BER of Alamouti Code</vt:lpstr>
      <vt:lpstr>Multi-carrier Modulation</vt:lpstr>
      <vt:lpstr>OFDM</vt:lpstr>
      <vt:lpstr>OFDM System Model</vt:lpstr>
      <vt:lpstr>OFDM Examples</vt:lpstr>
      <vt:lpstr>BER Performance of OFDM Systems</vt:lpstr>
      <vt:lpstr>MIMO-OFDM</vt:lpstr>
      <vt:lpstr>Delay Spread</vt:lpstr>
      <vt:lpstr>ISI Channel Model</vt:lpstr>
      <vt:lpstr>Doppler Shift</vt:lpstr>
      <vt:lpstr>PowerPoint Presentation</vt:lpstr>
    </vt:vector>
  </TitlesOfParts>
  <Company>"...dare to dream; care to win..."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eMasters – Communication Systems - E920 Wireless Communication</dc:title>
  <dc:subject>E920</dc:subject>
  <dc:creator>Venkateswar Reddy Melachervu</dc:creator>
  <cp:keywords>eMasters – Communication Systems - E900 Applied Linear Algebra for Wireless Communications</cp:keywords>
  <dc:description>E900 Applied Linear Algebra for Wireless Communications</dc:description>
  <cp:lastModifiedBy>Venkateswar Reddy Melachervu</cp:lastModifiedBy>
  <cp:revision>608</cp:revision>
  <dcterms:created xsi:type="dcterms:W3CDTF">2022-09-27T18:31:15Z</dcterms:created>
  <dcterms:modified xsi:type="dcterms:W3CDTF">2023-03-20T18:28:53Z</dcterms:modified>
  <cp:category>eMasters Learning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