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2"/>
  </p:notesMasterIdLst>
  <p:handoutMasterIdLst>
    <p:handoutMasterId r:id="rId63"/>
  </p:handoutMasterIdLst>
  <p:sldIdLst>
    <p:sldId id="256" r:id="rId2"/>
    <p:sldId id="279" r:id="rId3"/>
    <p:sldId id="273" r:id="rId4"/>
    <p:sldId id="267" r:id="rId5"/>
    <p:sldId id="264" r:id="rId6"/>
    <p:sldId id="265" r:id="rId7"/>
    <p:sldId id="281" r:id="rId8"/>
    <p:sldId id="324" r:id="rId9"/>
    <p:sldId id="282" r:id="rId10"/>
    <p:sldId id="283" r:id="rId11"/>
    <p:sldId id="292" r:id="rId12"/>
    <p:sldId id="300" r:id="rId13"/>
    <p:sldId id="291" r:id="rId14"/>
    <p:sldId id="293" r:id="rId15"/>
    <p:sldId id="286" r:id="rId16"/>
    <p:sldId id="325" r:id="rId17"/>
    <p:sldId id="288" r:id="rId18"/>
    <p:sldId id="326" r:id="rId19"/>
    <p:sldId id="327" r:id="rId20"/>
    <p:sldId id="328" r:id="rId21"/>
    <p:sldId id="329" r:id="rId22"/>
    <p:sldId id="330" r:id="rId23"/>
    <p:sldId id="301" r:id="rId24"/>
    <p:sldId id="275" r:id="rId25"/>
    <p:sldId id="287" r:id="rId26"/>
    <p:sldId id="277" r:id="rId27"/>
    <p:sldId id="331" r:id="rId28"/>
    <p:sldId id="332" r:id="rId29"/>
    <p:sldId id="285" r:id="rId30"/>
    <p:sldId id="298" r:id="rId31"/>
    <p:sldId id="299" r:id="rId32"/>
    <p:sldId id="302" r:id="rId33"/>
    <p:sldId id="289" r:id="rId34"/>
    <p:sldId id="290" r:id="rId35"/>
    <p:sldId id="294" r:id="rId36"/>
    <p:sldId id="303" r:id="rId37"/>
    <p:sldId id="304" r:id="rId38"/>
    <p:sldId id="297" r:id="rId39"/>
    <p:sldId id="295" r:id="rId40"/>
    <p:sldId id="296" r:id="rId41"/>
    <p:sldId id="305" r:id="rId42"/>
    <p:sldId id="306" r:id="rId43"/>
    <p:sldId id="307" r:id="rId44"/>
    <p:sldId id="308" r:id="rId45"/>
    <p:sldId id="309" r:id="rId46"/>
    <p:sldId id="310" r:id="rId47"/>
    <p:sldId id="311" r:id="rId48"/>
    <p:sldId id="312" r:id="rId49"/>
    <p:sldId id="313" r:id="rId50"/>
    <p:sldId id="314" r:id="rId51"/>
    <p:sldId id="315" r:id="rId52"/>
    <p:sldId id="316" r:id="rId53"/>
    <p:sldId id="317" r:id="rId54"/>
    <p:sldId id="318" r:id="rId55"/>
    <p:sldId id="323" r:id="rId56"/>
    <p:sldId id="319" r:id="rId57"/>
    <p:sldId id="320" r:id="rId58"/>
    <p:sldId id="321" r:id="rId59"/>
    <p:sldId id="322" r:id="rId60"/>
    <p:sldId id="263" r:id="rId61"/>
  </p:sldIdLst>
  <p:sldSz cx="12192000" cy="6858000"/>
  <p:notesSz cx="7023100"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932" userDrawn="1">
          <p15:clr>
            <a:srgbClr val="A4A3A4"/>
          </p15:clr>
        </p15:guide>
        <p15:guide id="2" pos="2213"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762F"/>
    <a:srgbClr val="FFC301"/>
    <a:srgbClr val="EA4E3C"/>
    <a:srgbClr val="2950F7"/>
    <a:srgbClr val="FFFBEF"/>
    <a:srgbClr val="FFFBDB"/>
    <a:srgbClr val="FFF2CC"/>
    <a:srgbClr val="7B54EA"/>
    <a:srgbClr val="8B62FE"/>
    <a:srgbClr val="697AF7"/>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597" autoAdjust="0"/>
  </p:normalViewPr>
  <p:slideViewPr>
    <p:cSldViewPr snapToGrid="0" snapToObjects="1">
      <p:cViewPr varScale="1">
        <p:scale>
          <a:sx n="91" d="100"/>
          <a:sy n="91" d="100"/>
        </p:scale>
        <p:origin x="211" y="53"/>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snapToGrid="0">
      <p:cViewPr varScale="1">
        <p:scale>
          <a:sx n="61" d="100"/>
          <a:sy n="61" d="100"/>
        </p:scale>
        <p:origin x="3211" y="67"/>
      </p:cViewPr>
      <p:guideLst>
        <p:guide orient="horz" pos="2932"/>
        <p:guide pos="2213"/>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238"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8275" y="0"/>
            <a:ext cx="3043238" cy="465138"/>
          </a:xfrm>
          <a:prstGeom prst="rect">
            <a:avLst/>
          </a:prstGeom>
        </p:spPr>
        <p:txBody>
          <a:bodyPr vert="horz" lIns="91440" tIns="45720" rIns="91440" bIns="45720" rtlCol="0"/>
          <a:lstStyle>
            <a:lvl1pPr algn="r">
              <a:defRPr sz="1200"/>
            </a:lvl1pPr>
          </a:lstStyle>
          <a:p>
            <a:fld id="{3B7DF76E-B8E3-AE49-B318-CB61015D9CF1}" type="datetimeFigureOut">
              <a:rPr lang="en-US" smtClean="0"/>
              <a:t>3/31/2023</a:t>
            </a:fld>
            <a:endParaRPr lang="en-US"/>
          </a:p>
        </p:txBody>
      </p:sp>
      <p:sp>
        <p:nvSpPr>
          <p:cNvPr id="4" name="Footer Placeholder 3"/>
          <p:cNvSpPr>
            <a:spLocks noGrp="1"/>
          </p:cNvSpPr>
          <p:nvPr>
            <p:ph type="ftr" sz="quarter" idx="2"/>
          </p:nvPr>
        </p:nvSpPr>
        <p:spPr>
          <a:xfrm>
            <a:off x="0" y="8842375"/>
            <a:ext cx="3043238"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8275" y="8842375"/>
            <a:ext cx="3043238" cy="465138"/>
          </a:xfrm>
          <a:prstGeom prst="rect">
            <a:avLst/>
          </a:prstGeom>
        </p:spPr>
        <p:txBody>
          <a:bodyPr vert="horz" lIns="91440" tIns="45720" rIns="91440" bIns="45720" rtlCol="0" anchor="b"/>
          <a:lstStyle>
            <a:lvl1pPr algn="r">
              <a:defRPr sz="1200"/>
            </a:lvl1pPr>
          </a:lstStyle>
          <a:p>
            <a:fld id="{A63601D0-04E7-1D45-9D14-A6FEF76AD079}" type="slidenum">
              <a:rPr lang="en-US" smtClean="0"/>
              <a:t>‹#›</a:t>
            </a:fld>
            <a:endParaRPr lang="en-US"/>
          </a:p>
        </p:txBody>
      </p:sp>
    </p:spTree>
    <p:extLst>
      <p:ext uri="{BB962C8B-B14F-4D97-AF65-F5344CB8AC3E}">
        <p14:creationId xmlns:p14="http://schemas.microsoft.com/office/powerpoint/2010/main" val="36099976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238"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8275" y="0"/>
            <a:ext cx="3043238" cy="465138"/>
          </a:xfrm>
          <a:prstGeom prst="rect">
            <a:avLst/>
          </a:prstGeom>
        </p:spPr>
        <p:txBody>
          <a:bodyPr vert="horz" lIns="91440" tIns="45720" rIns="91440" bIns="45720" rtlCol="0"/>
          <a:lstStyle>
            <a:lvl1pPr algn="r">
              <a:defRPr sz="1200"/>
            </a:lvl1pPr>
          </a:lstStyle>
          <a:p>
            <a:fld id="{799B4F64-DE25-3149-9AE6-83E1DF9959F6}" type="datetimeFigureOut">
              <a:rPr lang="en-US" smtClean="0"/>
              <a:t>3/31/2023</a:t>
            </a:fld>
            <a:endParaRPr lang="en-US"/>
          </a:p>
        </p:txBody>
      </p:sp>
      <p:sp>
        <p:nvSpPr>
          <p:cNvPr id="4" name="Slide Image Placeholder 3"/>
          <p:cNvSpPr>
            <a:spLocks noGrp="1" noRot="1" noChangeAspect="1"/>
          </p:cNvSpPr>
          <p:nvPr>
            <p:ph type="sldImg" idx="2"/>
          </p:nvPr>
        </p:nvSpPr>
        <p:spPr>
          <a:xfrm>
            <a:off x="409575" y="698500"/>
            <a:ext cx="6203950" cy="3490913"/>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21188"/>
            <a:ext cx="5619750" cy="41894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2375"/>
            <a:ext cx="3043238"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8275" y="8842375"/>
            <a:ext cx="3043238" cy="465138"/>
          </a:xfrm>
          <a:prstGeom prst="rect">
            <a:avLst/>
          </a:prstGeom>
        </p:spPr>
        <p:txBody>
          <a:bodyPr vert="horz" lIns="91440" tIns="45720" rIns="91440" bIns="45720" rtlCol="0" anchor="b"/>
          <a:lstStyle>
            <a:lvl1pPr algn="r">
              <a:defRPr sz="1200"/>
            </a:lvl1pPr>
          </a:lstStyle>
          <a:p>
            <a:fld id="{F121105C-0632-3F4E-891E-DC30740619C7}" type="slidenum">
              <a:rPr lang="en-US" smtClean="0"/>
              <a:t>‹#›</a:t>
            </a:fld>
            <a:endParaRPr lang="en-US"/>
          </a:p>
        </p:txBody>
      </p:sp>
    </p:spTree>
    <p:extLst>
      <p:ext uri="{BB962C8B-B14F-4D97-AF65-F5344CB8AC3E}">
        <p14:creationId xmlns:p14="http://schemas.microsoft.com/office/powerpoint/2010/main" val="4652072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hyperlink" Target="http://www.brillium.in/"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www.brillium.in/"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4" name="Subtitle 2"/>
          <p:cNvSpPr>
            <a:spLocks noGrp="1"/>
          </p:cNvSpPr>
          <p:nvPr>
            <p:ph type="subTitle" idx="1"/>
          </p:nvPr>
        </p:nvSpPr>
        <p:spPr>
          <a:xfrm>
            <a:off x="1828800" y="2709898"/>
            <a:ext cx="8534400" cy="589798"/>
          </a:xfrm>
        </p:spPr>
        <p:txBody>
          <a:bodyPr>
            <a:noAutofit/>
          </a:bodyPr>
          <a:lstStyle>
            <a:lvl1pPr marL="0" indent="0" algn="ctr">
              <a:buNone/>
              <a:defRPr sz="2800" b="0">
                <a:solidFill>
                  <a:schemeClr val="accent6">
                    <a:lumMod val="75000"/>
                  </a:schemeClr>
                </a:solidFill>
                <a:latin typeface="+mj-lt"/>
                <a:cs typeface="Poppins" panose="00000500000000000000" pitchFamily="2" charset="0"/>
              </a:defRPr>
            </a:lvl1pPr>
          </a:lstStyle>
          <a:p>
            <a:r>
              <a:rPr lang="en-US" dirty="0">
                <a:solidFill>
                  <a:srgbClr val="0070C0"/>
                </a:solidFill>
              </a:rPr>
              <a:t>Click to edit Master subtitle style</a:t>
            </a:r>
          </a:p>
        </p:txBody>
      </p:sp>
      <p:sp>
        <p:nvSpPr>
          <p:cNvPr id="12" name="Title 11"/>
          <p:cNvSpPr>
            <a:spLocks noGrp="1"/>
          </p:cNvSpPr>
          <p:nvPr>
            <p:ph type="title"/>
          </p:nvPr>
        </p:nvSpPr>
        <p:spPr>
          <a:xfrm>
            <a:off x="533400" y="1879184"/>
            <a:ext cx="10972800" cy="786257"/>
          </a:xfrm>
        </p:spPr>
        <p:txBody>
          <a:bodyPr>
            <a:normAutofit/>
          </a:bodyPr>
          <a:lstStyle>
            <a:lvl1pPr algn="ctr">
              <a:defRPr sz="3600" b="0">
                <a:latin typeface="+mj-lt"/>
                <a:cs typeface="Poppins" panose="00000500000000000000" pitchFamily="2" charset="0"/>
              </a:defRPr>
            </a:lvl1pPr>
          </a:lstStyle>
          <a:p>
            <a:r>
              <a:rPr lang="en-US" dirty="0"/>
              <a:t>Click to edit Master title style</a:t>
            </a:r>
            <a:endParaRPr lang="en-IN" dirty="0"/>
          </a:p>
        </p:txBody>
      </p:sp>
      <p:sp>
        <p:nvSpPr>
          <p:cNvPr id="19" name="Text Placeholder 18"/>
          <p:cNvSpPr>
            <a:spLocks noGrp="1"/>
          </p:cNvSpPr>
          <p:nvPr>
            <p:ph type="body" sz="quarter" idx="10"/>
          </p:nvPr>
        </p:nvSpPr>
        <p:spPr>
          <a:xfrm>
            <a:off x="2857235" y="3643495"/>
            <a:ext cx="6325129" cy="539836"/>
          </a:xfrm>
        </p:spPr>
        <p:txBody>
          <a:bodyPr>
            <a:normAutofit/>
          </a:bodyPr>
          <a:lstStyle>
            <a:lvl1pPr marL="0" indent="0" algn="ctr">
              <a:buNone/>
              <a:defRPr sz="2400" b="0">
                <a:latin typeface="+mj-lt"/>
                <a:cs typeface="Poppins" panose="00000500000000000000" pitchFamily="2" charset="0"/>
              </a:defRPr>
            </a:lvl1pPr>
          </a:lstStyle>
          <a:p>
            <a:pPr lvl="0"/>
            <a:r>
              <a:rPr lang="en-US" dirty="0"/>
              <a:t>Click to edit Master text styles</a:t>
            </a:r>
          </a:p>
        </p:txBody>
      </p:sp>
      <p:cxnSp>
        <p:nvCxnSpPr>
          <p:cNvPr id="8" name="Straight Connector 7"/>
          <p:cNvCxnSpPr/>
          <p:nvPr userDrawn="1"/>
        </p:nvCxnSpPr>
        <p:spPr>
          <a:xfrm>
            <a:off x="-4498" y="6858000"/>
            <a:ext cx="12200467" cy="0"/>
          </a:xfrm>
          <a:prstGeom prst="line">
            <a:avLst/>
          </a:prstGeom>
          <a:ln w="38100"/>
        </p:spPr>
        <p:style>
          <a:lnRef idx="2">
            <a:schemeClr val="accent6"/>
          </a:lnRef>
          <a:fillRef idx="0">
            <a:schemeClr val="accent6"/>
          </a:fillRef>
          <a:effectRef idx="1">
            <a:schemeClr val="accent6"/>
          </a:effectRef>
          <a:fontRef idx="minor">
            <a:schemeClr val="tx1"/>
          </a:fontRef>
        </p:style>
      </p:cxnSp>
      <p:grpSp>
        <p:nvGrpSpPr>
          <p:cNvPr id="4" name="Group 3"/>
          <p:cNvGrpSpPr/>
          <p:nvPr userDrawn="1"/>
        </p:nvGrpSpPr>
        <p:grpSpPr>
          <a:xfrm>
            <a:off x="2092665" y="5161385"/>
            <a:ext cx="7654313" cy="957072"/>
            <a:chOff x="2092665" y="5119440"/>
            <a:chExt cx="7654313" cy="957072"/>
          </a:xfrm>
        </p:grpSpPr>
        <p:sp>
          <p:nvSpPr>
            <p:cNvPr id="15" name="Text Box 42"/>
            <p:cNvSpPr txBox="1"/>
            <p:nvPr userDrawn="1"/>
          </p:nvSpPr>
          <p:spPr>
            <a:xfrm>
              <a:off x="2092665" y="5458796"/>
              <a:ext cx="7654313" cy="617716"/>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indent="0" algn="ctr">
                <a:spcAft>
                  <a:spcPts val="0"/>
                </a:spcAft>
                <a:buFont typeface="Arial" panose="020B0604020202020204" pitchFamily="34" charset="0"/>
                <a:buNone/>
              </a:pPr>
              <a:r>
                <a:rPr lang="en-US" sz="1000" dirty="0">
                  <a:effectLst/>
                  <a:latin typeface="+mj-lt"/>
                  <a:ea typeface="MS Mincho"/>
                  <a:cs typeface="Poppins" panose="00000500000000000000" pitchFamily="2" charset="0"/>
                </a:rPr>
                <a:t>C 501, Salarpuria Serenity, 5</a:t>
              </a:r>
              <a:r>
                <a:rPr lang="en-US" sz="1000" baseline="30000" dirty="0">
                  <a:effectLst/>
                  <a:latin typeface="+mj-lt"/>
                  <a:ea typeface="MS Mincho"/>
                  <a:cs typeface="Poppins" panose="00000500000000000000" pitchFamily="2" charset="0"/>
                </a:rPr>
                <a:t>th</a:t>
              </a:r>
              <a:r>
                <a:rPr lang="en-US" sz="1000" dirty="0">
                  <a:effectLst/>
                  <a:latin typeface="+mj-lt"/>
                  <a:ea typeface="MS Mincho"/>
                  <a:cs typeface="Poppins" panose="00000500000000000000" pitchFamily="2" charset="0"/>
                </a:rPr>
                <a:t> Main, Sector 7, HSR Layout, Bengaluru, Karnataka - 560102, India</a:t>
              </a:r>
            </a:p>
            <a:p>
              <a:pPr marL="0" indent="0" algn="ctr">
                <a:spcAft>
                  <a:spcPts val="0"/>
                </a:spcAft>
                <a:buFont typeface="Arial" panose="020B0604020202020204" pitchFamily="34" charset="0"/>
                <a:buNone/>
              </a:pPr>
              <a:r>
                <a:rPr lang="en-US" sz="1000" dirty="0">
                  <a:effectLst/>
                  <a:latin typeface="+mj-lt"/>
                  <a:ea typeface="MS Mincho"/>
                  <a:cs typeface="Poppins" panose="00000500000000000000" pitchFamily="2" charset="0"/>
                </a:rPr>
                <a:t>Website: </a:t>
              </a:r>
              <a:r>
                <a:rPr lang="en-US" sz="1000" u="sng" dirty="0">
                  <a:solidFill>
                    <a:srgbClr val="0000FF"/>
                  </a:solidFill>
                  <a:effectLst/>
                  <a:latin typeface="+mj-lt"/>
                  <a:ea typeface="MS Mincho"/>
                  <a:cs typeface="Poppins" panose="00000500000000000000" pitchFamily="2" charset="0"/>
                  <a:hlinkClick r:id="rId2"/>
                </a:rPr>
                <a:t>www.brillium.in</a:t>
              </a:r>
              <a:r>
                <a:rPr lang="en-US" sz="1000" u="sng" dirty="0">
                  <a:solidFill>
                    <a:srgbClr val="0000FF"/>
                  </a:solidFill>
                  <a:effectLst/>
                  <a:latin typeface="+mj-lt"/>
                  <a:ea typeface="MS Mincho"/>
                  <a:cs typeface="Poppins" panose="00000500000000000000" pitchFamily="2" charset="0"/>
                </a:rPr>
                <a:t> </a:t>
              </a:r>
              <a:r>
                <a:rPr lang="en-US" sz="1000" dirty="0">
                  <a:effectLst/>
                  <a:latin typeface="+mj-lt"/>
                  <a:ea typeface="MS Mincho"/>
                  <a:cs typeface="Poppins" panose="00000500000000000000" pitchFamily="2" charset="0"/>
                </a:rPr>
                <a:t>| Email: </a:t>
              </a:r>
              <a:r>
                <a:rPr lang="en-US" sz="1000" u="sng" dirty="0">
                  <a:solidFill>
                    <a:srgbClr val="0000FF"/>
                  </a:solidFill>
                  <a:latin typeface="+mj-lt"/>
                  <a:ea typeface="MS Mincho"/>
                  <a:cs typeface="Poppins" panose="00000500000000000000" pitchFamily="2" charset="0"/>
                </a:rPr>
                <a:t>connect@Brillium.in</a:t>
              </a:r>
              <a:endParaRPr lang="en-IN" sz="1000" dirty="0">
                <a:effectLst/>
                <a:latin typeface="+mj-lt"/>
                <a:ea typeface="MS Mincho"/>
                <a:cs typeface="Poppins" panose="00000500000000000000" pitchFamily="2" charset="0"/>
              </a:endParaRPr>
            </a:p>
            <a:p>
              <a:pPr marL="0" indent="0" algn="ctr">
                <a:spcBef>
                  <a:spcPts val="600"/>
                </a:spcBef>
                <a:spcAft>
                  <a:spcPts val="0"/>
                </a:spcAft>
                <a:buFont typeface="Arial" panose="020B0604020202020204" pitchFamily="34" charset="0"/>
                <a:buNone/>
              </a:pPr>
              <a:r>
                <a:rPr lang="en-US" sz="800" dirty="0">
                  <a:effectLst/>
                  <a:latin typeface="+mj-lt"/>
                  <a:ea typeface="MS Mincho"/>
                  <a:cs typeface="Poppins" panose="00000500000000000000" pitchFamily="2" charset="0"/>
                </a:rPr>
                <a:t>©</a:t>
              </a:r>
              <a:r>
                <a:rPr lang="en-US" sz="800" baseline="0" dirty="0">
                  <a:effectLst/>
                  <a:latin typeface="+mj-lt"/>
                  <a:ea typeface="MS Mincho"/>
                  <a:cs typeface="Poppins" panose="00000500000000000000" pitchFamily="2" charset="0"/>
                </a:rPr>
                <a:t> Brillium Technologies </a:t>
              </a:r>
              <a:r>
                <a:rPr lang="en-US" sz="800" dirty="0">
                  <a:effectLst/>
                  <a:latin typeface="+mj-lt"/>
                  <a:ea typeface="MS Mincho"/>
                  <a:cs typeface="Poppins" panose="00000500000000000000" pitchFamily="2" charset="0"/>
                </a:rPr>
                <a:t>2011-19. All rights reserved.</a:t>
              </a:r>
              <a:endParaRPr lang="en-IN" sz="800" dirty="0">
                <a:effectLst/>
                <a:latin typeface="+mj-lt"/>
                <a:ea typeface="MS Mincho"/>
                <a:cs typeface="Poppins" panose="00000500000000000000" pitchFamily="2" charset="0"/>
              </a:endParaRPr>
            </a:p>
            <a:p>
              <a:pPr marL="0" indent="0" algn="ctr">
                <a:spcAft>
                  <a:spcPts val="0"/>
                </a:spcAft>
                <a:buFont typeface="Arial" panose="020B0604020202020204" pitchFamily="34" charset="0"/>
                <a:buNone/>
              </a:pPr>
              <a:r>
                <a:rPr lang="en-US" sz="900" dirty="0">
                  <a:effectLst/>
                  <a:latin typeface="+mj-lt"/>
                  <a:ea typeface="MS Mincho"/>
                  <a:cs typeface="Poppins" panose="00000500000000000000" pitchFamily="2" charset="0"/>
                </a:rPr>
                <a:t> </a:t>
              </a:r>
              <a:endParaRPr lang="en-IN" sz="900" dirty="0">
                <a:effectLst/>
                <a:latin typeface="+mj-lt"/>
                <a:ea typeface="MS Mincho"/>
                <a:cs typeface="Poppins" panose="00000500000000000000" pitchFamily="2" charset="0"/>
              </a:endParaRPr>
            </a:p>
          </p:txBody>
        </p:sp>
        <p:sp>
          <p:nvSpPr>
            <p:cNvPr id="18" name="Text Box 42"/>
            <p:cNvSpPr txBox="1"/>
            <p:nvPr userDrawn="1"/>
          </p:nvSpPr>
          <p:spPr>
            <a:xfrm>
              <a:off x="2975517" y="5119440"/>
              <a:ext cx="6088562" cy="386433"/>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indent="0" algn="ctr">
                <a:spcAft>
                  <a:spcPts val="0"/>
                </a:spcAft>
                <a:buFont typeface="Arial" panose="020B0604020202020204" pitchFamily="34" charset="0"/>
                <a:buNone/>
              </a:pPr>
              <a:r>
                <a:rPr lang="en-IN" sz="1800" b="0" dirty="0">
                  <a:effectLst/>
                  <a:latin typeface="+mj-lt"/>
                  <a:ea typeface="MS Mincho"/>
                  <a:cs typeface="Poppins" panose="00000500000000000000" pitchFamily="2" charset="0"/>
                </a:rPr>
                <a:t>Brillium Technologies</a:t>
              </a:r>
              <a:endParaRPr lang="en-IN" sz="1400" b="0" dirty="0">
                <a:effectLst/>
                <a:latin typeface="+mj-lt"/>
                <a:ea typeface="MS Mincho"/>
                <a:cs typeface="Poppins" panose="00000500000000000000" pitchFamily="2" charset="0"/>
              </a:endParaRPr>
            </a:p>
            <a:p>
              <a:pPr marL="0" indent="0" algn="ctr">
                <a:spcAft>
                  <a:spcPts val="0"/>
                </a:spcAft>
                <a:buFont typeface="Arial" panose="020B0604020202020204" pitchFamily="34" charset="0"/>
                <a:buNone/>
              </a:pPr>
              <a:r>
                <a:rPr lang="en-US" sz="1600" b="0" dirty="0">
                  <a:effectLst/>
                  <a:latin typeface="+mj-lt"/>
                  <a:ea typeface="MS Mincho"/>
                  <a:cs typeface="Poppins" panose="00000500000000000000" pitchFamily="2" charset="0"/>
                </a:rPr>
                <a:t> </a:t>
              </a:r>
              <a:endParaRPr lang="en-IN" sz="1600" b="0" dirty="0">
                <a:effectLst/>
                <a:latin typeface="+mj-lt"/>
                <a:ea typeface="MS Mincho"/>
                <a:cs typeface="Poppins" panose="00000500000000000000" pitchFamily="2" charset="0"/>
              </a:endParaRPr>
            </a:p>
          </p:txBody>
        </p:sp>
      </p:grpSp>
      <p:grpSp>
        <p:nvGrpSpPr>
          <p:cNvPr id="13" name="Group 12" descr="Brillium Technologies"/>
          <p:cNvGrpSpPr>
            <a:grpSpLocks noChangeAspect="1"/>
          </p:cNvGrpSpPr>
          <p:nvPr userDrawn="1"/>
        </p:nvGrpSpPr>
        <p:grpSpPr>
          <a:xfrm>
            <a:off x="1562010" y="5207241"/>
            <a:ext cx="1085403" cy="875924"/>
            <a:chOff x="396635" y="5001912"/>
            <a:chExt cx="1739382" cy="1403688"/>
          </a:xfrm>
        </p:grpSpPr>
        <p:sp>
          <p:nvSpPr>
            <p:cNvPr id="16" name="TextBox 15"/>
            <p:cNvSpPr txBox="1"/>
            <p:nvPr/>
          </p:nvSpPr>
          <p:spPr>
            <a:xfrm>
              <a:off x="396635" y="5001912"/>
              <a:ext cx="1739382" cy="1403688"/>
            </a:xfrm>
            <a:prstGeom prst="rect">
              <a:avLst/>
            </a:prstGeom>
            <a:noFill/>
          </p:spPr>
          <p:txBody>
            <a:bodyPr wrap="square" rtlCol="0">
              <a:prstTxWarp prst="textArchDown">
                <a:avLst/>
              </a:prstTxWarp>
              <a:spAutoFit/>
            </a:bodyPr>
            <a:lstStyle/>
            <a:p>
              <a:pPr algn="ctr"/>
              <a:r>
                <a:rPr lang="en-US" sz="800" b="1" dirty="0">
                  <a:solidFill>
                    <a:srgbClr val="FFC301"/>
                  </a:solidFill>
                  <a:latin typeface="+mj-lt"/>
                  <a:ea typeface="Cambria Math" pitchFamily="18" charset="0"/>
                  <a:cs typeface="Poppins" panose="00000500000000000000" pitchFamily="2" charset="0"/>
                </a:rPr>
                <a:t>Transforming Lives Through Technology™</a:t>
              </a:r>
              <a:endParaRPr lang="en-IN" sz="800" b="1" dirty="0">
                <a:solidFill>
                  <a:srgbClr val="FFC301"/>
                </a:solidFill>
                <a:latin typeface="+mj-lt"/>
                <a:ea typeface="Cambria Math" pitchFamily="18" charset="0"/>
                <a:cs typeface="Poppins" panose="00000500000000000000" pitchFamily="2" charset="0"/>
              </a:endParaRPr>
            </a:p>
          </p:txBody>
        </p:sp>
        <p:sp>
          <p:nvSpPr>
            <p:cNvPr id="17" name="Sun 16"/>
            <p:cNvSpPr/>
            <p:nvPr/>
          </p:nvSpPr>
          <p:spPr>
            <a:xfrm>
              <a:off x="665641" y="5057245"/>
              <a:ext cx="1187919" cy="1125588"/>
            </a:xfrm>
            <a:prstGeom prst="sun">
              <a:avLst>
                <a:gd name="adj" fmla="val 28112"/>
              </a:avLst>
            </a:prstGeom>
            <a:solidFill>
              <a:srgbClr val="71C20E"/>
            </a:solidFill>
            <a:ln>
              <a:noFill/>
            </a:ln>
            <a:effectLst/>
            <a:scene3d>
              <a:camera prst="orthographicFront">
                <a:rot lat="0" lon="0" rev="0"/>
              </a:camera>
              <a:lightRig rig="flat" dir="t"/>
            </a:scene3d>
            <a:sp3d contourW="12700" prstMaterial="plastic">
              <a:bevelT w="152400" h="50800" prst="softRound"/>
              <a:bevelB w="139700" h="139700" prst="divot"/>
              <a:contourClr>
                <a:srgbClr val="00B050"/>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mj-lt"/>
                <a:cs typeface="Poppins" panose="00000500000000000000" pitchFamily="2" charset="0"/>
              </a:endParaRPr>
            </a:p>
          </p:txBody>
        </p:sp>
      </p:grpSp>
      <p:sp>
        <p:nvSpPr>
          <p:cNvPr id="20" name="Rectangle 19"/>
          <p:cNvSpPr/>
          <p:nvPr userDrawn="1"/>
        </p:nvSpPr>
        <p:spPr>
          <a:xfrm>
            <a:off x="-24375" y="6464588"/>
            <a:ext cx="12200466" cy="369332"/>
          </a:xfrm>
          <a:prstGeom prst="rect">
            <a:avLst/>
          </a:prstGeom>
        </p:spPr>
        <p:txBody>
          <a:bodyPr wrap="square">
            <a:spAutoFit/>
          </a:bodyPr>
          <a:lstStyle/>
          <a:p>
            <a:r>
              <a:rPr lang="en-US" sz="600" b="1" dirty="0">
                <a:latin typeface="+mj-lt"/>
                <a:cs typeface="Poppins" panose="00000500000000000000" pitchFamily="2" charset="0"/>
              </a:rPr>
              <a:t>Proprietary and Confidential</a:t>
            </a:r>
            <a:endParaRPr lang="en-IN" sz="600" dirty="0">
              <a:latin typeface="+mj-lt"/>
              <a:cs typeface="Poppins" panose="00000500000000000000" pitchFamily="2" charset="0"/>
            </a:endParaRPr>
          </a:p>
          <a:p>
            <a:r>
              <a:rPr lang="en-US" sz="600" dirty="0">
                <a:latin typeface="+mj-lt"/>
                <a:cs typeface="Poppins" panose="00000500000000000000" pitchFamily="2" charset="0"/>
              </a:rPr>
              <a:t>This business proposal contains proprietary, confidential and intellectual property information including but not limited to ideas, drawings, designs, specifications, charts, diagrams, names of certain clients of Brillium or its partners. The information presented in this document is for discussion purposes only.  By accepting this document the recipient agrees to keep all information permanently confidential. No part of this document shall be reproduced or transmitted or used in any form or by any means, for any purpose, or translated to any another language without the prior written consent of Brillium and/or its partners.  All products or brand names used in this document are trademarks or registered trademarks of their respective companies.</a:t>
            </a:r>
            <a:endParaRPr lang="en-IN" sz="600" dirty="0">
              <a:latin typeface="+mj-lt"/>
              <a:cs typeface="Poppins" panose="00000500000000000000" pitchFamily="2" charset="0"/>
            </a:endParaRPr>
          </a:p>
        </p:txBody>
      </p:sp>
    </p:spTree>
    <p:extLst>
      <p:ext uri="{BB962C8B-B14F-4D97-AF65-F5344CB8AC3E}">
        <p14:creationId xmlns:p14="http://schemas.microsoft.com/office/powerpoint/2010/main" val="709455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11" name="Title 1"/>
          <p:cNvSpPr>
            <a:spLocks noGrp="1"/>
          </p:cNvSpPr>
          <p:nvPr>
            <p:ph type="title" hasCustomPrompt="1"/>
          </p:nvPr>
        </p:nvSpPr>
        <p:spPr>
          <a:xfrm>
            <a:off x="0" y="5740"/>
            <a:ext cx="11582400" cy="395734"/>
          </a:xfrm>
        </p:spPr>
        <p:txBody>
          <a:bodyPr>
            <a:noAutofit/>
          </a:bodyPr>
          <a:lstStyle>
            <a:lvl1pPr algn="l">
              <a:defRPr sz="2800" b="0" i="0">
                <a:solidFill>
                  <a:schemeClr val="tx1"/>
                </a:solidFill>
                <a:latin typeface="+mj-lt"/>
                <a:cs typeface="Poppins" panose="00000500000000000000" pitchFamily="2" charset="0"/>
              </a:defRPr>
            </a:lvl1pPr>
          </a:lstStyle>
          <a:p>
            <a:r>
              <a:rPr lang="en-US" dirty="0"/>
              <a:t>Agenda</a:t>
            </a:r>
          </a:p>
        </p:txBody>
      </p:sp>
      <p:sp>
        <p:nvSpPr>
          <p:cNvPr id="7" name="Content Placeholder 3"/>
          <p:cNvSpPr>
            <a:spLocks noGrp="1"/>
          </p:cNvSpPr>
          <p:nvPr>
            <p:ph sz="quarter" idx="10" hasCustomPrompt="1"/>
          </p:nvPr>
        </p:nvSpPr>
        <p:spPr>
          <a:xfrm>
            <a:off x="1798976" y="550863"/>
            <a:ext cx="9783424" cy="5816600"/>
          </a:xfrm>
        </p:spPr>
        <p:txBody>
          <a:bodyPr>
            <a:normAutofit/>
          </a:bodyPr>
          <a:lstStyle>
            <a:lvl1pPr marL="271463" indent="-177800">
              <a:defRPr sz="2400" baseline="0">
                <a:solidFill>
                  <a:schemeClr val="tx1">
                    <a:lumMod val="75000"/>
                    <a:lumOff val="25000"/>
                  </a:schemeClr>
                </a:solidFill>
                <a:latin typeface="+mj-lt"/>
                <a:cs typeface="Poppins" panose="00000500000000000000" pitchFamily="2" charset="0"/>
              </a:defRPr>
            </a:lvl1pPr>
            <a:lvl2pPr marL="719138" indent="-261938">
              <a:defRPr sz="2000">
                <a:solidFill>
                  <a:schemeClr val="tx1">
                    <a:lumMod val="75000"/>
                    <a:lumOff val="25000"/>
                  </a:schemeClr>
                </a:solidFill>
              </a:defRPr>
            </a:lvl2pPr>
            <a:lvl3pPr marL="1074738" indent="-160338">
              <a:defRPr sz="1800">
                <a:solidFill>
                  <a:schemeClr val="tx1">
                    <a:lumMod val="75000"/>
                    <a:lumOff val="25000"/>
                  </a:schemeClr>
                </a:solidFill>
              </a:defRPr>
            </a:lvl3pPr>
            <a:lvl4pPr marL="1524000" indent="-152400">
              <a:defRPr sz="1600">
                <a:solidFill>
                  <a:schemeClr val="tx1">
                    <a:lumMod val="75000"/>
                    <a:lumOff val="25000"/>
                  </a:schemeClr>
                </a:solidFill>
              </a:defRPr>
            </a:lvl4pPr>
            <a:lvl5pPr marL="1795463" indent="-144463">
              <a:buFont typeface="Arial" panose="020B0604020202020204" pitchFamily="34" charset="0"/>
              <a:buChar char="•"/>
              <a:defRPr sz="1400">
                <a:solidFill>
                  <a:schemeClr val="tx1">
                    <a:lumMod val="75000"/>
                    <a:lumOff val="25000"/>
                  </a:schemeClr>
                </a:solidFill>
              </a:defRPr>
            </a:lvl5pPr>
            <a:lvl6pPr marL="2420938" indent="-134938">
              <a:defRPr lang="en-IN" sz="1200" kern="1200" dirty="0">
                <a:solidFill>
                  <a:schemeClr val="tx1">
                    <a:lumMod val="75000"/>
                    <a:lumOff val="25000"/>
                  </a:schemeClr>
                </a:solidFill>
                <a:latin typeface="Gotham Rounded Light" pitchFamily="50" charset="0"/>
                <a:ea typeface="+mn-ea"/>
                <a:cs typeface="+mn-cs"/>
              </a:defRPr>
            </a:lvl6pPr>
          </a:lstStyle>
          <a:p>
            <a:pPr lvl="0"/>
            <a:r>
              <a:rPr lang="en-IN" dirty="0"/>
              <a:t>Item 1</a:t>
            </a:r>
          </a:p>
          <a:p>
            <a:pPr lvl="0"/>
            <a:r>
              <a:rPr lang="en-IN" dirty="0"/>
              <a:t>Item 2</a:t>
            </a:r>
          </a:p>
          <a:p>
            <a:pPr lvl="0"/>
            <a:r>
              <a:rPr lang="en-IN" dirty="0"/>
              <a:t>Item 3</a:t>
            </a:r>
          </a:p>
        </p:txBody>
      </p:sp>
      <p:pic>
        <p:nvPicPr>
          <p:cNvPr id="13" name="Picture 10" descr="Image result for agenda icon"/>
          <p:cNvPicPr>
            <a:picLocks noChangeAspect="1" noChangeArrowheads="1"/>
          </p:cNvPicPr>
          <p:nvPr userDrawn="1"/>
        </p:nvPicPr>
        <p:blipFill>
          <a:blip r:embed="rId2" cstate="email">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20545" y="2351305"/>
            <a:ext cx="1278431" cy="1278431"/>
          </a:xfrm>
          <a:prstGeom prst="rect">
            <a:avLst/>
          </a:prstGeom>
          <a:noFill/>
          <a:extLst>
            <a:ext uri="{909E8E84-426E-40DD-AFC4-6F175D3DCCD1}">
              <a14:hiddenFill xmlns:a14="http://schemas.microsoft.com/office/drawing/2010/main">
                <a:solidFill>
                  <a:srgbClr val="FFFFFF"/>
                </a:solidFill>
              </a14:hiddenFill>
            </a:ext>
          </a:extLst>
        </p:spPr>
      </p:pic>
      <p:grpSp>
        <p:nvGrpSpPr>
          <p:cNvPr id="2" name="Group 1"/>
          <p:cNvGrpSpPr/>
          <p:nvPr userDrawn="1"/>
        </p:nvGrpSpPr>
        <p:grpSpPr>
          <a:xfrm>
            <a:off x="4506221" y="6579144"/>
            <a:ext cx="7685779" cy="365125"/>
            <a:chOff x="4506221" y="6579144"/>
            <a:chExt cx="7685779" cy="365125"/>
          </a:xfrm>
        </p:grpSpPr>
        <p:sp>
          <p:nvSpPr>
            <p:cNvPr id="9" name="Slide Number Placeholder 5"/>
            <p:cNvSpPr txBox="1">
              <a:spLocks/>
            </p:cNvSpPr>
            <p:nvPr userDrawn="1"/>
          </p:nvSpPr>
          <p:spPr>
            <a:xfrm>
              <a:off x="11400639" y="6579144"/>
              <a:ext cx="791361" cy="365125"/>
            </a:xfrm>
            <a:prstGeom prst="rect">
              <a:avLst/>
            </a:prstGeom>
          </p:spPr>
          <p:txBody>
            <a:bodyPr vert="horz" lIns="91440" tIns="45720" rIns="91440" bIns="45720" rtlCol="0" anchor="ctr"/>
            <a:lstStyle>
              <a:defPPr>
                <a:defRPr lang="en-US"/>
              </a:defPPr>
              <a:lvl1pPr marL="0" algn="r" defTabSz="914400" rtl="0" eaLnBrk="1" latinLnBrk="0" hangingPunct="1">
                <a:defRPr sz="1200" b="0" i="0" kern="1200">
                  <a:solidFill>
                    <a:srgbClr val="4E525A"/>
                  </a:solidFill>
                  <a:latin typeface="Gotham-Light"/>
                  <a:ea typeface="+mn-ea"/>
                  <a:cs typeface="Gotham-Light"/>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7BBB7D7-03F1-473A-8876-3E8250EA4B4E}" type="slidenum">
                <a:rPr lang="en-US" sz="1000" smtClean="0">
                  <a:solidFill>
                    <a:schemeClr val="tx1"/>
                  </a:solidFill>
                  <a:latin typeface="+mj-lt"/>
                  <a:cs typeface="Poppins" panose="00000500000000000000" pitchFamily="2" charset="0"/>
                </a:rPr>
                <a:pPr/>
                <a:t>‹#›</a:t>
              </a:fld>
              <a:endParaRPr lang="en-US" sz="1000" dirty="0">
                <a:solidFill>
                  <a:schemeClr val="tx1"/>
                </a:solidFill>
                <a:latin typeface="+mj-lt"/>
                <a:cs typeface="Poppins" panose="00000500000000000000" pitchFamily="2" charset="0"/>
              </a:endParaRPr>
            </a:p>
          </p:txBody>
        </p:sp>
        <p:sp>
          <p:nvSpPr>
            <p:cNvPr id="15" name="Text Box 42"/>
            <p:cNvSpPr txBox="1"/>
            <p:nvPr userDrawn="1"/>
          </p:nvSpPr>
          <p:spPr>
            <a:xfrm>
              <a:off x="4506221" y="6678010"/>
              <a:ext cx="3366065" cy="194734"/>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600" dirty="0">
                  <a:solidFill>
                    <a:schemeClr val="tx1"/>
                  </a:solidFill>
                  <a:effectLst/>
                  <a:latin typeface="+mj-lt"/>
                  <a:ea typeface="MS Mincho"/>
                  <a:cs typeface="Poppins" panose="00000500000000000000" pitchFamily="2" charset="0"/>
                </a:rPr>
                <a:t>© Brillium Technologies 2011-2019. All rights reserved.</a:t>
              </a:r>
              <a:endParaRPr lang="en-IN" sz="1000" dirty="0">
                <a:solidFill>
                  <a:schemeClr val="tx1"/>
                </a:solidFill>
                <a:effectLst/>
                <a:latin typeface="+mj-lt"/>
                <a:ea typeface="MS Mincho"/>
                <a:cs typeface="Poppins" panose="00000500000000000000" pitchFamily="2" charset="0"/>
              </a:endParaRPr>
            </a:p>
            <a:p>
              <a:pPr algn="ctr">
                <a:spcAft>
                  <a:spcPts val="0"/>
                </a:spcAft>
              </a:pPr>
              <a:r>
                <a:rPr lang="en-US" sz="700" dirty="0">
                  <a:solidFill>
                    <a:schemeClr val="tx1"/>
                  </a:solidFill>
                  <a:effectLst/>
                  <a:latin typeface="+mj-lt"/>
                  <a:ea typeface="MS Mincho"/>
                  <a:cs typeface="Poppins" panose="00000500000000000000" pitchFamily="2" charset="0"/>
                </a:rPr>
                <a:t> </a:t>
              </a:r>
              <a:endParaRPr lang="en-IN" sz="1000" dirty="0">
                <a:solidFill>
                  <a:schemeClr val="tx1"/>
                </a:solidFill>
                <a:effectLst/>
                <a:latin typeface="+mj-lt"/>
                <a:ea typeface="MS Mincho"/>
                <a:cs typeface="Poppins" panose="00000500000000000000" pitchFamily="2" charset="0"/>
              </a:endParaRPr>
            </a:p>
          </p:txBody>
        </p:sp>
      </p:grpSp>
      <p:cxnSp>
        <p:nvCxnSpPr>
          <p:cNvPr id="16" name="Straight Connector 15"/>
          <p:cNvCxnSpPr/>
          <p:nvPr userDrawn="1"/>
        </p:nvCxnSpPr>
        <p:spPr>
          <a:xfrm>
            <a:off x="-4498" y="6858000"/>
            <a:ext cx="12200467" cy="0"/>
          </a:xfrm>
          <a:prstGeom prst="line">
            <a:avLst/>
          </a:prstGeom>
          <a:ln w="38100"/>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3126938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36732" y="5740"/>
            <a:ext cx="11445667" cy="395734"/>
          </a:xfrm>
        </p:spPr>
        <p:txBody>
          <a:bodyPr>
            <a:noAutofit/>
          </a:bodyPr>
          <a:lstStyle>
            <a:lvl1pPr algn="l">
              <a:defRPr sz="2800" b="0" i="0">
                <a:solidFill>
                  <a:srgbClr val="0F3056"/>
                </a:solidFill>
                <a:latin typeface="+mj-lt"/>
                <a:cs typeface="Poppins" panose="00000500000000000000" pitchFamily="2" charset="0"/>
              </a:defRPr>
            </a:lvl1pPr>
          </a:lstStyle>
          <a:p>
            <a:r>
              <a:rPr lang="en-US" dirty="0"/>
              <a:t>Header</a:t>
            </a:r>
          </a:p>
        </p:txBody>
      </p:sp>
      <p:sp>
        <p:nvSpPr>
          <p:cNvPr id="4" name="Content Placeholder 3"/>
          <p:cNvSpPr>
            <a:spLocks noGrp="1"/>
          </p:cNvSpPr>
          <p:nvPr>
            <p:ph sz="quarter" idx="10"/>
          </p:nvPr>
        </p:nvSpPr>
        <p:spPr>
          <a:xfrm>
            <a:off x="213644" y="550863"/>
            <a:ext cx="11368755" cy="5952594"/>
          </a:xfrm>
        </p:spPr>
        <p:txBody>
          <a:bodyPr>
            <a:normAutofit/>
          </a:bodyPr>
          <a:lstStyle>
            <a:lvl1pPr marL="271463" indent="-177800">
              <a:defRPr sz="2400">
                <a:solidFill>
                  <a:schemeClr val="tx1">
                    <a:lumMod val="75000"/>
                    <a:lumOff val="25000"/>
                  </a:schemeClr>
                </a:solidFill>
                <a:latin typeface="+mj-lt"/>
              </a:defRPr>
            </a:lvl1pPr>
            <a:lvl2pPr marL="719138" indent="-261938">
              <a:defRPr sz="2000">
                <a:solidFill>
                  <a:schemeClr val="tx1">
                    <a:lumMod val="75000"/>
                    <a:lumOff val="25000"/>
                  </a:schemeClr>
                </a:solidFill>
                <a:latin typeface="+mj-lt"/>
              </a:defRPr>
            </a:lvl2pPr>
            <a:lvl3pPr marL="1074738" indent="-160338">
              <a:defRPr sz="1800">
                <a:solidFill>
                  <a:schemeClr val="tx1">
                    <a:lumMod val="75000"/>
                    <a:lumOff val="25000"/>
                  </a:schemeClr>
                </a:solidFill>
                <a:latin typeface="+mj-lt"/>
              </a:defRPr>
            </a:lvl3pPr>
            <a:lvl4pPr marL="1524000" indent="-152400">
              <a:defRPr sz="1600">
                <a:solidFill>
                  <a:schemeClr val="tx1">
                    <a:lumMod val="75000"/>
                    <a:lumOff val="25000"/>
                  </a:schemeClr>
                </a:solidFill>
                <a:latin typeface="+mj-lt"/>
              </a:defRPr>
            </a:lvl4pPr>
            <a:lvl5pPr marL="1795463" indent="-144463">
              <a:buFont typeface="Arial" panose="020B0604020202020204" pitchFamily="34" charset="0"/>
              <a:buChar char="•"/>
              <a:defRPr sz="1400">
                <a:solidFill>
                  <a:schemeClr val="tx1">
                    <a:lumMod val="75000"/>
                    <a:lumOff val="25000"/>
                  </a:schemeClr>
                </a:solidFill>
                <a:latin typeface="+mj-lt"/>
              </a:defRPr>
            </a:lvl5pPr>
            <a:lvl6pPr marL="2420938" indent="-134938">
              <a:defRPr lang="en-IN" sz="1200" kern="1200" dirty="0">
                <a:solidFill>
                  <a:schemeClr val="tx1">
                    <a:lumMod val="75000"/>
                    <a:lumOff val="25000"/>
                  </a:schemeClr>
                </a:solidFill>
                <a:latin typeface="Gotham Rounded Light" pitchFamily="50" charset="0"/>
                <a:ea typeface="+mn-ea"/>
                <a:cs typeface="+mn-cs"/>
              </a:defRPr>
            </a:lvl6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Text Box 42"/>
          <p:cNvSpPr txBox="1"/>
          <p:nvPr userDrawn="1"/>
        </p:nvSpPr>
        <p:spPr>
          <a:xfrm>
            <a:off x="4506221" y="6678010"/>
            <a:ext cx="3366065" cy="194734"/>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600" dirty="0">
                <a:solidFill>
                  <a:schemeClr val="tx1"/>
                </a:solidFill>
                <a:effectLst/>
                <a:latin typeface="+mj-lt"/>
                <a:ea typeface="MS Mincho"/>
                <a:cs typeface="Mangal" panose="02040503050203030202" pitchFamily="18" charset="0"/>
              </a:rPr>
              <a:t>© Brillium Technologies 2011-2019. All rights reserved.</a:t>
            </a:r>
            <a:endParaRPr lang="en-IN" sz="1000" dirty="0">
              <a:solidFill>
                <a:schemeClr val="tx1"/>
              </a:solidFill>
              <a:effectLst/>
              <a:latin typeface="+mj-lt"/>
              <a:ea typeface="MS Mincho"/>
              <a:cs typeface="Mangal" panose="02040503050203030202" pitchFamily="18" charset="0"/>
            </a:endParaRPr>
          </a:p>
          <a:p>
            <a:pPr algn="ctr">
              <a:spcAft>
                <a:spcPts val="0"/>
              </a:spcAft>
            </a:pPr>
            <a:r>
              <a:rPr lang="en-US" sz="700" dirty="0">
                <a:solidFill>
                  <a:schemeClr val="tx1"/>
                </a:solidFill>
                <a:effectLst/>
                <a:latin typeface="+mj-lt"/>
                <a:ea typeface="MS Mincho"/>
                <a:cs typeface="Mangal" panose="02040503050203030202" pitchFamily="18" charset="0"/>
              </a:rPr>
              <a:t> </a:t>
            </a:r>
            <a:endParaRPr lang="en-IN" sz="1000" dirty="0">
              <a:solidFill>
                <a:schemeClr val="tx1"/>
              </a:solidFill>
              <a:effectLst/>
              <a:latin typeface="+mj-lt"/>
              <a:ea typeface="MS Mincho"/>
              <a:cs typeface="Mangal" panose="02040503050203030202" pitchFamily="18" charset="0"/>
            </a:endParaRPr>
          </a:p>
        </p:txBody>
      </p:sp>
      <p:cxnSp>
        <p:nvCxnSpPr>
          <p:cNvPr id="10" name="Straight Connector 9"/>
          <p:cNvCxnSpPr/>
          <p:nvPr userDrawn="1"/>
        </p:nvCxnSpPr>
        <p:spPr>
          <a:xfrm>
            <a:off x="-4498" y="6858000"/>
            <a:ext cx="12200467" cy="0"/>
          </a:xfrm>
          <a:prstGeom prst="line">
            <a:avLst/>
          </a:prstGeom>
          <a:ln w="38100"/>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839686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Separator">
    <p:spTree>
      <p:nvGrpSpPr>
        <p:cNvPr id="1" name=""/>
        <p:cNvGrpSpPr/>
        <p:nvPr/>
      </p:nvGrpSpPr>
      <p:grpSpPr>
        <a:xfrm>
          <a:off x="0" y="0"/>
          <a:ext cx="0" cy="0"/>
          <a:chOff x="0" y="0"/>
          <a:chExt cx="0" cy="0"/>
        </a:xfrm>
      </p:grpSpPr>
      <p:sp>
        <p:nvSpPr>
          <p:cNvPr id="12" name="Title 11"/>
          <p:cNvSpPr>
            <a:spLocks noGrp="1"/>
          </p:cNvSpPr>
          <p:nvPr>
            <p:ph type="title" hasCustomPrompt="1"/>
          </p:nvPr>
        </p:nvSpPr>
        <p:spPr>
          <a:xfrm>
            <a:off x="533400" y="2401455"/>
            <a:ext cx="10972800" cy="860874"/>
          </a:xfrm>
        </p:spPr>
        <p:txBody>
          <a:bodyPr>
            <a:normAutofit/>
          </a:bodyPr>
          <a:lstStyle>
            <a:lvl1pPr algn="ctr">
              <a:defRPr sz="3600" b="0">
                <a:latin typeface="+mj-lt"/>
                <a:cs typeface="Poppins" panose="00000500000000000000" pitchFamily="2" charset="0"/>
              </a:defRPr>
            </a:lvl1pPr>
          </a:lstStyle>
          <a:p>
            <a:r>
              <a:rPr lang="en-US" dirty="0"/>
              <a:t>&lt;Section Separator&gt;</a:t>
            </a:r>
            <a:endParaRPr lang="en-IN" dirty="0"/>
          </a:p>
        </p:txBody>
      </p:sp>
      <p:cxnSp>
        <p:nvCxnSpPr>
          <p:cNvPr id="24" name="Straight Connector 23"/>
          <p:cNvCxnSpPr/>
          <p:nvPr userDrawn="1"/>
        </p:nvCxnSpPr>
        <p:spPr>
          <a:xfrm>
            <a:off x="-4498" y="6858000"/>
            <a:ext cx="12200467" cy="0"/>
          </a:xfrm>
          <a:prstGeom prst="line">
            <a:avLst/>
          </a:prstGeom>
          <a:ln w="38100"/>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3063629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sp>
        <p:nvSpPr>
          <p:cNvPr id="12" name="Title 11"/>
          <p:cNvSpPr>
            <a:spLocks noGrp="1"/>
          </p:cNvSpPr>
          <p:nvPr>
            <p:ph type="title" hasCustomPrompt="1"/>
          </p:nvPr>
        </p:nvSpPr>
        <p:spPr>
          <a:xfrm>
            <a:off x="533400" y="1879184"/>
            <a:ext cx="10972800" cy="1143000"/>
          </a:xfrm>
        </p:spPr>
        <p:txBody>
          <a:bodyPr>
            <a:normAutofit/>
          </a:bodyPr>
          <a:lstStyle>
            <a:lvl1pPr algn="ctr">
              <a:defRPr sz="3600" b="0">
                <a:latin typeface="+mj-lt"/>
                <a:cs typeface="Poppins" panose="00000500000000000000" pitchFamily="2" charset="0"/>
              </a:defRPr>
            </a:lvl1pPr>
          </a:lstStyle>
          <a:p>
            <a:r>
              <a:rPr lang="en-US" dirty="0"/>
              <a:t>Thank you</a:t>
            </a:r>
            <a:endParaRPr lang="en-IN" dirty="0"/>
          </a:p>
        </p:txBody>
      </p:sp>
      <p:sp>
        <p:nvSpPr>
          <p:cNvPr id="17" name="Rectangle 16"/>
          <p:cNvSpPr/>
          <p:nvPr userDrawn="1"/>
        </p:nvSpPr>
        <p:spPr>
          <a:xfrm>
            <a:off x="-24375" y="6464588"/>
            <a:ext cx="12200466" cy="369332"/>
          </a:xfrm>
          <a:prstGeom prst="rect">
            <a:avLst/>
          </a:prstGeom>
        </p:spPr>
        <p:txBody>
          <a:bodyPr wrap="square">
            <a:spAutoFit/>
          </a:bodyPr>
          <a:lstStyle/>
          <a:p>
            <a:r>
              <a:rPr lang="en-US" sz="600" b="1" dirty="0">
                <a:latin typeface="+mj-lt"/>
                <a:cs typeface="Poppins" panose="00000500000000000000" pitchFamily="2" charset="0"/>
              </a:rPr>
              <a:t>Proprietary and Confidential</a:t>
            </a:r>
            <a:endParaRPr lang="en-IN" sz="600" dirty="0">
              <a:latin typeface="+mj-lt"/>
              <a:cs typeface="Poppins" panose="00000500000000000000" pitchFamily="2" charset="0"/>
            </a:endParaRPr>
          </a:p>
          <a:p>
            <a:r>
              <a:rPr lang="en-US" sz="600" dirty="0">
                <a:latin typeface="+mj-lt"/>
                <a:cs typeface="Poppins" panose="00000500000000000000" pitchFamily="2" charset="0"/>
              </a:rPr>
              <a:t>This business proposal contains proprietary, confidential and intellectual property information including but not limited to ideas, drawings, designs, specifications, charts, diagrams, names of certain clients of Brillium or its partners. The information presented in this document is for discussion purposes only.  By accepting this document the recipient agrees to keep all information permanently confidential. No part of this document shall be reproduced or transmitted or used in any form or by any means, for any purpose, or translated to any another language without the prior written consent of Brillium and/or its partners.  All products or brand names used in this document are trademarks or registered trademarks of their respective companies.</a:t>
            </a:r>
            <a:endParaRPr lang="en-IN" sz="600" dirty="0">
              <a:latin typeface="+mj-lt"/>
              <a:cs typeface="Poppins" panose="00000500000000000000" pitchFamily="2" charset="0"/>
            </a:endParaRPr>
          </a:p>
        </p:txBody>
      </p:sp>
      <p:grpSp>
        <p:nvGrpSpPr>
          <p:cNvPr id="18" name="Group 17"/>
          <p:cNvGrpSpPr/>
          <p:nvPr userDrawn="1"/>
        </p:nvGrpSpPr>
        <p:grpSpPr>
          <a:xfrm>
            <a:off x="2092665" y="5161385"/>
            <a:ext cx="7654313" cy="957072"/>
            <a:chOff x="2092665" y="5119440"/>
            <a:chExt cx="7654313" cy="957072"/>
          </a:xfrm>
        </p:grpSpPr>
        <p:sp>
          <p:nvSpPr>
            <p:cNvPr id="19" name="Text Box 42"/>
            <p:cNvSpPr txBox="1"/>
            <p:nvPr userDrawn="1"/>
          </p:nvSpPr>
          <p:spPr>
            <a:xfrm>
              <a:off x="2092665" y="5458796"/>
              <a:ext cx="7654313" cy="617716"/>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indent="0" algn="ctr">
                <a:spcAft>
                  <a:spcPts val="0"/>
                </a:spcAft>
                <a:buFont typeface="Arial" panose="020B0604020202020204" pitchFamily="34" charset="0"/>
                <a:buNone/>
              </a:pPr>
              <a:r>
                <a:rPr lang="en-US" sz="1000" dirty="0">
                  <a:effectLst/>
                  <a:latin typeface="+mj-lt"/>
                  <a:ea typeface="MS Mincho"/>
                  <a:cs typeface="Poppins" panose="00000500000000000000" pitchFamily="2" charset="0"/>
                </a:rPr>
                <a:t>C 501, Salarpuria Serenity, 5</a:t>
              </a:r>
              <a:r>
                <a:rPr lang="en-US" sz="1000" baseline="30000" dirty="0">
                  <a:effectLst/>
                  <a:latin typeface="+mj-lt"/>
                  <a:ea typeface="MS Mincho"/>
                  <a:cs typeface="Poppins" panose="00000500000000000000" pitchFamily="2" charset="0"/>
                </a:rPr>
                <a:t>th</a:t>
              </a:r>
              <a:r>
                <a:rPr lang="en-US" sz="1000" dirty="0">
                  <a:effectLst/>
                  <a:latin typeface="+mj-lt"/>
                  <a:ea typeface="MS Mincho"/>
                  <a:cs typeface="Poppins" panose="00000500000000000000" pitchFamily="2" charset="0"/>
                </a:rPr>
                <a:t> Main, Sector 7, HSR Layout, Bengaluru, Karnataka - 560102, India</a:t>
              </a:r>
            </a:p>
            <a:p>
              <a:pPr marL="0" indent="0" algn="ctr">
                <a:spcAft>
                  <a:spcPts val="0"/>
                </a:spcAft>
                <a:buFont typeface="Arial" panose="020B0604020202020204" pitchFamily="34" charset="0"/>
                <a:buNone/>
              </a:pPr>
              <a:r>
                <a:rPr lang="en-US" sz="1000" dirty="0">
                  <a:effectLst/>
                  <a:latin typeface="+mj-lt"/>
                  <a:ea typeface="MS Mincho"/>
                  <a:cs typeface="Poppins" panose="00000500000000000000" pitchFamily="2" charset="0"/>
                </a:rPr>
                <a:t>Website: </a:t>
              </a:r>
              <a:r>
                <a:rPr lang="en-US" sz="1000" u="sng" dirty="0">
                  <a:solidFill>
                    <a:srgbClr val="0000FF"/>
                  </a:solidFill>
                  <a:effectLst/>
                  <a:latin typeface="+mj-lt"/>
                  <a:ea typeface="MS Mincho"/>
                  <a:cs typeface="Poppins" panose="00000500000000000000" pitchFamily="2" charset="0"/>
                  <a:hlinkClick r:id="rId2"/>
                </a:rPr>
                <a:t>www.brillium.in</a:t>
              </a:r>
              <a:r>
                <a:rPr lang="en-US" sz="1000" u="sng" dirty="0">
                  <a:solidFill>
                    <a:srgbClr val="0000FF"/>
                  </a:solidFill>
                  <a:effectLst/>
                  <a:latin typeface="+mj-lt"/>
                  <a:ea typeface="MS Mincho"/>
                  <a:cs typeface="Poppins" panose="00000500000000000000" pitchFamily="2" charset="0"/>
                </a:rPr>
                <a:t> </a:t>
              </a:r>
              <a:r>
                <a:rPr lang="en-US" sz="1000" dirty="0">
                  <a:effectLst/>
                  <a:latin typeface="+mj-lt"/>
                  <a:ea typeface="MS Mincho"/>
                  <a:cs typeface="Poppins" panose="00000500000000000000" pitchFamily="2" charset="0"/>
                </a:rPr>
                <a:t>| Email: </a:t>
              </a:r>
              <a:r>
                <a:rPr lang="en-US" sz="1000" u="sng" dirty="0">
                  <a:solidFill>
                    <a:srgbClr val="0000FF"/>
                  </a:solidFill>
                  <a:latin typeface="+mj-lt"/>
                  <a:ea typeface="MS Mincho"/>
                  <a:cs typeface="Poppins" panose="00000500000000000000" pitchFamily="2" charset="0"/>
                </a:rPr>
                <a:t>connect@Brillium.in</a:t>
              </a:r>
              <a:endParaRPr lang="en-IN" sz="1000" dirty="0">
                <a:effectLst/>
                <a:latin typeface="+mj-lt"/>
                <a:ea typeface="MS Mincho"/>
                <a:cs typeface="Poppins" panose="00000500000000000000" pitchFamily="2" charset="0"/>
              </a:endParaRPr>
            </a:p>
            <a:p>
              <a:pPr marL="0" indent="0" algn="ctr">
                <a:spcBef>
                  <a:spcPts val="600"/>
                </a:spcBef>
                <a:spcAft>
                  <a:spcPts val="0"/>
                </a:spcAft>
                <a:buFont typeface="Arial" panose="020B0604020202020204" pitchFamily="34" charset="0"/>
                <a:buNone/>
              </a:pPr>
              <a:r>
                <a:rPr lang="en-US" sz="800" dirty="0">
                  <a:effectLst/>
                  <a:latin typeface="+mj-lt"/>
                  <a:ea typeface="MS Mincho"/>
                  <a:cs typeface="Poppins" panose="00000500000000000000" pitchFamily="2" charset="0"/>
                </a:rPr>
                <a:t>©</a:t>
              </a:r>
              <a:r>
                <a:rPr lang="en-US" sz="800" baseline="0" dirty="0">
                  <a:effectLst/>
                  <a:latin typeface="+mj-lt"/>
                  <a:ea typeface="MS Mincho"/>
                  <a:cs typeface="Poppins" panose="00000500000000000000" pitchFamily="2" charset="0"/>
                </a:rPr>
                <a:t> Brillium Technologies </a:t>
              </a:r>
              <a:r>
                <a:rPr lang="en-US" sz="800" dirty="0">
                  <a:effectLst/>
                  <a:latin typeface="+mj-lt"/>
                  <a:ea typeface="MS Mincho"/>
                  <a:cs typeface="Poppins" panose="00000500000000000000" pitchFamily="2" charset="0"/>
                </a:rPr>
                <a:t>2011-19. All rights reserved.</a:t>
              </a:r>
              <a:endParaRPr lang="en-IN" sz="800" dirty="0">
                <a:effectLst/>
                <a:latin typeface="+mj-lt"/>
                <a:ea typeface="MS Mincho"/>
                <a:cs typeface="Poppins" panose="00000500000000000000" pitchFamily="2" charset="0"/>
              </a:endParaRPr>
            </a:p>
            <a:p>
              <a:pPr marL="0" indent="0" algn="ctr">
                <a:spcAft>
                  <a:spcPts val="0"/>
                </a:spcAft>
                <a:buFont typeface="Arial" panose="020B0604020202020204" pitchFamily="34" charset="0"/>
                <a:buNone/>
              </a:pPr>
              <a:r>
                <a:rPr lang="en-US" sz="900" dirty="0">
                  <a:effectLst/>
                  <a:latin typeface="+mj-lt"/>
                  <a:ea typeface="MS Mincho"/>
                  <a:cs typeface="Poppins" panose="00000500000000000000" pitchFamily="2" charset="0"/>
                </a:rPr>
                <a:t> </a:t>
              </a:r>
              <a:endParaRPr lang="en-IN" sz="900" dirty="0">
                <a:effectLst/>
                <a:latin typeface="+mj-lt"/>
                <a:ea typeface="MS Mincho"/>
                <a:cs typeface="Poppins" panose="00000500000000000000" pitchFamily="2" charset="0"/>
              </a:endParaRPr>
            </a:p>
          </p:txBody>
        </p:sp>
        <p:sp>
          <p:nvSpPr>
            <p:cNvPr id="20" name="Text Box 42"/>
            <p:cNvSpPr txBox="1"/>
            <p:nvPr userDrawn="1"/>
          </p:nvSpPr>
          <p:spPr>
            <a:xfrm>
              <a:off x="2975517" y="5119440"/>
              <a:ext cx="6088562" cy="386433"/>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indent="0" algn="ctr">
                <a:spcAft>
                  <a:spcPts val="0"/>
                </a:spcAft>
                <a:buFont typeface="Arial" panose="020B0604020202020204" pitchFamily="34" charset="0"/>
                <a:buNone/>
              </a:pPr>
              <a:r>
                <a:rPr lang="en-IN" sz="1800" b="0" dirty="0">
                  <a:effectLst/>
                  <a:latin typeface="+mj-lt"/>
                  <a:ea typeface="MS Mincho"/>
                  <a:cs typeface="Poppins" panose="00000500000000000000" pitchFamily="2" charset="0"/>
                </a:rPr>
                <a:t>Brillium Technologies</a:t>
              </a:r>
              <a:endParaRPr lang="en-IN" sz="1400" b="0" dirty="0">
                <a:effectLst/>
                <a:latin typeface="+mj-lt"/>
                <a:ea typeface="MS Mincho"/>
                <a:cs typeface="Poppins" panose="00000500000000000000" pitchFamily="2" charset="0"/>
              </a:endParaRPr>
            </a:p>
            <a:p>
              <a:pPr marL="0" indent="0" algn="ctr">
                <a:spcAft>
                  <a:spcPts val="0"/>
                </a:spcAft>
                <a:buFont typeface="Arial" panose="020B0604020202020204" pitchFamily="34" charset="0"/>
                <a:buNone/>
              </a:pPr>
              <a:r>
                <a:rPr lang="en-US" sz="1600" b="0" dirty="0">
                  <a:effectLst/>
                  <a:latin typeface="+mj-lt"/>
                  <a:ea typeface="MS Mincho"/>
                  <a:cs typeface="Poppins" panose="00000500000000000000" pitchFamily="2" charset="0"/>
                </a:rPr>
                <a:t> </a:t>
              </a:r>
              <a:endParaRPr lang="en-IN" sz="1600" b="0" dirty="0">
                <a:effectLst/>
                <a:latin typeface="+mj-lt"/>
                <a:ea typeface="MS Mincho"/>
                <a:cs typeface="Poppins" panose="00000500000000000000" pitchFamily="2" charset="0"/>
              </a:endParaRPr>
            </a:p>
          </p:txBody>
        </p:sp>
      </p:grpSp>
      <p:grpSp>
        <p:nvGrpSpPr>
          <p:cNvPr id="21" name="Group 20" descr="Brillium Technologies"/>
          <p:cNvGrpSpPr>
            <a:grpSpLocks noChangeAspect="1"/>
          </p:cNvGrpSpPr>
          <p:nvPr userDrawn="1"/>
        </p:nvGrpSpPr>
        <p:grpSpPr>
          <a:xfrm>
            <a:off x="1562010" y="5207241"/>
            <a:ext cx="1085403" cy="875924"/>
            <a:chOff x="396635" y="5001912"/>
            <a:chExt cx="1739382" cy="1403688"/>
          </a:xfrm>
        </p:grpSpPr>
        <p:sp>
          <p:nvSpPr>
            <p:cNvPr id="22" name="TextBox 21"/>
            <p:cNvSpPr txBox="1"/>
            <p:nvPr/>
          </p:nvSpPr>
          <p:spPr>
            <a:xfrm>
              <a:off x="396635" y="5001912"/>
              <a:ext cx="1739382" cy="1403688"/>
            </a:xfrm>
            <a:prstGeom prst="rect">
              <a:avLst/>
            </a:prstGeom>
            <a:noFill/>
          </p:spPr>
          <p:txBody>
            <a:bodyPr wrap="square" rtlCol="0">
              <a:prstTxWarp prst="textArchDown">
                <a:avLst/>
              </a:prstTxWarp>
              <a:spAutoFit/>
            </a:bodyPr>
            <a:lstStyle/>
            <a:p>
              <a:pPr algn="ctr"/>
              <a:r>
                <a:rPr lang="en-US" sz="800" b="1" dirty="0">
                  <a:solidFill>
                    <a:srgbClr val="FFC301"/>
                  </a:solidFill>
                  <a:latin typeface="+mj-lt"/>
                  <a:ea typeface="Cambria Math" pitchFamily="18" charset="0"/>
                  <a:cs typeface="Poppins" panose="00000500000000000000" pitchFamily="2" charset="0"/>
                </a:rPr>
                <a:t>Transforming Lives Through Technology™</a:t>
              </a:r>
              <a:endParaRPr lang="en-IN" sz="800" b="1" dirty="0">
                <a:solidFill>
                  <a:srgbClr val="FFC301"/>
                </a:solidFill>
                <a:latin typeface="+mj-lt"/>
                <a:ea typeface="Cambria Math" pitchFamily="18" charset="0"/>
                <a:cs typeface="Poppins" panose="00000500000000000000" pitchFamily="2" charset="0"/>
              </a:endParaRPr>
            </a:p>
          </p:txBody>
        </p:sp>
        <p:sp>
          <p:nvSpPr>
            <p:cNvPr id="23" name="Sun 22"/>
            <p:cNvSpPr/>
            <p:nvPr/>
          </p:nvSpPr>
          <p:spPr>
            <a:xfrm>
              <a:off x="665641" y="5057245"/>
              <a:ext cx="1187919" cy="1125588"/>
            </a:xfrm>
            <a:prstGeom prst="sun">
              <a:avLst>
                <a:gd name="adj" fmla="val 28112"/>
              </a:avLst>
            </a:prstGeom>
            <a:solidFill>
              <a:srgbClr val="71C20E"/>
            </a:solidFill>
            <a:ln>
              <a:noFill/>
            </a:ln>
            <a:effectLst/>
            <a:scene3d>
              <a:camera prst="orthographicFront">
                <a:rot lat="0" lon="0" rev="0"/>
              </a:camera>
              <a:lightRig rig="flat" dir="t"/>
            </a:scene3d>
            <a:sp3d contourW="12700" prstMaterial="plastic">
              <a:bevelT w="152400" h="50800" prst="softRound"/>
              <a:bevelB w="139700" h="139700" prst="divot"/>
              <a:contourClr>
                <a:srgbClr val="00B050"/>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mj-lt"/>
                <a:cs typeface="Poppins" panose="00000500000000000000" pitchFamily="2" charset="0"/>
              </a:endParaRPr>
            </a:p>
          </p:txBody>
        </p:sp>
      </p:grpSp>
      <p:cxnSp>
        <p:nvCxnSpPr>
          <p:cNvPr id="24" name="Straight Connector 23"/>
          <p:cNvCxnSpPr/>
          <p:nvPr userDrawn="1"/>
        </p:nvCxnSpPr>
        <p:spPr>
          <a:xfrm>
            <a:off x="-4498" y="6858000"/>
            <a:ext cx="12200467" cy="0"/>
          </a:xfrm>
          <a:prstGeom prst="line">
            <a:avLst/>
          </a:prstGeom>
          <a:ln w="38100"/>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3497431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61365" y="116540"/>
            <a:ext cx="11923060" cy="369981"/>
          </a:xfrm>
        </p:spPr>
        <p:txBody>
          <a:bodyPr/>
          <a:lstStyle/>
          <a:p>
            <a:r>
              <a:rPr lang="en-GB" dirty="0"/>
              <a:t>Click to edit Master title style</a:t>
            </a:r>
          </a:p>
        </p:txBody>
      </p:sp>
      <p:sp>
        <p:nvSpPr>
          <p:cNvPr id="3" name="Content Placeholder 2"/>
          <p:cNvSpPr>
            <a:spLocks noGrp="1"/>
          </p:cNvSpPr>
          <p:nvPr>
            <p:ph idx="1"/>
          </p:nvPr>
        </p:nvSpPr>
        <p:spPr>
          <a:xfrm>
            <a:off x="161363" y="735106"/>
            <a:ext cx="11923061" cy="6006353"/>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Tree>
    <p:extLst>
      <p:ext uri="{BB962C8B-B14F-4D97-AF65-F5344CB8AC3E}">
        <p14:creationId xmlns:p14="http://schemas.microsoft.com/office/powerpoint/2010/main" val="151845068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85226" y="6192"/>
            <a:ext cx="11297174" cy="547482"/>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285226" y="603674"/>
            <a:ext cx="11297174" cy="588920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6" name="Straight Connector 5"/>
          <p:cNvCxnSpPr/>
          <p:nvPr userDrawn="1"/>
        </p:nvCxnSpPr>
        <p:spPr>
          <a:xfrm>
            <a:off x="-4498" y="6858000"/>
            <a:ext cx="12200467" cy="0"/>
          </a:xfrm>
          <a:prstGeom prst="line">
            <a:avLst/>
          </a:prstGeom>
          <a:ln w="38100"/>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2868150738"/>
      </p:ext>
    </p:extLst>
  </p:cSld>
  <p:clrMap bg1="lt1" tx1="dk1" bg2="lt2" tx2="dk2" accent1="accent1" accent2="accent2" accent3="accent3" accent4="accent4" accent5="accent5" accent6="accent6" hlink="hlink" folHlink="folHlink"/>
  <p:sldLayoutIdLst>
    <p:sldLayoutId id="2147483649" r:id="rId1"/>
    <p:sldLayoutId id="2147483652" r:id="rId2"/>
    <p:sldLayoutId id="2147483650" r:id="rId3"/>
    <p:sldLayoutId id="2147483659" r:id="rId4"/>
    <p:sldLayoutId id="2147483658" r:id="rId5"/>
    <p:sldLayoutId id="2147483660" r:id="rId6"/>
  </p:sldLayoutIdLst>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hf hdr="0" ftr="0" dt="0"/>
  <p:txStyles>
    <p:titleStyle>
      <a:lvl1pPr algn="l" defTabSz="914400" rtl="0" eaLnBrk="1" latinLnBrk="0" hangingPunct="1">
        <a:spcBef>
          <a:spcPct val="0"/>
        </a:spcBef>
        <a:buNone/>
        <a:defRPr sz="2800" b="0" kern="1200">
          <a:solidFill>
            <a:schemeClr val="tx1"/>
          </a:solidFill>
          <a:latin typeface="+mn-lt"/>
          <a:ea typeface="+mj-ea"/>
          <a:cs typeface="Poppins" panose="00000500000000000000" pitchFamily="2"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Poppins" panose="00000500000000000000" pitchFamily="2" charset="0"/>
        </a:defRPr>
      </a:lvl1pPr>
      <a:lvl2pPr marL="742950" indent="-28575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Poppins" panose="00000500000000000000" pitchFamily="2" charset="0"/>
        </a:defRPr>
      </a:lvl2pPr>
      <a:lvl3pPr marL="1143000" indent="-228600" algn="l" defTabSz="914400" rtl="0" eaLnBrk="1" latinLnBrk="0" hangingPunct="1">
        <a:spcBef>
          <a:spcPct val="20000"/>
        </a:spcBef>
        <a:buFont typeface="Wingdings" panose="05000000000000000000" pitchFamily="2" charset="2"/>
        <a:buChar char="§"/>
        <a:defRPr sz="1800" kern="1200">
          <a:solidFill>
            <a:schemeClr val="tx1"/>
          </a:solidFill>
          <a:latin typeface="+mn-lt"/>
          <a:ea typeface="+mn-ea"/>
          <a:cs typeface="Poppins" panose="00000500000000000000" pitchFamily="2" charset="0"/>
        </a:defRPr>
      </a:lvl3pPr>
      <a:lvl4pPr marL="1600200" indent="-228600" algn="l" defTabSz="914400" rtl="0" eaLnBrk="1" latinLnBrk="0" hangingPunct="1">
        <a:spcBef>
          <a:spcPct val="20000"/>
        </a:spcBef>
        <a:buFont typeface="Courier New" panose="02070309020205020404" pitchFamily="49" charset="0"/>
        <a:buChar char="o"/>
        <a:defRPr sz="1600" kern="1200">
          <a:solidFill>
            <a:schemeClr val="tx1"/>
          </a:solidFill>
          <a:latin typeface="+mn-lt"/>
          <a:ea typeface="+mn-ea"/>
          <a:cs typeface="Poppins" panose="00000500000000000000" pitchFamily="2" charset="0"/>
        </a:defRPr>
      </a:lvl4pPr>
      <a:lvl5pPr marL="20574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Poppins" panose="00000500000000000000" pitchFamily="2"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200.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190.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150.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211.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180.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220.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230.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240.pn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image" Target="../media/image250.pn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260.pn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image" Target="../media/image270.png"/><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80.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10.pn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image" Target="../media/image300.png"/><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image" Target="../media/image310.png"/><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image" Target="../media/image320.png"/><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828800" y="2560603"/>
            <a:ext cx="8534400" cy="589798"/>
          </a:xfrm>
        </p:spPr>
        <p:txBody>
          <a:bodyPr/>
          <a:lstStyle/>
          <a:p>
            <a:r>
              <a:rPr lang="en-GB" sz="2400" dirty="0"/>
              <a:t>Notes, References, Questions, Problems, and Solutions</a:t>
            </a:r>
            <a:endParaRPr lang="en-IN" sz="2400" dirty="0"/>
          </a:p>
        </p:txBody>
      </p:sp>
      <p:sp>
        <p:nvSpPr>
          <p:cNvPr id="3" name="Title 2"/>
          <p:cNvSpPr>
            <a:spLocks noGrp="1"/>
          </p:cNvSpPr>
          <p:nvPr>
            <p:ph type="title"/>
          </p:nvPr>
        </p:nvSpPr>
        <p:spPr>
          <a:xfrm>
            <a:off x="533400" y="1589935"/>
            <a:ext cx="10972800" cy="786257"/>
          </a:xfrm>
        </p:spPr>
        <p:txBody>
          <a:bodyPr>
            <a:normAutofit fontScale="90000"/>
          </a:bodyPr>
          <a:lstStyle/>
          <a:p>
            <a:r>
              <a:rPr lang="en-GB" dirty="0"/>
              <a:t>eMasters – Communication Systems</a:t>
            </a:r>
            <a:br>
              <a:rPr lang="en-GB" dirty="0"/>
            </a:br>
            <a:r>
              <a:rPr lang="en-GB" dirty="0"/>
              <a:t>E900-Applied Linear Algebra</a:t>
            </a:r>
            <a:endParaRPr lang="en-IN" sz="3600" dirty="0"/>
          </a:p>
        </p:txBody>
      </p:sp>
      <p:sp>
        <p:nvSpPr>
          <p:cNvPr id="4" name="Text Placeholder 3"/>
          <p:cNvSpPr>
            <a:spLocks noGrp="1"/>
          </p:cNvSpPr>
          <p:nvPr>
            <p:ph type="body" sz="quarter" idx="10"/>
          </p:nvPr>
        </p:nvSpPr>
        <p:spPr/>
        <p:txBody>
          <a:bodyPr>
            <a:normAutofit fontScale="77500" lnSpcReduction="20000"/>
          </a:bodyPr>
          <a:lstStyle/>
          <a:p>
            <a:r>
              <a:rPr lang="en-IN" sz="2000" dirty="0"/>
              <a:t>Venkateswar Reddy Melachervu</a:t>
            </a:r>
          </a:p>
          <a:p>
            <a:r>
              <a:rPr lang="en-IN" sz="2000" dirty="0"/>
              <a:t>Jan 2023</a:t>
            </a:r>
          </a:p>
        </p:txBody>
      </p:sp>
    </p:spTree>
    <p:extLst>
      <p:ext uri="{BB962C8B-B14F-4D97-AF65-F5344CB8AC3E}">
        <p14:creationId xmlns:p14="http://schemas.microsoft.com/office/powerpoint/2010/main" val="1523234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069EF-0E91-F15B-B16B-AED98D5B6CA1}"/>
              </a:ext>
            </a:extLst>
          </p:cNvPr>
          <p:cNvSpPr>
            <a:spLocks noGrp="1"/>
          </p:cNvSpPr>
          <p:nvPr>
            <p:ph type="title"/>
          </p:nvPr>
        </p:nvSpPr>
        <p:spPr/>
        <p:txBody>
          <a:bodyPr/>
          <a:lstStyle/>
          <a:p>
            <a:r>
              <a:rPr lang="en-IN" dirty="0"/>
              <a:t>Inner Product of Non-unit Vectors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DC14568-9F56-73C5-AFA4-34E120AC3A4F}"/>
                  </a:ext>
                </a:extLst>
              </p:cNvPr>
              <p:cNvSpPr>
                <a:spLocks noGrp="1"/>
              </p:cNvSpPr>
              <p:nvPr>
                <p:ph sz="quarter" idx="10"/>
              </p:nvPr>
            </p:nvSpPr>
            <p:spPr/>
            <p:txBody>
              <a:bodyPr/>
              <a:lstStyle/>
              <a:p>
                <a:r>
                  <a:rPr lang="en-IN" dirty="0"/>
                  <a:t>If </a:t>
                </a:r>
                <a14:m>
                  <m:oMath xmlns:m="http://schemas.openxmlformats.org/officeDocument/2006/math">
                    <m:r>
                      <a:rPr lang="en-IN" b="0" i="1" smtClean="0">
                        <a:latin typeface="Cambria Math" panose="02040503050406030204" pitchFamily="18" charset="0"/>
                      </a:rPr>
                      <m:t>𝑢</m:t>
                    </m:r>
                    <m:r>
                      <a:rPr lang="en-IN" b="0" i="1" smtClean="0">
                        <a:latin typeface="Cambria Math" panose="02040503050406030204" pitchFamily="18" charset="0"/>
                      </a:rPr>
                      <m:t>,</m:t>
                    </m:r>
                    <m:r>
                      <a:rPr lang="en-IN" b="0" i="1" smtClean="0">
                        <a:latin typeface="Cambria Math" panose="02040503050406030204" pitchFamily="18" charset="0"/>
                      </a:rPr>
                      <m:t>𝑣</m:t>
                    </m:r>
                  </m:oMath>
                </a14:m>
                <a:r>
                  <a:rPr lang="en-IN" dirty="0"/>
                  <a:t> are not unit vectors, </a:t>
                </a:r>
                <a14:m>
                  <m:oMath xmlns:m="http://schemas.openxmlformats.org/officeDocument/2006/math">
                    <m:f>
                      <m:fPr>
                        <m:ctrlPr>
                          <a:rPr lang="en-IN" b="0" i="1" smtClean="0">
                            <a:latin typeface="Cambria Math" panose="02040503050406030204" pitchFamily="18" charset="0"/>
                          </a:rPr>
                        </m:ctrlPr>
                      </m:fPr>
                      <m:num>
                        <m:r>
                          <a:rPr lang="en-IN" b="0" i="1" smtClean="0">
                            <a:latin typeface="Cambria Math" panose="02040503050406030204" pitchFamily="18" charset="0"/>
                          </a:rPr>
                          <m:t>𝑢</m:t>
                        </m:r>
                      </m:num>
                      <m:den>
                        <m:r>
                          <a:rPr lang="en-IN" b="0" i="1" smtClean="0">
                            <a:latin typeface="Cambria Math" panose="02040503050406030204" pitchFamily="18" charset="0"/>
                          </a:rPr>
                          <m:t>|</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𝑢</m:t>
                            </m:r>
                          </m:e>
                        </m:d>
                        <m:r>
                          <a:rPr lang="en-IN" b="0" i="1" smtClean="0">
                            <a:latin typeface="Cambria Math" panose="02040503050406030204" pitchFamily="18" charset="0"/>
                          </a:rPr>
                          <m:t>|</m:t>
                        </m:r>
                      </m:den>
                    </m:f>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𝑣</m:t>
                        </m:r>
                      </m:num>
                      <m:den>
                        <m:r>
                          <a:rPr lang="en-IN" b="0" i="1" smtClean="0">
                            <a:latin typeface="Cambria Math" panose="02040503050406030204" pitchFamily="18" charset="0"/>
                          </a:rPr>
                          <m:t>|</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𝑣</m:t>
                            </m:r>
                          </m:e>
                        </m:d>
                        <m:r>
                          <a:rPr lang="en-IN" b="0" i="1" smtClean="0">
                            <a:latin typeface="Cambria Math" panose="02040503050406030204" pitchFamily="18" charset="0"/>
                          </a:rPr>
                          <m:t>|</m:t>
                        </m:r>
                      </m:den>
                    </m:f>
                  </m:oMath>
                </a14:m>
                <a:r>
                  <a:rPr lang="en-IN" dirty="0"/>
                  <a:t> (dividing by their respective lengths) will be unit vectors</a:t>
                </a:r>
              </a:p>
              <a:p>
                <a:r>
                  <a:rPr lang="en-IN" dirty="0"/>
                  <a:t>As per the unit vector inner product,</a:t>
                </a:r>
              </a:p>
              <a:p>
                <a:pPr lvl="1"/>
                <a14:m>
                  <m:oMath xmlns:m="http://schemas.openxmlformats.org/officeDocument/2006/math">
                    <m:f>
                      <m:fPr>
                        <m:ctrlPr>
                          <a:rPr lang="en-IN" b="0" i="1" smtClean="0">
                            <a:latin typeface="Cambria Math" panose="02040503050406030204" pitchFamily="18" charset="0"/>
                          </a:rPr>
                        </m:ctrlPr>
                      </m:fPr>
                      <m:num>
                        <m:r>
                          <a:rPr lang="en-IN" b="0" i="1" smtClean="0">
                            <a:latin typeface="Cambria Math" panose="02040503050406030204" pitchFamily="18" charset="0"/>
                          </a:rPr>
                          <m:t>𝑢</m:t>
                        </m:r>
                      </m:num>
                      <m:den>
                        <m:d>
                          <m:dPr>
                            <m:begChr m:val="|"/>
                            <m:endChr m:val="|"/>
                            <m:ctrlPr>
                              <a:rPr lang="en-IN" b="0" i="1" smtClean="0">
                                <a:latin typeface="Cambria Math" panose="02040503050406030204" pitchFamily="18" charset="0"/>
                              </a:rPr>
                            </m:ctrlPr>
                          </m:dPr>
                          <m:e>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𝑢</m:t>
                                </m:r>
                              </m:e>
                            </m:d>
                          </m:e>
                        </m:d>
                      </m:den>
                    </m:f>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𝑣</m:t>
                        </m:r>
                      </m:num>
                      <m:den>
                        <m:r>
                          <a:rPr lang="en-IN" b="0" i="1" smtClean="0">
                            <a:latin typeface="Cambria Math" panose="02040503050406030204" pitchFamily="18" charset="0"/>
                          </a:rPr>
                          <m:t>|</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𝑣</m:t>
                            </m:r>
                          </m:e>
                        </m:d>
                        <m:r>
                          <a:rPr lang="en-IN" b="0" i="1" smtClean="0">
                            <a:latin typeface="Cambria Math" panose="02040503050406030204" pitchFamily="18" charset="0"/>
                          </a:rPr>
                          <m:t>|</m:t>
                        </m:r>
                      </m:den>
                    </m:f>
                    <m:r>
                      <a:rPr lang="en-IN" b="0" i="1" smtClean="0">
                        <a:latin typeface="Cambria Math" panose="02040503050406030204" pitchFamily="18" charset="0"/>
                      </a:rPr>
                      <m:t>= </m:t>
                    </m:r>
                    <m:f>
                      <m:fPr>
                        <m:ctrlPr>
                          <a:rPr lang="en-IN" b="0" i="1" smtClean="0">
                            <a:latin typeface="Cambria Math" panose="02040503050406030204" pitchFamily="18" charset="0"/>
                          </a:rPr>
                        </m:ctrlPr>
                      </m:fPr>
                      <m:num>
                        <m:r>
                          <a:rPr lang="en-IN" b="0" i="1" smtClean="0">
                            <a:latin typeface="Cambria Math" panose="02040503050406030204" pitchFamily="18" charset="0"/>
                          </a:rPr>
                          <m:t>𝑣</m:t>
                        </m:r>
                        <m:r>
                          <a:rPr lang="en-IN" b="0" i="1" smtClean="0">
                            <a:latin typeface="Cambria Math" panose="02040503050406030204" pitchFamily="18" charset="0"/>
                          </a:rPr>
                          <m:t>.</m:t>
                        </m:r>
                        <m:r>
                          <a:rPr lang="en-IN" b="0" i="1" smtClean="0">
                            <a:latin typeface="Cambria Math" panose="02040503050406030204" pitchFamily="18" charset="0"/>
                          </a:rPr>
                          <m:t>𝑤</m:t>
                        </m:r>
                      </m:num>
                      <m:den>
                        <m:d>
                          <m:dPr>
                            <m:begChr m:val="|"/>
                            <m:endChr m:val="|"/>
                            <m:ctrlPr>
                              <a:rPr lang="en-IN" b="0" i="1" smtClean="0">
                                <a:latin typeface="Cambria Math" panose="02040503050406030204" pitchFamily="18" charset="0"/>
                              </a:rPr>
                            </m:ctrlPr>
                          </m:dPr>
                          <m:e>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𝑣</m:t>
                                </m:r>
                              </m:e>
                            </m:d>
                          </m:e>
                        </m:d>
                        <m:r>
                          <a:rPr lang="en-IN" b="0" i="1" smtClean="0">
                            <a:latin typeface="Cambria Math" panose="02040503050406030204" pitchFamily="18" charset="0"/>
                          </a:rPr>
                          <m:t>|</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𝑤</m:t>
                            </m:r>
                          </m:e>
                        </m:d>
                        <m:r>
                          <a:rPr lang="en-IN" b="0" i="1" smtClean="0">
                            <a:latin typeface="Cambria Math" panose="02040503050406030204" pitchFamily="18" charset="0"/>
                          </a:rPr>
                          <m:t>|</m:t>
                        </m:r>
                      </m:den>
                    </m:f>
                    <m:r>
                      <a:rPr lang="en-IN" b="0" i="1" smtClean="0">
                        <a:latin typeface="Cambria Math" panose="02040503050406030204" pitchFamily="18" charset="0"/>
                      </a:rPr>
                      <m:t>=</m:t>
                    </m:r>
                    <m:r>
                      <a:rPr lang="en-IN" b="0" i="1" smtClean="0">
                        <a:latin typeface="Cambria Math" panose="02040503050406030204" pitchFamily="18" charset="0"/>
                      </a:rPr>
                      <m:t>𝑐𝑜𝑠</m:t>
                    </m:r>
                    <m:r>
                      <a:rPr lang="en-IN" b="0" i="1" smtClean="0">
                        <a:latin typeface="Cambria Math" panose="02040503050406030204" pitchFamily="18" charset="0"/>
                      </a:rPr>
                      <m:t>𝜃</m:t>
                    </m:r>
                  </m:oMath>
                </a14:m>
                <a:endParaRPr lang="en-IN" b="0" dirty="0"/>
              </a:p>
              <a:p>
                <a:pPr lvl="1"/>
                <a:r>
                  <a:rPr lang="en-IN" b="0" dirty="0"/>
                  <a:t>We know that </a:t>
                </a:r>
                <a14:m>
                  <m:oMath xmlns:m="http://schemas.openxmlformats.org/officeDocument/2006/math">
                    <m:r>
                      <a:rPr lang="en-IN" b="0" i="1" smtClean="0">
                        <a:latin typeface="Cambria Math" panose="02040503050406030204" pitchFamily="18" charset="0"/>
                      </a:rPr>
                      <m:t>−1≤</m:t>
                    </m:r>
                    <m:r>
                      <a:rPr lang="en-IN" b="0" i="1" smtClean="0">
                        <a:latin typeface="Cambria Math" panose="02040503050406030204" pitchFamily="18" charset="0"/>
                      </a:rPr>
                      <m:t>𝑐𝑜𝑠</m:t>
                    </m:r>
                    <m:r>
                      <a:rPr lang="en-IN" b="0" i="1" smtClean="0">
                        <a:latin typeface="Cambria Math" panose="02040503050406030204" pitchFamily="18" charset="0"/>
                      </a:rPr>
                      <m:t>𝜃</m:t>
                    </m:r>
                    <m:r>
                      <a:rPr lang="en-IN" b="0" i="1" smtClean="0">
                        <a:latin typeface="Cambria Math" panose="02040503050406030204" pitchFamily="18" charset="0"/>
                      </a:rPr>
                      <m:t>≤1</m:t>
                    </m:r>
                  </m:oMath>
                </a14:m>
                <a:endParaRPr lang="en-IN" b="0" dirty="0"/>
              </a:p>
              <a:p>
                <a:pPr lvl="2"/>
                <a:r>
                  <a:rPr lang="en-IN" b="0" dirty="0"/>
                  <a:t>Taking absolute value, </a:t>
                </a:r>
                <a14:m>
                  <m:oMath xmlns:m="http://schemas.openxmlformats.org/officeDocument/2006/math">
                    <m:r>
                      <a:rPr lang="en-IN" b="0" i="1" smtClean="0">
                        <a:latin typeface="Cambria Math" panose="02040503050406030204" pitchFamily="18" charset="0"/>
                      </a:rPr>
                      <m:t>⇒</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𝑐𝑜𝑠</m:t>
                        </m:r>
                        <m:r>
                          <a:rPr lang="en-IN" b="0" i="1" smtClean="0">
                            <a:latin typeface="Cambria Math" panose="02040503050406030204" pitchFamily="18" charset="0"/>
                          </a:rPr>
                          <m:t>𝜃</m:t>
                        </m:r>
                      </m:e>
                    </m:d>
                    <m:r>
                      <a:rPr lang="en-IN" b="0" i="1" smtClean="0">
                        <a:latin typeface="Cambria Math" panose="02040503050406030204" pitchFamily="18" charset="0"/>
                      </a:rPr>
                      <m:t>≤1</m:t>
                    </m:r>
                  </m:oMath>
                </a14:m>
                <a:endParaRPr lang="en-IN" b="0" dirty="0"/>
              </a:p>
              <a:p>
                <a:pPr lvl="1"/>
                <a:r>
                  <a:rPr lang="en-IN" dirty="0"/>
                  <a:t>Taking absolute values,</a:t>
                </a:r>
                <a:endParaRPr lang="en-IN" b="0" i="1" dirty="0">
                  <a:latin typeface="Cambria Math" panose="02040503050406030204" pitchFamily="18" charset="0"/>
                </a:endParaRPr>
              </a:p>
              <a:p>
                <a:pPr lvl="1"/>
                <a14:m>
                  <m:oMath xmlns:m="http://schemas.openxmlformats.org/officeDocument/2006/math">
                    <m:f>
                      <m:fPr>
                        <m:ctrlPr>
                          <a:rPr lang="en-IN" b="0" i="1" smtClean="0">
                            <a:latin typeface="Cambria Math" panose="02040503050406030204" pitchFamily="18" charset="0"/>
                          </a:rPr>
                        </m:ctrlPr>
                      </m:fPr>
                      <m:num>
                        <m:r>
                          <a:rPr lang="en-IN" b="0" i="1" smtClean="0">
                            <a:latin typeface="Cambria Math" panose="02040503050406030204" pitchFamily="18" charset="0"/>
                          </a:rPr>
                          <m:t>|</m:t>
                        </m:r>
                        <m:r>
                          <a:rPr lang="en-IN" b="0" i="1" smtClean="0">
                            <a:latin typeface="Cambria Math" panose="02040503050406030204" pitchFamily="18" charset="0"/>
                          </a:rPr>
                          <m:t>𝑣</m:t>
                        </m:r>
                        <m:r>
                          <a:rPr lang="en-IN" b="0" i="1" smtClean="0">
                            <a:latin typeface="Cambria Math" panose="02040503050406030204" pitchFamily="18" charset="0"/>
                          </a:rPr>
                          <m:t>.</m:t>
                        </m:r>
                        <m:r>
                          <a:rPr lang="en-IN" b="0" i="1" smtClean="0">
                            <a:latin typeface="Cambria Math" panose="02040503050406030204" pitchFamily="18" charset="0"/>
                          </a:rPr>
                          <m:t>𝑤</m:t>
                        </m:r>
                        <m:r>
                          <a:rPr lang="en-IN" b="0" i="1" smtClean="0">
                            <a:latin typeface="Cambria Math" panose="02040503050406030204" pitchFamily="18" charset="0"/>
                          </a:rPr>
                          <m:t>|</m:t>
                        </m:r>
                      </m:num>
                      <m:den>
                        <m:d>
                          <m:dPr>
                            <m:begChr m:val="|"/>
                            <m:endChr m:val="|"/>
                            <m:ctrlPr>
                              <a:rPr lang="en-IN" b="0" i="1" smtClean="0">
                                <a:latin typeface="Cambria Math" panose="02040503050406030204" pitchFamily="18" charset="0"/>
                              </a:rPr>
                            </m:ctrlPr>
                          </m:dPr>
                          <m:e>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𝑣</m:t>
                                </m:r>
                              </m:e>
                            </m:d>
                          </m:e>
                        </m:d>
                        <m:r>
                          <a:rPr lang="en-IN" b="0" i="1" smtClean="0">
                            <a:latin typeface="Cambria Math" panose="02040503050406030204" pitchFamily="18" charset="0"/>
                          </a:rPr>
                          <m:t>|</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𝑤</m:t>
                            </m:r>
                          </m:e>
                        </m:d>
                        <m:r>
                          <a:rPr lang="en-IN" b="0" i="1" smtClean="0">
                            <a:latin typeface="Cambria Math" panose="02040503050406030204" pitchFamily="18" charset="0"/>
                          </a:rPr>
                          <m:t>|</m:t>
                        </m:r>
                      </m:den>
                    </m:f>
                    <m:r>
                      <a:rPr lang="en-IN" b="0" i="1" smtClean="0">
                        <a:latin typeface="Cambria Math" panose="02040503050406030204" pitchFamily="18" charset="0"/>
                      </a:rPr>
                      <m:t>=</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𝑐𝑜𝑠</m:t>
                        </m:r>
                        <m:r>
                          <a:rPr lang="en-IN" b="0" i="1" smtClean="0">
                            <a:latin typeface="Cambria Math" panose="02040503050406030204" pitchFamily="18" charset="0"/>
                          </a:rPr>
                          <m:t>𝜃</m:t>
                        </m:r>
                      </m:e>
                    </m:d>
                    <m:r>
                      <a:rPr lang="en-IN" b="0" i="1" smtClean="0">
                        <a:latin typeface="Cambria Math" panose="02040503050406030204" pitchFamily="18" charset="0"/>
                      </a:rPr>
                      <m:t>≤1</m:t>
                    </m:r>
                  </m:oMath>
                </a14:m>
                <a:endParaRPr lang="en-IN" b="0" dirty="0"/>
              </a:p>
              <a:p>
                <a:pPr lvl="1"/>
                <a14:m>
                  <m:oMath xmlns:m="http://schemas.openxmlformats.org/officeDocument/2006/math">
                    <m:f>
                      <m:fPr>
                        <m:ctrlPr>
                          <a:rPr lang="en-IN" b="0" i="1" smtClean="0">
                            <a:latin typeface="Cambria Math" panose="02040503050406030204" pitchFamily="18" charset="0"/>
                          </a:rPr>
                        </m:ctrlPr>
                      </m:fPr>
                      <m:num>
                        <m:r>
                          <a:rPr lang="en-IN" b="0" i="1" smtClean="0">
                            <a:latin typeface="Cambria Math" panose="02040503050406030204" pitchFamily="18" charset="0"/>
                          </a:rPr>
                          <m:t>|</m:t>
                        </m:r>
                        <m:r>
                          <a:rPr lang="en-IN" b="0" i="1" smtClean="0">
                            <a:latin typeface="Cambria Math" panose="02040503050406030204" pitchFamily="18" charset="0"/>
                          </a:rPr>
                          <m:t>𝑣</m:t>
                        </m:r>
                        <m:r>
                          <a:rPr lang="en-IN" b="0" i="1" smtClean="0">
                            <a:latin typeface="Cambria Math" panose="02040503050406030204" pitchFamily="18" charset="0"/>
                          </a:rPr>
                          <m:t>.</m:t>
                        </m:r>
                        <m:r>
                          <a:rPr lang="en-IN" b="0" i="1" smtClean="0">
                            <a:latin typeface="Cambria Math" panose="02040503050406030204" pitchFamily="18" charset="0"/>
                          </a:rPr>
                          <m:t>𝑤</m:t>
                        </m:r>
                        <m:r>
                          <a:rPr lang="en-IN" b="0" i="1" smtClean="0">
                            <a:latin typeface="Cambria Math" panose="02040503050406030204" pitchFamily="18" charset="0"/>
                          </a:rPr>
                          <m:t>|</m:t>
                        </m:r>
                      </m:num>
                      <m:den>
                        <m:d>
                          <m:dPr>
                            <m:begChr m:val="|"/>
                            <m:endChr m:val="|"/>
                            <m:ctrlPr>
                              <a:rPr lang="en-IN" b="0" i="1" smtClean="0">
                                <a:latin typeface="Cambria Math" panose="02040503050406030204" pitchFamily="18" charset="0"/>
                              </a:rPr>
                            </m:ctrlPr>
                          </m:dPr>
                          <m:e>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𝑣</m:t>
                                </m:r>
                              </m:e>
                            </m:d>
                          </m:e>
                        </m:d>
                        <m:r>
                          <a:rPr lang="en-IN" b="0" i="1" smtClean="0">
                            <a:latin typeface="Cambria Math" panose="02040503050406030204" pitchFamily="18" charset="0"/>
                          </a:rPr>
                          <m:t>|</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𝑤</m:t>
                            </m:r>
                          </m:e>
                        </m:d>
                        <m:r>
                          <a:rPr lang="en-IN" b="0" i="1" smtClean="0">
                            <a:latin typeface="Cambria Math" panose="02040503050406030204" pitchFamily="18" charset="0"/>
                          </a:rPr>
                          <m:t>|</m:t>
                        </m:r>
                      </m:den>
                    </m:f>
                    <m:r>
                      <a:rPr lang="en-IN" b="0" i="1" smtClean="0">
                        <a:latin typeface="Cambria Math" panose="02040503050406030204" pitchFamily="18" charset="0"/>
                      </a:rPr>
                      <m:t>≤1</m:t>
                    </m:r>
                  </m:oMath>
                </a14:m>
                <a:endParaRPr lang="en-IN" b="0" dirty="0"/>
              </a:p>
              <a:p>
                <a:pPr lvl="1"/>
                <a14:m>
                  <m:oMath xmlns:m="http://schemas.openxmlformats.org/officeDocument/2006/math">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𝑣</m:t>
                        </m:r>
                        <m:r>
                          <a:rPr lang="en-IN" b="0" i="1" smtClean="0">
                            <a:latin typeface="Cambria Math" panose="02040503050406030204" pitchFamily="18" charset="0"/>
                          </a:rPr>
                          <m:t>.</m:t>
                        </m:r>
                        <m:r>
                          <a:rPr lang="en-IN" b="0" i="1" smtClean="0">
                            <a:latin typeface="Cambria Math" panose="02040503050406030204" pitchFamily="18" charset="0"/>
                          </a:rPr>
                          <m:t>𝑤</m:t>
                        </m:r>
                      </m:e>
                    </m:d>
                    <m:r>
                      <a:rPr lang="en-IN" b="0" i="1" smtClean="0">
                        <a:latin typeface="Cambria Math" panose="02040503050406030204" pitchFamily="18" charset="0"/>
                      </a:rPr>
                      <m:t>≤</m:t>
                    </m:r>
                    <m:d>
                      <m:dPr>
                        <m:begChr m:val="|"/>
                        <m:endChr m:val="|"/>
                        <m:ctrlPr>
                          <a:rPr lang="en-IN" b="0" i="1" smtClean="0">
                            <a:latin typeface="Cambria Math" panose="02040503050406030204" pitchFamily="18" charset="0"/>
                          </a:rPr>
                        </m:ctrlPr>
                      </m:dPr>
                      <m:e>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𝑣</m:t>
                            </m:r>
                          </m:e>
                        </m:d>
                      </m:e>
                    </m:d>
                    <m:d>
                      <m:dPr>
                        <m:begChr m:val="|"/>
                        <m:endChr m:val="|"/>
                        <m:ctrlPr>
                          <a:rPr lang="en-IN" b="0" i="1" smtClean="0">
                            <a:latin typeface="Cambria Math" panose="02040503050406030204" pitchFamily="18" charset="0"/>
                          </a:rPr>
                        </m:ctrlPr>
                      </m:dPr>
                      <m:e>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𝑤</m:t>
                            </m:r>
                          </m:e>
                        </m:d>
                      </m:e>
                    </m:d>
                  </m:oMath>
                </a14:m>
                <a:endParaRPr lang="en-IN" b="0" dirty="0"/>
              </a:p>
              <a:p>
                <a:pPr lvl="1"/>
                <a:r>
                  <a:rPr lang="en-IN" dirty="0"/>
                  <a:t>Inner product length of two vectors is less than equal to the product of individual lengths of </a:t>
                </a:r>
                <a:r>
                  <a:rPr lang="en-IN" dirty="0" err="1"/>
                  <a:t>thpse</a:t>
                </a:r>
                <a:r>
                  <a:rPr lang="en-IN" dirty="0"/>
                  <a:t> vectors – </a:t>
                </a:r>
                <a:r>
                  <a:rPr lang="en-IN" b="1" i="1" dirty="0"/>
                  <a:t>Cauchy Schwartz Inequality</a:t>
                </a:r>
              </a:p>
              <a:p>
                <a:pPr lvl="1"/>
                <a:endParaRPr lang="en-IN" b="0" dirty="0"/>
              </a:p>
              <a:p>
                <a:pPr lvl="1"/>
                <a:endParaRPr lang="en-IN" dirty="0"/>
              </a:p>
            </p:txBody>
          </p:sp>
        </mc:Choice>
        <mc:Fallback xmlns="">
          <p:sp>
            <p:nvSpPr>
              <p:cNvPr id="3" name="Content Placeholder 2">
                <a:extLst>
                  <a:ext uri="{FF2B5EF4-FFF2-40B4-BE49-F238E27FC236}">
                    <a16:creationId xmlns:a16="http://schemas.microsoft.com/office/drawing/2014/main" id="{FDC14568-9F56-73C5-AFA4-34E120AC3A4F}"/>
                  </a:ext>
                </a:extLst>
              </p:cNvPr>
              <p:cNvSpPr>
                <a:spLocks noGrp="1" noRot="1" noChangeAspect="1" noMove="1" noResize="1" noEditPoints="1" noAdjustHandles="1" noChangeArrowheads="1" noChangeShapeType="1" noTextEdit="1"/>
              </p:cNvSpPr>
              <p:nvPr>
                <p:ph sz="quarter" idx="10"/>
              </p:nvPr>
            </p:nvSpPr>
            <p:spPr>
              <a:blipFill>
                <a:blip r:embed="rId2"/>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2797824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E34A1-5D43-CD14-007A-EEE956E6A218}"/>
              </a:ext>
            </a:extLst>
          </p:cNvPr>
          <p:cNvSpPr>
            <a:spLocks noGrp="1"/>
          </p:cNvSpPr>
          <p:nvPr>
            <p:ph type="title"/>
          </p:nvPr>
        </p:nvSpPr>
        <p:spPr/>
        <p:txBody>
          <a:bodyPr/>
          <a:lstStyle/>
          <a:p>
            <a:r>
              <a:rPr lang="en-GB" dirty="0"/>
              <a:t>Matrices</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206ABBE-5E80-0071-C80B-78B780FBCD88}"/>
                  </a:ext>
                </a:extLst>
              </p:cNvPr>
              <p:cNvSpPr>
                <a:spLocks noGrp="1"/>
              </p:cNvSpPr>
              <p:nvPr>
                <p:ph sz="quarter" idx="10"/>
              </p:nvPr>
            </p:nvSpPr>
            <p:spPr/>
            <p:txBody>
              <a:bodyPr>
                <a:normAutofit fontScale="77500" lnSpcReduction="20000"/>
              </a:bodyPr>
              <a:lstStyle/>
              <a:p>
                <a:r>
                  <a:rPr lang="en-GB" dirty="0"/>
                  <a:t>Triangular matrices</a:t>
                </a:r>
              </a:p>
              <a:p>
                <a:pPr lvl="1"/>
                <a:r>
                  <a:rPr lang="en-IN" dirty="0"/>
                  <a:t>A square matrix </a:t>
                </a:r>
                <a14:m>
                  <m:oMath xmlns:m="http://schemas.openxmlformats.org/officeDocument/2006/math">
                    <m:sSub>
                      <m:sSubPr>
                        <m:ctrlPr>
                          <a:rPr lang="en-GB" b="0" i="1" smtClean="0">
                            <a:latin typeface="Cambria Math" panose="02040503050406030204" pitchFamily="18" charset="0"/>
                          </a:rPr>
                        </m:ctrlPr>
                      </m:sSubPr>
                      <m:e>
                        <m:r>
                          <m:rPr>
                            <m:sty m:val="p"/>
                          </m:rPr>
                          <a:rPr lang="en-GB" b="0" i="0" smtClean="0">
                            <a:latin typeface="Cambria Math" panose="02040503050406030204" pitchFamily="18" charset="0"/>
                          </a:rPr>
                          <m:t>A</m:t>
                        </m:r>
                      </m:e>
                      <m:sub>
                        <m:r>
                          <a:rPr lang="en-GB" b="0" i="1" smtClean="0">
                            <a:latin typeface="Cambria Math" panose="02040503050406030204" pitchFamily="18" charset="0"/>
                          </a:rPr>
                          <m:t>𝑛𝑋𝑛</m:t>
                        </m:r>
                      </m:sub>
                    </m:sSub>
                    <m:r>
                      <a:rPr lang="en-GB" b="0" i="0" smtClean="0">
                        <a:latin typeface="Cambria Math" panose="02040503050406030204" pitchFamily="18" charset="0"/>
                      </a:rPr>
                      <m:t> </m:t>
                    </m:r>
                  </m:oMath>
                </a14:m>
                <a:r>
                  <a:rPr lang="en-IN" dirty="0"/>
                  <a:t>is upper triangular if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𝐴</m:t>
                        </m:r>
                      </m:e>
                      <m:sub>
                        <m:r>
                          <a:rPr lang="en-GB" b="0" i="1" smtClean="0">
                            <a:latin typeface="Cambria Math" panose="02040503050406030204" pitchFamily="18" charset="0"/>
                          </a:rPr>
                          <m:t>𝑖𝑗</m:t>
                        </m:r>
                      </m:sub>
                    </m:sSub>
                    <m:r>
                      <a:rPr lang="en-GB" b="0" i="1" smtClean="0">
                        <a:latin typeface="Cambria Math" panose="02040503050406030204" pitchFamily="18" charset="0"/>
                      </a:rPr>
                      <m:t>=0</m:t>
                    </m:r>
                  </m:oMath>
                </a14:m>
                <a:r>
                  <a:rPr lang="en-IN" dirty="0"/>
                  <a:t> for </a:t>
                </a:r>
                <a14:m>
                  <m:oMath xmlns:m="http://schemas.openxmlformats.org/officeDocument/2006/math">
                    <m:r>
                      <a:rPr lang="en-GB" b="0" i="1" smtClean="0">
                        <a:latin typeface="Cambria Math" panose="02040503050406030204" pitchFamily="18" charset="0"/>
                      </a:rPr>
                      <m:t>𝑖</m:t>
                    </m:r>
                    <m:r>
                      <a:rPr lang="en-GB" b="0" i="1" smtClean="0">
                        <a:latin typeface="Cambria Math" panose="02040503050406030204" pitchFamily="18" charset="0"/>
                      </a:rPr>
                      <m:t>&gt;</m:t>
                    </m:r>
                    <m:r>
                      <a:rPr lang="en-GB" b="0" i="1" smtClean="0">
                        <a:latin typeface="Cambria Math" panose="02040503050406030204" pitchFamily="18" charset="0"/>
                      </a:rPr>
                      <m:t>𝑗</m:t>
                    </m:r>
                  </m:oMath>
                </a14:m>
                <a:r>
                  <a:rPr lang="en-IN" dirty="0"/>
                  <a:t> and is lower triangular if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𝐴</m:t>
                        </m:r>
                      </m:e>
                      <m:sub>
                        <m:r>
                          <a:rPr lang="en-GB" b="0" i="1" smtClean="0">
                            <a:latin typeface="Cambria Math" panose="02040503050406030204" pitchFamily="18" charset="0"/>
                          </a:rPr>
                          <m:t>𝑖𝑗</m:t>
                        </m:r>
                      </m:sub>
                    </m:sSub>
                    <m:r>
                      <a:rPr lang="en-GB" b="0" i="1" smtClean="0">
                        <a:latin typeface="Cambria Math" panose="02040503050406030204" pitchFamily="18" charset="0"/>
                      </a:rPr>
                      <m:t>=0</m:t>
                    </m:r>
                  </m:oMath>
                </a14:m>
                <a:r>
                  <a:rPr lang="en-IN" dirty="0"/>
                  <a:t> for </a:t>
                </a:r>
                <a14:m>
                  <m:oMath xmlns:m="http://schemas.openxmlformats.org/officeDocument/2006/math">
                    <m:r>
                      <a:rPr lang="en-GB" b="0" i="1" smtClean="0">
                        <a:latin typeface="Cambria Math" panose="02040503050406030204" pitchFamily="18" charset="0"/>
                      </a:rPr>
                      <m:t>𝑖</m:t>
                    </m:r>
                    <m:r>
                      <a:rPr lang="en-GB" b="0" i="1" smtClean="0">
                        <a:latin typeface="Cambria Math" panose="02040503050406030204" pitchFamily="18" charset="0"/>
                      </a:rPr>
                      <m:t>&lt;</m:t>
                    </m:r>
                    <m:r>
                      <a:rPr lang="en-GB" b="0" i="1" smtClean="0">
                        <a:latin typeface="Cambria Math" panose="02040503050406030204" pitchFamily="18" charset="0"/>
                      </a:rPr>
                      <m:t>𝑗</m:t>
                    </m:r>
                  </m:oMath>
                </a14:m>
                <a:endParaRPr lang="en-GB" b="0" dirty="0"/>
              </a:p>
              <a:p>
                <a:pPr lvl="1"/>
                <a:r>
                  <a:rPr lang="en-IN" dirty="0"/>
                  <a:t>So a diagonal matrix is both lower and upper triangular</a:t>
                </a:r>
              </a:p>
              <a:p>
                <a:pPr lvl="1"/>
                <a:r>
                  <a:rPr lang="en-IN" dirty="0"/>
                  <a:t>Lower triangular matrix - </a:t>
                </a:r>
                <a14:m>
                  <m:oMath xmlns:m="http://schemas.openxmlformats.org/officeDocument/2006/math">
                    <m:d>
                      <m:dPr>
                        <m:begChr m:val="["/>
                        <m:endChr m:val="]"/>
                        <m:ctrlPr>
                          <a:rPr lang="en-IN" i="1" smtClean="0">
                            <a:latin typeface="Cambria Math" panose="02040503050406030204" pitchFamily="18" charset="0"/>
                          </a:rPr>
                        </m:ctrlPr>
                      </m:dPr>
                      <m:e>
                        <m:m>
                          <m:mPr>
                            <m:plcHide m:val="on"/>
                            <m:mcs>
                              <m:mc>
                                <m:mcPr>
                                  <m:count m:val="3"/>
                                  <m:mcJc m:val="center"/>
                                </m:mcPr>
                              </m:mc>
                            </m:mcs>
                            <m:ctrlPr>
                              <a:rPr lang="en-IN" i="1" smtClean="0">
                                <a:latin typeface="Cambria Math" panose="02040503050406030204" pitchFamily="18" charset="0"/>
                              </a:rPr>
                            </m:ctrlPr>
                          </m:mPr>
                          <m:mr>
                            <m:e>
                              <m:r>
                                <a:rPr lang="en-IN" i="1" smtClean="0">
                                  <a:latin typeface="Cambria Math" panose="02040503050406030204" pitchFamily="18" charset="0"/>
                                </a:rPr>
                                <m:t>1</m:t>
                              </m:r>
                            </m:e>
                            <m:e>
                              <m:r>
                                <a:rPr lang="en-GB" b="0" i="1" smtClean="0">
                                  <a:latin typeface="Cambria Math" panose="02040503050406030204" pitchFamily="18" charset="0"/>
                                </a:rPr>
                                <m:t>−1</m:t>
                              </m:r>
                            </m:e>
                            <m:e>
                              <m:r>
                                <a:rPr lang="en-GB" b="0" i="1" smtClean="0">
                                  <a:latin typeface="Cambria Math" panose="02040503050406030204" pitchFamily="18" charset="0"/>
                                </a:rPr>
                                <m:t>1</m:t>
                              </m:r>
                            </m:e>
                          </m:mr>
                          <m:mr>
                            <m:e>
                              <m:r>
                                <a:rPr lang="en-IN" i="1" smtClean="0">
                                  <a:latin typeface="Cambria Math" panose="02040503050406030204" pitchFamily="18" charset="0"/>
                                </a:rPr>
                                <m:t>0</m:t>
                              </m:r>
                            </m:e>
                            <m:e>
                              <m:r>
                                <a:rPr lang="en-IN" i="1" smtClean="0">
                                  <a:latin typeface="Cambria Math" panose="02040503050406030204" pitchFamily="18" charset="0"/>
                                </a:rPr>
                                <m:t>1</m:t>
                              </m:r>
                              <m:r>
                                <a:rPr lang="en-GB" b="0" i="1" smtClean="0">
                                  <a:latin typeface="Cambria Math" panose="02040503050406030204" pitchFamily="18" charset="0"/>
                                </a:rPr>
                                <m:t>.5</m:t>
                              </m:r>
                            </m:e>
                            <m:e>
                              <m:r>
                                <a:rPr lang="en-GB" b="0" i="1" smtClean="0">
                                  <a:latin typeface="Cambria Math" panose="02040503050406030204" pitchFamily="18" charset="0"/>
                                </a:rPr>
                                <m:t>2</m:t>
                              </m:r>
                            </m:e>
                          </m:mr>
                          <m:mr>
                            <m:e>
                              <m:r>
                                <a:rPr lang="en-IN" i="1" smtClean="0">
                                  <a:latin typeface="Cambria Math" panose="02040503050406030204" pitchFamily="18" charset="0"/>
                                </a:rPr>
                                <m:t>0</m:t>
                              </m:r>
                            </m:e>
                            <m:e>
                              <m:r>
                                <a:rPr lang="en-IN" i="1" smtClean="0">
                                  <a:latin typeface="Cambria Math" panose="02040503050406030204" pitchFamily="18" charset="0"/>
                                </a:rPr>
                                <m:t>0</m:t>
                              </m:r>
                            </m:e>
                            <m:e>
                              <m:r>
                                <a:rPr lang="en-IN" i="1" smtClean="0">
                                  <a:latin typeface="Cambria Math" panose="02040503050406030204" pitchFamily="18" charset="0"/>
                                </a:rPr>
                                <m:t>1</m:t>
                              </m:r>
                            </m:e>
                          </m:mr>
                        </m:m>
                      </m:e>
                    </m:d>
                  </m:oMath>
                </a14:m>
                <a:r>
                  <a:rPr lang="en-IN" dirty="0"/>
                  <a:t> </a:t>
                </a:r>
                <a:endParaRPr lang="en-GB" i="1" dirty="0">
                  <a:latin typeface="Cambria Math" panose="02040503050406030204" pitchFamily="18" charset="0"/>
                </a:endParaRPr>
              </a:p>
              <a:p>
                <a:pPr lvl="2"/>
                <a:r>
                  <a:rPr lang="en-IN" dirty="0"/>
                  <a:t>Upper triangular matrix - </a:t>
                </a:r>
                <a14:m>
                  <m:oMath xmlns:m="http://schemas.openxmlformats.org/officeDocument/2006/math">
                    <m:d>
                      <m:dPr>
                        <m:begChr m:val="["/>
                        <m:endChr m:val="]"/>
                        <m:ctrlPr>
                          <a:rPr lang="en-IN" i="1" dirty="0" smtClean="0">
                            <a:latin typeface="Cambria Math" panose="02040503050406030204" pitchFamily="18" charset="0"/>
                          </a:rPr>
                        </m:ctrlPr>
                      </m:dPr>
                      <m:e>
                        <m:m>
                          <m:mPr>
                            <m:mcs>
                              <m:mc>
                                <m:mcPr>
                                  <m:count m:val="2"/>
                                  <m:mcJc m:val="center"/>
                                </m:mcPr>
                              </m:mc>
                            </m:mcs>
                            <m:ctrlPr>
                              <a:rPr lang="en-IN" i="1" dirty="0" smtClean="0">
                                <a:latin typeface="Cambria Math" panose="02040503050406030204" pitchFamily="18" charset="0"/>
                              </a:rPr>
                            </m:ctrlPr>
                          </m:mPr>
                          <m:mr>
                            <m:e>
                              <m:r>
                                <m:rPr>
                                  <m:brk m:alnAt="7"/>
                                </m:rPr>
                                <a:rPr lang="en-GB" b="0" i="1" dirty="0" smtClean="0">
                                  <a:latin typeface="Cambria Math" panose="02040503050406030204" pitchFamily="18" charset="0"/>
                                </a:rPr>
                                <m:t>1</m:t>
                              </m:r>
                              <m:r>
                                <a:rPr lang="en-GB" b="0" i="1" dirty="0" smtClean="0">
                                  <a:latin typeface="Cambria Math" panose="02040503050406030204" pitchFamily="18" charset="0"/>
                                </a:rPr>
                                <m:t>.2</m:t>
                              </m:r>
                            </m:e>
                            <m:e>
                              <m:r>
                                <a:rPr lang="en-GB" b="0" i="1" dirty="0" smtClean="0">
                                  <a:latin typeface="Cambria Math" panose="02040503050406030204" pitchFamily="18" charset="0"/>
                                </a:rPr>
                                <m:t>0</m:t>
                              </m:r>
                            </m:e>
                          </m:mr>
                          <m:mr>
                            <m:e>
                              <m:r>
                                <a:rPr lang="en-GB" b="0" i="1" dirty="0" smtClean="0">
                                  <a:latin typeface="Cambria Math" panose="02040503050406030204" pitchFamily="18" charset="0"/>
                                </a:rPr>
                                <m:t>1</m:t>
                              </m:r>
                            </m:e>
                            <m:e>
                              <m:r>
                                <a:rPr lang="en-GB" b="0" i="1" dirty="0" smtClean="0">
                                  <a:latin typeface="Cambria Math" panose="02040503050406030204" pitchFamily="18" charset="0"/>
                                </a:rPr>
                                <m:t>1</m:t>
                              </m:r>
                            </m:e>
                          </m:mr>
                        </m:m>
                      </m:e>
                    </m:d>
                  </m:oMath>
                </a14:m>
                <a:endParaRPr lang="en-IN" dirty="0"/>
              </a:p>
              <a:p>
                <a:r>
                  <a:rPr lang="en-IN" dirty="0"/>
                  <a:t>Transpose</a:t>
                </a:r>
              </a:p>
              <a:p>
                <a:pPr lvl="1"/>
                <a:r>
                  <a:rPr lang="en-IN" dirty="0"/>
                  <a:t>If </a:t>
                </a:r>
                <a14:m>
                  <m:oMath xmlns:m="http://schemas.openxmlformats.org/officeDocument/2006/math">
                    <m:r>
                      <a:rPr lang="en-GB" b="0" i="1" smtClean="0">
                        <a:latin typeface="Cambria Math" panose="02040503050406030204" pitchFamily="18" charset="0"/>
                      </a:rPr>
                      <m:t>𝐴</m:t>
                    </m:r>
                  </m:oMath>
                </a14:m>
                <a:r>
                  <a:rPr lang="en-IN" dirty="0"/>
                  <a:t> is </a:t>
                </a:r>
                <a14:m>
                  <m:oMath xmlns:m="http://schemas.openxmlformats.org/officeDocument/2006/math">
                    <m:r>
                      <a:rPr lang="en-GB" b="0" i="1" smtClean="0">
                        <a:latin typeface="Cambria Math" panose="02040503050406030204" pitchFamily="18" charset="0"/>
                      </a:rPr>
                      <m:t>𝑚𝑋𝑛</m:t>
                    </m:r>
                  </m:oMath>
                </a14:m>
                <a:r>
                  <a:rPr lang="en-IN" i="1" dirty="0"/>
                  <a:t> </a:t>
                </a:r>
                <a:r>
                  <a:rPr lang="en-IN" dirty="0"/>
                  <a:t>matrix it’s transpose </a:t>
                </a:r>
                <a14:m>
                  <m:oMath xmlns:m="http://schemas.openxmlformats.org/officeDocument/2006/math">
                    <m:sSup>
                      <m:sSupPr>
                        <m:ctrlPr>
                          <a:rPr lang="en-GB" b="0" i="1" smtClean="0">
                            <a:latin typeface="Cambria Math" panose="02040503050406030204" pitchFamily="18" charset="0"/>
                          </a:rPr>
                        </m:ctrlPr>
                      </m:sSupPr>
                      <m:e>
                        <m:r>
                          <a:rPr lang="en-GB" b="0" i="1" smtClean="0">
                            <a:latin typeface="Cambria Math" panose="02040503050406030204" pitchFamily="18" charset="0"/>
                          </a:rPr>
                          <m:t>𝐴</m:t>
                        </m:r>
                      </m:e>
                      <m:sup>
                        <m:r>
                          <a:rPr lang="en-GB" b="0" i="1" smtClean="0">
                            <a:latin typeface="Cambria Math" panose="02040503050406030204" pitchFamily="18" charset="0"/>
                          </a:rPr>
                          <m:t>𝑇</m:t>
                        </m:r>
                      </m:sup>
                    </m:sSup>
                  </m:oMath>
                </a14:m>
                <a:r>
                  <a:rPr lang="en-IN" dirty="0"/>
                  <a:t> or </a:t>
                </a:r>
                <a14:m>
                  <m:oMath xmlns:m="http://schemas.openxmlformats.org/officeDocument/2006/math">
                    <m:r>
                      <a:rPr lang="en-GB" b="0" i="1" smtClean="0">
                        <a:latin typeface="Cambria Math" panose="02040503050406030204" pitchFamily="18" charset="0"/>
                      </a:rPr>
                      <m:t>𝐴</m:t>
                    </m:r>
                    <m:r>
                      <a:rPr lang="en-GB" b="0" i="1" smtClean="0">
                        <a:latin typeface="Cambria Math" panose="02040503050406030204" pitchFamily="18" charset="0"/>
                      </a:rPr>
                      <m:t>′</m:t>
                    </m:r>
                  </m:oMath>
                </a14:m>
                <a:r>
                  <a:rPr lang="en-IN" dirty="0"/>
                  <a:t> or </a:t>
                </a:r>
                <a14:m>
                  <m:oMath xmlns:m="http://schemas.openxmlformats.org/officeDocument/2006/math">
                    <m:sSup>
                      <m:sSupPr>
                        <m:ctrlPr>
                          <a:rPr lang="en-GB" b="0" i="1" smtClean="0">
                            <a:latin typeface="Cambria Math" panose="02040503050406030204" pitchFamily="18" charset="0"/>
                          </a:rPr>
                        </m:ctrlPr>
                      </m:sSupPr>
                      <m:e>
                        <m:r>
                          <a:rPr lang="en-GB" b="0" i="1" smtClean="0">
                            <a:latin typeface="Cambria Math" panose="02040503050406030204" pitchFamily="18" charset="0"/>
                          </a:rPr>
                          <m:t>𝐴</m:t>
                        </m:r>
                      </m:e>
                      <m:sup>
                        <m:r>
                          <a:rPr lang="en-GB" b="0" i="1" smtClean="0">
                            <a:latin typeface="Cambria Math" panose="02040503050406030204" pitchFamily="18" charset="0"/>
                          </a:rPr>
                          <m:t>∗</m:t>
                        </m:r>
                      </m:sup>
                    </m:sSup>
                  </m:oMath>
                </a14:m>
                <a:r>
                  <a:rPr lang="en-IN" dirty="0"/>
                  <a:t>is the </a:t>
                </a:r>
                <a14:m>
                  <m:oMath xmlns:m="http://schemas.openxmlformats.org/officeDocument/2006/math">
                    <m:r>
                      <a:rPr lang="en-GB" b="0" i="1" smtClean="0">
                        <a:latin typeface="Cambria Math" panose="02040503050406030204" pitchFamily="18" charset="0"/>
                      </a:rPr>
                      <m:t>𝑛𝑋𝑚</m:t>
                    </m:r>
                  </m:oMath>
                </a14:m>
                <a:r>
                  <a:rPr lang="en-IN" dirty="0"/>
                  <a:t> matrix given by </a:t>
                </a:r>
                <a14:m>
                  <m:oMath xmlns:m="http://schemas.openxmlformats.org/officeDocument/2006/math">
                    <m:sSub>
                      <m:sSubPr>
                        <m:ctrlPr>
                          <a:rPr lang="en-GB" b="0" i="1" smtClean="0">
                            <a:latin typeface="Cambria Math" panose="02040503050406030204" pitchFamily="18" charset="0"/>
                          </a:rPr>
                        </m:ctrlPr>
                      </m:sSubPr>
                      <m:e>
                        <m:d>
                          <m:dPr>
                            <m:ctrlPr>
                              <a:rPr lang="en-GB" b="0" i="1" smtClean="0">
                                <a:latin typeface="Cambria Math" panose="02040503050406030204" pitchFamily="18" charset="0"/>
                              </a:rPr>
                            </m:ctrlPr>
                          </m:dPr>
                          <m:e>
                            <m:sSup>
                              <m:sSupPr>
                                <m:ctrlPr>
                                  <a:rPr lang="en-GB" b="0" i="1" smtClean="0">
                                    <a:latin typeface="Cambria Math" panose="02040503050406030204" pitchFamily="18" charset="0"/>
                                  </a:rPr>
                                </m:ctrlPr>
                              </m:sSupPr>
                              <m:e>
                                <m:r>
                                  <a:rPr lang="en-GB" b="0" i="1" smtClean="0">
                                    <a:latin typeface="Cambria Math" panose="02040503050406030204" pitchFamily="18" charset="0"/>
                                  </a:rPr>
                                  <m:t>𝐴</m:t>
                                </m:r>
                              </m:e>
                              <m:sup>
                                <m:r>
                                  <a:rPr lang="en-GB" b="0" i="1" smtClean="0">
                                    <a:latin typeface="Cambria Math" panose="02040503050406030204" pitchFamily="18" charset="0"/>
                                  </a:rPr>
                                  <m:t>𝑇</m:t>
                                </m:r>
                              </m:sup>
                            </m:sSup>
                          </m:e>
                        </m:d>
                      </m:e>
                      <m:sub>
                        <m:r>
                          <a:rPr lang="en-GB" b="0" i="1" smtClean="0">
                            <a:latin typeface="Cambria Math" panose="02040503050406030204" pitchFamily="18" charset="0"/>
                          </a:rPr>
                          <m:t>𝑖𝑗</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𝐴</m:t>
                        </m:r>
                      </m:e>
                      <m:sub>
                        <m:r>
                          <a:rPr lang="en-GB" b="0" i="1" smtClean="0">
                            <a:latin typeface="Cambria Math" panose="02040503050406030204" pitchFamily="18" charset="0"/>
                          </a:rPr>
                          <m:t>𝑗𝑖</m:t>
                        </m:r>
                      </m:sub>
                    </m:sSub>
                  </m:oMath>
                </a14:m>
                <a:endParaRPr lang="en-IN" dirty="0"/>
              </a:p>
              <a:p>
                <a:pPr lvl="1"/>
                <a:r>
                  <a:rPr lang="en-IN" dirty="0"/>
                  <a:t>In other words, the rows and columns of A are transposed in </a:t>
                </a:r>
                <a14:m>
                  <m:oMath xmlns:m="http://schemas.openxmlformats.org/officeDocument/2006/math">
                    <m:sSup>
                      <m:sSupPr>
                        <m:ctrlPr>
                          <a:rPr lang="en-GB" b="0" i="1" smtClean="0">
                            <a:latin typeface="Cambria Math" panose="02040503050406030204" pitchFamily="18" charset="0"/>
                          </a:rPr>
                        </m:ctrlPr>
                      </m:sSupPr>
                      <m:e>
                        <m:r>
                          <a:rPr lang="en-GB" b="0" i="1" smtClean="0">
                            <a:latin typeface="Cambria Math" panose="02040503050406030204" pitchFamily="18" charset="0"/>
                          </a:rPr>
                          <m:t>𝐴</m:t>
                        </m:r>
                      </m:e>
                      <m:sup>
                        <m:r>
                          <a:rPr lang="en-GB" b="0" i="1" smtClean="0">
                            <a:latin typeface="Cambria Math" panose="02040503050406030204" pitchFamily="18" charset="0"/>
                          </a:rPr>
                          <m:t>𝑇</m:t>
                        </m:r>
                      </m:sup>
                    </m:sSup>
                  </m:oMath>
                </a14:m>
                <a:endParaRPr lang="en-IN" dirty="0"/>
              </a:p>
              <a:p>
                <a:pPr lvl="2"/>
                <a14:m>
                  <m:oMath xmlns:m="http://schemas.openxmlformats.org/officeDocument/2006/math">
                    <m:sSup>
                      <m:sSupPr>
                        <m:ctrlPr>
                          <a:rPr lang="en-GB" b="0" i="1" smtClean="0">
                            <a:latin typeface="Cambria Math" panose="02040503050406030204" pitchFamily="18" charset="0"/>
                          </a:rPr>
                        </m:ctrlPr>
                      </m:sSupPr>
                      <m:e>
                        <m:d>
                          <m:dPr>
                            <m:begChr m:val="["/>
                            <m:endChr m:val="]"/>
                            <m:ctrlPr>
                              <a:rPr lang="en-IN" i="1" smtClean="0">
                                <a:latin typeface="Cambria Math" panose="02040503050406030204" pitchFamily="18" charset="0"/>
                              </a:rPr>
                            </m:ctrlPr>
                          </m:dPr>
                          <m:e>
                            <m:m>
                              <m:mPr>
                                <m:mcs>
                                  <m:mc>
                                    <m:mcPr>
                                      <m:count m:val="2"/>
                                      <m:mcJc m:val="center"/>
                                    </m:mcPr>
                                  </m:mc>
                                </m:mcs>
                                <m:ctrlPr>
                                  <a:rPr lang="en-IN" i="1" smtClean="0">
                                    <a:latin typeface="Cambria Math" panose="02040503050406030204" pitchFamily="18" charset="0"/>
                                  </a:rPr>
                                </m:ctrlPr>
                              </m:mPr>
                              <m:mr>
                                <m:e>
                                  <m:r>
                                    <m:rPr>
                                      <m:brk m:alnAt="7"/>
                                    </m:rPr>
                                    <a:rPr lang="en-GB" b="0" i="1" smtClean="0">
                                      <a:latin typeface="Cambria Math" panose="02040503050406030204" pitchFamily="18" charset="0"/>
                                    </a:rPr>
                                    <m:t>0</m:t>
                                  </m:r>
                                </m:e>
                                <m:e>
                                  <m:r>
                                    <a:rPr lang="en-GB" b="0" i="1" smtClean="0">
                                      <a:latin typeface="Cambria Math" panose="02040503050406030204" pitchFamily="18" charset="0"/>
                                    </a:rPr>
                                    <m:t>4</m:t>
                                  </m:r>
                                </m:e>
                              </m:mr>
                              <m:mr>
                                <m:e>
                                  <m:r>
                                    <a:rPr lang="en-GB" b="0" i="1" smtClean="0">
                                      <a:latin typeface="Cambria Math" panose="02040503050406030204" pitchFamily="18" charset="0"/>
                                    </a:rPr>
                                    <m:t>7</m:t>
                                  </m:r>
                                </m:e>
                                <m:e>
                                  <m:r>
                                    <a:rPr lang="en-GB" b="0" i="1" smtClean="0">
                                      <a:latin typeface="Cambria Math" panose="02040503050406030204" pitchFamily="18" charset="0"/>
                                    </a:rPr>
                                    <m:t>0</m:t>
                                  </m:r>
                                </m:e>
                              </m:mr>
                              <m:mr>
                                <m:e>
                                  <m:r>
                                    <a:rPr lang="en-GB" b="0" i="1" smtClean="0">
                                      <a:latin typeface="Cambria Math" panose="02040503050406030204" pitchFamily="18" charset="0"/>
                                    </a:rPr>
                                    <m:t>3</m:t>
                                  </m:r>
                                </m:e>
                                <m:e>
                                  <m:r>
                                    <a:rPr lang="en-GB" b="0" i="1" smtClean="0">
                                      <a:latin typeface="Cambria Math" panose="02040503050406030204" pitchFamily="18" charset="0"/>
                                    </a:rPr>
                                    <m:t>1</m:t>
                                  </m:r>
                                </m:e>
                              </m:mr>
                            </m:m>
                          </m:e>
                        </m:d>
                      </m:e>
                      <m:sup>
                        <m:r>
                          <a:rPr lang="en-GB" b="0" i="1" smtClean="0">
                            <a:latin typeface="Cambria Math" panose="02040503050406030204" pitchFamily="18" charset="0"/>
                          </a:rPr>
                          <m:t>𝑇</m:t>
                        </m:r>
                      </m:sup>
                    </m:sSup>
                    <m:r>
                      <a:rPr lang="en-GB" b="0" i="1" smtClean="0">
                        <a:latin typeface="Cambria Math" panose="02040503050406030204" pitchFamily="18" charset="0"/>
                      </a:rPr>
                      <m:t>=</m:t>
                    </m:r>
                    <m:d>
                      <m:dPr>
                        <m:begChr m:val="["/>
                        <m:endChr m:val="]"/>
                        <m:ctrlPr>
                          <a:rPr lang="en-GB" b="0" i="1" smtClean="0">
                            <a:latin typeface="Cambria Math" panose="02040503050406030204" pitchFamily="18" charset="0"/>
                          </a:rPr>
                        </m:ctrlPr>
                      </m:dPr>
                      <m:e>
                        <m:m>
                          <m:mPr>
                            <m:mcs>
                              <m:mc>
                                <m:mcPr>
                                  <m:count m:val="3"/>
                                  <m:mcJc m:val="center"/>
                                </m:mcPr>
                              </m:mc>
                            </m:mcs>
                            <m:ctrlPr>
                              <a:rPr lang="en-GB" b="0" i="1" smtClean="0">
                                <a:latin typeface="Cambria Math" panose="02040503050406030204" pitchFamily="18" charset="0"/>
                              </a:rPr>
                            </m:ctrlPr>
                          </m:mPr>
                          <m:mr>
                            <m:e>
                              <m:r>
                                <m:rPr>
                                  <m:brk m:alnAt="7"/>
                                </m:rPr>
                                <a:rPr lang="en-GB" b="0" i="1" smtClean="0">
                                  <a:latin typeface="Cambria Math" panose="02040503050406030204" pitchFamily="18" charset="0"/>
                                </a:rPr>
                                <m:t>0</m:t>
                              </m:r>
                            </m:e>
                            <m:e>
                              <m:r>
                                <a:rPr lang="en-GB" b="0" i="1" smtClean="0">
                                  <a:latin typeface="Cambria Math" panose="02040503050406030204" pitchFamily="18" charset="0"/>
                                </a:rPr>
                                <m:t>7</m:t>
                              </m:r>
                            </m:e>
                            <m:e>
                              <m:r>
                                <a:rPr lang="en-GB" b="0" i="1" smtClean="0">
                                  <a:latin typeface="Cambria Math" panose="02040503050406030204" pitchFamily="18" charset="0"/>
                                </a:rPr>
                                <m:t>3</m:t>
                              </m:r>
                            </m:e>
                          </m:mr>
                          <m:mr>
                            <m:e>
                              <m:r>
                                <a:rPr lang="en-GB" b="0" i="1" smtClean="0">
                                  <a:latin typeface="Cambria Math" panose="02040503050406030204" pitchFamily="18" charset="0"/>
                                </a:rPr>
                                <m:t>4</m:t>
                              </m:r>
                            </m:e>
                            <m:e>
                              <m:r>
                                <a:rPr lang="en-GB" b="0" i="1" smtClean="0">
                                  <a:latin typeface="Cambria Math" panose="02040503050406030204" pitchFamily="18" charset="0"/>
                                </a:rPr>
                                <m:t>0</m:t>
                              </m:r>
                            </m:e>
                            <m:e>
                              <m:r>
                                <a:rPr lang="en-GB" b="0" i="1" smtClean="0">
                                  <a:latin typeface="Cambria Math" panose="02040503050406030204" pitchFamily="18" charset="0"/>
                                </a:rPr>
                                <m:t>1</m:t>
                              </m:r>
                            </m:e>
                          </m:mr>
                        </m:m>
                      </m:e>
                    </m:d>
                  </m:oMath>
                </a14:m>
                <a:endParaRPr lang="en-GB" b="0" dirty="0"/>
              </a:p>
              <a:p>
                <a:pPr lvl="1"/>
                <a14:m>
                  <m:oMath xmlns:m="http://schemas.openxmlformats.org/officeDocument/2006/math">
                    <m:sSup>
                      <m:sSupPr>
                        <m:ctrlPr>
                          <a:rPr lang="en-GB" b="0" i="1" smtClean="0">
                            <a:latin typeface="Cambria Math" panose="02040503050406030204" pitchFamily="18" charset="0"/>
                          </a:rPr>
                        </m:ctrlPr>
                      </m:sSupPr>
                      <m:e>
                        <m:d>
                          <m:dPr>
                            <m:ctrlPr>
                              <a:rPr lang="en-GB" b="0" i="1" smtClean="0">
                                <a:latin typeface="Cambria Math" panose="02040503050406030204" pitchFamily="18" charset="0"/>
                              </a:rPr>
                            </m:ctrlPr>
                          </m:dPr>
                          <m:e>
                            <m:sSup>
                              <m:sSupPr>
                                <m:ctrlPr>
                                  <a:rPr lang="en-GB" b="0" i="1" smtClean="0">
                                    <a:latin typeface="Cambria Math" panose="02040503050406030204" pitchFamily="18" charset="0"/>
                                  </a:rPr>
                                </m:ctrlPr>
                              </m:sSupPr>
                              <m:e>
                                <m:r>
                                  <a:rPr lang="en-GB" b="0" i="1" smtClean="0">
                                    <a:latin typeface="Cambria Math" panose="02040503050406030204" pitchFamily="18" charset="0"/>
                                  </a:rPr>
                                  <m:t>𝐴</m:t>
                                </m:r>
                              </m:e>
                              <m:sup>
                                <m:r>
                                  <a:rPr lang="en-GB" b="0" i="1" smtClean="0">
                                    <a:latin typeface="Cambria Math" panose="02040503050406030204" pitchFamily="18" charset="0"/>
                                  </a:rPr>
                                  <m:t>𝑇</m:t>
                                </m:r>
                              </m:sup>
                            </m:sSup>
                          </m:e>
                        </m:d>
                      </m:e>
                      <m:sup>
                        <m:r>
                          <a:rPr lang="en-GB" b="0" i="1" smtClean="0">
                            <a:latin typeface="Cambria Math" panose="02040503050406030204" pitchFamily="18" charset="0"/>
                          </a:rPr>
                          <m:t>𝑇</m:t>
                        </m:r>
                      </m:sup>
                    </m:sSup>
                    <m:r>
                      <a:rPr lang="en-GB" b="0" i="1" smtClean="0">
                        <a:latin typeface="Cambria Math" panose="02040503050406030204" pitchFamily="18" charset="0"/>
                      </a:rPr>
                      <m:t>=</m:t>
                    </m:r>
                    <m:r>
                      <a:rPr lang="en-GB" b="0" i="1" smtClean="0">
                        <a:latin typeface="Cambria Math" panose="02040503050406030204" pitchFamily="18" charset="0"/>
                      </a:rPr>
                      <m:t>𝐴</m:t>
                    </m:r>
                  </m:oMath>
                </a14:m>
                <a:endParaRPr lang="en-IN" dirty="0"/>
              </a:p>
              <a:p>
                <a:pPr lvl="1"/>
                <a14:m>
                  <m:oMath xmlns:m="http://schemas.openxmlformats.org/officeDocument/2006/math">
                    <m:sSup>
                      <m:sSupPr>
                        <m:ctrlPr>
                          <a:rPr lang="en-IN" b="0" i="1" smtClean="0">
                            <a:latin typeface="Cambria Math" panose="02040503050406030204" pitchFamily="18" charset="0"/>
                          </a:rPr>
                        </m:ctrlPr>
                      </m:sSupPr>
                      <m:e>
                        <m:d>
                          <m:dPr>
                            <m:ctrlPr>
                              <a:rPr lang="en-IN" b="0" i="1" smtClean="0">
                                <a:latin typeface="Cambria Math" panose="02040503050406030204" pitchFamily="18" charset="0"/>
                              </a:rPr>
                            </m:ctrlPr>
                          </m:dPr>
                          <m:e>
                            <m:r>
                              <a:rPr lang="en-IN" b="0" i="1" smtClean="0">
                                <a:latin typeface="Cambria Math" panose="02040503050406030204" pitchFamily="18" charset="0"/>
                              </a:rPr>
                              <m:t>𝐴𝐵</m:t>
                            </m:r>
                          </m:e>
                        </m:d>
                      </m:e>
                      <m:sup>
                        <m:r>
                          <a:rPr lang="en-IN" b="0" i="1" smtClean="0">
                            <a:latin typeface="Cambria Math" panose="02040503050406030204" pitchFamily="18" charset="0"/>
                          </a:rPr>
                          <m:t>𝑇</m:t>
                        </m:r>
                      </m:sup>
                    </m:sSup>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𝐵</m:t>
                        </m:r>
                      </m:e>
                      <m:sup>
                        <m:r>
                          <a:rPr lang="en-IN" b="0" i="1" smtClean="0">
                            <a:latin typeface="Cambria Math" panose="02040503050406030204" pitchFamily="18" charset="0"/>
                          </a:rPr>
                          <m:t>𝑇</m:t>
                        </m:r>
                      </m:sup>
                    </m:sSup>
                    <m:sSup>
                      <m:sSupPr>
                        <m:ctrlPr>
                          <a:rPr lang="en-IN" b="0" i="1" smtClean="0">
                            <a:latin typeface="Cambria Math" panose="02040503050406030204" pitchFamily="18" charset="0"/>
                          </a:rPr>
                        </m:ctrlPr>
                      </m:sSupPr>
                      <m:e>
                        <m:r>
                          <a:rPr lang="en-IN" b="0" i="1" smtClean="0">
                            <a:latin typeface="Cambria Math" panose="02040503050406030204" pitchFamily="18" charset="0"/>
                          </a:rPr>
                          <m:t>𝐴</m:t>
                        </m:r>
                      </m:e>
                      <m:sup>
                        <m:r>
                          <a:rPr lang="en-IN" b="0" i="1" smtClean="0">
                            <a:latin typeface="Cambria Math" panose="02040503050406030204" pitchFamily="18" charset="0"/>
                          </a:rPr>
                          <m:t>𝑇</m:t>
                        </m:r>
                      </m:sup>
                    </m:sSup>
                  </m:oMath>
                </a14:m>
                <a:endParaRPr lang="en-IN" b="0" dirty="0">
                  <a:latin typeface="Cambria Math" panose="02040503050406030204" pitchFamily="18" charset="0"/>
                </a:endParaRPr>
              </a:p>
              <a:p>
                <a:pPr lvl="1"/>
                <a:r>
                  <a:rPr lang="en-GB" dirty="0"/>
                  <a:t>Dot product</a:t>
                </a:r>
              </a:p>
              <a:p>
                <a:pPr lvl="2"/>
                <a14:m>
                  <m:oMath xmlns:m="http://schemas.openxmlformats.org/officeDocument/2006/math">
                    <m:r>
                      <a:rPr lang="en-IN" b="0" i="1" smtClean="0">
                        <a:latin typeface="Cambria Math" panose="02040503050406030204" pitchFamily="18" charset="0"/>
                      </a:rPr>
                      <m:t>𝐴𝑢</m:t>
                    </m:r>
                    <m:r>
                      <a:rPr lang="en-IN" b="0" i="1" smtClean="0">
                        <a:latin typeface="Cambria Math" panose="02040503050406030204" pitchFamily="18" charset="0"/>
                      </a:rPr>
                      <m:t>.</m:t>
                    </m:r>
                    <m:r>
                      <a:rPr lang="en-IN" b="0" i="1" smtClean="0">
                        <a:latin typeface="Cambria Math" panose="02040503050406030204" pitchFamily="18" charset="0"/>
                      </a:rPr>
                      <m:t>𝑣</m:t>
                    </m:r>
                    <m:r>
                      <a:rPr lang="en-IN" b="0" i="1" smtClean="0">
                        <a:latin typeface="Cambria Math" panose="02040503050406030204" pitchFamily="18" charset="0"/>
                      </a:rPr>
                      <m:t>=</m:t>
                    </m:r>
                    <m:r>
                      <a:rPr lang="en-IN" b="0" i="1" smtClean="0">
                        <a:latin typeface="Cambria Math" panose="02040503050406030204" pitchFamily="18" charset="0"/>
                      </a:rPr>
                      <m:t>𝑢</m:t>
                    </m:r>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𝐴</m:t>
                        </m:r>
                      </m:e>
                      <m:sup>
                        <m:r>
                          <a:rPr lang="en-IN" b="0" i="1" smtClean="0">
                            <a:latin typeface="Cambria Math" panose="02040503050406030204" pitchFamily="18" charset="0"/>
                          </a:rPr>
                          <m:t>𝑇</m:t>
                        </m:r>
                      </m:sup>
                    </m:sSup>
                    <m:r>
                      <a:rPr lang="en-IN" b="0" i="1" smtClean="0">
                        <a:latin typeface="Cambria Math" panose="02040503050406030204" pitchFamily="18" charset="0"/>
                      </a:rPr>
                      <m:t>𝑣</m:t>
                    </m:r>
                  </m:oMath>
                </a14:m>
                <a:endParaRPr lang="en-GB" dirty="0"/>
              </a:p>
              <a:p>
                <a:pPr lvl="2"/>
                <a14:m>
                  <m:oMath xmlns:m="http://schemas.openxmlformats.org/officeDocument/2006/math">
                    <m:r>
                      <a:rPr lang="en-IN" b="0" i="1" smtClean="0">
                        <a:latin typeface="Cambria Math" panose="02040503050406030204" pitchFamily="18" charset="0"/>
                      </a:rPr>
                      <m:t>𝑢</m:t>
                    </m:r>
                    <m:r>
                      <a:rPr lang="en-IN" b="0" i="1" smtClean="0">
                        <a:latin typeface="Cambria Math" panose="02040503050406030204" pitchFamily="18" charset="0"/>
                      </a:rPr>
                      <m:t>.</m:t>
                    </m:r>
                    <m:r>
                      <a:rPr lang="en-IN" b="0" i="1" smtClean="0">
                        <a:latin typeface="Cambria Math" panose="02040503050406030204" pitchFamily="18" charset="0"/>
                      </a:rPr>
                      <m:t>𝐴𝑣</m:t>
                    </m:r>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𝐴</m:t>
                        </m:r>
                      </m:e>
                      <m:sup>
                        <m:r>
                          <a:rPr lang="en-IN" b="0" i="1" smtClean="0">
                            <a:latin typeface="Cambria Math" panose="02040503050406030204" pitchFamily="18" charset="0"/>
                          </a:rPr>
                          <m:t>𝑇</m:t>
                        </m:r>
                      </m:sup>
                    </m:sSup>
                    <m:r>
                      <a:rPr lang="en-IN" b="0" i="1" smtClean="0">
                        <a:latin typeface="Cambria Math" panose="02040503050406030204" pitchFamily="18" charset="0"/>
                      </a:rPr>
                      <m:t>𝑢</m:t>
                    </m:r>
                    <m:r>
                      <a:rPr lang="en-IN" b="0" i="1" smtClean="0">
                        <a:latin typeface="Cambria Math" panose="02040503050406030204" pitchFamily="18" charset="0"/>
                      </a:rPr>
                      <m:t>.</m:t>
                    </m:r>
                    <m:r>
                      <a:rPr lang="en-IN" b="0" i="1" smtClean="0">
                        <a:latin typeface="Cambria Math" panose="02040503050406030204" pitchFamily="18" charset="0"/>
                      </a:rPr>
                      <m:t>𝑣</m:t>
                    </m:r>
                  </m:oMath>
                </a14:m>
                <a:endParaRPr lang="en-IN" b="0" dirty="0"/>
              </a:p>
              <a:p>
                <a:r>
                  <a:rPr lang="en-IN" dirty="0"/>
                  <a:t>Orthogonal matrix</a:t>
                </a:r>
              </a:p>
              <a:p>
                <a:pPr lvl="1"/>
                <a:r>
                  <a:rPr lang="en-GB" sz="2100" dirty="0"/>
                  <a:t>The matrix is said to be an orthogonal matrix if the product of a matrix and its transpose gives an identity value</a:t>
                </a:r>
              </a:p>
              <a:p>
                <a:r>
                  <a:rPr lang="en-GB" dirty="0"/>
                  <a:t>Symmetric Matrix - A square matrix </a:t>
                </a:r>
                <a14:m>
                  <m:oMath xmlns:m="http://schemas.openxmlformats.org/officeDocument/2006/math">
                    <m:r>
                      <a:rPr lang="en-GB" b="0" i="1" smtClean="0">
                        <a:latin typeface="Cambria Math" panose="02040503050406030204" pitchFamily="18" charset="0"/>
                      </a:rPr>
                      <m:t>𝐴</m:t>
                    </m:r>
                  </m:oMath>
                </a14:m>
                <a:r>
                  <a:rPr lang="en-GB" dirty="0"/>
                  <a:t> is symmetric if </a:t>
                </a:r>
                <a14:m>
                  <m:oMath xmlns:m="http://schemas.openxmlformats.org/officeDocument/2006/math">
                    <m:r>
                      <a:rPr lang="en-GB" b="0" i="1" smtClean="0">
                        <a:latin typeface="Cambria Math" panose="02040503050406030204" pitchFamily="18" charset="0"/>
                      </a:rPr>
                      <m:t>𝐴</m:t>
                    </m:r>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𝐴</m:t>
                        </m:r>
                      </m:e>
                      <m:sup>
                        <m:r>
                          <a:rPr lang="en-GB" b="0" i="1" smtClean="0">
                            <a:latin typeface="Cambria Math" panose="02040503050406030204" pitchFamily="18" charset="0"/>
                          </a:rPr>
                          <m:t>𝑇</m:t>
                        </m:r>
                      </m:sup>
                    </m:sSup>
                    <m:r>
                      <a:rPr lang="en-GB" b="0" i="1" smtClean="0">
                        <a:latin typeface="Cambria Math" panose="02040503050406030204" pitchFamily="18" charset="0"/>
                      </a:rPr>
                      <m:t>𝑖</m:t>
                    </m:r>
                    <m:r>
                      <a:rPr lang="en-GB" b="0" i="1" smtClean="0">
                        <a:latin typeface="Cambria Math" panose="02040503050406030204" pitchFamily="18" charset="0"/>
                      </a:rPr>
                      <m:t>.</m:t>
                    </m:r>
                    <m:r>
                      <a:rPr lang="en-GB" b="0" i="1" smtClean="0">
                        <a:latin typeface="Cambria Math" panose="02040503050406030204" pitchFamily="18" charset="0"/>
                      </a:rPr>
                      <m:t>𝑒</m:t>
                    </m:r>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𝐴</m:t>
                        </m:r>
                      </m:e>
                      <m:sub>
                        <m:r>
                          <a:rPr lang="en-GB" b="0" i="1" smtClean="0">
                            <a:latin typeface="Cambria Math" panose="02040503050406030204" pitchFamily="18" charset="0"/>
                          </a:rPr>
                          <m:t>𝑖𝑗</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𝐴</m:t>
                        </m:r>
                      </m:e>
                      <m:sub>
                        <m:r>
                          <a:rPr lang="en-GB" b="0" i="1" smtClean="0">
                            <a:latin typeface="Cambria Math" panose="02040503050406030204" pitchFamily="18" charset="0"/>
                          </a:rPr>
                          <m:t>𝑗𝑖</m:t>
                        </m:r>
                      </m:sub>
                    </m:sSub>
                  </m:oMath>
                </a14:m>
                <a:endParaRPr lang="en-GB" dirty="0"/>
              </a:p>
              <a:p>
                <a:r>
                  <a:rPr lang="en-GB" dirty="0"/>
                  <a:t>If </a:t>
                </a:r>
                <a14:m>
                  <m:oMath xmlns:m="http://schemas.openxmlformats.org/officeDocument/2006/math">
                    <m:r>
                      <a:rPr lang="en-IN" b="0" i="1" smtClean="0">
                        <a:latin typeface="Cambria Math" panose="02040503050406030204" pitchFamily="18" charset="0"/>
                      </a:rPr>
                      <m:t>𝐴</m:t>
                    </m:r>
                  </m:oMath>
                </a14:m>
                <a:r>
                  <a:rPr lang="en-GB" dirty="0"/>
                  <a:t> is a square matrix, then trace of </a:t>
                </a:r>
                <a14:m>
                  <m:oMath xmlns:m="http://schemas.openxmlformats.org/officeDocument/2006/math">
                    <m:r>
                      <a:rPr lang="en-IN" b="0" i="1" smtClean="0">
                        <a:latin typeface="Cambria Math" panose="02040503050406030204" pitchFamily="18" charset="0"/>
                      </a:rPr>
                      <m:t>𝐴</m:t>
                    </m:r>
                  </m:oMath>
                </a14:m>
                <a:r>
                  <a:rPr lang="en-GB" dirty="0"/>
                  <a:t> </a:t>
                </a:r>
                <a14:m>
                  <m:oMath xmlns:m="http://schemas.openxmlformats.org/officeDocument/2006/math">
                    <m:r>
                      <a:rPr lang="en-IN" b="0" i="1" dirty="0" smtClean="0">
                        <a:latin typeface="Cambria Math" panose="02040503050406030204" pitchFamily="18" charset="0"/>
                      </a:rPr>
                      <m:t>𝑡𝑟</m:t>
                    </m:r>
                    <m:r>
                      <a:rPr lang="en-IN" b="0" i="1" dirty="0" smtClean="0">
                        <a:latin typeface="Cambria Math" panose="02040503050406030204" pitchFamily="18" charset="0"/>
                      </a:rPr>
                      <m:t>(</m:t>
                    </m:r>
                    <m:r>
                      <a:rPr lang="en-IN" b="0" i="1" dirty="0" smtClean="0">
                        <a:latin typeface="Cambria Math" panose="02040503050406030204" pitchFamily="18" charset="0"/>
                      </a:rPr>
                      <m:t>𝐴</m:t>
                    </m:r>
                    <m:r>
                      <a:rPr lang="en-IN" b="0" i="1" dirty="0" smtClean="0">
                        <a:latin typeface="Cambria Math" panose="02040503050406030204" pitchFamily="18" charset="0"/>
                      </a:rPr>
                      <m:t>)</m:t>
                    </m:r>
                  </m:oMath>
                </a14:m>
                <a:r>
                  <a:rPr lang="en-GB" dirty="0"/>
                  <a:t> is the sum of the entries on the main diagonal of </a:t>
                </a:r>
                <a14:m>
                  <m:oMath xmlns:m="http://schemas.openxmlformats.org/officeDocument/2006/math">
                    <m:r>
                      <a:rPr lang="en-IN" b="0" i="1" smtClean="0">
                        <a:latin typeface="Cambria Math" panose="02040503050406030204" pitchFamily="18" charset="0"/>
                      </a:rPr>
                      <m:t>𝐴</m:t>
                    </m:r>
                  </m:oMath>
                </a14:m>
                <a:endParaRPr lang="en-GB" dirty="0"/>
              </a:p>
              <a:p>
                <a:endParaRPr lang="en-IN" dirty="0"/>
              </a:p>
            </p:txBody>
          </p:sp>
        </mc:Choice>
        <mc:Fallback xmlns="">
          <p:sp>
            <p:nvSpPr>
              <p:cNvPr id="3" name="Content Placeholder 2">
                <a:extLst>
                  <a:ext uri="{FF2B5EF4-FFF2-40B4-BE49-F238E27FC236}">
                    <a16:creationId xmlns:a16="http://schemas.microsoft.com/office/drawing/2014/main" id="{0206ABBE-5E80-0071-C80B-78B780FBCD88}"/>
                  </a:ext>
                </a:extLst>
              </p:cNvPr>
              <p:cNvSpPr>
                <a:spLocks noGrp="1" noRot="1" noChangeAspect="1" noMove="1" noResize="1" noEditPoints="1" noAdjustHandles="1" noChangeArrowheads="1" noChangeShapeType="1" noTextEdit="1"/>
              </p:cNvSpPr>
              <p:nvPr>
                <p:ph sz="quarter" idx="10"/>
              </p:nvPr>
            </p:nvSpPr>
            <p:spPr>
              <a:blipFill>
                <a:blip r:embed="rId2"/>
                <a:stretch>
                  <a:fillRect t="-1331"/>
                </a:stretch>
              </a:blipFill>
            </p:spPr>
            <p:txBody>
              <a:bodyPr/>
              <a:lstStyle/>
              <a:p>
                <a:r>
                  <a:rPr lang="en-IN">
                    <a:noFill/>
                  </a:rPr>
                  <a:t> </a:t>
                </a:r>
              </a:p>
            </p:txBody>
          </p:sp>
        </mc:Fallback>
      </mc:AlternateContent>
    </p:spTree>
    <p:extLst>
      <p:ext uri="{BB962C8B-B14F-4D97-AF65-F5344CB8AC3E}">
        <p14:creationId xmlns:p14="http://schemas.microsoft.com/office/powerpoint/2010/main" val="1362622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D0A0D-FA64-7FC9-AD37-9140ABB190AD}"/>
              </a:ext>
            </a:extLst>
          </p:cNvPr>
          <p:cNvSpPr>
            <a:spLocks noGrp="1"/>
          </p:cNvSpPr>
          <p:nvPr>
            <p:ph type="title"/>
          </p:nvPr>
        </p:nvSpPr>
        <p:spPr/>
        <p:txBody>
          <a:bodyPr/>
          <a:lstStyle/>
          <a:p>
            <a:r>
              <a:rPr lang="en-GB" dirty="0"/>
              <a:t>Matrix Transpose, Inverse, and Their Properties</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DD70B78-A290-3AB4-B15F-095C24A9A54D}"/>
                  </a:ext>
                </a:extLst>
              </p:cNvPr>
              <p:cNvSpPr>
                <a:spLocks noGrp="1"/>
              </p:cNvSpPr>
              <p:nvPr>
                <p:ph sz="quarter" idx="10"/>
              </p:nvPr>
            </p:nvSpPr>
            <p:spPr/>
            <p:txBody>
              <a:bodyPr>
                <a:normAutofit fontScale="92500" lnSpcReduction="10000"/>
              </a:bodyPr>
              <a:lstStyle/>
              <a:p>
                <a:r>
                  <a:rPr lang="en-GB" dirty="0"/>
                  <a:t>Not all matrices have inverses</a:t>
                </a:r>
              </a:p>
              <a:p>
                <a:r>
                  <a:rPr lang="en-GB" dirty="0"/>
                  <a:t>Inverse for matrix A exists</a:t>
                </a:r>
              </a:p>
              <a:p>
                <a:pPr lvl="1"/>
                <a:r>
                  <a:rPr lang="en-GB" dirty="0"/>
                  <a:t>If and only if elimination produces n pivots for n equations</a:t>
                </a:r>
              </a:p>
              <a:p>
                <a:pPr lvl="1"/>
                <a:r>
                  <a:rPr lang="en-GB" dirty="0"/>
                  <a:t>A cannot have two different inverses</a:t>
                </a:r>
              </a:p>
              <a:p>
                <a:pPr lvl="1"/>
                <a:r>
                  <a:rPr lang="en-GB" dirty="0"/>
                  <a:t>One and only solution to </a:t>
                </a:r>
                <a14:m>
                  <m:oMath xmlns:m="http://schemas.openxmlformats.org/officeDocument/2006/math">
                    <m:r>
                      <a:rPr lang="en-GB" b="0" i="1" smtClean="0">
                        <a:latin typeface="Cambria Math" panose="02040503050406030204" pitchFamily="18" charset="0"/>
                      </a:rPr>
                      <m:t>𝐴𝑥</m:t>
                    </m:r>
                    <m:r>
                      <a:rPr lang="en-GB" b="0" i="1" smtClean="0">
                        <a:latin typeface="Cambria Math" panose="02040503050406030204" pitchFamily="18" charset="0"/>
                      </a:rPr>
                      <m:t>=</m:t>
                    </m:r>
                    <m:r>
                      <a:rPr lang="en-GB" b="0" i="1" smtClean="0">
                        <a:latin typeface="Cambria Math" panose="02040503050406030204" pitchFamily="18" charset="0"/>
                      </a:rPr>
                      <m:t>𝑏</m:t>
                    </m:r>
                  </m:oMath>
                </a14:m>
                <a:r>
                  <a:rPr lang="en-GB" dirty="0"/>
                  <a:t> is </a:t>
                </a:r>
                <a14:m>
                  <m:oMath xmlns:m="http://schemas.openxmlformats.org/officeDocument/2006/math">
                    <m:r>
                      <a:rPr lang="en-GB" b="0" i="1" smtClean="0">
                        <a:latin typeface="Cambria Math" panose="02040503050406030204" pitchFamily="18" charset="0"/>
                      </a:rPr>
                      <m:t>𝑥</m:t>
                    </m:r>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𝐴</m:t>
                        </m:r>
                      </m:e>
                      <m:sup>
                        <m:r>
                          <a:rPr lang="en-GB" b="0" i="1" smtClean="0">
                            <a:latin typeface="Cambria Math" panose="02040503050406030204" pitchFamily="18" charset="0"/>
                          </a:rPr>
                          <m:t>−1</m:t>
                        </m:r>
                      </m:sup>
                    </m:sSup>
                    <m:r>
                      <a:rPr lang="en-GB" b="0" i="1" smtClean="0">
                        <a:latin typeface="Cambria Math" panose="02040503050406030204" pitchFamily="18" charset="0"/>
                      </a:rPr>
                      <m:t>𝐵</m:t>
                    </m:r>
                  </m:oMath>
                </a14:m>
                <a:endParaRPr lang="en-GB" dirty="0"/>
              </a:p>
              <a:p>
                <a:r>
                  <a:rPr lang="en-GB" dirty="0"/>
                  <a:t>For a non-zero vector </a:t>
                </a:r>
                <a14:m>
                  <m:oMath xmlns:m="http://schemas.openxmlformats.org/officeDocument/2006/math">
                    <m:r>
                      <a:rPr lang="en-GB" b="0" i="1" smtClean="0">
                        <a:latin typeface="Cambria Math" panose="02040503050406030204" pitchFamily="18" charset="0"/>
                      </a:rPr>
                      <m:t>𝑥</m:t>
                    </m:r>
                  </m:oMath>
                </a14:m>
                <a:r>
                  <a:rPr lang="en-GB" dirty="0"/>
                  <a:t> such that </a:t>
                </a:r>
                <a14:m>
                  <m:oMath xmlns:m="http://schemas.openxmlformats.org/officeDocument/2006/math">
                    <m:r>
                      <a:rPr lang="en-GB" b="0" i="1" smtClean="0">
                        <a:latin typeface="Cambria Math" panose="02040503050406030204" pitchFamily="18" charset="0"/>
                      </a:rPr>
                      <m:t>𝐴𝑥</m:t>
                    </m:r>
                    <m:r>
                      <a:rPr lang="en-GB" b="0" i="1" smtClean="0">
                        <a:latin typeface="Cambria Math" panose="02040503050406030204" pitchFamily="18" charset="0"/>
                      </a:rPr>
                      <m:t>=</m:t>
                    </m:r>
                  </m:oMath>
                </a14:m>
                <a:r>
                  <a:rPr lang="en-GB" dirty="0"/>
                  <a:t>0, then A is NOT invertible</a:t>
                </a:r>
              </a:p>
              <a:p>
                <a:r>
                  <a:rPr lang="en-GB" dirty="0"/>
                  <a:t>For an invertible matrix </a:t>
                </a:r>
                <a:r>
                  <a:rPr lang="en-GB" i="1" dirty="0"/>
                  <a:t>A</a:t>
                </a:r>
                <a:r>
                  <a:rPr lang="en-GB" dirty="0"/>
                  <a:t>, </a:t>
                </a:r>
                <a14:m>
                  <m:oMath xmlns:m="http://schemas.openxmlformats.org/officeDocument/2006/math">
                    <m:r>
                      <a:rPr lang="en-GB" b="0" i="1" smtClean="0">
                        <a:latin typeface="Cambria Math" panose="02040503050406030204" pitchFamily="18" charset="0"/>
                      </a:rPr>
                      <m:t>𝐴𝑥</m:t>
                    </m:r>
                    <m:r>
                      <a:rPr lang="en-GB" b="0" i="1" smtClean="0">
                        <a:latin typeface="Cambria Math" panose="02040503050406030204" pitchFamily="18" charset="0"/>
                      </a:rPr>
                      <m:t>=0</m:t>
                    </m:r>
                  </m:oMath>
                </a14:m>
                <a:r>
                  <a:rPr lang="en-GB" dirty="0"/>
                  <a:t> will only have a zero solution i.e. </a:t>
                </a:r>
                <a14:m>
                  <m:oMath xmlns:m="http://schemas.openxmlformats.org/officeDocument/2006/math">
                    <m:r>
                      <a:rPr lang="en-GB" b="0" i="1" smtClean="0">
                        <a:latin typeface="Cambria Math" panose="02040503050406030204" pitchFamily="18" charset="0"/>
                      </a:rPr>
                      <m:t>𝑥</m:t>
                    </m:r>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𝐴</m:t>
                        </m:r>
                      </m:e>
                      <m:sup>
                        <m:r>
                          <a:rPr lang="en-GB" b="0" i="1" smtClean="0">
                            <a:latin typeface="Cambria Math" panose="02040503050406030204" pitchFamily="18" charset="0"/>
                          </a:rPr>
                          <m:t>−1</m:t>
                        </m:r>
                      </m:sup>
                    </m:sSup>
                    <m:r>
                      <a:rPr lang="en-GB" b="0" i="1" smtClean="0">
                        <a:latin typeface="Cambria Math" panose="02040503050406030204" pitchFamily="18" charset="0"/>
                      </a:rPr>
                      <m:t>0=0</m:t>
                    </m:r>
                  </m:oMath>
                </a14:m>
                <a:endParaRPr lang="en-GB" b="0" dirty="0"/>
              </a:p>
              <a:p>
                <a:r>
                  <a:rPr lang="en-GB" dirty="0"/>
                  <a:t>A 2x2 matrix </a:t>
                </a:r>
                <a14:m>
                  <m:oMath xmlns:m="http://schemas.openxmlformats.org/officeDocument/2006/math">
                    <m:d>
                      <m:dPr>
                        <m:begChr m:val="["/>
                        <m:endChr m:val="]"/>
                        <m:ctrlPr>
                          <a:rPr lang="en-GB" i="1" smtClean="0">
                            <a:latin typeface="Cambria Math" panose="02040503050406030204" pitchFamily="18" charset="0"/>
                          </a:rPr>
                        </m:ctrlPr>
                      </m:dPr>
                      <m:e>
                        <m:m>
                          <m:mPr>
                            <m:mcs>
                              <m:mc>
                                <m:mcPr>
                                  <m:count m:val="2"/>
                                  <m:mcJc m:val="center"/>
                                </m:mcPr>
                              </m:mc>
                            </m:mcs>
                            <m:ctrlPr>
                              <a:rPr lang="en-GB" i="1" smtClean="0">
                                <a:latin typeface="Cambria Math" panose="02040503050406030204" pitchFamily="18" charset="0"/>
                              </a:rPr>
                            </m:ctrlPr>
                          </m:mPr>
                          <m:mr>
                            <m:e>
                              <m:r>
                                <m:rPr>
                                  <m:brk m:alnAt="7"/>
                                </m:rPr>
                                <a:rPr lang="en-GB" b="0" i="1" smtClean="0">
                                  <a:latin typeface="Cambria Math" panose="02040503050406030204" pitchFamily="18" charset="0"/>
                                </a:rPr>
                                <m:t>𝑎</m:t>
                              </m:r>
                            </m:e>
                            <m:e>
                              <m:r>
                                <a:rPr lang="en-GB" b="0" i="1" smtClean="0">
                                  <a:latin typeface="Cambria Math" panose="02040503050406030204" pitchFamily="18" charset="0"/>
                                </a:rPr>
                                <m:t>𝑏</m:t>
                              </m:r>
                            </m:e>
                          </m:mr>
                          <m:mr>
                            <m:e>
                              <m:r>
                                <a:rPr lang="en-GB" b="0" i="1" smtClean="0">
                                  <a:latin typeface="Cambria Math" panose="02040503050406030204" pitchFamily="18" charset="0"/>
                                </a:rPr>
                                <m:t>𝑐</m:t>
                              </m:r>
                            </m:e>
                            <m:e>
                              <m:r>
                                <a:rPr lang="en-GB" b="0" i="1" smtClean="0">
                                  <a:latin typeface="Cambria Math" panose="02040503050406030204" pitchFamily="18" charset="0"/>
                                </a:rPr>
                                <m:t>𝑑</m:t>
                              </m:r>
                            </m:e>
                          </m:mr>
                        </m:m>
                      </m:e>
                    </m:d>
                  </m:oMath>
                </a14:m>
                <a:r>
                  <a:rPr lang="en-GB" dirty="0"/>
                  <a:t> is invertible if </a:t>
                </a:r>
                <a14:m>
                  <m:oMath xmlns:m="http://schemas.openxmlformats.org/officeDocument/2006/math">
                    <m:d>
                      <m:dPr>
                        <m:ctrlPr>
                          <a:rPr lang="en-GB" b="0" i="1" smtClean="0">
                            <a:latin typeface="Cambria Math" panose="02040503050406030204" pitchFamily="18" charset="0"/>
                          </a:rPr>
                        </m:ctrlPr>
                      </m:dPr>
                      <m:e>
                        <m:r>
                          <a:rPr lang="en-GB" b="0" i="1" smtClean="0">
                            <a:latin typeface="Cambria Math" panose="02040503050406030204" pitchFamily="18" charset="0"/>
                          </a:rPr>
                          <m:t>𝑎𝑑</m:t>
                        </m:r>
                        <m:r>
                          <a:rPr lang="en-GB" b="0" i="1" smtClean="0">
                            <a:latin typeface="Cambria Math" panose="02040503050406030204" pitchFamily="18" charset="0"/>
                          </a:rPr>
                          <m:t>−</m:t>
                        </m:r>
                        <m:r>
                          <a:rPr lang="en-GB" b="0" i="1" smtClean="0">
                            <a:latin typeface="Cambria Math" panose="02040503050406030204" pitchFamily="18" charset="0"/>
                          </a:rPr>
                          <m:t>𝑏𝑐</m:t>
                        </m:r>
                      </m:e>
                    </m:d>
                    <m:r>
                      <a:rPr lang="en-GB" b="0" i="1" smtClean="0">
                        <a:latin typeface="Cambria Math" panose="02040503050406030204" pitchFamily="18" charset="0"/>
                      </a:rPr>
                      <m:t>≠0</m:t>
                    </m:r>
                  </m:oMath>
                </a14:m>
                <a:r>
                  <a:rPr lang="en-GB" dirty="0"/>
                  <a:t> and the inverse is </a:t>
                </a:r>
                <a14:m>
                  <m:oMath xmlns:m="http://schemas.openxmlformats.org/officeDocument/2006/math">
                    <m:f>
                      <m:fPr>
                        <m:ctrlPr>
                          <a:rPr lang="en-GB" b="0" i="1" smtClean="0">
                            <a:latin typeface="Cambria Math" panose="02040503050406030204" pitchFamily="18" charset="0"/>
                          </a:rPr>
                        </m:ctrlPr>
                      </m:fPr>
                      <m:num>
                        <m:r>
                          <a:rPr lang="en-GB" b="0" i="0" smtClean="0">
                            <a:latin typeface="Cambria Math" panose="02040503050406030204" pitchFamily="18" charset="0"/>
                          </a:rPr>
                          <m:t>1</m:t>
                        </m:r>
                      </m:num>
                      <m:den>
                        <m:r>
                          <a:rPr lang="en-GB" b="0" i="0" smtClean="0">
                            <a:latin typeface="Cambria Math" panose="02040503050406030204" pitchFamily="18" charset="0"/>
                          </a:rPr>
                          <m:t>(</m:t>
                        </m:r>
                        <m:r>
                          <m:rPr>
                            <m:sty m:val="p"/>
                          </m:rPr>
                          <a:rPr lang="en-GB" b="0" i="0" smtClean="0">
                            <a:latin typeface="Cambria Math" panose="02040503050406030204" pitchFamily="18" charset="0"/>
                          </a:rPr>
                          <m:t>ad</m:t>
                        </m:r>
                        <m:r>
                          <a:rPr lang="en-GB" b="0" i="0" smtClean="0">
                            <a:latin typeface="Cambria Math" panose="02040503050406030204" pitchFamily="18" charset="0"/>
                          </a:rPr>
                          <m:t>−</m:t>
                        </m:r>
                        <m:r>
                          <m:rPr>
                            <m:sty m:val="p"/>
                          </m:rPr>
                          <a:rPr lang="en-GB" b="0" i="0" smtClean="0">
                            <a:latin typeface="Cambria Math" panose="02040503050406030204" pitchFamily="18" charset="0"/>
                          </a:rPr>
                          <m:t>bc</m:t>
                        </m:r>
                        <m:r>
                          <a:rPr lang="en-GB" b="0" i="0" smtClean="0">
                            <a:latin typeface="Cambria Math" panose="02040503050406030204" pitchFamily="18" charset="0"/>
                          </a:rPr>
                          <m:t>)</m:t>
                        </m:r>
                      </m:den>
                    </m:f>
                    <m:d>
                      <m:dPr>
                        <m:begChr m:val="["/>
                        <m:endChr m:val="]"/>
                        <m:ctrlPr>
                          <a:rPr lang="en-GB" i="1" smtClean="0">
                            <a:latin typeface="Cambria Math" panose="02040503050406030204" pitchFamily="18" charset="0"/>
                          </a:rPr>
                        </m:ctrlPr>
                      </m:dPr>
                      <m:e>
                        <m:m>
                          <m:mPr>
                            <m:mcs>
                              <m:mc>
                                <m:mcPr>
                                  <m:count m:val="2"/>
                                  <m:mcJc m:val="center"/>
                                </m:mcPr>
                              </m:mc>
                            </m:mcs>
                            <m:ctrlPr>
                              <a:rPr lang="en-GB" i="1" smtClean="0">
                                <a:latin typeface="Cambria Math" panose="02040503050406030204" pitchFamily="18" charset="0"/>
                              </a:rPr>
                            </m:ctrlPr>
                          </m:mPr>
                          <m:mr>
                            <m:e>
                              <m:r>
                                <m:rPr>
                                  <m:brk m:alnAt="7"/>
                                </m:rPr>
                                <a:rPr lang="en-GB" b="0" i="1" smtClean="0">
                                  <a:latin typeface="Cambria Math" panose="02040503050406030204" pitchFamily="18" charset="0"/>
                                </a:rPr>
                                <m:t>𝑑</m:t>
                              </m:r>
                            </m:e>
                            <m:e>
                              <m:r>
                                <a:rPr lang="en-GB" b="0" i="1" smtClean="0">
                                  <a:latin typeface="Cambria Math" panose="02040503050406030204" pitchFamily="18" charset="0"/>
                                </a:rPr>
                                <m:t>−</m:t>
                              </m:r>
                              <m:r>
                                <a:rPr lang="en-GB" b="0" i="1" smtClean="0">
                                  <a:latin typeface="Cambria Math" panose="02040503050406030204" pitchFamily="18" charset="0"/>
                                </a:rPr>
                                <m:t>𝑏</m:t>
                              </m:r>
                            </m:e>
                          </m:mr>
                          <m:mr>
                            <m:e>
                              <m:r>
                                <a:rPr lang="en-GB" b="0" i="1" smtClean="0">
                                  <a:latin typeface="Cambria Math" panose="02040503050406030204" pitchFamily="18" charset="0"/>
                                </a:rPr>
                                <m:t>−</m:t>
                              </m:r>
                              <m:r>
                                <a:rPr lang="en-GB" b="0" i="1" smtClean="0">
                                  <a:latin typeface="Cambria Math" panose="02040503050406030204" pitchFamily="18" charset="0"/>
                                </a:rPr>
                                <m:t>𝑐</m:t>
                              </m:r>
                            </m:e>
                            <m:e>
                              <m:r>
                                <a:rPr lang="en-GB" b="0" i="1" smtClean="0">
                                  <a:latin typeface="Cambria Math" panose="02040503050406030204" pitchFamily="18" charset="0"/>
                                </a:rPr>
                                <m:t>𝑎</m:t>
                              </m:r>
                            </m:e>
                          </m:mr>
                        </m:m>
                      </m:e>
                    </m:d>
                  </m:oMath>
                </a14:m>
                <a:endParaRPr lang="en-GB" dirty="0"/>
              </a:p>
              <a:p>
                <a:r>
                  <a:rPr lang="en-GB" dirty="0"/>
                  <a:t>A matrix is invertible if its determinant is non-zero</a:t>
                </a:r>
              </a:p>
              <a:p>
                <a:r>
                  <a:rPr lang="en-GB" dirty="0"/>
                  <a:t>A diagonal matrix is invertible if the no diagonal entries are zero </a:t>
                </a:r>
                <a14:m>
                  <m:oMath xmlns:m="http://schemas.openxmlformats.org/officeDocument/2006/math">
                    <m:d>
                      <m:dPr>
                        <m:begChr m:val="["/>
                        <m:endChr m:val="]"/>
                        <m:ctrlPr>
                          <a:rPr lang="en-GB" i="1" smtClean="0">
                            <a:latin typeface="Cambria Math" panose="02040503050406030204" pitchFamily="18" charset="0"/>
                          </a:rPr>
                        </m:ctrlPr>
                      </m:dPr>
                      <m:e>
                        <m:m>
                          <m:mPr>
                            <m:mcs>
                              <m:mc>
                                <m:mcPr>
                                  <m:count m:val="1"/>
                                  <m:mcJc m:val="center"/>
                                </m:mcPr>
                              </m:mc>
                            </m:mcs>
                            <m:ctrlPr>
                              <a:rPr lang="en-GB" i="1" smtClean="0">
                                <a:latin typeface="Cambria Math" panose="02040503050406030204" pitchFamily="18" charset="0"/>
                              </a:rPr>
                            </m:ctrlPr>
                          </m:mPr>
                          <m:mr>
                            <m:e>
                              <m:sSub>
                                <m:sSubPr>
                                  <m:ctrlPr>
                                    <a:rPr lang="en-GB" b="0" i="1" smtClean="0">
                                      <a:latin typeface="Cambria Math" panose="02040503050406030204" pitchFamily="18" charset="0"/>
                                    </a:rPr>
                                  </m:ctrlPr>
                                </m:sSubPr>
                                <m:e>
                                  <m:r>
                                    <m:rPr>
                                      <m:brk m:alnAt="7"/>
                                    </m:rPr>
                                    <a:rPr lang="en-GB" b="0" i="1" smtClean="0">
                                      <a:latin typeface="Cambria Math" panose="02040503050406030204" pitchFamily="18" charset="0"/>
                                    </a:rPr>
                                    <m:t>𝑑</m:t>
                                  </m:r>
                                </m:e>
                                <m:sub>
                                  <m:r>
                                    <a:rPr lang="en-GB" b="0" i="1" smtClean="0">
                                      <a:latin typeface="Cambria Math" panose="02040503050406030204" pitchFamily="18" charset="0"/>
                                    </a:rPr>
                                    <m:t>1</m:t>
                                  </m:r>
                                </m:sub>
                              </m:sSub>
                            </m:e>
                          </m:mr>
                          <m:mr>
                            <m:e>
                              <m:r>
                                <a:rPr lang="en-GB" b="0" i="1" smtClean="0">
                                  <a:latin typeface="Cambria Math" panose="02040503050406030204" pitchFamily="18" charset="0"/>
                                </a:rPr>
                                <m:t>0</m:t>
                              </m:r>
                            </m:e>
                          </m:mr>
                          <m:mr>
                            <m:e>
                              <m:r>
                                <a:rPr lang="en-GB" b="0" i="1" smtClean="0">
                                  <a:latin typeface="Cambria Math" panose="02040503050406030204" pitchFamily="18" charset="0"/>
                                </a:rPr>
                                <m:t>0</m:t>
                              </m:r>
                            </m:e>
                          </m:mr>
                        </m:m>
                        <m:m>
                          <m:mPr>
                            <m:mcs>
                              <m:mc>
                                <m:mcPr>
                                  <m:count m:val="1"/>
                                  <m:mcJc m:val="center"/>
                                </m:mcPr>
                              </m:mc>
                            </m:mcs>
                            <m:ctrlPr>
                              <a:rPr lang="en-GB" i="1" smtClean="0">
                                <a:latin typeface="Cambria Math" panose="02040503050406030204" pitchFamily="18" charset="0"/>
                              </a:rPr>
                            </m:ctrlPr>
                          </m:mPr>
                          <m:mr>
                            <m:e>
                              <m:r>
                                <m:rPr>
                                  <m:brk m:alnAt="7"/>
                                </m:rPr>
                                <a:rPr lang="en-GB" b="0" i="1" smtClean="0">
                                  <a:latin typeface="Cambria Math" panose="02040503050406030204" pitchFamily="18" charset="0"/>
                                </a:rPr>
                                <m:t>0</m:t>
                              </m:r>
                            </m:e>
                          </m:mr>
                          <m:m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𝑑</m:t>
                                  </m:r>
                                </m:e>
                                <m:sub>
                                  <m:r>
                                    <a:rPr lang="en-GB" b="0" i="1" smtClean="0">
                                      <a:latin typeface="Cambria Math" panose="02040503050406030204" pitchFamily="18" charset="0"/>
                                    </a:rPr>
                                    <m:t>2</m:t>
                                  </m:r>
                                </m:sub>
                              </m:sSub>
                            </m:e>
                          </m:mr>
                          <m:mr>
                            <m:e>
                              <m:r>
                                <a:rPr lang="en-GB" b="0" i="1" smtClean="0">
                                  <a:latin typeface="Cambria Math" panose="02040503050406030204" pitchFamily="18" charset="0"/>
                                </a:rPr>
                                <m:t>0</m:t>
                              </m:r>
                            </m:e>
                          </m:mr>
                        </m:m>
                        <m:m>
                          <m:mPr>
                            <m:mcs>
                              <m:mc>
                                <m:mcPr>
                                  <m:count m:val="1"/>
                                  <m:mcJc m:val="center"/>
                                </m:mcPr>
                              </m:mc>
                            </m:mcs>
                            <m:ctrlPr>
                              <a:rPr lang="en-GB" i="1" smtClean="0">
                                <a:latin typeface="Cambria Math" panose="02040503050406030204" pitchFamily="18" charset="0"/>
                              </a:rPr>
                            </m:ctrlPr>
                          </m:mPr>
                          <m:mr>
                            <m:e>
                              <m:r>
                                <m:rPr>
                                  <m:brk m:alnAt="7"/>
                                </m:rPr>
                                <a:rPr lang="en-GB" b="0" i="1" smtClean="0">
                                  <a:latin typeface="Cambria Math" panose="02040503050406030204" pitchFamily="18" charset="0"/>
                                </a:rPr>
                                <m:t>0</m:t>
                              </m:r>
                            </m:e>
                          </m:mr>
                          <m:mr>
                            <m:e>
                              <m:r>
                                <a:rPr lang="en-GB" b="0" i="1" smtClean="0">
                                  <a:latin typeface="Cambria Math" panose="02040503050406030204" pitchFamily="18" charset="0"/>
                                </a:rPr>
                                <m:t>0</m:t>
                              </m:r>
                            </m:e>
                          </m:mr>
                          <m:m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𝑑</m:t>
                                  </m:r>
                                </m:e>
                                <m:sub>
                                  <m:r>
                                    <a:rPr lang="en-GB" b="0" i="1" smtClean="0">
                                      <a:latin typeface="Cambria Math" panose="02040503050406030204" pitchFamily="18" charset="0"/>
                                    </a:rPr>
                                    <m:t>3</m:t>
                                  </m:r>
                                </m:sub>
                              </m:sSub>
                            </m:e>
                          </m:mr>
                        </m:m>
                      </m:e>
                    </m:d>
                  </m:oMath>
                </a14:m>
                <a:endParaRPr lang="en-GB" dirty="0"/>
              </a:p>
              <a:p>
                <a:r>
                  <a:rPr lang="en-GB" dirty="0"/>
                  <a:t>If A and B are invertible, then so is (AB)</a:t>
                </a:r>
              </a:p>
              <a:p>
                <a:r>
                  <a:rPr lang="en-GB" dirty="0"/>
                  <a:t>Inverse comes in reverse order - </a:t>
                </a:r>
                <a14:m>
                  <m:oMath xmlns:m="http://schemas.openxmlformats.org/officeDocument/2006/math">
                    <m:sSup>
                      <m:sSupPr>
                        <m:ctrlPr>
                          <a:rPr lang="en-GB" b="0" i="1" smtClean="0">
                            <a:latin typeface="Cambria Math" panose="02040503050406030204" pitchFamily="18" charset="0"/>
                          </a:rPr>
                        </m:ctrlPr>
                      </m:sSupPr>
                      <m:e>
                        <m:d>
                          <m:dPr>
                            <m:ctrlPr>
                              <a:rPr lang="en-GB" b="0" i="1" smtClean="0">
                                <a:latin typeface="Cambria Math" panose="02040503050406030204" pitchFamily="18" charset="0"/>
                              </a:rPr>
                            </m:ctrlPr>
                          </m:dPr>
                          <m:e>
                            <m:r>
                              <a:rPr lang="en-GB" b="0" i="1" smtClean="0">
                                <a:latin typeface="Cambria Math" panose="02040503050406030204" pitchFamily="18" charset="0"/>
                              </a:rPr>
                              <m:t>𝐴𝐵𝐶</m:t>
                            </m:r>
                          </m:e>
                        </m:d>
                      </m:e>
                      <m:sup>
                        <m:r>
                          <a:rPr lang="en-GB" b="0" i="1" smtClean="0">
                            <a:latin typeface="Cambria Math" panose="02040503050406030204" pitchFamily="18" charset="0"/>
                          </a:rPr>
                          <m:t>−1</m:t>
                        </m:r>
                      </m:sup>
                    </m:sSup>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𝐶</m:t>
                        </m:r>
                      </m:e>
                      <m:sup>
                        <m:r>
                          <a:rPr lang="en-GB" b="0" i="1" smtClean="0">
                            <a:latin typeface="Cambria Math" panose="02040503050406030204" pitchFamily="18" charset="0"/>
                          </a:rPr>
                          <m:t>−1</m:t>
                        </m:r>
                      </m:sup>
                    </m:sSup>
                    <m:sSup>
                      <m:sSupPr>
                        <m:ctrlPr>
                          <a:rPr lang="en-GB" b="0" i="1" smtClean="0">
                            <a:latin typeface="Cambria Math" panose="02040503050406030204" pitchFamily="18" charset="0"/>
                          </a:rPr>
                        </m:ctrlPr>
                      </m:sSupPr>
                      <m:e>
                        <m:r>
                          <a:rPr lang="en-GB" b="0" i="1" smtClean="0">
                            <a:latin typeface="Cambria Math" panose="02040503050406030204" pitchFamily="18" charset="0"/>
                          </a:rPr>
                          <m:t>𝐵</m:t>
                        </m:r>
                      </m:e>
                      <m:sup>
                        <m:r>
                          <a:rPr lang="en-GB" b="0" i="1" smtClean="0">
                            <a:latin typeface="Cambria Math" panose="02040503050406030204" pitchFamily="18" charset="0"/>
                          </a:rPr>
                          <m:t>−1</m:t>
                        </m:r>
                      </m:sup>
                    </m:sSup>
                    <m:sSup>
                      <m:sSupPr>
                        <m:ctrlPr>
                          <a:rPr lang="en-GB" b="0" i="1" smtClean="0">
                            <a:latin typeface="Cambria Math" panose="02040503050406030204" pitchFamily="18" charset="0"/>
                          </a:rPr>
                        </m:ctrlPr>
                      </m:sSupPr>
                      <m:e>
                        <m:r>
                          <a:rPr lang="en-GB" b="0" i="1" smtClean="0">
                            <a:latin typeface="Cambria Math" panose="02040503050406030204" pitchFamily="18" charset="0"/>
                          </a:rPr>
                          <m:t>𝐴</m:t>
                        </m:r>
                      </m:e>
                      <m:sup>
                        <m:r>
                          <a:rPr lang="en-GB" b="0" i="1" smtClean="0">
                            <a:latin typeface="Cambria Math" panose="02040503050406030204" pitchFamily="18" charset="0"/>
                          </a:rPr>
                          <m:t>−1</m:t>
                        </m:r>
                      </m:sup>
                    </m:sSup>
                  </m:oMath>
                </a14:m>
                <a:endParaRPr lang="en-GB" dirty="0"/>
              </a:p>
              <a:p>
                <a:r>
                  <a:rPr lang="en-GB" dirty="0"/>
                  <a:t>If matrix A in invertible, then </a:t>
                </a:r>
                <a14:m>
                  <m:oMath xmlns:m="http://schemas.openxmlformats.org/officeDocument/2006/math">
                    <m:sSup>
                      <m:sSupPr>
                        <m:ctrlPr>
                          <a:rPr lang="en-GB" b="0" i="1" smtClean="0">
                            <a:latin typeface="Cambria Math" panose="02040503050406030204" pitchFamily="18" charset="0"/>
                          </a:rPr>
                        </m:ctrlPr>
                      </m:sSupPr>
                      <m:e>
                        <m:r>
                          <a:rPr lang="en-GB" b="0" i="1" smtClean="0">
                            <a:latin typeface="Cambria Math" panose="02040503050406030204" pitchFamily="18" charset="0"/>
                          </a:rPr>
                          <m:t>𝐴</m:t>
                        </m:r>
                      </m:e>
                      <m:sup>
                        <m:r>
                          <a:rPr lang="en-GB" b="0" i="1" smtClean="0">
                            <a:latin typeface="Cambria Math" panose="02040503050406030204" pitchFamily="18" charset="0"/>
                          </a:rPr>
                          <m:t>−1</m:t>
                        </m:r>
                      </m:sup>
                    </m:sSup>
                    <m:r>
                      <a:rPr lang="en-GB" b="0" i="1" smtClean="0">
                        <a:latin typeface="Cambria Math" panose="02040503050406030204" pitchFamily="18" charset="0"/>
                      </a:rPr>
                      <m:t>𝐴</m:t>
                    </m:r>
                    <m:r>
                      <a:rPr lang="en-GB" b="0" i="1" smtClean="0">
                        <a:latin typeface="Cambria Math" panose="02040503050406030204" pitchFamily="18" charset="0"/>
                      </a:rPr>
                      <m:t>=</m:t>
                    </m:r>
                    <m:r>
                      <a:rPr lang="en-GB" b="0" i="1" smtClean="0">
                        <a:latin typeface="Cambria Math" panose="02040503050406030204" pitchFamily="18" charset="0"/>
                      </a:rPr>
                      <m:t>𝐴</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𝐴</m:t>
                        </m:r>
                      </m:e>
                      <m:sup>
                        <m:r>
                          <a:rPr lang="en-GB" b="0" i="1" smtClean="0">
                            <a:latin typeface="Cambria Math" panose="02040503050406030204" pitchFamily="18" charset="0"/>
                          </a:rPr>
                          <m:t>−1</m:t>
                        </m:r>
                      </m:sup>
                    </m:sSup>
                    <m:r>
                      <a:rPr lang="en-GB" b="0" i="1" smtClean="0">
                        <a:latin typeface="Cambria Math" panose="02040503050406030204" pitchFamily="18" charset="0"/>
                      </a:rPr>
                      <m:t>=</m:t>
                    </m:r>
                    <m:r>
                      <a:rPr lang="en-GB" b="0" i="1" smtClean="0">
                        <a:latin typeface="Cambria Math" panose="02040503050406030204" pitchFamily="18" charset="0"/>
                      </a:rPr>
                      <m:t>𝐼</m:t>
                    </m:r>
                  </m:oMath>
                </a14:m>
                <a:endParaRPr lang="en-IN" dirty="0"/>
              </a:p>
            </p:txBody>
          </p:sp>
        </mc:Choice>
        <mc:Fallback xmlns="">
          <p:sp>
            <p:nvSpPr>
              <p:cNvPr id="3" name="Content Placeholder 2">
                <a:extLst>
                  <a:ext uri="{FF2B5EF4-FFF2-40B4-BE49-F238E27FC236}">
                    <a16:creationId xmlns:a16="http://schemas.microsoft.com/office/drawing/2014/main" id="{3DD70B78-A290-3AB4-B15F-095C24A9A54D}"/>
                  </a:ext>
                </a:extLst>
              </p:cNvPr>
              <p:cNvSpPr>
                <a:spLocks noGrp="1" noRot="1" noChangeAspect="1" noMove="1" noResize="1" noEditPoints="1" noAdjustHandles="1" noChangeArrowheads="1" noChangeShapeType="1" noTextEdit="1"/>
              </p:cNvSpPr>
              <p:nvPr>
                <p:ph sz="quarter" idx="10"/>
              </p:nvPr>
            </p:nvSpPr>
            <p:spPr>
              <a:blipFill>
                <a:blip r:embed="rId2"/>
                <a:stretch>
                  <a:fillRect t="-1228"/>
                </a:stretch>
              </a:blipFill>
            </p:spPr>
            <p:txBody>
              <a:bodyPr/>
              <a:lstStyle/>
              <a:p>
                <a:r>
                  <a:rPr lang="en-IN">
                    <a:noFill/>
                  </a:rPr>
                  <a:t> </a:t>
                </a:r>
              </a:p>
            </p:txBody>
          </p:sp>
        </mc:Fallback>
      </mc:AlternateContent>
    </p:spTree>
    <p:extLst>
      <p:ext uri="{BB962C8B-B14F-4D97-AF65-F5344CB8AC3E}">
        <p14:creationId xmlns:p14="http://schemas.microsoft.com/office/powerpoint/2010/main" val="2504025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C9F9B-386D-FC16-5E73-DE7901723EF3}"/>
              </a:ext>
            </a:extLst>
          </p:cNvPr>
          <p:cNvSpPr>
            <a:spLocks noGrp="1"/>
          </p:cNvSpPr>
          <p:nvPr>
            <p:ph type="title"/>
          </p:nvPr>
        </p:nvSpPr>
        <p:spPr/>
        <p:txBody>
          <a:bodyPr/>
          <a:lstStyle/>
          <a:p>
            <a:r>
              <a:rPr lang="en-GB" dirty="0"/>
              <a:t>Matrices</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B38FE0B-6B98-34F1-DC2A-8CC88D1BB3B0}"/>
                  </a:ext>
                </a:extLst>
              </p:cNvPr>
              <p:cNvSpPr>
                <a:spLocks noGrp="1"/>
              </p:cNvSpPr>
              <p:nvPr>
                <p:ph sz="quarter" idx="10"/>
              </p:nvPr>
            </p:nvSpPr>
            <p:spPr/>
            <p:txBody>
              <a:bodyPr>
                <a:normAutofit lnSpcReduction="10000"/>
              </a:bodyPr>
              <a:lstStyle/>
              <a:p>
                <a:r>
                  <a:rPr lang="en-GB" sz="2000" dirty="0"/>
                  <a:t>Block and sub matrices</a:t>
                </a:r>
              </a:p>
              <a:p>
                <a:pPr lvl="1"/>
                <a:r>
                  <a:rPr lang="en-GB" sz="1800" dirty="0"/>
                  <a:t>When the entries of a matrix are matrices themselves – such a matrix is called block matrix</a:t>
                </a:r>
              </a:p>
              <a:p>
                <a:pPr lvl="2"/>
                <a14:m>
                  <m:oMath xmlns:m="http://schemas.openxmlformats.org/officeDocument/2006/math">
                    <m:r>
                      <a:rPr lang="en-GB" sz="1600" b="0" i="1" smtClean="0">
                        <a:latin typeface="Cambria Math" panose="02040503050406030204" pitchFamily="18" charset="0"/>
                      </a:rPr>
                      <m:t>𝐴</m:t>
                    </m:r>
                    <m:r>
                      <a:rPr lang="en-GB" sz="1600" b="0" i="1" smtClean="0">
                        <a:latin typeface="Cambria Math" panose="02040503050406030204" pitchFamily="18" charset="0"/>
                      </a:rPr>
                      <m:t>=</m:t>
                    </m:r>
                    <m:d>
                      <m:dPr>
                        <m:begChr m:val="["/>
                        <m:endChr m:val="]"/>
                        <m:ctrlPr>
                          <a:rPr lang="en-GB" sz="1600" b="0" i="1" smtClean="0">
                            <a:latin typeface="Cambria Math" panose="02040503050406030204" pitchFamily="18" charset="0"/>
                          </a:rPr>
                        </m:ctrlPr>
                      </m:dPr>
                      <m:e>
                        <m:m>
                          <m:mPr>
                            <m:mcs>
                              <m:mc>
                                <m:mcPr>
                                  <m:count m:val="2"/>
                                  <m:mcJc m:val="center"/>
                                </m:mcPr>
                              </m:mc>
                            </m:mcs>
                            <m:ctrlPr>
                              <a:rPr lang="en-GB" sz="1600" b="0" i="1" smtClean="0">
                                <a:latin typeface="Cambria Math" panose="02040503050406030204" pitchFamily="18" charset="0"/>
                              </a:rPr>
                            </m:ctrlPr>
                          </m:mPr>
                          <m:mr>
                            <m:e>
                              <m:r>
                                <m:rPr>
                                  <m:brk m:alnAt="7"/>
                                </m:rPr>
                                <a:rPr lang="en-GB" sz="1600" b="0" i="1" smtClean="0">
                                  <a:latin typeface="Cambria Math" panose="02040503050406030204" pitchFamily="18" charset="0"/>
                                </a:rPr>
                                <m:t>𝐵</m:t>
                              </m:r>
                            </m:e>
                            <m:e>
                              <m:r>
                                <a:rPr lang="en-GB" sz="1600" b="0" i="1" smtClean="0">
                                  <a:latin typeface="Cambria Math" panose="02040503050406030204" pitchFamily="18" charset="0"/>
                                </a:rPr>
                                <m:t>𝐷</m:t>
                              </m:r>
                            </m:e>
                          </m:mr>
                          <m:mr>
                            <m:e>
                              <m:r>
                                <a:rPr lang="en-GB" sz="1600" b="0" i="1" smtClean="0">
                                  <a:latin typeface="Cambria Math" panose="02040503050406030204" pitchFamily="18" charset="0"/>
                                </a:rPr>
                                <m:t>𝐶</m:t>
                              </m:r>
                            </m:e>
                            <m:e>
                              <m:r>
                                <a:rPr lang="en-GB" sz="1600" b="0" i="1" smtClean="0">
                                  <a:latin typeface="Cambria Math" panose="02040503050406030204" pitchFamily="18" charset="0"/>
                                </a:rPr>
                                <m:t>𝐸</m:t>
                              </m:r>
                            </m:e>
                          </m:mr>
                        </m:m>
                      </m:e>
                    </m:d>
                    <m:r>
                      <a:rPr lang="en-GB" sz="1600" b="0" i="0" smtClean="0">
                        <a:latin typeface="Cambria Math" panose="02040503050406030204" pitchFamily="18" charset="0"/>
                      </a:rPr>
                      <m:t> </m:t>
                    </m:r>
                    <m:r>
                      <m:rPr>
                        <m:sty m:val="p"/>
                      </m:rPr>
                      <a:rPr lang="en-GB" sz="1600" b="0" i="0" smtClean="0">
                        <a:latin typeface="Cambria Math" panose="02040503050406030204" pitchFamily="18" charset="0"/>
                      </a:rPr>
                      <m:t>where</m:t>
                    </m:r>
                    <m:r>
                      <a:rPr lang="en-GB" sz="1600" b="0" i="0" smtClean="0">
                        <a:latin typeface="Cambria Math" panose="02040503050406030204" pitchFamily="18" charset="0"/>
                      </a:rPr>
                      <m:t> </m:t>
                    </m:r>
                    <m:r>
                      <m:rPr>
                        <m:sty m:val="p"/>
                      </m:rPr>
                      <a:rPr lang="en-GB" sz="1600" b="0" i="0" smtClean="0">
                        <a:latin typeface="Cambria Math" panose="02040503050406030204" pitchFamily="18" charset="0"/>
                      </a:rPr>
                      <m:t>B</m:t>
                    </m:r>
                    <m:r>
                      <a:rPr lang="en-GB" sz="1600" b="0" i="0" smtClean="0">
                        <a:latin typeface="Cambria Math" panose="02040503050406030204" pitchFamily="18" charset="0"/>
                      </a:rPr>
                      <m:t>,</m:t>
                    </m:r>
                    <m:r>
                      <m:rPr>
                        <m:sty m:val="p"/>
                      </m:rPr>
                      <a:rPr lang="en-GB" sz="1600" b="0" i="0" smtClean="0">
                        <a:latin typeface="Cambria Math" panose="02040503050406030204" pitchFamily="18" charset="0"/>
                      </a:rPr>
                      <m:t>C</m:t>
                    </m:r>
                    <m:r>
                      <a:rPr lang="en-GB" sz="1600" b="0" i="0" smtClean="0">
                        <a:latin typeface="Cambria Math" panose="02040503050406030204" pitchFamily="18" charset="0"/>
                      </a:rPr>
                      <m:t>,</m:t>
                    </m:r>
                    <m:r>
                      <m:rPr>
                        <m:sty m:val="p"/>
                      </m:rPr>
                      <a:rPr lang="en-GB" sz="1600" b="0" i="0" smtClean="0">
                        <a:latin typeface="Cambria Math" panose="02040503050406030204" pitchFamily="18" charset="0"/>
                      </a:rPr>
                      <m:t>D</m:t>
                    </m:r>
                    <m:r>
                      <a:rPr lang="en-GB" sz="1600" b="0" i="0" smtClean="0">
                        <a:latin typeface="Cambria Math" panose="02040503050406030204" pitchFamily="18" charset="0"/>
                      </a:rPr>
                      <m:t>,</m:t>
                    </m:r>
                    <m:r>
                      <m:rPr>
                        <m:sty m:val="p"/>
                      </m:rPr>
                      <a:rPr lang="en-GB" sz="1600" b="0" i="0" smtClean="0">
                        <a:latin typeface="Cambria Math" panose="02040503050406030204" pitchFamily="18" charset="0"/>
                      </a:rPr>
                      <m:t>E</m:t>
                    </m:r>
                    <m:r>
                      <a:rPr lang="en-GB" sz="1600" b="0" i="0" smtClean="0">
                        <a:latin typeface="Cambria Math" panose="02040503050406030204" pitchFamily="18" charset="0"/>
                      </a:rPr>
                      <m:t> </m:t>
                    </m:r>
                    <m:r>
                      <m:rPr>
                        <m:sty m:val="p"/>
                      </m:rPr>
                      <a:rPr lang="en-GB" sz="1600" b="0" i="0" smtClean="0">
                        <a:latin typeface="Cambria Math" panose="02040503050406030204" pitchFamily="18" charset="0"/>
                      </a:rPr>
                      <m:t>are</m:t>
                    </m:r>
                    <m:r>
                      <a:rPr lang="en-GB" sz="1600" b="0" i="0" smtClean="0">
                        <a:latin typeface="Cambria Math" panose="02040503050406030204" pitchFamily="18" charset="0"/>
                      </a:rPr>
                      <m:t> </m:t>
                    </m:r>
                    <m:r>
                      <m:rPr>
                        <m:sty m:val="p"/>
                      </m:rPr>
                      <a:rPr lang="en-GB" sz="1600" b="0" i="0" smtClean="0">
                        <a:latin typeface="Cambria Math" panose="02040503050406030204" pitchFamily="18" charset="0"/>
                      </a:rPr>
                      <m:t>matrices</m:t>
                    </m:r>
                    <m:r>
                      <a:rPr lang="en-GB" sz="1600" b="0" i="0" smtClean="0">
                        <a:latin typeface="Cambria Math" panose="02040503050406030204" pitchFamily="18" charset="0"/>
                      </a:rPr>
                      <m:t> </m:t>
                    </m:r>
                    <m:r>
                      <m:rPr>
                        <m:sty m:val="p"/>
                      </m:rPr>
                      <a:rPr lang="en-GB" sz="1600" b="0" i="0" smtClean="0">
                        <a:latin typeface="Cambria Math" panose="02040503050406030204" pitchFamily="18" charset="0"/>
                      </a:rPr>
                      <m:t>and</m:t>
                    </m:r>
                    <m:r>
                      <a:rPr lang="en-GB" sz="1600" b="0" i="0" smtClean="0">
                        <a:latin typeface="Cambria Math" panose="02040503050406030204" pitchFamily="18" charset="0"/>
                      </a:rPr>
                      <m:t> </m:t>
                    </m:r>
                    <m:r>
                      <m:rPr>
                        <m:sty m:val="p"/>
                      </m:rPr>
                      <a:rPr lang="en-GB" sz="1600" b="0" i="0" smtClean="0">
                        <a:latin typeface="Cambria Math" panose="02040503050406030204" pitchFamily="18" charset="0"/>
                      </a:rPr>
                      <m:t>also</m:t>
                    </m:r>
                    <m:r>
                      <a:rPr lang="en-GB" sz="1600" b="0" i="0" smtClean="0">
                        <a:latin typeface="Cambria Math" panose="02040503050406030204" pitchFamily="18" charset="0"/>
                      </a:rPr>
                      <m:t> </m:t>
                    </m:r>
                    <m:r>
                      <m:rPr>
                        <m:sty m:val="p"/>
                      </m:rPr>
                      <a:rPr lang="en-GB" sz="1600" b="0" i="0" smtClean="0">
                        <a:latin typeface="Cambria Math" panose="02040503050406030204" pitchFamily="18" charset="0"/>
                      </a:rPr>
                      <m:t>called</m:t>
                    </m:r>
                    <m:r>
                      <a:rPr lang="en-GB" sz="1600" b="0" i="0" smtClean="0">
                        <a:latin typeface="Cambria Math" panose="02040503050406030204" pitchFamily="18" charset="0"/>
                      </a:rPr>
                      <m:t> </m:t>
                    </m:r>
                    <m:r>
                      <a:rPr lang="en-GB" sz="1600" b="1" i="0" smtClean="0">
                        <a:latin typeface="Cambria Math" panose="02040503050406030204" pitchFamily="18" charset="0"/>
                      </a:rPr>
                      <m:t>𝐛𝐥𝐨𝐜𝐤𝐬</m:t>
                    </m:r>
                    <m:r>
                      <a:rPr lang="en-GB" sz="1600" b="1" i="0" smtClean="0">
                        <a:latin typeface="Cambria Math" panose="02040503050406030204" pitchFamily="18" charset="0"/>
                      </a:rPr>
                      <m:t> </m:t>
                    </m:r>
                    <m:r>
                      <a:rPr lang="en-GB" sz="1600" b="1" i="0" smtClean="0">
                        <a:latin typeface="Cambria Math" panose="02040503050406030204" pitchFamily="18" charset="0"/>
                      </a:rPr>
                      <m:t>𝐨𝐫</m:t>
                    </m:r>
                    <m:r>
                      <a:rPr lang="en-GB" sz="1600" b="1" i="0" smtClean="0">
                        <a:latin typeface="Cambria Math" panose="02040503050406030204" pitchFamily="18" charset="0"/>
                      </a:rPr>
                      <m:t> </m:t>
                    </m:r>
                    <m:r>
                      <a:rPr lang="en-GB" sz="1600" b="1" i="0" smtClean="0">
                        <a:latin typeface="Cambria Math" panose="02040503050406030204" pitchFamily="18" charset="0"/>
                      </a:rPr>
                      <m:t>𝐬𝐮𝐛𝐦𝐚𝐭𝐫𝐢𝐜𝐞𝐬</m:t>
                    </m:r>
                    <m:r>
                      <a:rPr lang="en-GB" sz="1600" b="1" i="0" smtClean="0">
                        <a:latin typeface="Cambria Math" panose="02040503050406030204" pitchFamily="18" charset="0"/>
                      </a:rPr>
                      <m:t> </m:t>
                    </m:r>
                    <m:r>
                      <a:rPr lang="en-GB" sz="1600" b="1" i="0" smtClean="0">
                        <a:latin typeface="Cambria Math" panose="02040503050406030204" pitchFamily="18" charset="0"/>
                      </a:rPr>
                      <m:t>𝐨𝐟</m:t>
                    </m:r>
                    <m:r>
                      <a:rPr lang="en-GB" sz="1600" b="1" i="0" smtClean="0">
                        <a:latin typeface="Cambria Math" panose="02040503050406030204" pitchFamily="18" charset="0"/>
                      </a:rPr>
                      <m:t> </m:t>
                    </m:r>
                    <m:r>
                      <a:rPr lang="en-GB" sz="1600" b="1" i="0" smtClean="0">
                        <a:latin typeface="Cambria Math" panose="02040503050406030204" pitchFamily="18" charset="0"/>
                      </a:rPr>
                      <m:t>𝐀</m:t>
                    </m:r>
                  </m:oMath>
                </a14:m>
                <a:endParaRPr lang="en-GB" sz="1600" b="1" dirty="0"/>
              </a:p>
              <a:p>
                <a:r>
                  <a:rPr lang="en-IN" sz="2000" dirty="0"/>
                  <a:t>Matrix representation of collection of vectors</a:t>
                </a:r>
              </a:p>
              <a:p>
                <a:pPr lvl="1"/>
                <a:r>
                  <a:rPr lang="en-IN" sz="1800" dirty="0"/>
                  <a:t>If </a:t>
                </a:r>
                <a14:m>
                  <m:oMath xmlns:m="http://schemas.openxmlformats.org/officeDocument/2006/math">
                    <m:sSub>
                      <m:sSubPr>
                        <m:ctrlPr>
                          <a:rPr lang="en-GB" sz="1800" b="0" i="1" smtClean="0">
                            <a:latin typeface="Cambria Math" panose="02040503050406030204" pitchFamily="18" charset="0"/>
                          </a:rPr>
                        </m:ctrlPr>
                      </m:sSubPr>
                      <m:e>
                        <m:r>
                          <a:rPr lang="en-GB" sz="1800" b="0" i="1" smtClean="0">
                            <a:latin typeface="Cambria Math" panose="02040503050406030204" pitchFamily="18" charset="0"/>
                          </a:rPr>
                          <m:t>𝑥</m:t>
                        </m:r>
                      </m:e>
                      <m:sub>
                        <m:r>
                          <a:rPr lang="en-GB" sz="1800" b="0" i="1" smtClean="0">
                            <a:latin typeface="Cambria Math" panose="02040503050406030204" pitchFamily="18" charset="0"/>
                          </a:rPr>
                          <m:t>1</m:t>
                        </m:r>
                      </m:sub>
                    </m:sSub>
                    <m:r>
                      <a:rPr lang="en-GB" sz="1800" b="0" i="1" smtClean="0">
                        <a:latin typeface="Cambria Math" panose="02040503050406030204" pitchFamily="18" charset="0"/>
                      </a:rPr>
                      <m:t>,</m:t>
                    </m:r>
                    <m:sSub>
                      <m:sSubPr>
                        <m:ctrlPr>
                          <a:rPr lang="en-GB" sz="1800" b="0" i="1" smtClean="0">
                            <a:latin typeface="Cambria Math" panose="02040503050406030204" pitchFamily="18" charset="0"/>
                          </a:rPr>
                        </m:ctrlPr>
                      </m:sSubPr>
                      <m:e>
                        <m:r>
                          <a:rPr lang="en-GB" sz="1800" b="0" i="1" smtClean="0">
                            <a:latin typeface="Cambria Math" panose="02040503050406030204" pitchFamily="18" charset="0"/>
                          </a:rPr>
                          <m:t>𝑥</m:t>
                        </m:r>
                      </m:e>
                      <m:sub>
                        <m:r>
                          <a:rPr lang="en-GB" sz="1800" b="0" i="1" smtClean="0">
                            <a:latin typeface="Cambria Math" panose="02040503050406030204" pitchFamily="18" charset="0"/>
                          </a:rPr>
                          <m:t>2</m:t>
                        </m:r>
                      </m:sub>
                    </m:sSub>
                    <m:r>
                      <a:rPr lang="en-GB" sz="1800" b="0" i="1" smtClean="0">
                        <a:latin typeface="Cambria Math" panose="02040503050406030204" pitchFamily="18" charset="0"/>
                      </a:rPr>
                      <m:t>,</m:t>
                    </m:r>
                    <m:sSub>
                      <m:sSubPr>
                        <m:ctrlPr>
                          <a:rPr lang="en-GB" sz="1800" b="0" i="1" smtClean="0">
                            <a:latin typeface="Cambria Math" panose="02040503050406030204" pitchFamily="18" charset="0"/>
                          </a:rPr>
                        </m:ctrlPr>
                      </m:sSubPr>
                      <m:e>
                        <m:r>
                          <a:rPr lang="en-GB" sz="1800" b="0" i="1" smtClean="0">
                            <a:latin typeface="Cambria Math" panose="02040503050406030204" pitchFamily="18" charset="0"/>
                          </a:rPr>
                          <m:t>𝑥</m:t>
                        </m:r>
                      </m:e>
                      <m:sub>
                        <m:r>
                          <a:rPr lang="en-GB" sz="1800" b="0" i="1" smtClean="0">
                            <a:latin typeface="Cambria Math" panose="02040503050406030204" pitchFamily="18" charset="0"/>
                          </a:rPr>
                          <m:t>3,…</m:t>
                        </m:r>
                      </m:sub>
                    </m:sSub>
                    <m:sSub>
                      <m:sSubPr>
                        <m:ctrlPr>
                          <a:rPr lang="en-GB" sz="1800" b="0" i="1" smtClean="0">
                            <a:latin typeface="Cambria Math" panose="02040503050406030204" pitchFamily="18" charset="0"/>
                          </a:rPr>
                        </m:ctrlPr>
                      </m:sSubPr>
                      <m:e>
                        <m:r>
                          <a:rPr lang="en-GB" sz="1800" b="0" i="1" smtClean="0">
                            <a:latin typeface="Cambria Math" panose="02040503050406030204" pitchFamily="18" charset="0"/>
                          </a:rPr>
                          <m:t>𝑥</m:t>
                        </m:r>
                      </m:e>
                      <m:sub>
                        <m:r>
                          <a:rPr lang="en-GB" sz="1800" b="0" i="1" smtClean="0">
                            <a:latin typeface="Cambria Math" panose="02040503050406030204" pitchFamily="18" charset="0"/>
                          </a:rPr>
                          <m:t>𝑁</m:t>
                        </m:r>
                      </m:sub>
                    </m:sSub>
                  </m:oMath>
                </a14:m>
                <a:r>
                  <a:rPr lang="en-IN" sz="1800" dirty="0"/>
                  <a:t> are </a:t>
                </a:r>
                <a14:m>
                  <m:oMath xmlns:m="http://schemas.openxmlformats.org/officeDocument/2006/math">
                    <m:r>
                      <a:rPr lang="en-GB" sz="1800" b="0" i="1" smtClean="0">
                        <a:latin typeface="Cambria Math" panose="02040503050406030204" pitchFamily="18" charset="0"/>
                      </a:rPr>
                      <m:t>𝑛</m:t>
                    </m:r>
                  </m:oMath>
                </a14:m>
                <a:r>
                  <a:rPr lang="en-IN" sz="1800" dirty="0"/>
                  <a:t>-vectors that represent n feature values for each of N objects, they all can be collected into </a:t>
                </a:r>
                <a14:m>
                  <m:oMath xmlns:m="http://schemas.openxmlformats.org/officeDocument/2006/math">
                    <m:sSub>
                      <m:sSubPr>
                        <m:ctrlPr>
                          <a:rPr lang="en-GB" sz="1800" b="0" i="1" smtClean="0">
                            <a:latin typeface="Cambria Math" panose="02040503050406030204" pitchFamily="18" charset="0"/>
                          </a:rPr>
                        </m:ctrlPr>
                      </m:sSubPr>
                      <m:e>
                        <m:r>
                          <a:rPr lang="en-GB" sz="1800" b="0" i="1" smtClean="0">
                            <a:latin typeface="Cambria Math" panose="02040503050406030204" pitchFamily="18" charset="0"/>
                          </a:rPr>
                          <m:t>𝑋</m:t>
                        </m:r>
                      </m:e>
                      <m:sub>
                        <m:r>
                          <a:rPr lang="en-GB" sz="1800" b="0" i="1" smtClean="0">
                            <a:latin typeface="Cambria Math" panose="02040503050406030204" pitchFamily="18" charset="0"/>
                          </a:rPr>
                          <m:t>𝑛𝑋𝑚</m:t>
                        </m:r>
                      </m:sub>
                    </m:sSub>
                  </m:oMath>
                </a14:m>
                <a:r>
                  <a:rPr lang="en-IN" sz="1800" dirty="0"/>
                  <a:t> matrix </a:t>
                </a:r>
                <a14:m>
                  <m:oMath xmlns:m="http://schemas.openxmlformats.org/officeDocument/2006/math">
                    <m:r>
                      <a:rPr lang="en-GB" sz="1800" b="0" i="1" smtClean="0">
                        <a:latin typeface="Cambria Math" panose="02040503050406030204" pitchFamily="18" charset="0"/>
                      </a:rPr>
                      <m:t>⇒</m:t>
                    </m:r>
                    <m:r>
                      <a:rPr lang="en-GB" sz="1800" b="0" i="1" smtClean="0">
                        <a:latin typeface="Cambria Math" panose="02040503050406030204" pitchFamily="18" charset="0"/>
                      </a:rPr>
                      <m:t>𝑋</m:t>
                    </m:r>
                    <m:r>
                      <a:rPr lang="en-GB" sz="1800" b="0" i="1" smtClean="0">
                        <a:latin typeface="Cambria Math" panose="02040503050406030204" pitchFamily="18" charset="0"/>
                      </a:rPr>
                      <m:t>=</m:t>
                    </m:r>
                    <m:d>
                      <m:dPr>
                        <m:begChr m:val="["/>
                        <m:endChr m:val="]"/>
                        <m:ctrlPr>
                          <a:rPr lang="en-GB" sz="1800" b="0" i="1" smtClean="0">
                            <a:latin typeface="Cambria Math" panose="02040503050406030204" pitchFamily="18" charset="0"/>
                          </a:rPr>
                        </m:ctrlPr>
                      </m:dPr>
                      <m:e>
                        <m:sSub>
                          <m:sSubPr>
                            <m:ctrlPr>
                              <a:rPr lang="en-GB" sz="1800" b="0" i="1" smtClean="0">
                                <a:latin typeface="Cambria Math" panose="02040503050406030204" pitchFamily="18" charset="0"/>
                              </a:rPr>
                            </m:ctrlPr>
                          </m:sSubPr>
                          <m:e>
                            <m:r>
                              <a:rPr lang="en-GB" sz="1800" b="0" i="1" smtClean="0">
                                <a:latin typeface="Cambria Math" panose="02040503050406030204" pitchFamily="18" charset="0"/>
                              </a:rPr>
                              <m:t>𝑥</m:t>
                            </m:r>
                          </m:e>
                          <m:sub>
                            <m:r>
                              <a:rPr lang="en-GB" sz="1800" b="0" i="1" smtClean="0">
                                <a:latin typeface="Cambria Math" panose="02040503050406030204" pitchFamily="18" charset="0"/>
                              </a:rPr>
                              <m:t>1</m:t>
                            </m:r>
                          </m:sub>
                        </m:sSub>
                        <m:r>
                          <a:rPr lang="en-GB" sz="1800" b="0" i="1" smtClean="0">
                            <a:latin typeface="Cambria Math" panose="02040503050406030204" pitchFamily="18" charset="0"/>
                          </a:rPr>
                          <m:t> </m:t>
                        </m:r>
                        <m:sSub>
                          <m:sSubPr>
                            <m:ctrlPr>
                              <a:rPr lang="en-GB" sz="1800" b="0" i="1" smtClean="0">
                                <a:latin typeface="Cambria Math" panose="02040503050406030204" pitchFamily="18" charset="0"/>
                              </a:rPr>
                            </m:ctrlPr>
                          </m:sSubPr>
                          <m:e>
                            <m:r>
                              <a:rPr lang="en-GB" sz="1800" b="0" i="1" smtClean="0">
                                <a:latin typeface="Cambria Math" panose="02040503050406030204" pitchFamily="18" charset="0"/>
                              </a:rPr>
                              <m:t>𝑥</m:t>
                            </m:r>
                          </m:e>
                          <m:sub>
                            <m:r>
                              <a:rPr lang="en-GB" sz="1800" b="0" i="1" smtClean="0">
                                <a:latin typeface="Cambria Math" panose="02040503050406030204" pitchFamily="18" charset="0"/>
                              </a:rPr>
                              <m:t>2</m:t>
                            </m:r>
                          </m:sub>
                        </m:sSub>
                        <m:r>
                          <a:rPr lang="en-GB" sz="1800" b="0" i="1" smtClean="0">
                            <a:latin typeface="Cambria Math" panose="02040503050406030204" pitchFamily="18" charset="0"/>
                          </a:rPr>
                          <m:t> </m:t>
                        </m:r>
                        <m:sSub>
                          <m:sSubPr>
                            <m:ctrlPr>
                              <a:rPr lang="en-GB" sz="1800" b="0" i="1" smtClean="0">
                                <a:latin typeface="Cambria Math" panose="02040503050406030204" pitchFamily="18" charset="0"/>
                              </a:rPr>
                            </m:ctrlPr>
                          </m:sSubPr>
                          <m:e>
                            <m:r>
                              <a:rPr lang="en-GB" sz="1800" b="0" i="1" smtClean="0">
                                <a:latin typeface="Cambria Math" panose="02040503050406030204" pitchFamily="18" charset="0"/>
                              </a:rPr>
                              <m:t>𝑥</m:t>
                            </m:r>
                          </m:e>
                          <m:sub>
                            <m:r>
                              <a:rPr lang="en-GB" sz="1800" b="0" i="1" smtClean="0">
                                <a:latin typeface="Cambria Math" panose="02040503050406030204" pitchFamily="18" charset="0"/>
                              </a:rPr>
                              <m:t>3</m:t>
                            </m:r>
                          </m:sub>
                        </m:sSub>
                        <m:r>
                          <a:rPr lang="en-GB" sz="1800" b="0" i="1" smtClean="0">
                            <a:latin typeface="Cambria Math" panose="02040503050406030204" pitchFamily="18" charset="0"/>
                          </a:rPr>
                          <m:t> …</m:t>
                        </m:r>
                        <m:sSub>
                          <m:sSubPr>
                            <m:ctrlPr>
                              <a:rPr lang="en-GB" sz="1800" b="0" i="1" smtClean="0">
                                <a:latin typeface="Cambria Math" panose="02040503050406030204" pitchFamily="18" charset="0"/>
                              </a:rPr>
                            </m:ctrlPr>
                          </m:sSubPr>
                          <m:e>
                            <m:r>
                              <a:rPr lang="en-GB" sz="1800" b="0" i="1" smtClean="0">
                                <a:latin typeface="Cambria Math" panose="02040503050406030204" pitchFamily="18" charset="0"/>
                              </a:rPr>
                              <m:t>𝑥</m:t>
                            </m:r>
                          </m:e>
                          <m:sub>
                            <m:r>
                              <a:rPr lang="en-GB" sz="1800" b="0" i="1" smtClean="0">
                                <a:latin typeface="Cambria Math" panose="02040503050406030204" pitchFamily="18" charset="0"/>
                              </a:rPr>
                              <m:t>𝑁</m:t>
                            </m:r>
                          </m:sub>
                        </m:sSub>
                      </m:e>
                    </m:d>
                  </m:oMath>
                </a14:m>
                <a:r>
                  <a:rPr lang="en-IN" sz="1800" dirty="0"/>
                  <a:t> is called data matrix or feature matrix</a:t>
                </a:r>
              </a:p>
              <a:p>
                <a:pPr lvl="2"/>
                <a:r>
                  <a:rPr lang="en-GB" sz="1600" b="0" i="0" u="none" strike="noStrike" baseline="0" dirty="0">
                    <a:latin typeface="+mn-lt"/>
                  </a:rPr>
                  <a:t>Its </a:t>
                </a:r>
                <a:r>
                  <a:rPr lang="en-GB" sz="1600" b="0" i="0" u="none" strike="noStrike" baseline="0" dirty="0" err="1">
                    <a:latin typeface="+mn-lt"/>
                  </a:rPr>
                  <a:t>jth</a:t>
                </a:r>
                <a:r>
                  <a:rPr lang="en-GB" sz="1600" b="0" i="0" u="none" strike="noStrike" baseline="0" dirty="0">
                    <a:latin typeface="+mn-lt"/>
                  </a:rPr>
                  <a:t> column is the feature n-vector for the </a:t>
                </a:r>
                <a:r>
                  <a:rPr lang="en-GB" sz="1600" b="0" i="0" u="none" strike="noStrike" baseline="0" dirty="0" err="1">
                    <a:latin typeface="+mn-lt"/>
                  </a:rPr>
                  <a:t>jth</a:t>
                </a:r>
                <a:r>
                  <a:rPr lang="en-GB" sz="1600" b="0" i="0" u="none" strike="noStrike" baseline="0" dirty="0">
                    <a:latin typeface="+mn-lt"/>
                  </a:rPr>
                  <a:t> object (in this context sometimes called the </a:t>
                </a:r>
                <a:r>
                  <a:rPr lang="en-GB" sz="1600" b="0" i="0" u="none" strike="noStrike" baseline="0" dirty="0" err="1">
                    <a:latin typeface="+mn-lt"/>
                  </a:rPr>
                  <a:t>jth</a:t>
                </a:r>
                <a:r>
                  <a:rPr lang="en-GB" sz="1600" b="0" i="0" u="none" strike="noStrike" baseline="0" dirty="0">
                    <a:latin typeface="+mn-lt"/>
                  </a:rPr>
                  <a:t> example).</a:t>
                </a:r>
              </a:p>
              <a:p>
                <a:pPr lvl="2"/>
                <a:r>
                  <a:rPr lang="en-IN" sz="1600" dirty="0">
                    <a:latin typeface="+mn-lt"/>
                  </a:rPr>
                  <a:t>The </a:t>
                </a:r>
                <a:r>
                  <a:rPr lang="en-IN" sz="1600" dirty="0" err="1">
                    <a:latin typeface="+mn-lt"/>
                  </a:rPr>
                  <a:t>ith</a:t>
                </a:r>
                <a:r>
                  <a:rPr lang="en-IN" sz="1600" dirty="0">
                    <a:latin typeface="+mn-lt"/>
                  </a:rPr>
                  <a:t> row </a:t>
                </a:r>
                <a:r>
                  <a:rPr lang="en-GB" sz="1600" dirty="0">
                    <a:latin typeface="+mn-lt"/>
                  </a:rPr>
                  <a:t>of the data matrix X is an N-row-vector whose entries are the values of the </a:t>
                </a:r>
                <a:r>
                  <a:rPr lang="en-GB" sz="1600" dirty="0" err="1">
                    <a:latin typeface="+mn-lt"/>
                  </a:rPr>
                  <a:t>ith</a:t>
                </a:r>
                <a:r>
                  <a:rPr lang="en-GB" sz="1600" dirty="0">
                    <a:latin typeface="+mn-lt"/>
                  </a:rPr>
                  <a:t> feature across the examples </a:t>
                </a:r>
              </a:p>
              <a:p>
                <a:pPr lvl="2"/>
                <a:r>
                  <a:rPr lang="en-GB" sz="1600" dirty="0">
                    <a:latin typeface="+mn-lt"/>
                  </a:rPr>
                  <a:t>We can also directly interpret the entries of the data matrix: </a:t>
                </a:r>
                <a:r>
                  <a:rPr lang="en-GB" sz="1600" dirty="0" err="1">
                    <a:latin typeface="+mn-lt"/>
                  </a:rPr>
                  <a:t>Xij</a:t>
                </a:r>
                <a:r>
                  <a:rPr lang="en-GB" sz="1600" dirty="0">
                    <a:latin typeface="+mn-lt"/>
                  </a:rPr>
                  <a:t> (which is a number) is the value of the </a:t>
                </a:r>
                <a:r>
                  <a:rPr lang="en-GB" sz="1600" dirty="0" err="1">
                    <a:latin typeface="+mn-lt"/>
                  </a:rPr>
                  <a:t>ith</a:t>
                </a:r>
                <a:r>
                  <a:rPr lang="en-GB" sz="1600" dirty="0">
                    <a:latin typeface="+mn-lt"/>
                  </a:rPr>
                  <a:t> feature for the </a:t>
                </a:r>
                <a:r>
                  <a:rPr lang="en-GB" sz="1600" dirty="0" err="1">
                    <a:latin typeface="+mn-lt"/>
                  </a:rPr>
                  <a:t>jth</a:t>
                </a:r>
                <a:r>
                  <a:rPr lang="en-GB" sz="1600" dirty="0">
                    <a:latin typeface="+mn-lt"/>
                  </a:rPr>
                  <a:t> example</a:t>
                </a:r>
              </a:p>
              <a:p>
                <a:r>
                  <a:rPr lang="en-GB" sz="2000" dirty="0">
                    <a:latin typeface="+mn-lt"/>
                  </a:rPr>
                  <a:t>Zero Matrix</a:t>
                </a:r>
              </a:p>
              <a:p>
                <a:pPr lvl="1"/>
                <a:r>
                  <a:rPr lang="en-GB" sz="1800" dirty="0">
                    <a:latin typeface="+mn-lt"/>
                  </a:rPr>
                  <a:t>All elements equal to zero </a:t>
                </a:r>
                <a14:m>
                  <m:oMath xmlns:m="http://schemas.openxmlformats.org/officeDocument/2006/math">
                    <m:r>
                      <a:rPr lang="en-GB" sz="1800" b="1" i="1" smtClean="0">
                        <a:latin typeface="Cambria Math" panose="02040503050406030204" pitchFamily="18" charset="0"/>
                      </a:rPr>
                      <m:t>𝟎</m:t>
                    </m:r>
                  </m:oMath>
                </a14:m>
                <a:endParaRPr lang="en-GB" sz="1800" b="1" dirty="0">
                  <a:latin typeface="+mn-lt"/>
                </a:endParaRPr>
              </a:p>
              <a:p>
                <a:r>
                  <a:rPr lang="en-GB" sz="2000" dirty="0">
                    <a:latin typeface="+mn-lt"/>
                  </a:rPr>
                  <a:t>Identity matrix</a:t>
                </a:r>
              </a:p>
              <a:p>
                <a:pPr lvl="1"/>
                <a:r>
                  <a:rPr lang="en-GB" sz="1800" dirty="0">
                    <a:latin typeface="+mn-lt"/>
                  </a:rPr>
                  <a:t>Is a square matrix whose diagonal elements i.e. those with equal row and column indices, are equal to 1, and its off-diagonal elements are zero. Denoted by </a:t>
                </a:r>
                <a14:m>
                  <m:oMath xmlns:m="http://schemas.openxmlformats.org/officeDocument/2006/math">
                    <m:r>
                      <a:rPr lang="en-GB" sz="1800" b="1" i="1" smtClean="0">
                        <a:latin typeface="Cambria Math" panose="02040503050406030204" pitchFamily="18" charset="0"/>
                      </a:rPr>
                      <m:t>𝑰</m:t>
                    </m:r>
                  </m:oMath>
                </a14:m>
                <a:endParaRPr lang="en-GB" sz="1800" dirty="0">
                  <a:latin typeface="+mn-lt"/>
                </a:endParaRPr>
              </a:p>
              <a:p>
                <a:pPr lvl="1"/>
                <a:r>
                  <a:rPr lang="en-GB" sz="1800" dirty="0">
                    <a:latin typeface="+mn-lt"/>
                  </a:rPr>
                  <a:t>Formally it’s defined by</a:t>
                </a:r>
              </a:p>
              <a:p>
                <a:pPr lvl="2"/>
                <a14:m>
                  <m:oMath xmlns:m="http://schemas.openxmlformats.org/officeDocument/2006/math">
                    <m:sSub>
                      <m:sSubPr>
                        <m:ctrlPr>
                          <a:rPr lang="en-GB" sz="1600" b="1" i="1" smtClean="0">
                            <a:latin typeface="Cambria Math" panose="02040503050406030204" pitchFamily="18" charset="0"/>
                          </a:rPr>
                        </m:ctrlPr>
                      </m:sSubPr>
                      <m:e>
                        <m:r>
                          <a:rPr lang="en-GB" sz="1600" b="1" i="1" smtClean="0">
                            <a:latin typeface="Cambria Math" panose="02040503050406030204" pitchFamily="18" charset="0"/>
                          </a:rPr>
                          <m:t>𝑰</m:t>
                        </m:r>
                      </m:e>
                      <m:sub>
                        <m:r>
                          <a:rPr lang="en-GB" sz="1600" b="1" i="1" smtClean="0">
                            <a:latin typeface="Cambria Math" panose="02040503050406030204" pitchFamily="18" charset="0"/>
                          </a:rPr>
                          <m:t>𝒊𝒋</m:t>
                        </m:r>
                      </m:sub>
                    </m:sSub>
                    <m:r>
                      <a:rPr lang="en-GB" sz="1600" i="1" smtClean="0">
                        <a:latin typeface="Cambria Math" panose="02040503050406030204" pitchFamily="18" charset="0"/>
                      </a:rPr>
                      <m:t>=</m:t>
                    </m:r>
                    <m:d>
                      <m:dPr>
                        <m:begChr m:val="{"/>
                        <m:endChr m:val=""/>
                        <m:ctrlPr>
                          <a:rPr lang="en-GB" sz="1600" i="1" smtClean="0">
                            <a:latin typeface="Cambria Math" panose="02040503050406030204" pitchFamily="18" charset="0"/>
                          </a:rPr>
                        </m:ctrlPr>
                      </m:dPr>
                      <m:e>
                        <m:eqArr>
                          <m:eqArrPr>
                            <m:ctrlPr>
                              <a:rPr lang="en-GB" sz="1600" i="1" smtClean="0">
                                <a:latin typeface="Cambria Math" panose="02040503050406030204" pitchFamily="18" charset="0"/>
                              </a:rPr>
                            </m:ctrlPr>
                          </m:eqArrPr>
                          <m:e>
                            <m:r>
                              <a:rPr lang="en-GB" sz="1600" i="1" smtClean="0">
                                <a:latin typeface="Cambria Math" panose="02040503050406030204" pitchFamily="18" charset="0"/>
                              </a:rPr>
                              <m:t>&amp;</m:t>
                            </m:r>
                            <m:r>
                              <a:rPr lang="en-GB" sz="1600" b="0" i="1" smtClean="0">
                                <a:latin typeface="Cambria Math" panose="02040503050406030204" pitchFamily="18" charset="0"/>
                              </a:rPr>
                              <m:t>1</m:t>
                            </m:r>
                            <m:r>
                              <a:rPr lang="en-GB" sz="1600" i="1" smtClean="0">
                                <a:latin typeface="Cambria Math" panose="02040503050406030204" pitchFamily="18" charset="0"/>
                              </a:rPr>
                              <m:t>  </m:t>
                            </m:r>
                            <m:r>
                              <a:rPr lang="en-GB" sz="1600" b="0" i="1" smtClean="0">
                                <a:latin typeface="Cambria Math" panose="02040503050406030204" pitchFamily="18" charset="0"/>
                              </a:rPr>
                              <m:t>𝑖</m:t>
                            </m:r>
                            <m:r>
                              <a:rPr lang="en-GB" sz="1600" b="0" i="1" smtClean="0">
                                <a:latin typeface="Cambria Math" panose="02040503050406030204" pitchFamily="18" charset="0"/>
                              </a:rPr>
                              <m:t>=</m:t>
                            </m:r>
                            <m:r>
                              <a:rPr lang="en-GB" sz="1600" b="0" i="1" smtClean="0">
                                <a:latin typeface="Cambria Math" panose="02040503050406030204" pitchFamily="18" charset="0"/>
                              </a:rPr>
                              <m:t>𝑗</m:t>
                            </m:r>
                          </m:e>
                          <m:e>
                            <m:r>
                              <a:rPr lang="en-GB" sz="1600" i="1" smtClean="0">
                                <a:latin typeface="Cambria Math" panose="02040503050406030204" pitchFamily="18" charset="0"/>
                              </a:rPr>
                              <m:t>&amp;</m:t>
                            </m:r>
                            <m:r>
                              <a:rPr lang="en-GB" sz="1600" b="0" i="1" smtClean="0">
                                <a:latin typeface="Cambria Math" panose="02040503050406030204" pitchFamily="18" charset="0"/>
                              </a:rPr>
                              <m:t>0</m:t>
                            </m:r>
                            <m:r>
                              <a:rPr lang="en-GB" sz="1600" i="1" smtClean="0">
                                <a:latin typeface="Cambria Math" panose="02040503050406030204" pitchFamily="18" charset="0"/>
                              </a:rPr>
                              <m:t>  </m:t>
                            </m:r>
                            <m:r>
                              <a:rPr lang="en-GB" sz="1600" b="0" i="1" smtClean="0">
                                <a:latin typeface="Cambria Math" panose="02040503050406030204" pitchFamily="18" charset="0"/>
                              </a:rPr>
                              <m:t>𝑖</m:t>
                            </m:r>
                            <m:r>
                              <a:rPr lang="en-GB" sz="1600" b="0" i="1" smtClean="0">
                                <a:latin typeface="Cambria Math" panose="02040503050406030204" pitchFamily="18" charset="0"/>
                              </a:rPr>
                              <m:t>≠</m:t>
                            </m:r>
                            <m:r>
                              <a:rPr lang="en-GB" sz="1600" b="0" i="1" smtClean="0">
                                <a:latin typeface="Cambria Math" panose="02040503050406030204" pitchFamily="18" charset="0"/>
                              </a:rPr>
                              <m:t>𝑗</m:t>
                            </m:r>
                          </m:e>
                        </m:eqArr>
                      </m:e>
                    </m:d>
                  </m:oMath>
                </a14:m>
                <a:endParaRPr lang="en-GB" sz="1600" dirty="0">
                  <a:latin typeface="+mn-lt"/>
                </a:endParaRPr>
              </a:p>
              <a:p>
                <a:pPr marL="914400" lvl="2" indent="0">
                  <a:buNone/>
                </a:pPr>
                <a:endParaRPr lang="en-GB" sz="1600" dirty="0">
                  <a:latin typeface="+mn-lt"/>
                </a:endParaRPr>
              </a:p>
            </p:txBody>
          </p:sp>
        </mc:Choice>
        <mc:Fallback xmlns="">
          <p:sp>
            <p:nvSpPr>
              <p:cNvPr id="3" name="Content Placeholder 2">
                <a:extLst>
                  <a:ext uri="{FF2B5EF4-FFF2-40B4-BE49-F238E27FC236}">
                    <a16:creationId xmlns:a16="http://schemas.microsoft.com/office/drawing/2014/main" id="{FB38FE0B-6B98-34F1-DC2A-8CC88D1BB3B0}"/>
                  </a:ext>
                </a:extLst>
              </p:cNvPr>
              <p:cNvSpPr>
                <a:spLocks noGrp="1" noRot="1" noChangeAspect="1" noMove="1" noResize="1" noEditPoints="1" noAdjustHandles="1" noChangeArrowheads="1" noChangeShapeType="1" noTextEdit="1"/>
              </p:cNvSpPr>
              <p:nvPr>
                <p:ph sz="quarter" idx="10"/>
              </p:nvPr>
            </p:nvSpPr>
            <p:spPr>
              <a:blipFill>
                <a:blip r:embed="rId2"/>
                <a:stretch>
                  <a:fillRect t="-1024" r="-214"/>
                </a:stretch>
              </a:blipFill>
            </p:spPr>
            <p:txBody>
              <a:bodyPr/>
              <a:lstStyle/>
              <a:p>
                <a:r>
                  <a:rPr lang="en-IN">
                    <a:noFill/>
                  </a:rPr>
                  <a:t> </a:t>
                </a:r>
              </a:p>
            </p:txBody>
          </p:sp>
        </mc:Fallback>
      </mc:AlternateContent>
    </p:spTree>
    <p:extLst>
      <p:ext uri="{BB962C8B-B14F-4D97-AF65-F5344CB8AC3E}">
        <p14:creationId xmlns:p14="http://schemas.microsoft.com/office/powerpoint/2010/main" val="3551129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C75C2-5F35-6548-64D0-D34C85A8AE6E}"/>
              </a:ext>
            </a:extLst>
          </p:cNvPr>
          <p:cNvSpPr>
            <a:spLocks noGrp="1"/>
          </p:cNvSpPr>
          <p:nvPr>
            <p:ph type="title"/>
          </p:nvPr>
        </p:nvSpPr>
        <p:spPr/>
        <p:txBody>
          <a:bodyPr/>
          <a:lstStyle/>
          <a:p>
            <a:r>
              <a:rPr lang="en-GB" dirty="0"/>
              <a:t>Matrices</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269C92D-D751-FBAC-3B8B-7638C1D92685}"/>
                  </a:ext>
                </a:extLst>
              </p:cNvPr>
              <p:cNvSpPr>
                <a:spLocks noGrp="1"/>
              </p:cNvSpPr>
              <p:nvPr>
                <p:ph sz="quarter" idx="10"/>
              </p:nvPr>
            </p:nvSpPr>
            <p:spPr/>
            <p:txBody>
              <a:bodyPr/>
              <a:lstStyle/>
              <a:p>
                <a:r>
                  <a:rPr lang="en-GB" dirty="0"/>
                  <a:t>Matrix Norm</a:t>
                </a:r>
              </a:p>
              <a:p>
                <a:pPr lvl="1"/>
                <a:r>
                  <a:rPr lang="en-GB" dirty="0"/>
                  <a:t>The norm of a </a:t>
                </a:r>
                <a14:m>
                  <m:oMath xmlns:m="http://schemas.openxmlformats.org/officeDocument/2006/math">
                    <m:r>
                      <a:rPr lang="en-GB" b="0" i="1" smtClean="0">
                        <a:latin typeface="Cambria Math" panose="02040503050406030204" pitchFamily="18" charset="0"/>
                      </a:rPr>
                      <m:t>𝑚𝑋𝑛</m:t>
                    </m:r>
                  </m:oMath>
                </a14:m>
                <a:r>
                  <a:rPr lang="en-IN" dirty="0"/>
                  <a:t> matrix </a:t>
                </a:r>
                <a14:m>
                  <m:oMath xmlns:m="http://schemas.openxmlformats.org/officeDocument/2006/math">
                    <m:r>
                      <a:rPr lang="en-GB" b="0" i="1" smtClean="0">
                        <a:latin typeface="Cambria Math" panose="02040503050406030204" pitchFamily="18" charset="0"/>
                      </a:rPr>
                      <m:t>𝐴</m:t>
                    </m:r>
                  </m:oMath>
                </a14:m>
                <a:r>
                  <a:rPr lang="en-IN" dirty="0"/>
                  <a:t>, denoted by </a:t>
                </a:r>
                <a14:m>
                  <m:oMath xmlns:m="http://schemas.openxmlformats.org/officeDocument/2006/math">
                    <m:r>
                      <a:rPr lang="en-GB" b="0" i="1" smtClean="0">
                        <a:latin typeface="Cambria Math" panose="02040503050406030204" pitchFamily="18" charset="0"/>
                      </a:rPr>
                      <m:t>|</m:t>
                    </m:r>
                    <m:d>
                      <m:dPr>
                        <m:begChr m:val="|"/>
                        <m:endChr m:val="|"/>
                        <m:ctrlPr>
                          <a:rPr lang="en-GB" b="0" i="1" smtClean="0">
                            <a:latin typeface="Cambria Math" panose="02040503050406030204" pitchFamily="18" charset="0"/>
                          </a:rPr>
                        </m:ctrlPr>
                      </m:dPr>
                      <m:e>
                        <m:r>
                          <a:rPr lang="en-GB" b="0" i="1" smtClean="0">
                            <a:latin typeface="Cambria Math" panose="02040503050406030204" pitchFamily="18" charset="0"/>
                          </a:rPr>
                          <m:t>𝐴</m:t>
                        </m:r>
                      </m:e>
                    </m:d>
                    <m:r>
                      <a:rPr lang="en-GB" b="0" i="1" smtClean="0">
                        <a:latin typeface="Cambria Math" panose="02040503050406030204" pitchFamily="18" charset="0"/>
                      </a:rPr>
                      <m:t>|</m:t>
                    </m:r>
                  </m:oMath>
                </a14:m>
                <a:r>
                  <a:rPr lang="en-IN" dirty="0"/>
                  <a:t> is the square root of the sum of squares of its entries</a:t>
                </a:r>
              </a:p>
              <a:p>
                <a:pPr lvl="2"/>
                <a14:m>
                  <m:oMath xmlns:m="http://schemas.openxmlformats.org/officeDocument/2006/math">
                    <m:d>
                      <m:dPr>
                        <m:begChr m:val="|"/>
                        <m:endChr m:val="|"/>
                        <m:ctrlPr>
                          <a:rPr lang="en-GB" b="0" i="1" smtClean="0">
                            <a:latin typeface="Cambria Math" panose="02040503050406030204" pitchFamily="18" charset="0"/>
                          </a:rPr>
                        </m:ctrlPr>
                      </m:dPr>
                      <m:e>
                        <m:d>
                          <m:dPr>
                            <m:begChr m:val="|"/>
                            <m:endChr m:val="|"/>
                            <m:ctrlPr>
                              <a:rPr lang="en-GB" b="0" i="1" smtClean="0">
                                <a:latin typeface="Cambria Math" panose="02040503050406030204" pitchFamily="18" charset="0"/>
                              </a:rPr>
                            </m:ctrlPr>
                          </m:dPr>
                          <m:e>
                            <m:r>
                              <a:rPr lang="en-GB" b="0" i="1" smtClean="0">
                                <a:latin typeface="Cambria Math" panose="02040503050406030204" pitchFamily="18" charset="0"/>
                              </a:rPr>
                              <m:t>𝐴</m:t>
                            </m:r>
                          </m:e>
                        </m:d>
                      </m:e>
                    </m:d>
                    <m:r>
                      <a:rPr lang="en-GB" b="0" i="1" smtClean="0">
                        <a:latin typeface="Cambria Math" panose="02040503050406030204" pitchFamily="18" charset="0"/>
                      </a:rPr>
                      <m:t>=</m:t>
                    </m:r>
                    <m:rad>
                      <m:radPr>
                        <m:degHide m:val="on"/>
                        <m:ctrlPr>
                          <a:rPr lang="en-GB" b="0" i="1" smtClean="0">
                            <a:latin typeface="Cambria Math" panose="02040503050406030204" pitchFamily="18" charset="0"/>
                          </a:rPr>
                        </m:ctrlPr>
                      </m:radPr>
                      <m:deg/>
                      <m:e>
                        <m:nary>
                          <m:naryPr>
                            <m:chr m:val="∑"/>
                            <m:ctrlPr>
                              <a:rPr lang="en-GB" b="0" i="1" smtClean="0">
                                <a:latin typeface="Cambria Math" panose="02040503050406030204" pitchFamily="18" charset="0"/>
                              </a:rPr>
                            </m:ctrlPr>
                          </m:naryPr>
                          <m:sub>
                            <m:r>
                              <m:rPr>
                                <m:brk m:alnAt="23"/>
                              </m:rPr>
                              <a:rPr lang="en-GB" b="0" i="1" smtClean="0">
                                <a:latin typeface="Cambria Math" panose="02040503050406030204" pitchFamily="18" charset="0"/>
                              </a:rPr>
                              <m:t>𝑖</m:t>
                            </m:r>
                            <m:r>
                              <a:rPr lang="en-GB" b="0" i="1" smtClean="0">
                                <a:latin typeface="Cambria Math" panose="02040503050406030204" pitchFamily="18" charset="0"/>
                              </a:rPr>
                              <m:t>=1</m:t>
                            </m:r>
                          </m:sub>
                          <m:sup>
                            <m:r>
                              <a:rPr lang="en-GB" b="0" i="1" smtClean="0">
                                <a:latin typeface="Cambria Math" panose="02040503050406030204" pitchFamily="18" charset="0"/>
                              </a:rPr>
                              <m:t>𝑚</m:t>
                            </m:r>
                          </m:sup>
                          <m:e>
                            <m:nary>
                              <m:naryPr>
                                <m:chr m:val="∑"/>
                                <m:ctrlPr>
                                  <a:rPr lang="en-GB" b="0" i="1" smtClean="0">
                                    <a:latin typeface="Cambria Math" panose="02040503050406030204" pitchFamily="18" charset="0"/>
                                  </a:rPr>
                                </m:ctrlPr>
                              </m:naryPr>
                              <m:sub>
                                <m:r>
                                  <m:rPr>
                                    <m:brk m:alnAt="23"/>
                                  </m:rPr>
                                  <a:rPr lang="en-GB" b="0" i="1" smtClean="0">
                                    <a:latin typeface="Cambria Math" panose="02040503050406030204" pitchFamily="18" charset="0"/>
                                  </a:rPr>
                                  <m:t>𝑗</m:t>
                                </m:r>
                                <m:r>
                                  <a:rPr lang="en-GB" b="0" i="1" smtClean="0">
                                    <a:latin typeface="Cambria Math" panose="02040503050406030204" pitchFamily="18" charset="0"/>
                                  </a:rPr>
                                  <m:t>=1</m:t>
                                </m:r>
                              </m:sub>
                              <m:sup>
                                <m:r>
                                  <a:rPr lang="en-GB" b="0" i="1" smtClean="0">
                                    <a:latin typeface="Cambria Math" panose="02040503050406030204" pitchFamily="18" charset="0"/>
                                  </a:rPr>
                                  <m:t>𝑛</m:t>
                                </m:r>
                              </m:sup>
                              <m:e>
                                <m:sSubSup>
                                  <m:sSubSupPr>
                                    <m:ctrlPr>
                                      <a:rPr lang="en-GB" b="0" i="1" smtClean="0">
                                        <a:latin typeface="Cambria Math" panose="02040503050406030204" pitchFamily="18" charset="0"/>
                                      </a:rPr>
                                    </m:ctrlPr>
                                  </m:sSubSupPr>
                                  <m:e>
                                    <m:r>
                                      <a:rPr lang="en-GB" b="0" i="1" smtClean="0">
                                        <a:latin typeface="Cambria Math" panose="02040503050406030204" pitchFamily="18" charset="0"/>
                                      </a:rPr>
                                      <m:t>𝐴</m:t>
                                    </m:r>
                                  </m:e>
                                  <m:sub>
                                    <m:r>
                                      <a:rPr lang="en-GB" b="0" i="1" smtClean="0">
                                        <a:latin typeface="Cambria Math" panose="02040503050406030204" pitchFamily="18" charset="0"/>
                                      </a:rPr>
                                      <m:t>𝑖𝑗</m:t>
                                    </m:r>
                                  </m:sub>
                                  <m:sup>
                                    <m:r>
                                      <a:rPr lang="en-GB" b="0" i="1" smtClean="0">
                                        <a:latin typeface="Cambria Math" panose="02040503050406030204" pitchFamily="18" charset="0"/>
                                      </a:rPr>
                                      <m:t>2</m:t>
                                    </m:r>
                                  </m:sup>
                                </m:sSubSup>
                              </m:e>
                            </m:nary>
                          </m:e>
                        </m:nary>
                      </m:e>
                    </m:rad>
                  </m:oMath>
                </a14:m>
                <a:endParaRPr lang="en-GB" b="0" dirty="0"/>
              </a:p>
              <a:p>
                <a:pPr lvl="2"/>
                <a14:m>
                  <m:oMath xmlns:m="http://schemas.openxmlformats.org/officeDocument/2006/math">
                    <m:d>
                      <m:dPr>
                        <m:begChr m:val="|"/>
                        <m:endChr m:val="|"/>
                        <m:ctrlPr>
                          <a:rPr lang="en-GB" b="0" i="1" smtClean="0">
                            <a:latin typeface="Cambria Math" panose="02040503050406030204" pitchFamily="18" charset="0"/>
                          </a:rPr>
                        </m:ctrlPr>
                      </m:dPr>
                      <m:e>
                        <m:d>
                          <m:dPr>
                            <m:begChr m:val="|"/>
                            <m:endChr m:val="|"/>
                            <m:ctrlPr>
                              <a:rPr lang="en-GB" b="0" i="1" smtClean="0">
                                <a:latin typeface="Cambria Math" panose="02040503050406030204" pitchFamily="18" charset="0"/>
                              </a:rPr>
                            </m:ctrlPr>
                          </m:dPr>
                          <m:e>
                            <m:r>
                              <a:rPr lang="en-GB" b="0" i="1" smtClean="0">
                                <a:latin typeface="Cambria Math" panose="02040503050406030204" pitchFamily="18" charset="0"/>
                              </a:rPr>
                              <m:t>𝐴</m:t>
                            </m:r>
                          </m:e>
                        </m:d>
                      </m:e>
                    </m:d>
                    <m:r>
                      <a:rPr lang="en-GB" b="0" i="1" smtClean="0">
                        <a:latin typeface="Cambria Math" panose="02040503050406030204" pitchFamily="18" charset="0"/>
                      </a:rPr>
                      <m:t>=|</m:t>
                    </m:r>
                    <m:d>
                      <m:dPr>
                        <m:begChr m:val="|"/>
                        <m:endChr m:val="|"/>
                        <m:ctrlPr>
                          <a:rPr lang="en-GB" b="0" i="1" smtClean="0">
                            <a:latin typeface="Cambria Math" panose="02040503050406030204" pitchFamily="18" charset="0"/>
                          </a:rPr>
                        </m:ctrlPr>
                      </m:dPr>
                      <m:e>
                        <m:sSup>
                          <m:sSupPr>
                            <m:ctrlPr>
                              <a:rPr lang="en-GB" b="0" i="1" smtClean="0">
                                <a:latin typeface="Cambria Math" panose="02040503050406030204" pitchFamily="18" charset="0"/>
                              </a:rPr>
                            </m:ctrlPr>
                          </m:sSupPr>
                          <m:e>
                            <m:r>
                              <a:rPr lang="en-GB" b="0" i="1" smtClean="0">
                                <a:latin typeface="Cambria Math" panose="02040503050406030204" pitchFamily="18" charset="0"/>
                              </a:rPr>
                              <m:t>𝐴</m:t>
                            </m:r>
                          </m:e>
                          <m:sup>
                            <m:r>
                              <a:rPr lang="en-GB" b="0" i="1" smtClean="0">
                                <a:latin typeface="Cambria Math" panose="02040503050406030204" pitchFamily="18" charset="0"/>
                              </a:rPr>
                              <m:t>𝑇</m:t>
                            </m:r>
                          </m:sup>
                        </m:sSup>
                      </m:e>
                    </m:d>
                    <m:r>
                      <a:rPr lang="en-GB" b="0" i="1" smtClean="0">
                        <a:latin typeface="Cambria Math" panose="02040503050406030204" pitchFamily="18" charset="0"/>
                      </a:rPr>
                      <m:t>|</m:t>
                    </m:r>
                  </m:oMath>
                </a14:m>
                <a:endParaRPr lang="en-IN" dirty="0"/>
              </a:p>
              <a:p>
                <a:pPr lvl="1"/>
                <a:r>
                  <a:rPr lang="en-IN" dirty="0"/>
                  <a:t>Quantitative measure of the magnitude of a matrix</a:t>
                </a:r>
              </a:p>
              <a:p>
                <a:pPr lvl="1"/>
                <a:r>
                  <a:rPr lang="en-IN" dirty="0"/>
                  <a:t>For any </a:t>
                </a:r>
                <a14:m>
                  <m:oMath xmlns:m="http://schemas.openxmlformats.org/officeDocument/2006/math">
                    <m:r>
                      <a:rPr lang="en-GB" b="0" i="1" smtClean="0">
                        <a:latin typeface="Cambria Math" panose="02040503050406030204" pitchFamily="18" charset="0"/>
                      </a:rPr>
                      <m:t>𝑚𝑋𝑛</m:t>
                    </m:r>
                  </m:oMath>
                </a14:m>
                <a:r>
                  <a:rPr lang="en-IN" dirty="0"/>
                  <a:t> matrices </a:t>
                </a:r>
                <a14:m>
                  <m:oMath xmlns:m="http://schemas.openxmlformats.org/officeDocument/2006/math">
                    <m:r>
                      <a:rPr lang="en-GB" b="0" i="1" smtClean="0">
                        <a:latin typeface="Cambria Math" panose="02040503050406030204" pitchFamily="18" charset="0"/>
                      </a:rPr>
                      <m:t>𝐴</m:t>
                    </m:r>
                    <m:r>
                      <a:rPr lang="en-GB" b="0" i="1" smtClean="0">
                        <a:latin typeface="Cambria Math" panose="02040503050406030204" pitchFamily="18" charset="0"/>
                      </a:rPr>
                      <m:t> </m:t>
                    </m:r>
                    <m:r>
                      <a:rPr lang="en-GB" b="0" i="1" smtClean="0">
                        <a:latin typeface="Cambria Math" panose="02040503050406030204" pitchFamily="18" charset="0"/>
                      </a:rPr>
                      <m:t>𝑎𝑛𝑑</m:t>
                    </m:r>
                    <m:r>
                      <a:rPr lang="en-GB" b="0" i="1" smtClean="0">
                        <a:latin typeface="Cambria Math" panose="02040503050406030204" pitchFamily="18" charset="0"/>
                      </a:rPr>
                      <m:t> </m:t>
                    </m:r>
                    <m:r>
                      <a:rPr lang="en-GB" b="0" i="1" smtClean="0">
                        <a:latin typeface="Cambria Math" panose="02040503050406030204" pitchFamily="18" charset="0"/>
                      </a:rPr>
                      <m:t>𝐵</m:t>
                    </m:r>
                  </m:oMath>
                </a14:m>
                <a:r>
                  <a:rPr lang="en-IN" dirty="0"/>
                  <a:t>, the triangular inequality</a:t>
                </a:r>
              </a:p>
              <a:p>
                <a:pPr lvl="2"/>
                <a14:m>
                  <m:oMath xmlns:m="http://schemas.openxmlformats.org/officeDocument/2006/math">
                    <m:d>
                      <m:dPr>
                        <m:begChr m:val="|"/>
                        <m:endChr m:val="|"/>
                        <m:ctrlPr>
                          <a:rPr lang="en-GB" b="0" i="1" smtClean="0">
                            <a:latin typeface="Cambria Math" panose="02040503050406030204" pitchFamily="18" charset="0"/>
                          </a:rPr>
                        </m:ctrlPr>
                      </m:dPr>
                      <m:e>
                        <m:d>
                          <m:dPr>
                            <m:begChr m:val="|"/>
                            <m:endChr m:val="|"/>
                            <m:ctrlPr>
                              <a:rPr lang="en-GB" b="0" i="1" smtClean="0">
                                <a:latin typeface="Cambria Math" panose="02040503050406030204" pitchFamily="18" charset="0"/>
                              </a:rPr>
                            </m:ctrlPr>
                          </m:dPr>
                          <m:e>
                            <m:r>
                              <a:rPr lang="en-GB" b="0" i="1" smtClean="0">
                                <a:latin typeface="Cambria Math" panose="02040503050406030204" pitchFamily="18" charset="0"/>
                              </a:rPr>
                              <m:t>𝐴</m:t>
                            </m:r>
                            <m:r>
                              <a:rPr lang="en-GB" b="0" i="1" smtClean="0">
                                <a:latin typeface="Cambria Math" panose="02040503050406030204" pitchFamily="18" charset="0"/>
                              </a:rPr>
                              <m:t>+</m:t>
                            </m:r>
                            <m:r>
                              <a:rPr lang="en-GB" b="0" i="1" smtClean="0">
                                <a:latin typeface="Cambria Math" panose="02040503050406030204" pitchFamily="18" charset="0"/>
                              </a:rPr>
                              <m:t>𝐵</m:t>
                            </m:r>
                          </m:e>
                        </m:d>
                      </m:e>
                    </m:d>
                    <m:r>
                      <a:rPr lang="en-GB" b="0" i="1" smtClean="0">
                        <a:latin typeface="Cambria Math" panose="02040503050406030204" pitchFamily="18" charset="0"/>
                      </a:rPr>
                      <m:t>≤</m:t>
                    </m:r>
                    <m:d>
                      <m:dPr>
                        <m:begChr m:val="|"/>
                        <m:endChr m:val="|"/>
                        <m:ctrlPr>
                          <a:rPr lang="en-GB" b="0" i="1" smtClean="0">
                            <a:latin typeface="Cambria Math" panose="02040503050406030204" pitchFamily="18" charset="0"/>
                          </a:rPr>
                        </m:ctrlPr>
                      </m:dPr>
                      <m:e>
                        <m:d>
                          <m:dPr>
                            <m:begChr m:val="|"/>
                            <m:endChr m:val="|"/>
                            <m:ctrlPr>
                              <a:rPr lang="en-GB" b="0" i="1" smtClean="0">
                                <a:latin typeface="Cambria Math" panose="02040503050406030204" pitchFamily="18" charset="0"/>
                              </a:rPr>
                            </m:ctrlPr>
                          </m:dPr>
                          <m:e>
                            <m:r>
                              <a:rPr lang="en-GB" b="0" i="1" smtClean="0">
                                <a:latin typeface="Cambria Math" panose="02040503050406030204" pitchFamily="18" charset="0"/>
                              </a:rPr>
                              <m:t>𝐴</m:t>
                            </m:r>
                          </m:e>
                        </m:d>
                      </m:e>
                    </m:d>
                    <m:r>
                      <a:rPr lang="en-GB" b="0" i="1" smtClean="0">
                        <a:latin typeface="Cambria Math" panose="02040503050406030204" pitchFamily="18" charset="0"/>
                      </a:rPr>
                      <m:t>+|</m:t>
                    </m:r>
                    <m:d>
                      <m:dPr>
                        <m:begChr m:val="|"/>
                        <m:endChr m:val="|"/>
                        <m:ctrlPr>
                          <a:rPr lang="en-GB" b="0" i="1" smtClean="0">
                            <a:latin typeface="Cambria Math" panose="02040503050406030204" pitchFamily="18" charset="0"/>
                          </a:rPr>
                        </m:ctrlPr>
                      </m:dPr>
                      <m:e>
                        <m:r>
                          <a:rPr lang="en-GB" b="0" i="1" smtClean="0">
                            <a:latin typeface="Cambria Math" panose="02040503050406030204" pitchFamily="18" charset="0"/>
                          </a:rPr>
                          <m:t>𝐵</m:t>
                        </m:r>
                      </m:e>
                    </m:d>
                    <m:r>
                      <a:rPr lang="en-GB" b="0" i="1" smtClean="0">
                        <a:latin typeface="Cambria Math" panose="02040503050406030204" pitchFamily="18" charset="0"/>
                      </a:rPr>
                      <m:t>|</m:t>
                    </m:r>
                  </m:oMath>
                </a14:m>
                <a:endParaRPr lang="en-IN" dirty="0"/>
              </a:p>
              <a:p>
                <a:pPr lvl="1"/>
                <a:r>
                  <a:rPr lang="en-IN" dirty="0"/>
                  <a:t>Distance between two matrices is </a:t>
                </a:r>
                <a14:m>
                  <m:oMath xmlns:m="http://schemas.openxmlformats.org/officeDocument/2006/math">
                    <m:r>
                      <a:rPr lang="en-GB" b="0" i="1" smtClean="0">
                        <a:latin typeface="Cambria Math" panose="02040503050406030204" pitchFamily="18" charset="0"/>
                      </a:rPr>
                      <m:t>|</m:t>
                    </m:r>
                    <m:d>
                      <m:dPr>
                        <m:begChr m:val="|"/>
                        <m:endChr m:val="|"/>
                        <m:ctrlPr>
                          <a:rPr lang="en-GB" b="0" i="1" smtClean="0">
                            <a:latin typeface="Cambria Math" panose="02040503050406030204" pitchFamily="18" charset="0"/>
                          </a:rPr>
                        </m:ctrlPr>
                      </m:dPr>
                      <m:e>
                        <m:r>
                          <a:rPr lang="en-GB" b="0" i="1" smtClean="0">
                            <a:latin typeface="Cambria Math" panose="02040503050406030204" pitchFamily="18" charset="0"/>
                          </a:rPr>
                          <m:t>𝐴</m:t>
                        </m:r>
                        <m:r>
                          <a:rPr lang="en-GB" b="0" i="1" smtClean="0">
                            <a:latin typeface="Cambria Math" panose="02040503050406030204" pitchFamily="18" charset="0"/>
                          </a:rPr>
                          <m:t>−</m:t>
                        </m:r>
                        <m:r>
                          <a:rPr lang="en-GB" b="0" i="1" smtClean="0">
                            <a:latin typeface="Cambria Math" panose="02040503050406030204" pitchFamily="18" charset="0"/>
                          </a:rPr>
                          <m:t>𝐵</m:t>
                        </m:r>
                      </m:e>
                    </m:d>
                    <m:r>
                      <a:rPr lang="en-GB" b="0" i="1" smtClean="0">
                        <a:latin typeface="Cambria Math" panose="02040503050406030204" pitchFamily="18" charset="0"/>
                      </a:rPr>
                      <m:t>|</m:t>
                    </m:r>
                  </m:oMath>
                </a14:m>
                <a:endParaRPr lang="en-IN" dirty="0"/>
              </a:p>
              <a:p>
                <a:r>
                  <a:rPr lang="en-IN" dirty="0"/>
                  <a:t>Matrix vector multiplication</a:t>
                </a:r>
              </a:p>
              <a:p>
                <a:pPr lvl="1"/>
                <a:r>
                  <a:rPr lang="en-IN" dirty="0"/>
                  <a:t>If </a:t>
                </a:r>
                <a14:m>
                  <m:oMath xmlns:m="http://schemas.openxmlformats.org/officeDocument/2006/math">
                    <m:r>
                      <a:rPr lang="en-GB" b="0" i="1" smtClean="0">
                        <a:latin typeface="Cambria Math" panose="02040503050406030204" pitchFamily="18" charset="0"/>
                      </a:rPr>
                      <m:t>𝐴</m:t>
                    </m:r>
                  </m:oMath>
                </a14:m>
                <a:r>
                  <a:rPr lang="en-IN" dirty="0"/>
                  <a:t> is an </a:t>
                </a:r>
                <a14:m>
                  <m:oMath xmlns:m="http://schemas.openxmlformats.org/officeDocument/2006/math">
                    <m:r>
                      <a:rPr lang="en-GB" b="0" i="1" smtClean="0">
                        <a:latin typeface="Cambria Math" panose="02040503050406030204" pitchFamily="18" charset="0"/>
                      </a:rPr>
                      <m:t>𝑚𝑋𝑛</m:t>
                    </m:r>
                  </m:oMath>
                </a14:m>
                <a:r>
                  <a:rPr lang="en-IN" dirty="0"/>
                  <a:t> matrix and </a:t>
                </a:r>
                <a14:m>
                  <m:oMath xmlns:m="http://schemas.openxmlformats.org/officeDocument/2006/math">
                    <m:r>
                      <a:rPr lang="en-GB" b="0" i="1" smtClean="0">
                        <a:latin typeface="Cambria Math" panose="02040503050406030204" pitchFamily="18" charset="0"/>
                      </a:rPr>
                      <m:t>𝑥</m:t>
                    </m:r>
                  </m:oMath>
                </a14:m>
                <a:r>
                  <a:rPr lang="en-IN" dirty="0"/>
                  <a:t> is an </a:t>
                </a:r>
                <a14:m>
                  <m:oMath xmlns:m="http://schemas.openxmlformats.org/officeDocument/2006/math">
                    <m:r>
                      <a:rPr lang="en-GB" b="0" i="1" smtClean="0">
                        <a:latin typeface="Cambria Math" panose="02040503050406030204" pitchFamily="18" charset="0"/>
                      </a:rPr>
                      <m:t>𝑛</m:t>
                    </m:r>
                  </m:oMath>
                </a14:m>
                <a:r>
                  <a:rPr lang="en-IN" dirty="0"/>
                  <a:t>-vector, then the matrix-vector product </a:t>
                </a:r>
                <a14:m>
                  <m:oMath xmlns:m="http://schemas.openxmlformats.org/officeDocument/2006/math">
                    <m:r>
                      <a:rPr lang="en-GB" b="0" i="1" smtClean="0">
                        <a:latin typeface="Cambria Math" panose="02040503050406030204" pitchFamily="18" charset="0"/>
                      </a:rPr>
                      <m:t>𝑦</m:t>
                    </m:r>
                    <m:r>
                      <a:rPr lang="en-GB" b="0" i="1" smtClean="0">
                        <a:latin typeface="Cambria Math" panose="02040503050406030204" pitchFamily="18" charset="0"/>
                      </a:rPr>
                      <m:t>=</m:t>
                    </m:r>
                    <m:r>
                      <a:rPr lang="en-GB" b="0" i="1" smtClean="0">
                        <a:latin typeface="Cambria Math" panose="02040503050406030204" pitchFamily="18" charset="0"/>
                      </a:rPr>
                      <m:t>𝐴𝑥</m:t>
                    </m:r>
                  </m:oMath>
                </a14:m>
                <a:r>
                  <a:rPr lang="en-IN" dirty="0"/>
                  <a:t> is the m-vector </a:t>
                </a:r>
                <a14:m>
                  <m:oMath xmlns:m="http://schemas.openxmlformats.org/officeDocument/2006/math">
                    <m:r>
                      <a:rPr lang="en-GB" b="0" i="1" smtClean="0">
                        <a:latin typeface="Cambria Math" panose="02040503050406030204" pitchFamily="18" charset="0"/>
                      </a:rPr>
                      <m:t>𝑦</m:t>
                    </m:r>
                  </m:oMath>
                </a14:m>
                <a:r>
                  <a:rPr lang="en-IN" dirty="0"/>
                  <a:t> with elements:</a:t>
                </a:r>
              </a:p>
              <a:p>
                <a:pPr lvl="2"/>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𝑦</m:t>
                        </m:r>
                      </m:e>
                      <m:sub>
                        <m:r>
                          <a:rPr lang="en-GB" b="0" i="1" smtClean="0">
                            <a:latin typeface="Cambria Math" panose="02040503050406030204" pitchFamily="18" charset="0"/>
                          </a:rPr>
                          <m:t>𝑖</m:t>
                        </m:r>
                      </m:sub>
                    </m:sSub>
                    <m:r>
                      <a:rPr lang="en-GB" b="0" i="1" smtClean="0">
                        <a:latin typeface="Cambria Math" panose="02040503050406030204" pitchFamily="18" charset="0"/>
                      </a:rPr>
                      <m:t>=</m:t>
                    </m:r>
                    <m:nary>
                      <m:naryPr>
                        <m:chr m:val="∑"/>
                        <m:ctrlPr>
                          <a:rPr lang="en-GB" b="0" i="1" smtClean="0">
                            <a:latin typeface="Cambria Math" panose="02040503050406030204" pitchFamily="18" charset="0"/>
                          </a:rPr>
                        </m:ctrlPr>
                      </m:naryPr>
                      <m:sub>
                        <m:r>
                          <m:rPr>
                            <m:brk m:alnAt="23"/>
                          </m:rPr>
                          <a:rPr lang="en-GB" b="0" i="1" smtClean="0">
                            <a:latin typeface="Cambria Math" panose="02040503050406030204" pitchFamily="18" charset="0"/>
                          </a:rPr>
                          <m:t>𝑘</m:t>
                        </m:r>
                        <m:r>
                          <a:rPr lang="en-GB" b="0" i="1" smtClean="0">
                            <a:latin typeface="Cambria Math" panose="02040503050406030204" pitchFamily="18" charset="0"/>
                          </a:rPr>
                          <m:t>=1</m:t>
                        </m:r>
                      </m:sub>
                      <m:sup>
                        <m:r>
                          <a:rPr lang="en-GB" b="0" i="1" smtClean="0">
                            <a:latin typeface="Cambria Math" panose="02040503050406030204" pitchFamily="18" charset="0"/>
                          </a:rPr>
                          <m:t>𝑛</m:t>
                        </m:r>
                      </m:sup>
                      <m:e>
                        <m:sSub>
                          <m:sSubPr>
                            <m:ctrlPr>
                              <a:rPr lang="en-GB" b="0" i="1" smtClean="0">
                                <a:latin typeface="Cambria Math" panose="02040503050406030204" pitchFamily="18" charset="0"/>
                              </a:rPr>
                            </m:ctrlPr>
                          </m:sSubPr>
                          <m:e>
                            <m:r>
                              <a:rPr lang="en-GB" b="0" i="1" smtClean="0">
                                <a:latin typeface="Cambria Math" panose="02040503050406030204" pitchFamily="18" charset="0"/>
                              </a:rPr>
                              <m:t>𝐴</m:t>
                            </m:r>
                          </m:e>
                          <m:sub>
                            <m:r>
                              <a:rPr lang="en-GB" b="0" i="1" smtClean="0">
                                <a:latin typeface="Cambria Math" panose="02040503050406030204" pitchFamily="18" charset="0"/>
                              </a:rPr>
                              <m:t>𝑖𝑘</m:t>
                            </m:r>
                          </m:sub>
                        </m:sSub>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𝑘</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𝐴</m:t>
                            </m:r>
                          </m:e>
                          <m:sub>
                            <m:r>
                              <a:rPr lang="en-GB" b="0" i="1" smtClean="0">
                                <a:latin typeface="Cambria Math" panose="02040503050406030204" pitchFamily="18" charset="0"/>
                              </a:rPr>
                              <m:t>𝑖</m:t>
                            </m:r>
                            <m:r>
                              <a:rPr lang="en-GB" b="0" i="1" smtClean="0">
                                <a:latin typeface="Cambria Math" panose="02040503050406030204" pitchFamily="18" charset="0"/>
                              </a:rPr>
                              <m:t>1</m:t>
                            </m:r>
                          </m:sub>
                        </m:sSub>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1</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𝐴</m:t>
                            </m:r>
                          </m:e>
                          <m:sub>
                            <m:r>
                              <a:rPr lang="en-GB" b="0" i="1" smtClean="0">
                                <a:latin typeface="Cambria Math" panose="02040503050406030204" pitchFamily="18" charset="0"/>
                              </a:rPr>
                              <m:t>𝑖</m:t>
                            </m:r>
                            <m:r>
                              <a:rPr lang="en-GB" b="0" i="1" smtClean="0">
                                <a:latin typeface="Cambria Math" panose="02040503050406030204" pitchFamily="18" charset="0"/>
                              </a:rPr>
                              <m:t>2</m:t>
                            </m:r>
                          </m:sub>
                        </m:sSub>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2</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𝐴</m:t>
                            </m:r>
                          </m:e>
                          <m:sub>
                            <m:r>
                              <a:rPr lang="en-GB" b="0" i="1" smtClean="0">
                                <a:latin typeface="Cambria Math" panose="02040503050406030204" pitchFamily="18" charset="0"/>
                              </a:rPr>
                              <m:t>𝑖𝑛</m:t>
                            </m:r>
                          </m:sub>
                        </m:sSub>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𝑛</m:t>
                            </m:r>
                          </m:sub>
                        </m:sSub>
                      </m:e>
                    </m:nary>
                    <m:r>
                      <a:rPr lang="en-GB" b="0" i="1" smtClean="0">
                        <a:latin typeface="Cambria Math" panose="02040503050406030204" pitchFamily="18" charset="0"/>
                      </a:rPr>
                      <m:t> </m:t>
                    </m:r>
                    <m:r>
                      <a:rPr lang="en-GB" b="0" i="1" smtClean="0">
                        <a:latin typeface="Cambria Math" panose="02040503050406030204" pitchFamily="18" charset="0"/>
                      </a:rPr>
                      <m:t>𝑖</m:t>
                    </m:r>
                    <m:r>
                      <a:rPr lang="en-GB" b="0" i="1" smtClean="0">
                        <a:latin typeface="Cambria Math" panose="02040503050406030204" pitchFamily="18" charset="0"/>
                      </a:rPr>
                      <m:t>=1,….</m:t>
                    </m:r>
                    <m:r>
                      <a:rPr lang="en-GB" b="0" i="1" smtClean="0">
                        <a:latin typeface="Cambria Math" panose="02040503050406030204" pitchFamily="18" charset="0"/>
                      </a:rPr>
                      <m:t>𝑚</m:t>
                    </m:r>
                  </m:oMath>
                </a14:m>
                <a:endParaRPr lang="en-IN" dirty="0"/>
              </a:p>
              <a:p>
                <a:pPr lvl="2"/>
                <a:endParaRPr lang="en-IN" dirty="0"/>
              </a:p>
              <a:p>
                <a:pPr lvl="1"/>
                <a:endParaRPr lang="en-IN" dirty="0"/>
              </a:p>
            </p:txBody>
          </p:sp>
        </mc:Choice>
        <mc:Fallback xmlns="">
          <p:sp>
            <p:nvSpPr>
              <p:cNvPr id="3" name="Content Placeholder 2">
                <a:extLst>
                  <a:ext uri="{FF2B5EF4-FFF2-40B4-BE49-F238E27FC236}">
                    <a16:creationId xmlns:a16="http://schemas.microsoft.com/office/drawing/2014/main" id="{3269C92D-D751-FBAC-3B8B-7638C1D92685}"/>
                  </a:ext>
                </a:extLst>
              </p:cNvPr>
              <p:cNvSpPr>
                <a:spLocks noGrp="1" noRot="1" noChangeAspect="1" noMove="1" noResize="1" noEditPoints="1" noAdjustHandles="1" noChangeArrowheads="1" noChangeShapeType="1" noTextEdit="1"/>
              </p:cNvSpPr>
              <p:nvPr>
                <p:ph sz="quarter" idx="10"/>
              </p:nvPr>
            </p:nvSpPr>
            <p:spPr>
              <a:blipFill>
                <a:blip r:embed="rId2"/>
                <a:stretch>
                  <a:fillRect t="-819"/>
                </a:stretch>
              </a:blipFill>
            </p:spPr>
            <p:txBody>
              <a:bodyPr/>
              <a:lstStyle/>
              <a:p>
                <a:r>
                  <a:rPr lang="en-IN">
                    <a:noFill/>
                  </a:rPr>
                  <a:t> </a:t>
                </a:r>
              </a:p>
            </p:txBody>
          </p:sp>
        </mc:Fallback>
      </mc:AlternateContent>
    </p:spTree>
    <p:extLst>
      <p:ext uri="{BB962C8B-B14F-4D97-AF65-F5344CB8AC3E}">
        <p14:creationId xmlns:p14="http://schemas.microsoft.com/office/powerpoint/2010/main" val="3497239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C1642-4832-2923-153F-F38D1A8ADB83}"/>
              </a:ext>
            </a:extLst>
          </p:cNvPr>
          <p:cNvSpPr>
            <a:spLocks noGrp="1"/>
          </p:cNvSpPr>
          <p:nvPr>
            <p:ph type="title"/>
          </p:nvPr>
        </p:nvSpPr>
        <p:spPr/>
        <p:txBody>
          <a:bodyPr/>
          <a:lstStyle/>
          <a:p>
            <a:r>
              <a:rPr lang="en-IN" dirty="0"/>
              <a:t>Matrices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62A707C-C3B3-00CC-F459-183C090AE59A}"/>
                  </a:ext>
                </a:extLst>
              </p:cNvPr>
              <p:cNvSpPr>
                <a:spLocks noGrp="1"/>
              </p:cNvSpPr>
              <p:nvPr>
                <p:ph sz="quarter" idx="10"/>
              </p:nvPr>
            </p:nvSpPr>
            <p:spPr/>
            <p:txBody>
              <a:bodyPr>
                <a:normAutofit lnSpcReduction="10000"/>
              </a:bodyPr>
              <a:lstStyle/>
              <a:p>
                <a:r>
                  <a:rPr lang="en-IN" dirty="0"/>
                  <a:t>Three 3-dimensional vectors </a:t>
                </a:r>
                <a14:m>
                  <m:oMath xmlns:m="http://schemas.openxmlformats.org/officeDocument/2006/math">
                    <m:r>
                      <a:rPr lang="en-IN" b="0" i="1" smtClean="0">
                        <a:latin typeface="Cambria Math" panose="02040503050406030204" pitchFamily="18" charset="0"/>
                      </a:rPr>
                      <m:t>𝑢</m:t>
                    </m:r>
                    <m:r>
                      <a:rPr lang="en-IN" b="0" i="1" smtClean="0">
                        <a:latin typeface="Cambria Math" panose="02040503050406030204" pitchFamily="18" charset="0"/>
                      </a:rPr>
                      <m:t>=</m:t>
                    </m:r>
                    <m:d>
                      <m:dPr>
                        <m:begChr m:val="["/>
                        <m:endChr m:val="]"/>
                        <m:ctrlPr>
                          <a:rPr lang="en-IN" b="0" i="1" smtClean="0">
                            <a:latin typeface="Cambria Math" panose="02040503050406030204" pitchFamily="18" charset="0"/>
                          </a:rPr>
                        </m:ctrlPr>
                      </m:dPr>
                      <m:e>
                        <m:m>
                          <m:mPr>
                            <m:mcs>
                              <m:mc>
                                <m:mcPr>
                                  <m:count m:val="1"/>
                                  <m:mcJc m:val="center"/>
                                </m:mcPr>
                              </m:mc>
                            </m:mcs>
                            <m:ctrlPr>
                              <a:rPr lang="en-IN" i="1">
                                <a:latin typeface="Cambria Math" panose="02040503050406030204" pitchFamily="18" charset="0"/>
                              </a:rPr>
                            </m:ctrlPr>
                          </m:mPr>
                          <m:mr>
                            <m:e>
                              <m:r>
                                <m:rPr>
                                  <m:brk m:alnAt="7"/>
                                </m:rPr>
                                <a:rPr lang="en-IN" i="1">
                                  <a:latin typeface="Cambria Math" panose="02040503050406030204" pitchFamily="18" charset="0"/>
                                </a:rPr>
                                <m:t>1</m:t>
                              </m:r>
                            </m:e>
                          </m:mr>
                          <m:mr>
                            <m:e>
                              <m:r>
                                <a:rPr lang="en-IN" i="1">
                                  <a:latin typeface="Cambria Math" panose="02040503050406030204" pitchFamily="18" charset="0"/>
                                </a:rPr>
                                <m:t>−</m:t>
                              </m:r>
                              <m:r>
                                <a:rPr lang="en-IN" i="1">
                                  <a:latin typeface="Cambria Math" panose="02040503050406030204" pitchFamily="18" charset="0"/>
                                </a:rPr>
                                <m:t>1</m:t>
                              </m:r>
                            </m:e>
                          </m:mr>
                          <m:mr>
                            <m:e>
                              <m:r>
                                <a:rPr lang="en-IN" i="1">
                                  <a:latin typeface="Cambria Math" panose="02040503050406030204" pitchFamily="18" charset="0"/>
                                </a:rPr>
                                <m:t>0</m:t>
                              </m:r>
                            </m:e>
                          </m:mr>
                        </m:m>
                      </m:e>
                    </m:d>
                    <m:r>
                      <a:rPr lang="en-IN" b="0" i="1" smtClean="0">
                        <a:latin typeface="Cambria Math" panose="02040503050406030204" pitchFamily="18" charset="0"/>
                      </a:rPr>
                      <m:t>,</m:t>
                    </m:r>
                    <m:r>
                      <a:rPr lang="en-IN" b="0" i="1" smtClean="0">
                        <a:latin typeface="Cambria Math" panose="02040503050406030204" pitchFamily="18" charset="0"/>
                      </a:rPr>
                      <m:t>𝑣</m:t>
                    </m:r>
                    <m:r>
                      <a:rPr lang="en-IN" b="0" i="1" smtClean="0">
                        <a:latin typeface="Cambria Math" panose="02040503050406030204" pitchFamily="18" charset="0"/>
                      </a:rPr>
                      <m:t>=</m:t>
                    </m:r>
                    <m:d>
                      <m:dPr>
                        <m:begChr m:val="["/>
                        <m:endChr m:val="]"/>
                        <m:ctrlPr>
                          <a:rPr lang="en-IN" i="1">
                            <a:latin typeface="Cambria Math" panose="02040503050406030204" pitchFamily="18" charset="0"/>
                          </a:rPr>
                        </m:ctrlPr>
                      </m:dPr>
                      <m:e>
                        <m:m>
                          <m:mPr>
                            <m:mcs>
                              <m:mc>
                                <m:mcPr>
                                  <m:count m:val="1"/>
                                  <m:mcJc m:val="center"/>
                                </m:mcPr>
                              </m:mc>
                            </m:mcs>
                            <m:ctrlPr>
                              <a:rPr lang="en-IN" i="1">
                                <a:latin typeface="Cambria Math" panose="02040503050406030204" pitchFamily="18" charset="0"/>
                              </a:rPr>
                            </m:ctrlPr>
                          </m:mPr>
                          <m:mr>
                            <m:e>
                              <m:r>
                                <m:rPr>
                                  <m:brk m:alnAt="7"/>
                                </m:rPr>
                                <a:rPr lang="en-IN" i="1">
                                  <a:latin typeface="Cambria Math" panose="02040503050406030204" pitchFamily="18" charset="0"/>
                                </a:rPr>
                                <m:t>0</m:t>
                              </m:r>
                            </m:e>
                          </m:mr>
                          <m:mr>
                            <m:e>
                              <m:r>
                                <a:rPr lang="en-IN" i="1">
                                  <a:latin typeface="Cambria Math" panose="02040503050406030204" pitchFamily="18" charset="0"/>
                                </a:rPr>
                                <m:t>1</m:t>
                              </m:r>
                            </m:e>
                          </m:mr>
                          <m:mr>
                            <m:e>
                              <m:r>
                                <a:rPr lang="en-IN" i="1">
                                  <a:latin typeface="Cambria Math" panose="02040503050406030204" pitchFamily="18" charset="0"/>
                                </a:rPr>
                                <m:t>−</m:t>
                              </m:r>
                              <m:r>
                                <a:rPr lang="en-IN" i="1">
                                  <a:latin typeface="Cambria Math" panose="02040503050406030204" pitchFamily="18" charset="0"/>
                                </a:rPr>
                                <m:t>1</m:t>
                              </m:r>
                            </m:e>
                          </m:mr>
                        </m:m>
                      </m:e>
                    </m:d>
                    <m:r>
                      <a:rPr lang="en-IN" b="0" i="1" smtClean="0">
                        <a:latin typeface="Cambria Math" panose="02040503050406030204" pitchFamily="18" charset="0"/>
                      </a:rPr>
                      <m:t>,</m:t>
                    </m:r>
                    <m:r>
                      <a:rPr lang="en-IN" b="0" i="1" smtClean="0">
                        <a:latin typeface="Cambria Math" panose="02040503050406030204" pitchFamily="18" charset="0"/>
                      </a:rPr>
                      <m:t>𝑤</m:t>
                    </m:r>
                    <m:r>
                      <a:rPr lang="en-IN" b="0" i="1" smtClean="0">
                        <a:latin typeface="Cambria Math" panose="02040503050406030204" pitchFamily="18" charset="0"/>
                      </a:rPr>
                      <m:t>=</m:t>
                    </m:r>
                    <m:d>
                      <m:dPr>
                        <m:begChr m:val="["/>
                        <m:endChr m:val="]"/>
                        <m:ctrlPr>
                          <a:rPr lang="en-IN" i="1">
                            <a:latin typeface="Cambria Math" panose="02040503050406030204" pitchFamily="18" charset="0"/>
                          </a:rPr>
                        </m:ctrlPr>
                      </m:dPr>
                      <m:e>
                        <m:m>
                          <m:mPr>
                            <m:mcs>
                              <m:mc>
                                <m:mcPr>
                                  <m:count m:val="1"/>
                                  <m:mcJc m:val="center"/>
                                </m:mcPr>
                              </m:mc>
                            </m:mcs>
                            <m:ctrlPr>
                              <a:rPr lang="en-IN" i="1">
                                <a:latin typeface="Cambria Math" panose="02040503050406030204" pitchFamily="18" charset="0"/>
                              </a:rPr>
                            </m:ctrlPr>
                          </m:mPr>
                          <m:mr>
                            <m:e>
                              <m:r>
                                <m:rPr>
                                  <m:brk m:alnAt="7"/>
                                </m:rPr>
                                <a:rPr lang="en-IN" i="1">
                                  <a:latin typeface="Cambria Math" panose="02040503050406030204" pitchFamily="18" charset="0"/>
                                </a:rPr>
                                <m:t>0</m:t>
                              </m:r>
                            </m:e>
                          </m:mr>
                          <m:mr>
                            <m:e>
                              <m:r>
                                <a:rPr lang="en-IN" i="1">
                                  <a:latin typeface="Cambria Math" panose="02040503050406030204" pitchFamily="18" charset="0"/>
                                </a:rPr>
                                <m:t>0</m:t>
                              </m:r>
                            </m:e>
                          </m:mr>
                          <m:mr>
                            <m:e>
                              <m:r>
                                <a:rPr lang="en-IN" i="1">
                                  <a:latin typeface="Cambria Math" panose="02040503050406030204" pitchFamily="18" charset="0"/>
                                </a:rPr>
                                <m:t>1</m:t>
                              </m:r>
                            </m:e>
                          </m:mr>
                        </m:m>
                      </m:e>
                    </m:d>
                  </m:oMath>
                </a14:m>
                <a:endParaRPr lang="en-IN" b="0" dirty="0"/>
              </a:p>
              <a:p>
                <a:r>
                  <a:rPr lang="en-IN" dirty="0"/>
                  <a:t>Linear combinations of these three vectors in three-dimensional space are</a:t>
                </a:r>
              </a:p>
              <a:p>
                <a:pPr lvl="1"/>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1</m:t>
                        </m:r>
                      </m:sub>
                    </m:sSub>
                    <m:r>
                      <a:rPr lang="en-IN" b="0" i="1" smtClean="0">
                        <a:latin typeface="Cambria Math" panose="02040503050406030204" pitchFamily="18" charset="0"/>
                      </a:rPr>
                      <m:t>𝑢</m:t>
                    </m:r>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2</m:t>
                        </m:r>
                      </m:sub>
                    </m:sSub>
                    <m:r>
                      <a:rPr lang="en-IN" b="0" i="1" smtClean="0">
                        <a:latin typeface="Cambria Math" panose="02040503050406030204" pitchFamily="18" charset="0"/>
                      </a:rPr>
                      <m:t>𝑣</m:t>
                    </m:r>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3</m:t>
                        </m:r>
                      </m:sub>
                    </m:sSub>
                    <m:r>
                      <a:rPr lang="en-IN" b="0" i="1" smtClean="0">
                        <a:latin typeface="Cambria Math" panose="02040503050406030204" pitchFamily="18" charset="0"/>
                      </a:rPr>
                      <m:t>𝑤</m:t>
                    </m:r>
                  </m:oMath>
                </a14:m>
                <a:endParaRPr lang="en-IN" dirty="0"/>
              </a:p>
              <a:p>
                <a:pPr lvl="1"/>
                <a14:m>
                  <m:oMath xmlns:m="http://schemas.openxmlformats.org/officeDocument/2006/math">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1</m:t>
                        </m:r>
                      </m:sub>
                    </m:sSub>
                    <m:d>
                      <m:dPr>
                        <m:begChr m:val="["/>
                        <m:endChr m:val="]"/>
                        <m:ctrlPr>
                          <a:rPr lang="en-IN" i="1">
                            <a:latin typeface="Cambria Math" panose="02040503050406030204" pitchFamily="18" charset="0"/>
                          </a:rPr>
                        </m:ctrlPr>
                      </m:dPr>
                      <m:e>
                        <m:m>
                          <m:mPr>
                            <m:mcs>
                              <m:mc>
                                <m:mcPr>
                                  <m:count m:val="1"/>
                                  <m:mcJc m:val="center"/>
                                </m:mcPr>
                              </m:mc>
                            </m:mcs>
                            <m:ctrlPr>
                              <a:rPr lang="en-IN" i="1">
                                <a:latin typeface="Cambria Math" panose="02040503050406030204" pitchFamily="18" charset="0"/>
                              </a:rPr>
                            </m:ctrlPr>
                          </m:mPr>
                          <m:mr>
                            <m:e>
                              <m:r>
                                <m:rPr>
                                  <m:brk m:alnAt="7"/>
                                </m:rPr>
                                <a:rPr lang="en-IN" i="1">
                                  <a:latin typeface="Cambria Math" panose="02040503050406030204" pitchFamily="18" charset="0"/>
                                </a:rPr>
                                <m:t>1</m:t>
                              </m:r>
                            </m:e>
                          </m:mr>
                          <m:mr>
                            <m:e>
                              <m:r>
                                <a:rPr lang="en-IN" i="1">
                                  <a:latin typeface="Cambria Math" panose="02040503050406030204" pitchFamily="18" charset="0"/>
                                </a:rPr>
                                <m:t>−</m:t>
                              </m:r>
                              <m:r>
                                <a:rPr lang="en-IN" i="1">
                                  <a:latin typeface="Cambria Math" panose="02040503050406030204" pitchFamily="18" charset="0"/>
                                </a:rPr>
                                <m:t>1</m:t>
                              </m:r>
                            </m:e>
                          </m:mr>
                          <m:mr>
                            <m:e>
                              <m:r>
                                <a:rPr lang="en-IN" i="1">
                                  <a:latin typeface="Cambria Math" panose="02040503050406030204" pitchFamily="18" charset="0"/>
                                </a:rPr>
                                <m:t>0</m:t>
                              </m:r>
                            </m:e>
                          </m:mr>
                        </m:m>
                      </m:e>
                    </m:d>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2</m:t>
                        </m:r>
                      </m:sub>
                    </m:sSub>
                    <m:d>
                      <m:dPr>
                        <m:begChr m:val="["/>
                        <m:endChr m:val="]"/>
                        <m:ctrlPr>
                          <a:rPr lang="en-IN" i="1">
                            <a:latin typeface="Cambria Math" panose="02040503050406030204" pitchFamily="18" charset="0"/>
                          </a:rPr>
                        </m:ctrlPr>
                      </m:dPr>
                      <m:e>
                        <m:m>
                          <m:mPr>
                            <m:mcs>
                              <m:mc>
                                <m:mcPr>
                                  <m:count m:val="1"/>
                                  <m:mcJc m:val="center"/>
                                </m:mcPr>
                              </m:mc>
                            </m:mcs>
                            <m:ctrlPr>
                              <a:rPr lang="en-IN" i="1">
                                <a:latin typeface="Cambria Math" panose="02040503050406030204" pitchFamily="18" charset="0"/>
                              </a:rPr>
                            </m:ctrlPr>
                          </m:mPr>
                          <m:mr>
                            <m:e>
                              <m:r>
                                <m:rPr>
                                  <m:brk m:alnAt="7"/>
                                </m:rPr>
                                <a:rPr lang="en-IN" i="1">
                                  <a:latin typeface="Cambria Math" panose="02040503050406030204" pitchFamily="18" charset="0"/>
                                </a:rPr>
                                <m:t>0</m:t>
                              </m:r>
                            </m:e>
                          </m:mr>
                          <m:mr>
                            <m:e>
                              <m:r>
                                <a:rPr lang="en-IN" i="1">
                                  <a:latin typeface="Cambria Math" panose="02040503050406030204" pitchFamily="18" charset="0"/>
                                </a:rPr>
                                <m:t>1</m:t>
                              </m:r>
                            </m:e>
                          </m:mr>
                          <m:mr>
                            <m:e>
                              <m:r>
                                <a:rPr lang="en-IN" i="1">
                                  <a:latin typeface="Cambria Math" panose="02040503050406030204" pitchFamily="18" charset="0"/>
                                </a:rPr>
                                <m:t>−</m:t>
                              </m:r>
                              <m:r>
                                <a:rPr lang="en-IN" i="1">
                                  <a:latin typeface="Cambria Math" panose="02040503050406030204" pitchFamily="18" charset="0"/>
                                </a:rPr>
                                <m:t>1</m:t>
                              </m:r>
                            </m:e>
                          </m:mr>
                        </m:m>
                      </m:e>
                    </m:d>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3</m:t>
                        </m:r>
                      </m:sub>
                    </m:sSub>
                    <m:d>
                      <m:dPr>
                        <m:begChr m:val="["/>
                        <m:endChr m:val="]"/>
                        <m:ctrlPr>
                          <a:rPr lang="en-IN" i="1">
                            <a:latin typeface="Cambria Math" panose="02040503050406030204" pitchFamily="18" charset="0"/>
                          </a:rPr>
                        </m:ctrlPr>
                      </m:dPr>
                      <m:e>
                        <m:m>
                          <m:mPr>
                            <m:mcs>
                              <m:mc>
                                <m:mcPr>
                                  <m:count m:val="1"/>
                                  <m:mcJc m:val="center"/>
                                </m:mcPr>
                              </m:mc>
                            </m:mcs>
                            <m:ctrlPr>
                              <a:rPr lang="en-IN" i="1">
                                <a:latin typeface="Cambria Math" panose="02040503050406030204" pitchFamily="18" charset="0"/>
                              </a:rPr>
                            </m:ctrlPr>
                          </m:mPr>
                          <m:mr>
                            <m:e>
                              <m:r>
                                <m:rPr>
                                  <m:brk m:alnAt="7"/>
                                </m:rPr>
                                <a:rPr lang="en-IN" i="1">
                                  <a:latin typeface="Cambria Math" panose="02040503050406030204" pitchFamily="18" charset="0"/>
                                </a:rPr>
                                <m:t>0</m:t>
                              </m:r>
                            </m:e>
                          </m:mr>
                          <m:mr>
                            <m:e>
                              <m:r>
                                <a:rPr lang="en-IN" i="1">
                                  <a:latin typeface="Cambria Math" panose="02040503050406030204" pitchFamily="18" charset="0"/>
                                </a:rPr>
                                <m:t>0</m:t>
                              </m:r>
                            </m:e>
                          </m:mr>
                          <m:mr>
                            <m:e>
                              <m:r>
                                <a:rPr lang="en-IN" i="1">
                                  <a:latin typeface="Cambria Math" panose="02040503050406030204" pitchFamily="18" charset="0"/>
                                </a:rPr>
                                <m:t>1</m:t>
                              </m:r>
                            </m:e>
                          </m:mr>
                        </m:m>
                      </m:e>
                    </m:d>
                    <m:r>
                      <a:rPr lang="en-IN" b="0" i="1" smtClean="0">
                        <a:latin typeface="Cambria Math" panose="02040503050406030204" pitchFamily="18" charset="0"/>
                      </a:rPr>
                      <m:t>=</m:t>
                    </m:r>
                    <m:d>
                      <m:dPr>
                        <m:begChr m:val="["/>
                        <m:endChr m:val="]"/>
                        <m:ctrlPr>
                          <a:rPr lang="en-IN" i="1" smtClean="0">
                            <a:latin typeface="Cambria Math" panose="02040503050406030204" pitchFamily="18" charset="0"/>
                          </a:rPr>
                        </m:ctrlPr>
                      </m:dPr>
                      <m:e>
                        <m:m>
                          <m:mPr>
                            <m:mcs>
                              <m:mc>
                                <m:mcPr>
                                  <m:count m:val="1"/>
                                  <m:mcJc m:val="center"/>
                                </m:mcPr>
                              </m:mc>
                            </m:mcs>
                            <m:ctrlPr>
                              <a:rPr lang="en-IN" i="1">
                                <a:latin typeface="Cambria Math" panose="02040503050406030204" pitchFamily="18" charset="0"/>
                              </a:rPr>
                            </m:ctrlPr>
                          </m:mPr>
                          <m:mr>
                            <m:e>
                              <m:sSub>
                                <m:sSubPr>
                                  <m:ctrlPr>
                                    <a:rPr lang="en-IN" i="1">
                                      <a:latin typeface="Cambria Math" panose="02040503050406030204" pitchFamily="18" charset="0"/>
                                    </a:rPr>
                                  </m:ctrlPr>
                                </m:sSubPr>
                                <m:e>
                                  <m:r>
                                    <m:rPr>
                                      <m:brk m:alnAt="7"/>
                                    </m:rPr>
                                    <a:rPr lang="en-IN" i="1">
                                      <a:latin typeface="Cambria Math" panose="02040503050406030204" pitchFamily="18" charset="0"/>
                                    </a:rPr>
                                    <m:t>𝑥</m:t>
                                  </m:r>
                                </m:e>
                                <m:sub>
                                  <m:r>
                                    <a:rPr lang="en-IN" i="1">
                                      <a:latin typeface="Cambria Math" panose="02040503050406030204" pitchFamily="18" charset="0"/>
                                    </a:rPr>
                                    <m:t>1</m:t>
                                  </m:r>
                                </m:sub>
                              </m:sSub>
                            </m:e>
                          </m:mr>
                          <m:mr>
                            <m:e>
                              <m:sSub>
                                <m:sSubPr>
                                  <m:ctrlPr>
                                    <a:rPr lang="en-IN" i="1">
                                      <a:latin typeface="Cambria Math" panose="02040503050406030204" pitchFamily="18" charset="0"/>
                                    </a:rPr>
                                  </m:ctrlPr>
                                </m:sSubPr>
                                <m:e>
                                  <m:r>
                                    <a:rPr lang="en-IN" i="1">
                                      <a:latin typeface="Cambria Math" panose="02040503050406030204" pitchFamily="18" charset="0"/>
                                    </a:rPr>
                                    <m:t>𝑥</m:t>
                                  </m:r>
                                </m:e>
                                <m:sub>
                                  <m:r>
                                    <a:rPr lang="en-IN" i="1">
                                      <a:latin typeface="Cambria Math" panose="02040503050406030204" pitchFamily="18" charset="0"/>
                                    </a:rPr>
                                    <m:t>2</m:t>
                                  </m:r>
                                </m:sub>
                              </m:sSub>
                              <m:r>
                                <a:rPr lang="en-IN" i="1">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𝑥</m:t>
                                  </m:r>
                                </m:e>
                                <m:sub>
                                  <m:r>
                                    <a:rPr lang="en-IN" i="1">
                                      <a:latin typeface="Cambria Math" panose="02040503050406030204" pitchFamily="18" charset="0"/>
                                    </a:rPr>
                                    <m:t>1</m:t>
                                  </m:r>
                                </m:sub>
                              </m:sSub>
                            </m:e>
                          </m:mr>
                          <m:mr>
                            <m:e>
                              <m:sSub>
                                <m:sSubPr>
                                  <m:ctrlPr>
                                    <a:rPr lang="en-IN" i="1">
                                      <a:latin typeface="Cambria Math" panose="02040503050406030204" pitchFamily="18" charset="0"/>
                                    </a:rPr>
                                  </m:ctrlPr>
                                </m:sSubPr>
                                <m:e>
                                  <m:r>
                                    <a:rPr lang="en-IN" i="1">
                                      <a:latin typeface="Cambria Math" panose="02040503050406030204" pitchFamily="18" charset="0"/>
                                    </a:rPr>
                                    <m:t>𝑥</m:t>
                                  </m:r>
                                </m:e>
                                <m:sub>
                                  <m:r>
                                    <a:rPr lang="en-IN" i="1">
                                      <a:latin typeface="Cambria Math" panose="02040503050406030204" pitchFamily="18" charset="0"/>
                                    </a:rPr>
                                    <m:t>3</m:t>
                                  </m:r>
                                </m:sub>
                              </m:sSub>
                              <m:r>
                                <a:rPr lang="en-IN" i="1">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𝑥</m:t>
                                  </m:r>
                                </m:e>
                                <m:sub>
                                  <m:r>
                                    <a:rPr lang="en-IN" i="1">
                                      <a:latin typeface="Cambria Math" panose="02040503050406030204" pitchFamily="18" charset="0"/>
                                    </a:rPr>
                                    <m:t>2</m:t>
                                  </m:r>
                                </m:sub>
                              </m:sSub>
                            </m:e>
                          </m:mr>
                        </m:m>
                      </m:e>
                    </m:d>
                  </m:oMath>
                </a14:m>
                <a:endParaRPr lang="en-IN" b="0" dirty="0"/>
              </a:p>
              <a:p>
                <a:r>
                  <a:rPr lang="en-IN" dirty="0"/>
                  <a:t>Let’s rewrite this combination using matrix</a:t>
                </a:r>
              </a:p>
              <a:p>
                <a:pPr lvl="1"/>
                <a14:m>
                  <m:oMath xmlns:m="http://schemas.openxmlformats.org/officeDocument/2006/math">
                    <m:r>
                      <a:rPr lang="en-IN" b="0" i="1" smtClean="0">
                        <a:latin typeface="Cambria Math" panose="02040503050406030204" pitchFamily="18" charset="0"/>
                      </a:rPr>
                      <m:t>𝐴𝑥</m:t>
                    </m:r>
                    <m:r>
                      <a:rPr lang="en-IN" b="0" i="1" smtClean="0">
                        <a:latin typeface="Cambria Math" panose="02040503050406030204" pitchFamily="18" charset="0"/>
                      </a:rPr>
                      <m:t>=</m:t>
                    </m:r>
                    <m:d>
                      <m:dPr>
                        <m:begChr m:val="["/>
                        <m:endChr m:val="]"/>
                        <m:ctrlPr>
                          <a:rPr lang="en-IN" i="1">
                            <a:latin typeface="Cambria Math" panose="02040503050406030204" pitchFamily="18" charset="0"/>
                          </a:rPr>
                        </m:ctrlPr>
                      </m:dPr>
                      <m:e>
                        <m:m>
                          <m:mPr>
                            <m:mcs>
                              <m:mc>
                                <m:mcPr>
                                  <m:count m:val="3"/>
                                  <m:mcJc m:val="center"/>
                                </m:mcPr>
                              </m:mc>
                            </m:mcs>
                            <m:ctrlPr>
                              <a:rPr lang="en-IN" i="1">
                                <a:latin typeface="Cambria Math" panose="02040503050406030204" pitchFamily="18" charset="0"/>
                              </a:rPr>
                            </m:ctrlPr>
                          </m:mPr>
                          <m:mr>
                            <m:e>
                              <m:r>
                                <m:rPr>
                                  <m:brk m:alnAt="7"/>
                                </m:rPr>
                                <a:rPr lang="en-IN" i="1">
                                  <a:latin typeface="Cambria Math" panose="02040503050406030204" pitchFamily="18" charset="0"/>
                                </a:rPr>
                                <m:t>1</m:t>
                              </m:r>
                            </m:e>
                            <m:e>
                              <m:r>
                                <a:rPr lang="en-IN" i="1">
                                  <a:latin typeface="Cambria Math" panose="02040503050406030204" pitchFamily="18" charset="0"/>
                                </a:rPr>
                                <m:t>0</m:t>
                              </m:r>
                            </m:e>
                            <m:e>
                              <m:r>
                                <a:rPr lang="en-IN" i="1">
                                  <a:latin typeface="Cambria Math" panose="02040503050406030204" pitchFamily="18" charset="0"/>
                                </a:rPr>
                                <m:t>0</m:t>
                              </m:r>
                            </m:e>
                          </m:mr>
                          <m:mr>
                            <m:e>
                              <m:r>
                                <a:rPr lang="en-IN" i="1">
                                  <a:latin typeface="Cambria Math" panose="02040503050406030204" pitchFamily="18" charset="0"/>
                                </a:rPr>
                                <m:t>−</m:t>
                              </m:r>
                              <m:r>
                                <a:rPr lang="en-IN" i="1">
                                  <a:latin typeface="Cambria Math" panose="02040503050406030204" pitchFamily="18" charset="0"/>
                                </a:rPr>
                                <m:t>1</m:t>
                              </m:r>
                            </m:e>
                            <m:e>
                              <m:r>
                                <a:rPr lang="en-IN" i="1">
                                  <a:latin typeface="Cambria Math" panose="02040503050406030204" pitchFamily="18" charset="0"/>
                                </a:rPr>
                                <m:t>1</m:t>
                              </m:r>
                            </m:e>
                            <m:e>
                              <m:r>
                                <a:rPr lang="en-IN" i="1">
                                  <a:latin typeface="Cambria Math" panose="02040503050406030204" pitchFamily="18" charset="0"/>
                                </a:rPr>
                                <m:t>0</m:t>
                              </m:r>
                            </m:e>
                          </m:mr>
                          <m:mr>
                            <m:e>
                              <m:r>
                                <a:rPr lang="en-IN" i="1">
                                  <a:latin typeface="Cambria Math" panose="02040503050406030204" pitchFamily="18" charset="0"/>
                                </a:rPr>
                                <m:t>0</m:t>
                              </m:r>
                            </m:e>
                            <m:e>
                              <m:r>
                                <a:rPr lang="en-IN" i="1">
                                  <a:latin typeface="Cambria Math" panose="02040503050406030204" pitchFamily="18" charset="0"/>
                                </a:rPr>
                                <m:t>−</m:t>
                              </m:r>
                              <m:r>
                                <a:rPr lang="en-IN" i="1">
                                  <a:latin typeface="Cambria Math" panose="02040503050406030204" pitchFamily="18" charset="0"/>
                                </a:rPr>
                                <m:t>1</m:t>
                              </m:r>
                            </m:e>
                            <m:e>
                              <m:r>
                                <a:rPr lang="en-IN" i="1">
                                  <a:latin typeface="Cambria Math" panose="02040503050406030204" pitchFamily="18" charset="0"/>
                                </a:rPr>
                                <m:t>1</m:t>
                              </m:r>
                            </m:e>
                          </m:mr>
                        </m:m>
                      </m:e>
                    </m:d>
                    <m:r>
                      <a:rPr lang="en-IN" b="0" i="1" smtClean="0">
                        <a:latin typeface="Cambria Math" panose="02040503050406030204" pitchFamily="18" charset="0"/>
                      </a:rPr>
                      <m:t>∗</m:t>
                    </m:r>
                    <m:d>
                      <m:dPr>
                        <m:begChr m:val="["/>
                        <m:endChr m:val="]"/>
                        <m:ctrlPr>
                          <a:rPr lang="en-IN" i="1" smtClean="0">
                            <a:latin typeface="Cambria Math" panose="02040503050406030204" pitchFamily="18" charset="0"/>
                          </a:rPr>
                        </m:ctrlPr>
                      </m:dPr>
                      <m:e>
                        <m:m>
                          <m:mPr>
                            <m:mcs>
                              <m:mc>
                                <m:mcPr>
                                  <m:count m:val="1"/>
                                  <m:mcJc m:val="center"/>
                                </m:mcPr>
                              </m:mc>
                            </m:mcs>
                            <m:ctrlPr>
                              <a:rPr lang="en-IN" i="1">
                                <a:latin typeface="Cambria Math" panose="02040503050406030204" pitchFamily="18" charset="0"/>
                              </a:rPr>
                            </m:ctrlPr>
                          </m:mPr>
                          <m:mr>
                            <m:e>
                              <m:sSub>
                                <m:sSubPr>
                                  <m:ctrlPr>
                                    <a:rPr lang="en-IN" i="1">
                                      <a:latin typeface="Cambria Math" panose="02040503050406030204" pitchFamily="18" charset="0"/>
                                    </a:rPr>
                                  </m:ctrlPr>
                                </m:sSubPr>
                                <m:e>
                                  <m:r>
                                    <m:rPr>
                                      <m:brk m:alnAt="7"/>
                                    </m:rPr>
                                    <a:rPr lang="en-IN" i="1">
                                      <a:latin typeface="Cambria Math" panose="02040503050406030204" pitchFamily="18" charset="0"/>
                                    </a:rPr>
                                    <m:t>𝑥</m:t>
                                  </m:r>
                                </m:e>
                                <m:sub>
                                  <m:r>
                                    <a:rPr lang="en-IN" i="1">
                                      <a:latin typeface="Cambria Math" panose="02040503050406030204" pitchFamily="18" charset="0"/>
                                    </a:rPr>
                                    <m:t>1</m:t>
                                  </m:r>
                                </m:sub>
                              </m:sSub>
                            </m:e>
                          </m:mr>
                          <m:mr>
                            <m:e>
                              <m:sSub>
                                <m:sSubPr>
                                  <m:ctrlPr>
                                    <a:rPr lang="en-IN" i="1">
                                      <a:latin typeface="Cambria Math" panose="02040503050406030204" pitchFamily="18" charset="0"/>
                                    </a:rPr>
                                  </m:ctrlPr>
                                </m:sSubPr>
                                <m:e>
                                  <m:r>
                                    <a:rPr lang="en-IN" i="1">
                                      <a:latin typeface="Cambria Math" panose="02040503050406030204" pitchFamily="18" charset="0"/>
                                    </a:rPr>
                                    <m:t>𝑥</m:t>
                                  </m:r>
                                </m:e>
                                <m:sub>
                                  <m:r>
                                    <a:rPr lang="en-IN" i="1">
                                      <a:latin typeface="Cambria Math" panose="02040503050406030204" pitchFamily="18" charset="0"/>
                                    </a:rPr>
                                    <m:t>2</m:t>
                                  </m:r>
                                </m:sub>
                              </m:sSub>
                            </m:e>
                          </m:mr>
                          <m:mr>
                            <m:e>
                              <m:sSub>
                                <m:sSubPr>
                                  <m:ctrlPr>
                                    <a:rPr lang="en-IN" i="1">
                                      <a:latin typeface="Cambria Math" panose="02040503050406030204" pitchFamily="18" charset="0"/>
                                    </a:rPr>
                                  </m:ctrlPr>
                                </m:sSubPr>
                                <m:e>
                                  <m:r>
                                    <a:rPr lang="en-IN" i="1">
                                      <a:latin typeface="Cambria Math" panose="02040503050406030204" pitchFamily="18" charset="0"/>
                                    </a:rPr>
                                    <m:t>𝑥</m:t>
                                  </m:r>
                                </m:e>
                                <m:sub>
                                  <m:r>
                                    <a:rPr lang="en-IN" i="1">
                                      <a:latin typeface="Cambria Math" panose="02040503050406030204" pitchFamily="18" charset="0"/>
                                    </a:rPr>
                                    <m:t>3</m:t>
                                  </m:r>
                                </m:sub>
                              </m:sSub>
                            </m:e>
                          </m:mr>
                        </m:m>
                      </m:e>
                    </m:d>
                    <m:r>
                      <a:rPr lang="en-IN" b="0" i="1" smtClean="0">
                        <a:latin typeface="Cambria Math" panose="02040503050406030204" pitchFamily="18" charset="0"/>
                      </a:rPr>
                      <m:t>=</m:t>
                    </m:r>
                    <m:d>
                      <m:dPr>
                        <m:begChr m:val="["/>
                        <m:endChr m:val="]"/>
                        <m:ctrlPr>
                          <a:rPr lang="en-IN" i="1">
                            <a:latin typeface="Cambria Math" panose="02040503050406030204" pitchFamily="18" charset="0"/>
                          </a:rPr>
                        </m:ctrlPr>
                      </m:dPr>
                      <m:e>
                        <m:m>
                          <m:mPr>
                            <m:mcs>
                              <m:mc>
                                <m:mcPr>
                                  <m:count m:val="1"/>
                                  <m:mcJc m:val="center"/>
                                </m:mcPr>
                              </m:mc>
                            </m:mcs>
                            <m:ctrlPr>
                              <a:rPr lang="en-IN" i="1">
                                <a:latin typeface="Cambria Math" panose="02040503050406030204" pitchFamily="18" charset="0"/>
                              </a:rPr>
                            </m:ctrlPr>
                          </m:mPr>
                          <m:mr>
                            <m:e>
                              <m:sSub>
                                <m:sSubPr>
                                  <m:ctrlPr>
                                    <a:rPr lang="en-IN" i="1">
                                      <a:latin typeface="Cambria Math" panose="02040503050406030204" pitchFamily="18" charset="0"/>
                                    </a:rPr>
                                  </m:ctrlPr>
                                </m:sSubPr>
                                <m:e>
                                  <m:r>
                                    <m:rPr>
                                      <m:brk m:alnAt="7"/>
                                    </m:rPr>
                                    <a:rPr lang="en-IN" i="1">
                                      <a:latin typeface="Cambria Math" panose="02040503050406030204" pitchFamily="18" charset="0"/>
                                    </a:rPr>
                                    <m:t>𝑥</m:t>
                                  </m:r>
                                </m:e>
                                <m:sub>
                                  <m:r>
                                    <a:rPr lang="en-IN" i="1">
                                      <a:latin typeface="Cambria Math" panose="02040503050406030204" pitchFamily="18" charset="0"/>
                                    </a:rPr>
                                    <m:t>1</m:t>
                                  </m:r>
                                </m:sub>
                              </m:sSub>
                            </m:e>
                          </m:mr>
                          <m:mr>
                            <m:e>
                              <m:sSub>
                                <m:sSubPr>
                                  <m:ctrlPr>
                                    <a:rPr lang="en-IN" i="1">
                                      <a:latin typeface="Cambria Math" panose="02040503050406030204" pitchFamily="18" charset="0"/>
                                    </a:rPr>
                                  </m:ctrlPr>
                                </m:sSubPr>
                                <m:e>
                                  <m:r>
                                    <a:rPr lang="en-IN" i="1">
                                      <a:latin typeface="Cambria Math" panose="02040503050406030204" pitchFamily="18" charset="0"/>
                                    </a:rPr>
                                    <m:t>𝑥</m:t>
                                  </m:r>
                                </m:e>
                                <m:sub>
                                  <m:r>
                                    <a:rPr lang="en-IN" i="1">
                                      <a:latin typeface="Cambria Math" panose="02040503050406030204" pitchFamily="18" charset="0"/>
                                    </a:rPr>
                                    <m:t>2</m:t>
                                  </m:r>
                                  <m:r>
                                    <a:rPr lang="en-IN" i="1">
                                      <a:latin typeface="Cambria Math" panose="02040503050406030204" pitchFamily="18" charset="0"/>
                                    </a:rPr>
                                    <m:t>−</m:t>
                                  </m:r>
                                </m:sub>
                              </m:sSub>
                              <m:sSub>
                                <m:sSubPr>
                                  <m:ctrlPr>
                                    <a:rPr lang="en-IN" i="1">
                                      <a:latin typeface="Cambria Math" panose="02040503050406030204" pitchFamily="18" charset="0"/>
                                    </a:rPr>
                                  </m:ctrlPr>
                                </m:sSubPr>
                                <m:e>
                                  <m:r>
                                    <a:rPr lang="en-IN" i="1">
                                      <a:latin typeface="Cambria Math" panose="02040503050406030204" pitchFamily="18" charset="0"/>
                                    </a:rPr>
                                    <m:t>𝑥</m:t>
                                  </m:r>
                                </m:e>
                                <m:sub>
                                  <m:r>
                                    <a:rPr lang="en-IN" i="1">
                                      <a:latin typeface="Cambria Math" panose="02040503050406030204" pitchFamily="18" charset="0"/>
                                    </a:rPr>
                                    <m:t>1</m:t>
                                  </m:r>
                                </m:sub>
                              </m:sSub>
                            </m:e>
                          </m:mr>
                          <m:mr>
                            <m:e>
                              <m:sSub>
                                <m:sSubPr>
                                  <m:ctrlPr>
                                    <a:rPr lang="en-IN" i="1">
                                      <a:latin typeface="Cambria Math" panose="02040503050406030204" pitchFamily="18" charset="0"/>
                                    </a:rPr>
                                  </m:ctrlPr>
                                </m:sSubPr>
                                <m:e>
                                  <m:r>
                                    <a:rPr lang="en-IN" i="1">
                                      <a:latin typeface="Cambria Math" panose="02040503050406030204" pitchFamily="18" charset="0"/>
                                    </a:rPr>
                                    <m:t>𝑥</m:t>
                                  </m:r>
                                </m:e>
                                <m:sub>
                                  <m:r>
                                    <a:rPr lang="en-IN" i="1">
                                      <a:latin typeface="Cambria Math" panose="02040503050406030204" pitchFamily="18" charset="0"/>
                                    </a:rPr>
                                    <m:t>3</m:t>
                                  </m:r>
                                </m:sub>
                              </m:sSub>
                              <m:r>
                                <a:rPr lang="en-IN" i="1">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𝑥</m:t>
                                  </m:r>
                                </m:e>
                                <m:sub>
                                  <m:r>
                                    <a:rPr lang="en-IN" i="1">
                                      <a:latin typeface="Cambria Math" panose="02040503050406030204" pitchFamily="18" charset="0"/>
                                    </a:rPr>
                                    <m:t>2</m:t>
                                  </m:r>
                                </m:sub>
                              </m:sSub>
                            </m:e>
                          </m:mr>
                        </m:m>
                      </m:e>
                    </m:d>
                  </m:oMath>
                </a14:m>
                <a:endParaRPr lang="en-IN" dirty="0"/>
              </a:p>
              <a:p>
                <a:r>
                  <a:rPr lang="en-IN" dirty="0"/>
                  <a:t>Product </a:t>
                </a:r>
                <a14:m>
                  <m:oMath xmlns:m="http://schemas.openxmlformats.org/officeDocument/2006/math">
                    <m:r>
                      <a:rPr lang="en-IN" b="0" i="1" smtClean="0">
                        <a:latin typeface="Cambria Math" panose="02040503050406030204" pitchFamily="18" charset="0"/>
                      </a:rPr>
                      <m:t>𝐴𝑥</m:t>
                    </m:r>
                  </m:oMath>
                </a14:m>
                <a:r>
                  <a:rPr lang="en-IN" dirty="0"/>
                  <a:t> (Matrix and vector product) is same as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𝑥</m:t>
                        </m:r>
                      </m:e>
                      <m:sub>
                        <m:r>
                          <a:rPr lang="en-IN" i="1">
                            <a:latin typeface="Cambria Math" panose="02040503050406030204" pitchFamily="18" charset="0"/>
                          </a:rPr>
                          <m:t>1</m:t>
                        </m:r>
                      </m:sub>
                    </m:sSub>
                    <m:r>
                      <a:rPr lang="en-IN" i="1">
                        <a:latin typeface="Cambria Math" panose="02040503050406030204" pitchFamily="18" charset="0"/>
                      </a:rPr>
                      <m:t>𝑢</m:t>
                    </m:r>
                    <m:r>
                      <a:rPr lang="en-IN" i="1">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𝑥</m:t>
                        </m:r>
                      </m:e>
                      <m:sub>
                        <m:r>
                          <a:rPr lang="en-IN" i="1">
                            <a:latin typeface="Cambria Math" panose="02040503050406030204" pitchFamily="18" charset="0"/>
                          </a:rPr>
                          <m:t>2</m:t>
                        </m:r>
                      </m:sub>
                    </m:sSub>
                    <m:r>
                      <a:rPr lang="en-IN" i="1">
                        <a:latin typeface="Cambria Math" panose="02040503050406030204" pitchFamily="18" charset="0"/>
                      </a:rPr>
                      <m:t>𝑣</m:t>
                    </m:r>
                    <m:r>
                      <a:rPr lang="en-IN" i="1">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𝑥</m:t>
                        </m:r>
                      </m:e>
                      <m:sub>
                        <m:r>
                          <a:rPr lang="en-IN" i="1">
                            <a:latin typeface="Cambria Math" panose="02040503050406030204" pitchFamily="18" charset="0"/>
                          </a:rPr>
                          <m:t>3</m:t>
                        </m:r>
                      </m:sub>
                    </m:sSub>
                    <m:r>
                      <a:rPr lang="en-IN" i="1">
                        <a:latin typeface="Cambria Math" panose="02040503050406030204" pitchFamily="18" charset="0"/>
                      </a:rPr>
                      <m:t>𝑤</m:t>
                    </m:r>
                  </m:oMath>
                </a14:m>
                <a:endParaRPr lang="en-IN" dirty="0"/>
              </a:p>
              <a:p>
                <a:pPr lvl="1"/>
                <a14:m>
                  <m:oMath xmlns:m="http://schemas.openxmlformats.org/officeDocument/2006/math">
                    <m:r>
                      <a:rPr lang="en-IN" b="0" i="1" smtClean="0">
                        <a:latin typeface="Cambria Math" panose="02040503050406030204" pitchFamily="18" charset="0"/>
                      </a:rPr>
                      <m:t>𝐴</m:t>
                    </m:r>
                  </m:oMath>
                </a14:m>
                <a:r>
                  <a:rPr lang="en-IN" dirty="0"/>
                  <a:t> is a difference matrix</a:t>
                </a:r>
              </a:p>
              <a:p>
                <a:r>
                  <a:rPr lang="en-IN" dirty="0"/>
                  <a:t>Old question : Compute the linear combination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1</m:t>
                        </m:r>
                      </m:sub>
                    </m:sSub>
                    <m:r>
                      <a:rPr lang="en-IN" b="0" i="1" smtClean="0">
                        <a:latin typeface="Cambria Math" panose="02040503050406030204" pitchFamily="18" charset="0"/>
                      </a:rPr>
                      <m:t>𝑢</m:t>
                    </m:r>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2</m:t>
                        </m:r>
                      </m:sub>
                    </m:sSub>
                    <m:r>
                      <a:rPr lang="en-IN" b="0" i="1" smtClean="0">
                        <a:latin typeface="Cambria Math" panose="02040503050406030204" pitchFamily="18" charset="0"/>
                      </a:rPr>
                      <m:t>𝑣</m:t>
                    </m:r>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3</m:t>
                        </m:r>
                      </m:sub>
                    </m:sSub>
                    <m:r>
                      <a:rPr lang="en-IN" b="0" i="1" smtClean="0">
                        <a:latin typeface="Cambria Math" panose="02040503050406030204" pitchFamily="18" charset="0"/>
                      </a:rPr>
                      <m:t>𝑤</m:t>
                    </m:r>
                  </m:oMath>
                </a14:m>
                <a:r>
                  <a:rPr lang="en-IN" dirty="0"/>
                  <a:t> to find </a:t>
                </a:r>
                <a14:m>
                  <m:oMath xmlns:m="http://schemas.openxmlformats.org/officeDocument/2006/math">
                    <m:r>
                      <a:rPr lang="en-IN" b="0" i="1" smtClean="0">
                        <a:latin typeface="Cambria Math" panose="02040503050406030204" pitchFamily="18" charset="0"/>
                      </a:rPr>
                      <m:t>𝑏</m:t>
                    </m:r>
                  </m:oMath>
                </a14:m>
                <a:r>
                  <a:rPr lang="en-IN" dirty="0"/>
                  <a:t>?</a:t>
                </a:r>
              </a:p>
              <a:p>
                <a:r>
                  <a:rPr lang="en-IN" dirty="0"/>
                  <a:t>New question : Which combination of </a:t>
                </a:r>
                <a14:m>
                  <m:oMath xmlns:m="http://schemas.openxmlformats.org/officeDocument/2006/math">
                    <m:r>
                      <a:rPr lang="en-IN" b="0" i="1" smtClean="0">
                        <a:latin typeface="Cambria Math" panose="02040503050406030204" pitchFamily="18" charset="0"/>
                      </a:rPr>
                      <m:t>𝑢</m:t>
                    </m:r>
                    <m:r>
                      <a:rPr lang="en-IN" b="0" i="1" smtClean="0">
                        <a:latin typeface="Cambria Math" panose="02040503050406030204" pitchFamily="18" charset="0"/>
                      </a:rPr>
                      <m:t>,</m:t>
                    </m:r>
                    <m:r>
                      <a:rPr lang="en-IN" b="0" i="1" smtClean="0">
                        <a:latin typeface="Cambria Math" panose="02040503050406030204" pitchFamily="18" charset="0"/>
                      </a:rPr>
                      <m:t>𝑣</m:t>
                    </m:r>
                    <m:r>
                      <a:rPr lang="en-IN" b="0" i="1" smtClean="0">
                        <a:latin typeface="Cambria Math" panose="02040503050406030204" pitchFamily="18" charset="0"/>
                      </a:rPr>
                      <m:t>,</m:t>
                    </m:r>
                    <m:r>
                      <a:rPr lang="en-IN" b="0" i="1" smtClean="0">
                        <a:latin typeface="Cambria Math" panose="02040503050406030204" pitchFamily="18" charset="0"/>
                      </a:rPr>
                      <m:t>𝑤</m:t>
                    </m:r>
                  </m:oMath>
                </a14:m>
                <a:r>
                  <a:rPr lang="en-IN" dirty="0"/>
                  <a:t> produces a particular vector </a:t>
                </a:r>
                <a14:m>
                  <m:oMath xmlns:m="http://schemas.openxmlformats.org/officeDocument/2006/math">
                    <m:r>
                      <a:rPr lang="en-IN" b="0" i="1" smtClean="0">
                        <a:latin typeface="Cambria Math" panose="02040503050406030204" pitchFamily="18" charset="0"/>
                      </a:rPr>
                      <m:t>𝑏</m:t>
                    </m:r>
                  </m:oMath>
                </a14:m>
                <a:r>
                  <a:rPr lang="en-IN" dirty="0"/>
                  <a:t>?</a:t>
                </a:r>
              </a:p>
              <a:p>
                <a:pPr lvl="1"/>
                <a:r>
                  <a:rPr lang="en-IN" b="1" dirty="0"/>
                  <a:t>This is an inverse problem</a:t>
                </a:r>
              </a:p>
              <a:p>
                <a:endParaRPr lang="en-IN" dirty="0"/>
              </a:p>
              <a:p>
                <a:pPr lvl="1"/>
                <a:endParaRPr lang="en-IN" dirty="0"/>
              </a:p>
            </p:txBody>
          </p:sp>
        </mc:Choice>
        <mc:Fallback xmlns="">
          <p:sp>
            <p:nvSpPr>
              <p:cNvPr id="3" name="Content Placeholder 2">
                <a:extLst>
                  <a:ext uri="{FF2B5EF4-FFF2-40B4-BE49-F238E27FC236}">
                    <a16:creationId xmlns:a16="http://schemas.microsoft.com/office/drawing/2014/main" id="{262A707C-C3B3-00CC-F459-183C090AE59A}"/>
                  </a:ext>
                </a:extLst>
              </p:cNvPr>
              <p:cNvSpPr>
                <a:spLocks noGrp="1" noRot="1" noChangeAspect="1" noMove="1" noResize="1" noEditPoints="1" noAdjustHandles="1" noChangeArrowheads="1" noChangeShapeType="1" noTextEdit="1"/>
              </p:cNvSpPr>
              <p:nvPr>
                <p:ph sz="quarter" idx="10"/>
              </p:nvPr>
            </p:nvSpPr>
            <p:spPr>
              <a:blipFill>
                <a:blip r:embed="rId2"/>
                <a:stretch>
                  <a:fillRect b="-1638"/>
                </a:stretch>
              </a:blipFill>
            </p:spPr>
            <p:txBody>
              <a:bodyPr/>
              <a:lstStyle/>
              <a:p>
                <a:r>
                  <a:rPr lang="en-IN">
                    <a:noFill/>
                  </a:rPr>
                  <a:t> </a:t>
                </a:r>
              </a:p>
            </p:txBody>
          </p:sp>
        </mc:Fallback>
      </mc:AlternateContent>
    </p:spTree>
    <p:extLst>
      <p:ext uri="{BB962C8B-B14F-4D97-AF65-F5344CB8AC3E}">
        <p14:creationId xmlns:p14="http://schemas.microsoft.com/office/powerpoint/2010/main" val="844301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7907D-E5DC-266B-890C-19A881AD6B03}"/>
              </a:ext>
            </a:extLst>
          </p:cNvPr>
          <p:cNvSpPr>
            <a:spLocks noGrp="1"/>
          </p:cNvSpPr>
          <p:nvPr>
            <p:ph type="title"/>
          </p:nvPr>
        </p:nvSpPr>
        <p:spPr/>
        <p:txBody>
          <a:bodyPr/>
          <a:lstStyle/>
          <a:p>
            <a:r>
              <a:rPr lang="en-IN" dirty="0"/>
              <a:t>Independence and Dependence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971D9C8-0D0F-DBD9-2401-FF8CBD0ECCC5}"/>
                  </a:ext>
                </a:extLst>
              </p:cNvPr>
              <p:cNvSpPr>
                <a:spLocks noGrp="1"/>
              </p:cNvSpPr>
              <p:nvPr>
                <p:ph sz="quarter" idx="10"/>
              </p:nvPr>
            </p:nvSpPr>
            <p:spPr/>
            <p:txBody>
              <a:bodyPr>
                <a:normAutofit fontScale="92500" lnSpcReduction="10000"/>
              </a:bodyPr>
              <a:lstStyle/>
              <a:p>
                <a:r>
                  <a:rPr lang="en-IN" dirty="0"/>
                  <a:t>Independence</a:t>
                </a:r>
              </a:p>
              <a:p>
                <a:pPr lvl="1"/>
                <a:r>
                  <a:rPr lang="en-IN" dirty="0"/>
                  <a:t>vectors </a:t>
                </a:r>
                <a14:m>
                  <m:oMath xmlns:m="http://schemas.openxmlformats.org/officeDocument/2006/math">
                    <m:acc>
                      <m:accPr>
                        <m:chr m:val="̅"/>
                        <m:ctrlPr>
                          <a:rPr lang="en-IN" b="0" i="1" smtClean="0">
                            <a:latin typeface="Cambria Math" panose="02040503050406030204" pitchFamily="18" charset="0"/>
                          </a:rPr>
                        </m:ctrlPr>
                      </m:accPr>
                      <m:e>
                        <m:r>
                          <a:rPr lang="en-IN" b="0" i="1" smtClean="0">
                            <a:latin typeface="Cambria Math" panose="02040503050406030204" pitchFamily="18" charset="0"/>
                          </a:rPr>
                          <m:t>𝑢</m:t>
                        </m:r>
                      </m:e>
                    </m:acc>
                    <m:r>
                      <a:rPr lang="en-IN" b="0" i="1" dirty="0" smtClean="0">
                        <a:latin typeface="Cambria Math" panose="02040503050406030204" pitchFamily="18" charset="0"/>
                      </a:rPr>
                      <m:t>,</m:t>
                    </m:r>
                    <m:acc>
                      <m:accPr>
                        <m:chr m:val="̅"/>
                        <m:ctrlPr>
                          <a:rPr lang="en-IN" b="0" i="1" dirty="0" smtClean="0">
                            <a:latin typeface="Cambria Math" panose="02040503050406030204" pitchFamily="18" charset="0"/>
                          </a:rPr>
                        </m:ctrlPr>
                      </m:accPr>
                      <m:e>
                        <m:r>
                          <a:rPr lang="en-IN" b="0" i="1" dirty="0" smtClean="0">
                            <a:latin typeface="Cambria Math" panose="02040503050406030204" pitchFamily="18" charset="0"/>
                          </a:rPr>
                          <m:t>𝑣</m:t>
                        </m:r>
                      </m:e>
                    </m:acc>
                    <m:r>
                      <a:rPr lang="en-IN" b="0" i="1" dirty="0" smtClean="0">
                        <a:latin typeface="Cambria Math" panose="02040503050406030204" pitchFamily="18" charset="0"/>
                      </a:rPr>
                      <m:t>,</m:t>
                    </m:r>
                    <m:acc>
                      <m:accPr>
                        <m:chr m:val="̅"/>
                        <m:ctrlPr>
                          <a:rPr lang="en-IN" b="0" i="1" dirty="0" smtClean="0">
                            <a:latin typeface="Cambria Math" panose="02040503050406030204" pitchFamily="18" charset="0"/>
                          </a:rPr>
                        </m:ctrlPr>
                      </m:accPr>
                      <m:e>
                        <m:r>
                          <a:rPr lang="en-IN" b="0" i="1" dirty="0" smtClean="0">
                            <a:latin typeface="Cambria Math" panose="02040503050406030204" pitchFamily="18" charset="0"/>
                          </a:rPr>
                          <m:t>𝑤</m:t>
                        </m:r>
                      </m:e>
                    </m:acc>
                  </m:oMath>
                </a14:m>
                <a:r>
                  <a:rPr lang="en-IN" dirty="0"/>
                  <a:t> are independent if </a:t>
                </a:r>
                <a:r>
                  <a:rPr lang="en-IN" b="1" dirty="0"/>
                  <a:t>no combination/solution except </a:t>
                </a:r>
                <a14:m>
                  <m:oMath xmlns:m="http://schemas.openxmlformats.org/officeDocument/2006/math">
                    <m:r>
                      <a:rPr lang="en-IN" b="1" i="1" smtClean="0">
                        <a:latin typeface="Cambria Math" panose="02040503050406030204" pitchFamily="18" charset="0"/>
                      </a:rPr>
                      <m:t>𝟎</m:t>
                    </m:r>
                    <m:r>
                      <a:rPr lang="en-IN" b="1" i="1" smtClean="0">
                        <a:latin typeface="Cambria Math" panose="02040503050406030204" pitchFamily="18" charset="0"/>
                      </a:rPr>
                      <m:t>.</m:t>
                    </m:r>
                    <m:acc>
                      <m:accPr>
                        <m:chr m:val="̅"/>
                        <m:ctrlPr>
                          <a:rPr lang="en-IN" b="1" i="1" smtClean="0">
                            <a:latin typeface="Cambria Math" panose="02040503050406030204" pitchFamily="18" charset="0"/>
                          </a:rPr>
                        </m:ctrlPr>
                      </m:accPr>
                      <m:e>
                        <m:r>
                          <a:rPr lang="en-IN" b="1" i="1" smtClean="0">
                            <a:latin typeface="Cambria Math" panose="02040503050406030204" pitchFamily="18" charset="0"/>
                          </a:rPr>
                          <m:t>𝒖</m:t>
                        </m:r>
                      </m:e>
                    </m:acc>
                    <m:r>
                      <a:rPr lang="en-IN" b="1" i="1" smtClean="0">
                        <a:latin typeface="Cambria Math" panose="02040503050406030204" pitchFamily="18" charset="0"/>
                      </a:rPr>
                      <m:t>+</m:t>
                    </m:r>
                    <m:r>
                      <a:rPr lang="en-IN" b="1" i="1" smtClean="0">
                        <a:latin typeface="Cambria Math" panose="02040503050406030204" pitchFamily="18" charset="0"/>
                      </a:rPr>
                      <m:t>𝟎</m:t>
                    </m:r>
                    <m:r>
                      <a:rPr lang="en-IN" b="1" i="1" smtClean="0">
                        <a:latin typeface="Cambria Math" panose="02040503050406030204" pitchFamily="18" charset="0"/>
                      </a:rPr>
                      <m:t>.</m:t>
                    </m:r>
                    <m:acc>
                      <m:accPr>
                        <m:chr m:val="̅"/>
                        <m:ctrlPr>
                          <a:rPr lang="en-IN" b="1" i="1" smtClean="0">
                            <a:latin typeface="Cambria Math" panose="02040503050406030204" pitchFamily="18" charset="0"/>
                          </a:rPr>
                        </m:ctrlPr>
                      </m:accPr>
                      <m:e>
                        <m:r>
                          <a:rPr lang="en-IN" b="1" i="1" smtClean="0">
                            <a:latin typeface="Cambria Math" panose="02040503050406030204" pitchFamily="18" charset="0"/>
                          </a:rPr>
                          <m:t>𝒗</m:t>
                        </m:r>
                      </m:e>
                    </m:acc>
                    <m:r>
                      <a:rPr lang="en-IN" b="1" i="1" smtClean="0">
                        <a:latin typeface="Cambria Math" panose="02040503050406030204" pitchFamily="18" charset="0"/>
                      </a:rPr>
                      <m:t>+</m:t>
                    </m:r>
                    <m:r>
                      <a:rPr lang="en-IN" b="1" i="1" smtClean="0">
                        <a:latin typeface="Cambria Math" panose="02040503050406030204" pitchFamily="18" charset="0"/>
                      </a:rPr>
                      <m:t>𝟎</m:t>
                    </m:r>
                    <m:r>
                      <a:rPr lang="en-IN" b="1" i="1" smtClean="0">
                        <a:latin typeface="Cambria Math" panose="02040503050406030204" pitchFamily="18" charset="0"/>
                      </a:rPr>
                      <m:t>.</m:t>
                    </m:r>
                    <m:acc>
                      <m:accPr>
                        <m:chr m:val="̅"/>
                        <m:ctrlPr>
                          <a:rPr lang="en-IN" b="1" i="1" smtClean="0">
                            <a:latin typeface="Cambria Math" panose="02040503050406030204" pitchFamily="18" charset="0"/>
                          </a:rPr>
                        </m:ctrlPr>
                      </m:accPr>
                      <m:e>
                        <m:r>
                          <a:rPr lang="en-IN" b="1" i="1" smtClean="0">
                            <a:latin typeface="Cambria Math" panose="02040503050406030204" pitchFamily="18" charset="0"/>
                          </a:rPr>
                          <m:t>𝒘</m:t>
                        </m:r>
                      </m:e>
                    </m:acc>
                  </m:oMath>
                </a14:m>
                <a:r>
                  <a:rPr lang="en-IN" b="1" dirty="0"/>
                  <a:t> gives </a:t>
                </a:r>
                <a14:m>
                  <m:oMath xmlns:m="http://schemas.openxmlformats.org/officeDocument/2006/math">
                    <m:acc>
                      <m:accPr>
                        <m:chr m:val="̅"/>
                        <m:ctrlPr>
                          <a:rPr lang="en-IN" b="1" i="1" smtClean="0">
                            <a:latin typeface="Cambria Math" panose="02040503050406030204" pitchFamily="18" charset="0"/>
                          </a:rPr>
                        </m:ctrlPr>
                      </m:accPr>
                      <m:e>
                        <m:r>
                          <a:rPr lang="en-IN" b="1" i="1" smtClean="0">
                            <a:latin typeface="Cambria Math" panose="02040503050406030204" pitchFamily="18" charset="0"/>
                          </a:rPr>
                          <m:t>𝒃</m:t>
                        </m:r>
                      </m:e>
                    </m:acc>
                    <m:r>
                      <a:rPr lang="en-IN" b="1" i="1" smtClean="0">
                        <a:latin typeface="Cambria Math" panose="02040503050406030204" pitchFamily="18" charset="0"/>
                      </a:rPr>
                      <m:t>=</m:t>
                    </m:r>
                    <m:r>
                      <a:rPr lang="en-IN" b="1" i="1" smtClean="0">
                        <a:latin typeface="Cambria Math" panose="02040503050406030204" pitchFamily="18" charset="0"/>
                      </a:rPr>
                      <m:t>𝟎</m:t>
                    </m:r>
                  </m:oMath>
                </a14:m>
                <a:r>
                  <a:rPr lang="en-IN" b="1" dirty="0"/>
                  <a:t> (also called trivial solution) </a:t>
                </a:r>
                <a:r>
                  <a:rPr lang="en-IN" dirty="0"/>
                  <a:t>in the equation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1</m:t>
                        </m:r>
                      </m:sub>
                    </m:sSub>
                    <m:acc>
                      <m:accPr>
                        <m:chr m:val="̅"/>
                        <m:ctrlPr>
                          <a:rPr lang="en-IN" b="0" i="1" smtClean="0">
                            <a:latin typeface="Cambria Math" panose="02040503050406030204" pitchFamily="18" charset="0"/>
                          </a:rPr>
                        </m:ctrlPr>
                      </m:accPr>
                      <m:e>
                        <m:r>
                          <a:rPr lang="en-IN" b="0" i="1" smtClean="0">
                            <a:latin typeface="Cambria Math" panose="02040503050406030204" pitchFamily="18" charset="0"/>
                          </a:rPr>
                          <m:t>𝑢</m:t>
                        </m:r>
                      </m:e>
                    </m:acc>
                    <m:r>
                      <a:rPr lang="en-IN" b="0" i="1" dirty="0" smtClean="0">
                        <a:latin typeface="Cambria Math" panose="02040503050406030204" pitchFamily="18" charset="0"/>
                      </a:rPr>
                      <m:t>+</m:t>
                    </m:r>
                    <m:sSub>
                      <m:sSubPr>
                        <m:ctrlPr>
                          <a:rPr lang="en-IN" b="0" i="1" dirty="0" smtClean="0">
                            <a:latin typeface="Cambria Math" panose="02040503050406030204" pitchFamily="18" charset="0"/>
                          </a:rPr>
                        </m:ctrlPr>
                      </m:sSubPr>
                      <m:e>
                        <m:r>
                          <a:rPr lang="en-IN" b="0" i="1" dirty="0" smtClean="0">
                            <a:latin typeface="Cambria Math" panose="02040503050406030204" pitchFamily="18" charset="0"/>
                          </a:rPr>
                          <m:t>𝑥</m:t>
                        </m:r>
                      </m:e>
                      <m:sub>
                        <m:r>
                          <a:rPr lang="en-IN" b="0" i="1" dirty="0" smtClean="0">
                            <a:latin typeface="Cambria Math" panose="02040503050406030204" pitchFamily="18" charset="0"/>
                          </a:rPr>
                          <m:t>2</m:t>
                        </m:r>
                      </m:sub>
                    </m:sSub>
                    <m:r>
                      <a:rPr lang="en-IN" b="0" i="1" dirty="0" smtClean="0">
                        <a:latin typeface="Cambria Math" panose="02040503050406030204" pitchFamily="18" charset="0"/>
                      </a:rPr>
                      <m:t> </m:t>
                    </m:r>
                    <m:acc>
                      <m:accPr>
                        <m:chr m:val="̅"/>
                        <m:ctrlPr>
                          <a:rPr lang="en-IN" b="0" i="1" dirty="0" smtClean="0">
                            <a:latin typeface="Cambria Math" panose="02040503050406030204" pitchFamily="18" charset="0"/>
                          </a:rPr>
                        </m:ctrlPr>
                      </m:accPr>
                      <m:e>
                        <m:r>
                          <a:rPr lang="en-IN" b="0" i="1" dirty="0" smtClean="0">
                            <a:latin typeface="Cambria Math" panose="02040503050406030204" pitchFamily="18" charset="0"/>
                          </a:rPr>
                          <m:t>𝑣</m:t>
                        </m:r>
                      </m:e>
                    </m:acc>
                    <m:r>
                      <a:rPr lang="en-IN" b="0" i="1" dirty="0" smtClean="0">
                        <a:latin typeface="Cambria Math" panose="02040503050406030204" pitchFamily="18" charset="0"/>
                      </a:rPr>
                      <m:t>+</m:t>
                    </m:r>
                    <m:sSub>
                      <m:sSubPr>
                        <m:ctrlPr>
                          <a:rPr lang="en-IN" b="0" i="1" dirty="0" smtClean="0">
                            <a:latin typeface="Cambria Math" panose="02040503050406030204" pitchFamily="18" charset="0"/>
                          </a:rPr>
                        </m:ctrlPr>
                      </m:sSubPr>
                      <m:e>
                        <m:r>
                          <a:rPr lang="en-IN" b="0" i="1" dirty="0" smtClean="0">
                            <a:latin typeface="Cambria Math" panose="02040503050406030204" pitchFamily="18" charset="0"/>
                          </a:rPr>
                          <m:t>𝑥</m:t>
                        </m:r>
                      </m:e>
                      <m:sub>
                        <m:r>
                          <a:rPr lang="en-IN" b="0" i="1" dirty="0" smtClean="0">
                            <a:latin typeface="Cambria Math" panose="02040503050406030204" pitchFamily="18" charset="0"/>
                          </a:rPr>
                          <m:t>3</m:t>
                        </m:r>
                      </m:sub>
                    </m:sSub>
                    <m:acc>
                      <m:accPr>
                        <m:chr m:val="̅"/>
                        <m:ctrlPr>
                          <a:rPr lang="en-IN" b="0" i="1" dirty="0" smtClean="0">
                            <a:latin typeface="Cambria Math" panose="02040503050406030204" pitchFamily="18" charset="0"/>
                          </a:rPr>
                        </m:ctrlPr>
                      </m:accPr>
                      <m:e>
                        <m:r>
                          <a:rPr lang="en-IN" b="0" i="1" dirty="0" smtClean="0">
                            <a:latin typeface="Cambria Math" panose="02040503050406030204" pitchFamily="18" charset="0"/>
                          </a:rPr>
                          <m:t>𝑤</m:t>
                        </m:r>
                      </m:e>
                    </m:acc>
                    <m:r>
                      <a:rPr lang="en-IN" b="0" i="1" dirty="0" smtClean="0">
                        <a:latin typeface="Cambria Math" panose="02040503050406030204" pitchFamily="18" charset="0"/>
                      </a:rPr>
                      <m:t>=</m:t>
                    </m:r>
                    <m:acc>
                      <m:accPr>
                        <m:chr m:val="̅"/>
                        <m:ctrlPr>
                          <a:rPr lang="en-IN" b="0" i="1" dirty="0" smtClean="0">
                            <a:latin typeface="Cambria Math" panose="02040503050406030204" pitchFamily="18" charset="0"/>
                          </a:rPr>
                        </m:ctrlPr>
                      </m:accPr>
                      <m:e>
                        <m:r>
                          <a:rPr lang="en-IN" b="0" i="1" dirty="0" smtClean="0">
                            <a:latin typeface="Cambria Math" panose="02040503050406030204" pitchFamily="18" charset="0"/>
                          </a:rPr>
                          <m:t>𝑏</m:t>
                        </m:r>
                      </m:e>
                    </m:acc>
                    <m:r>
                      <a:rPr lang="en-IN" b="0" i="1" dirty="0" smtClean="0">
                        <a:latin typeface="Cambria Math" panose="02040503050406030204" pitchFamily="18" charset="0"/>
                      </a:rPr>
                      <m:t> (</m:t>
                    </m:r>
                    <m:r>
                      <a:rPr lang="en-IN" b="0" i="1" dirty="0" smtClean="0">
                        <a:latin typeface="Cambria Math" panose="02040503050406030204" pitchFamily="18" charset="0"/>
                      </a:rPr>
                      <m:t>𝐴𝑥</m:t>
                    </m:r>
                    <m:r>
                      <a:rPr lang="en-IN" b="0" i="1" dirty="0" smtClean="0">
                        <a:latin typeface="Cambria Math" panose="02040503050406030204" pitchFamily="18" charset="0"/>
                      </a:rPr>
                      <m:t>=</m:t>
                    </m:r>
                    <m:r>
                      <a:rPr lang="en-IN" b="0" i="1" dirty="0" smtClean="0">
                        <a:latin typeface="Cambria Math" panose="02040503050406030204" pitchFamily="18" charset="0"/>
                      </a:rPr>
                      <m:t>0</m:t>
                    </m:r>
                    <m:r>
                      <a:rPr lang="en-IN" b="0" i="1" dirty="0" smtClean="0">
                        <a:latin typeface="Cambria Math" panose="02040503050406030204" pitchFamily="18" charset="0"/>
                      </a:rPr>
                      <m:t>)</m:t>
                    </m:r>
                  </m:oMath>
                </a14:m>
                <a:r>
                  <a:rPr lang="en-IN" i="1" dirty="0"/>
                  <a:t>.</a:t>
                </a:r>
                <a:r>
                  <a:rPr lang="en-IN" b="1" dirty="0"/>
                  <a:t> The set is linearly dependent otherwise</a:t>
                </a:r>
                <a:endParaRPr lang="en-IN" i="1" dirty="0"/>
              </a:p>
              <a:p>
                <a:pPr lvl="1"/>
                <a:r>
                  <a:rPr lang="en-IN" dirty="0"/>
                  <a:t>Alternatively stated, </a:t>
                </a:r>
              </a:p>
              <a:p>
                <a:pPr lvl="2"/>
                <a:r>
                  <a:rPr lang="en-IN" dirty="0"/>
                  <a:t>A set of vectors </a:t>
                </a:r>
                <a14:m>
                  <m:oMath xmlns:m="http://schemas.openxmlformats.org/officeDocument/2006/math">
                    <m:r>
                      <a:rPr lang="en-IN" b="0" i="1" smtClean="0">
                        <a:latin typeface="Cambria Math" panose="02040503050406030204" pitchFamily="18" charset="0"/>
                      </a:rPr>
                      <m:t>{</m:t>
                    </m:r>
                    <m:acc>
                      <m:accPr>
                        <m:chr m:val="̅"/>
                        <m:ctrlPr>
                          <a:rPr lang="en-IN" b="0" i="1" smtClean="0">
                            <a:latin typeface="Cambria Math" panose="02040503050406030204" pitchFamily="18" charset="0"/>
                          </a:rPr>
                        </m:ctrlPr>
                      </m:acc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𝑣</m:t>
                            </m:r>
                          </m:e>
                          <m:sub>
                            <m:r>
                              <a:rPr lang="en-IN" b="0" i="1" smtClean="0">
                                <a:latin typeface="Cambria Math" panose="02040503050406030204" pitchFamily="18" charset="0"/>
                              </a:rPr>
                              <m:t>1</m:t>
                            </m:r>
                          </m:sub>
                        </m:sSub>
                      </m:e>
                    </m:acc>
                    <m:r>
                      <a:rPr lang="en-IN" b="0" i="1" smtClean="0">
                        <a:latin typeface="Cambria Math" panose="02040503050406030204" pitchFamily="18" charset="0"/>
                      </a:rPr>
                      <m:t>,</m:t>
                    </m:r>
                    <m:acc>
                      <m:accPr>
                        <m:chr m:val="̅"/>
                        <m:ctrlPr>
                          <a:rPr lang="en-IN" b="0" i="1" smtClean="0">
                            <a:latin typeface="Cambria Math" panose="02040503050406030204" pitchFamily="18" charset="0"/>
                          </a:rPr>
                        </m:ctrlPr>
                      </m:acc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𝑣</m:t>
                            </m:r>
                          </m:e>
                          <m:sub>
                            <m:r>
                              <a:rPr lang="en-IN" b="0" i="1" smtClean="0">
                                <a:latin typeface="Cambria Math" panose="02040503050406030204" pitchFamily="18" charset="0"/>
                              </a:rPr>
                              <m:t>2</m:t>
                            </m:r>
                          </m:sub>
                        </m:sSub>
                      </m:e>
                    </m:acc>
                    <m:r>
                      <a:rPr lang="en-IN" b="0" i="1" smtClean="0">
                        <a:latin typeface="Cambria Math" panose="02040503050406030204" pitchFamily="18" charset="0"/>
                      </a:rPr>
                      <m:t>,</m:t>
                    </m:r>
                    <m:acc>
                      <m:accPr>
                        <m:chr m:val="̅"/>
                        <m:ctrlPr>
                          <a:rPr lang="en-IN" b="0" i="1" smtClean="0">
                            <a:latin typeface="Cambria Math" panose="02040503050406030204" pitchFamily="18" charset="0"/>
                          </a:rPr>
                        </m:ctrlPr>
                      </m:acc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𝑣</m:t>
                            </m:r>
                          </m:e>
                          <m:sub>
                            <m:r>
                              <a:rPr lang="en-IN" b="0" i="1" smtClean="0">
                                <a:latin typeface="Cambria Math" panose="02040503050406030204" pitchFamily="18" charset="0"/>
                              </a:rPr>
                              <m:t>3</m:t>
                            </m:r>
                          </m:sub>
                        </m:sSub>
                      </m:e>
                    </m:acc>
                    <m:r>
                      <a:rPr lang="en-IN" b="0" i="1" smtClean="0">
                        <a:latin typeface="Cambria Math" panose="02040503050406030204" pitchFamily="18" charset="0"/>
                      </a:rPr>
                      <m:t>,…</m:t>
                    </m:r>
                    <m:acc>
                      <m:accPr>
                        <m:chr m:val="̅"/>
                        <m:ctrlPr>
                          <a:rPr lang="en-IN" b="0" i="1" smtClean="0">
                            <a:latin typeface="Cambria Math" panose="02040503050406030204" pitchFamily="18" charset="0"/>
                          </a:rPr>
                        </m:ctrlPr>
                      </m:acc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𝑣</m:t>
                            </m:r>
                          </m:e>
                          <m:sub>
                            <m:r>
                              <a:rPr lang="en-IN" b="0" i="1" smtClean="0">
                                <a:latin typeface="Cambria Math" panose="02040503050406030204" pitchFamily="18" charset="0"/>
                              </a:rPr>
                              <m:t>𝑛</m:t>
                            </m:r>
                          </m:sub>
                        </m:sSub>
                      </m:e>
                    </m:acc>
                    <m:r>
                      <a:rPr lang="en-IN" b="0" i="1" smtClean="0">
                        <a:latin typeface="Cambria Math" panose="02040503050406030204" pitchFamily="18" charset="0"/>
                      </a:rPr>
                      <m:t>}</m:t>
                    </m:r>
                  </m:oMath>
                </a14:m>
                <a:r>
                  <a:rPr lang="en-IN" dirty="0"/>
                  <a:t> is linearly independent if the vector equation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1</m:t>
                        </m:r>
                      </m:sub>
                    </m:sSub>
                    <m:acc>
                      <m:accPr>
                        <m:chr m:val="̅"/>
                        <m:ctrlPr>
                          <a:rPr lang="en-IN" b="0" i="1" smtClean="0">
                            <a:latin typeface="Cambria Math" panose="02040503050406030204" pitchFamily="18" charset="0"/>
                          </a:rPr>
                        </m:ctrlPr>
                      </m:acc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𝑣</m:t>
                            </m:r>
                          </m:e>
                          <m:sub>
                            <m:r>
                              <a:rPr lang="en-IN" b="0" i="1" smtClean="0">
                                <a:latin typeface="Cambria Math" panose="02040503050406030204" pitchFamily="18" charset="0"/>
                              </a:rPr>
                              <m:t>1</m:t>
                            </m:r>
                          </m:sub>
                        </m:sSub>
                      </m:e>
                    </m:acc>
                    <m:r>
                      <a:rPr lang="en-IN" b="0" i="1" dirty="0" smtClean="0">
                        <a:latin typeface="Cambria Math" panose="02040503050406030204" pitchFamily="18" charset="0"/>
                      </a:rPr>
                      <m:t>+</m:t>
                    </m:r>
                    <m:sSub>
                      <m:sSubPr>
                        <m:ctrlPr>
                          <a:rPr lang="en-IN" b="0" i="1" dirty="0" smtClean="0">
                            <a:latin typeface="Cambria Math" panose="02040503050406030204" pitchFamily="18" charset="0"/>
                          </a:rPr>
                        </m:ctrlPr>
                      </m:sSubPr>
                      <m:e>
                        <m:r>
                          <a:rPr lang="en-IN" b="0" i="1" dirty="0" smtClean="0">
                            <a:latin typeface="Cambria Math" panose="02040503050406030204" pitchFamily="18" charset="0"/>
                          </a:rPr>
                          <m:t>𝑥</m:t>
                        </m:r>
                      </m:e>
                      <m:sub>
                        <m:r>
                          <a:rPr lang="en-IN" b="0" i="1" dirty="0" smtClean="0">
                            <a:latin typeface="Cambria Math" panose="02040503050406030204" pitchFamily="18" charset="0"/>
                          </a:rPr>
                          <m:t>2</m:t>
                        </m:r>
                      </m:sub>
                    </m:sSub>
                    <m:acc>
                      <m:accPr>
                        <m:chr m:val="̅"/>
                        <m:ctrlPr>
                          <a:rPr lang="en-IN" b="0" i="1" dirty="0" smtClean="0">
                            <a:latin typeface="Cambria Math" panose="02040503050406030204" pitchFamily="18" charset="0"/>
                          </a:rPr>
                        </m:ctrlPr>
                      </m:accPr>
                      <m:e>
                        <m:sSub>
                          <m:sSubPr>
                            <m:ctrlPr>
                              <a:rPr lang="en-IN" b="0" i="1" dirty="0" smtClean="0">
                                <a:latin typeface="Cambria Math" panose="02040503050406030204" pitchFamily="18" charset="0"/>
                              </a:rPr>
                            </m:ctrlPr>
                          </m:sSubPr>
                          <m:e>
                            <m:r>
                              <a:rPr lang="en-IN" b="0" i="1" dirty="0" smtClean="0">
                                <a:latin typeface="Cambria Math" panose="02040503050406030204" pitchFamily="18" charset="0"/>
                              </a:rPr>
                              <m:t>𝑣</m:t>
                            </m:r>
                          </m:e>
                          <m:sub>
                            <m:r>
                              <a:rPr lang="en-IN" b="0" i="1" dirty="0" smtClean="0">
                                <a:latin typeface="Cambria Math" panose="02040503050406030204" pitchFamily="18" charset="0"/>
                              </a:rPr>
                              <m:t>2</m:t>
                            </m:r>
                          </m:sub>
                        </m:sSub>
                      </m:e>
                    </m:acc>
                    <m:r>
                      <a:rPr lang="en-IN" b="0" i="1" dirty="0" smtClean="0">
                        <a:latin typeface="Cambria Math" panose="02040503050406030204" pitchFamily="18" charset="0"/>
                      </a:rPr>
                      <m:t>+</m:t>
                    </m:r>
                    <m:sSub>
                      <m:sSubPr>
                        <m:ctrlPr>
                          <a:rPr lang="en-IN" b="0" i="1" dirty="0" smtClean="0">
                            <a:latin typeface="Cambria Math" panose="02040503050406030204" pitchFamily="18" charset="0"/>
                          </a:rPr>
                        </m:ctrlPr>
                      </m:sSubPr>
                      <m:e>
                        <m:r>
                          <a:rPr lang="en-IN" b="0" i="1" dirty="0" smtClean="0">
                            <a:latin typeface="Cambria Math" panose="02040503050406030204" pitchFamily="18" charset="0"/>
                          </a:rPr>
                          <m:t>𝑥</m:t>
                        </m:r>
                      </m:e>
                      <m:sub>
                        <m:r>
                          <a:rPr lang="en-IN" b="0" i="1" dirty="0" smtClean="0">
                            <a:latin typeface="Cambria Math" panose="02040503050406030204" pitchFamily="18" charset="0"/>
                          </a:rPr>
                          <m:t>3</m:t>
                        </m:r>
                      </m:sub>
                    </m:sSub>
                    <m:acc>
                      <m:accPr>
                        <m:chr m:val="̅"/>
                        <m:ctrlPr>
                          <a:rPr lang="en-IN" b="0" i="1" dirty="0" smtClean="0">
                            <a:latin typeface="Cambria Math" panose="02040503050406030204" pitchFamily="18" charset="0"/>
                          </a:rPr>
                        </m:ctrlPr>
                      </m:accPr>
                      <m:e>
                        <m:sSub>
                          <m:sSubPr>
                            <m:ctrlPr>
                              <a:rPr lang="en-IN" b="0" i="1" dirty="0" smtClean="0">
                                <a:latin typeface="Cambria Math" panose="02040503050406030204" pitchFamily="18" charset="0"/>
                              </a:rPr>
                            </m:ctrlPr>
                          </m:sSubPr>
                          <m:e>
                            <m:r>
                              <a:rPr lang="en-IN" b="0" i="1" dirty="0" smtClean="0">
                                <a:latin typeface="Cambria Math" panose="02040503050406030204" pitchFamily="18" charset="0"/>
                              </a:rPr>
                              <m:t>𝑣</m:t>
                            </m:r>
                          </m:e>
                          <m:sub>
                            <m:r>
                              <a:rPr lang="en-IN" b="0" i="1" dirty="0" smtClean="0">
                                <a:latin typeface="Cambria Math" panose="02040503050406030204" pitchFamily="18" charset="0"/>
                              </a:rPr>
                              <m:t>3</m:t>
                            </m:r>
                          </m:sub>
                        </m:sSub>
                      </m:e>
                    </m:acc>
                    <m:r>
                      <a:rPr lang="en-IN" b="0" i="1" dirty="0" smtClean="0">
                        <a:latin typeface="Cambria Math" panose="02040503050406030204" pitchFamily="18" charset="0"/>
                      </a:rPr>
                      <m:t>+…+</m:t>
                    </m:r>
                    <m:sSub>
                      <m:sSubPr>
                        <m:ctrlPr>
                          <a:rPr lang="en-IN" b="0" i="1" dirty="0" smtClean="0">
                            <a:latin typeface="Cambria Math" panose="02040503050406030204" pitchFamily="18" charset="0"/>
                          </a:rPr>
                        </m:ctrlPr>
                      </m:sSubPr>
                      <m:e>
                        <m:r>
                          <a:rPr lang="en-IN" b="0" i="1" dirty="0" smtClean="0">
                            <a:latin typeface="Cambria Math" panose="02040503050406030204" pitchFamily="18" charset="0"/>
                          </a:rPr>
                          <m:t>𝑥</m:t>
                        </m:r>
                      </m:e>
                      <m:sub>
                        <m:r>
                          <a:rPr lang="en-IN" b="0" i="1" dirty="0" smtClean="0">
                            <a:latin typeface="Cambria Math" panose="02040503050406030204" pitchFamily="18" charset="0"/>
                          </a:rPr>
                          <m:t>𝑛</m:t>
                        </m:r>
                      </m:sub>
                    </m:sSub>
                    <m:acc>
                      <m:accPr>
                        <m:chr m:val="̅"/>
                        <m:ctrlPr>
                          <a:rPr lang="en-IN" b="0" i="1" dirty="0" smtClean="0">
                            <a:latin typeface="Cambria Math" panose="02040503050406030204" pitchFamily="18" charset="0"/>
                          </a:rPr>
                        </m:ctrlPr>
                      </m:accPr>
                      <m:e>
                        <m:sSub>
                          <m:sSubPr>
                            <m:ctrlPr>
                              <a:rPr lang="en-IN" b="0" i="1" dirty="0" smtClean="0">
                                <a:latin typeface="Cambria Math" panose="02040503050406030204" pitchFamily="18" charset="0"/>
                              </a:rPr>
                            </m:ctrlPr>
                          </m:sSubPr>
                          <m:e>
                            <m:r>
                              <a:rPr lang="en-IN" b="0" i="1" dirty="0" smtClean="0">
                                <a:latin typeface="Cambria Math" panose="02040503050406030204" pitchFamily="18" charset="0"/>
                              </a:rPr>
                              <m:t>𝑣</m:t>
                            </m:r>
                          </m:e>
                          <m:sub>
                            <m:r>
                              <a:rPr lang="en-IN" b="0" i="1" dirty="0" smtClean="0">
                                <a:latin typeface="Cambria Math" panose="02040503050406030204" pitchFamily="18" charset="0"/>
                              </a:rPr>
                              <m:t>𝑛</m:t>
                            </m:r>
                          </m:sub>
                        </m:sSub>
                      </m:e>
                    </m:acc>
                    <m:r>
                      <a:rPr lang="en-IN" b="0" i="1" dirty="0" smtClean="0">
                        <a:latin typeface="Cambria Math" panose="02040503050406030204" pitchFamily="18" charset="0"/>
                      </a:rPr>
                      <m:t>=</m:t>
                    </m:r>
                    <m:r>
                      <a:rPr lang="en-IN" b="0" i="1" dirty="0" smtClean="0">
                        <a:latin typeface="Cambria Math" panose="02040503050406030204" pitchFamily="18" charset="0"/>
                      </a:rPr>
                      <m:t>0</m:t>
                    </m:r>
                  </m:oMath>
                </a14:m>
                <a:r>
                  <a:rPr lang="en-IN" dirty="0"/>
                  <a:t> has only one trivial solution </a:t>
                </a:r>
                <a14:m>
                  <m:oMath xmlns:m="http://schemas.openxmlformats.org/officeDocument/2006/math">
                    <m:sSub>
                      <m:sSubPr>
                        <m:ctrlPr>
                          <a:rPr lang="en-IN" b="1" i="1" smtClean="0">
                            <a:latin typeface="Cambria Math" panose="02040503050406030204" pitchFamily="18" charset="0"/>
                          </a:rPr>
                        </m:ctrlPr>
                      </m:sSubPr>
                      <m:e>
                        <m:r>
                          <a:rPr lang="en-IN" b="1" i="1" smtClean="0">
                            <a:latin typeface="Cambria Math" panose="02040503050406030204" pitchFamily="18" charset="0"/>
                          </a:rPr>
                          <m:t>𝒙</m:t>
                        </m:r>
                      </m:e>
                      <m:sub>
                        <m:r>
                          <a:rPr lang="en-IN" b="1" i="1" smtClean="0">
                            <a:latin typeface="Cambria Math" panose="02040503050406030204" pitchFamily="18" charset="0"/>
                          </a:rPr>
                          <m:t>𝟏</m:t>
                        </m:r>
                      </m:sub>
                    </m:sSub>
                    <m:r>
                      <a:rPr lang="en-IN" b="1" i="1" smtClean="0">
                        <a:latin typeface="Cambria Math" panose="02040503050406030204" pitchFamily="18" charset="0"/>
                      </a:rPr>
                      <m:t>=</m:t>
                    </m:r>
                    <m:sSub>
                      <m:sSubPr>
                        <m:ctrlPr>
                          <a:rPr lang="en-IN" b="1" i="1" smtClean="0">
                            <a:latin typeface="Cambria Math" panose="02040503050406030204" pitchFamily="18" charset="0"/>
                          </a:rPr>
                        </m:ctrlPr>
                      </m:sSubPr>
                      <m:e>
                        <m:r>
                          <a:rPr lang="en-IN" b="1" i="1" smtClean="0">
                            <a:latin typeface="Cambria Math" panose="02040503050406030204" pitchFamily="18" charset="0"/>
                          </a:rPr>
                          <m:t>𝒙</m:t>
                        </m:r>
                      </m:e>
                      <m:sub>
                        <m:r>
                          <a:rPr lang="en-IN" b="1" i="1" smtClean="0">
                            <a:latin typeface="Cambria Math" panose="02040503050406030204" pitchFamily="18" charset="0"/>
                          </a:rPr>
                          <m:t>𝟐</m:t>
                        </m:r>
                      </m:sub>
                    </m:sSub>
                    <m:r>
                      <a:rPr lang="en-IN" b="1" i="1" smtClean="0">
                        <a:latin typeface="Cambria Math" panose="02040503050406030204" pitchFamily="18" charset="0"/>
                      </a:rPr>
                      <m:t>=</m:t>
                    </m:r>
                    <m:sSub>
                      <m:sSubPr>
                        <m:ctrlPr>
                          <a:rPr lang="en-IN" b="1" i="1" smtClean="0">
                            <a:latin typeface="Cambria Math" panose="02040503050406030204" pitchFamily="18" charset="0"/>
                          </a:rPr>
                        </m:ctrlPr>
                      </m:sSubPr>
                      <m:e>
                        <m:r>
                          <a:rPr lang="en-IN" b="1" i="1" smtClean="0">
                            <a:latin typeface="Cambria Math" panose="02040503050406030204" pitchFamily="18" charset="0"/>
                          </a:rPr>
                          <m:t>𝒙</m:t>
                        </m:r>
                      </m:e>
                      <m:sub>
                        <m:r>
                          <a:rPr lang="en-IN" b="1" i="1" smtClean="0">
                            <a:latin typeface="Cambria Math" panose="02040503050406030204" pitchFamily="18" charset="0"/>
                          </a:rPr>
                          <m:t>𝟑</m:t>
                        </m:r>
                      </m:sub>
                    </m:sSub>
                    <m:r>
                      <a:rPr lang="en-IN" b="1" i="1" smtClean="0">
                        <a:latin typeface="Cambria Math" panose="02040503050406030204" pitchFamily="18" charset="0"/>
                      </a:rPr>
                      <m:t>=…=</m:t>
                    </m:r>
                    <m:sSub>
                      <m:sSubPr>
                        <m:ctrlPr>
                          <a:rPr lang="en-IN" b="1" i="1" smtClean="0">
                            <a:latin typeface="Cambria Math" panose="02040503050406030204" pitchFamily="18" charset="0"/>
                          </a:rPr>
                        </m:ctrlPr>
                      </m:sSubPr>
                      <m:e>
                        <m:r>
                          <a:rPr lang="en-IN" b="1" i="1" smtClean="0">
                            <a:latin typeface="Cambria Math" panose="02040503050406030204" pitchFamily="18" charset="0"/>
                          </a:rPr>
                          <m:t>𝒙</m:t>
                        </m:r>
                      </m:e>
                      <m:sub>
                        <m:r>
                          <a:rPr lang="en-IN" b="1" i="1" smtClean="0">
                            <a:latin typeface="Cambria Math" panose="02040503050406030204" pitchFamily="18" charset="0"/>
                          </a:rPr>
                          <m:t>𝒏</m:t>
                        </m:r>
                      </m:sub>
                    </m:sSub>
                    <m:r>
                      <a:rPr lang="en-IN" b="1" i="1" smtClean="0">
                        <a:latin typeface="Cambria Math" panose="02040503050406030204" pitchFamily="18" charset="0"/>
                      </a:rPr>
                      <m:t>=</m:t>
                    </m:r>
                    <m:r>
                      <a:rPr lang="en-IN" b="1" i="1" smtClean="0">
                        <a:latin typeface="Cambria Math" panose="02040503050406030204" pitchFamily="18" charset="0"/>
                      </a:rPr>
                      <m:t>𝟎</m:t>
                    </m:r>
                  </m:oMath>
                </a14:m>
                <a:r>
                  <a:rPr lang="en-IN" b="1" dirty="0"/>
                  <a:t>. The set is linearly dependent otherwise</a:t>
                </a:r>
              </a:p>
              <a:p>
                <a:pPr lvl="1"/>
                <a:r>
                  <a:rPr lang="en-IN" dirty="0"/>
                  <a:t>In other words, </a:t>
                </a:r>
                <a14:m>
                  <m:oMath xmlns:m="http://schemas.openxmlformats.org/officeDocument/2006/math">
                    <m:r>
                      <a:rPr lang="en-IN" b="0" i="1" smtClean="0">
                        <a:latin typeface="Cambria Math" panose="02040503050406030204" pitchFamily="18" charset="0"/>
                      </a:rPr>
                      <m:t>𝐴𝑥</m:t>
                    </m:r>
                    <m:r>
                      <a:rPr lang="en-IN" b="0" i="1" smtClean="0">
                        <a:latin typeface="Cambria Math" panose="02040503050406030204" pitchFamily="18" charset="0"/>
                      </a:rPr>
                      <m:t>=</m:t>
                    </m:r>
                    <m:r>
                      <a:rPr lang="en-IN" b="0" i="1" smtClean="0">
                        <a:latin typeface="Cambria Math" panose="02040503050406030204" pitchFamily="18" charset="0"/>
                      </a:rPr>
                      <m:t>0</m:t>
                    </m:r>
                  </m:oMath>
                </a14:m>
                <a:r>
                  <a:rPr lang="en-IN" dirty="0"/>
                  <a:t> has one solution and </a:t>
                </a:r>
                <a14:m>
                  <m:oMath xmlns:m="http://schemas.openxmlformats.org/officeDocument/2006/math">
                    <m:r>
                      <a:rPr lang="en-IN" b="0" i="1" smtClean="0">
                        <a:latin typeface="Cambria Math" panose="02040503050406030204" pitchFamily="18" charset="0"/>
                      </a:rPr>
                      <m:t>𝐴</m:t>
                    </m:r>
                  </m:oMath>
                </a14:m>
                <a:r>
                  <a:rPr lang="en-IN" dirty="0"/>
                  <a:t> is invertible matrix</a:t>
                </a:r>
              </a:p>
              <a:p>
                <a:pPr lvl="1"/>
                <a:r>
                  <a:rPr lang="en-IN" b="0" dirty="0"/>
                  <a:t>For any </a:t>
                </a:r>
                <a14:m>
                  <m:oMath xmlns:m="http://schemas.openxmlformats.org/officeDocument/2006/math">
                    <m:r>
                      <a:rPr lang="en-IN" b="0" i="1" smtClean="0">
                        <a:latin typeface="Cambria Math" panose="02040503050406030204" pitchFamily="18" charset="0"/>
                      </a:rPr>
                      <m:t>𝐴</m:t>
                    </m:r>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𝑏</m:t>
                    </m:r>
                  </m:oMath>
                </a14:m>
                <a:r>
                  <a:rPr lang="en-IN" b="0" dirty="0"/>
                  <a:t>, </a:t>
                </a:r>
                <a14:m>
                  <m:oMath xmlns:m="http://schemas.openxmlformats.org/officeDocument/2006/math">
                    <m:r>
                      <a:rPr lang="en-IN" b="0" i="1" smtClean="0">
                        <a:latin typeface="Cambria Math" panose="02040503050406030204" pitchFamily="18" charset="0"/>
                      </a:rPr>
                      <m:t>𝐴𝑥</m:t>
                    </m:r>
                    <m:r>
                      <a:rPr lang="en-IN" b="0" i="1" smtClean="0">
                        <a:latin typeface="Cambria Math" panose="02040503050406030204" pitchFamily="18" charset="0"/>
                      </a:rPr>
                      <m:t>=</m:t>
                    </m:r>
                    <m:r>
                      <a:rPr lang="en-IN" b="0" i="1" smtClean="0">
                        <a:latin typeface="Cambria Math" panose="02040503050406030204" pitchFamily="18" charset="0"/>
                      </a:rPr>
                      <m:t>𝑏</m:t>
                    </m:r>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𝐴</m:t>
                        </m:r>
                      </m:e>
                      <m:sup>
                        <m:r>
                          <a:rPr lang="en-IN" b="0" i="1" smtClean="0">
                            <a:latin typeface="Cambria Math" panose="02040503050406030204" pitchFamily="18" charset="0"/>
                          </a:rPr>
                          <m:t>−</m:t>
                        </m:r>
                        <m:r>
                          <a:rPr lang="en-IN" b="0" i="1" smtClean="0">
                            <a:latin typeface="Cambria Math" panose="02040503050406030204" pitchFamily="18" charset="0"/>
                          </a:rPr>
                          <m:t>1</m:t>
                        </m:r>
                      </m:sup>
                    </m:sSup>
                    <m:r>
                      <a:rPr lang="en-IN" b="0" i="1" smtClean="0">
                        <a:latin typeface="Cambria Math" panose="02040503050406030204" pitchFamily="18" charset="0"/>
                      </a:rPr>
                      <m:t>𝑏</m:t>
                    </m:r>
                  </m:oMath>
                </a14:m>
                <a:r>
                  <a:rPr lang="en-IN" dirty="0"/>
                  <a:t>, </a:t>
                </a:r>
                <a14:m>
                  <m:oMath xmlns:m="http://schemas.openxmlformats.org/officeDocument/2006/math">
                    <m:r>
                      <a:rPr lang="en-IN" b="0" i="1" smtClean="0">
                        <a:latin typeface="Cambria Math" panose="02040503050406030204" pitchFamily="18" charset="0"/>
                      </a:rPr>
                      <m:t>𝑥</m:t>
                    </m:r>
                  </m:oMath>
                </a14:m>
                <a:r>
                  <a:rPr lang="en-IN" dirty="0"/>
                  <a:t> can be found for any given </a:t>
                </a:r>
                <a14:m>
                  <m:oMath xmlns:m="http://schemas.openxmlformats.org/officeDocument/2006/math">
                    <m:r>
                      <a:rPr lang="en-IN" b="0" i="1" smtClean="0">
                        <a:latin typeface="Cambria Math" panose="02040503050406030204" pitchFamily="18" charset="0"/>
                      </a:rPr>
                      <m:t>𝑏</m:t>
                    </m:r>
                  </m:oMath>
                </a14:m>
                <a:r>
                  <a:rPr lang="en-IN" dirty="0"/>
                  <a:t> and </a:t>
                </a:r>
                <a14:m>
                  <m:oMath xmlns:m="http://schemas.openxmlformats.org/officeDocument/2006/math">
                    <m:r>
                      <a:rPr lang="en-IN" b="0" i="1" smtClean="0">
                        <a:latin typeface="Cambria Math" panose="02040503050406030204" pitchFamily="18" charset="0"/>
                      </a:rPr>
                      <m:t>𝐴</m:t>
                    </m:r>
                  </m:oMath>
                </a14:m>
                <a:endParaRPr lang="en-IN" dirty="0"/>
              </a:p>
              <a:p>
                <a:r>
                  <a:rPr lang="en-IN" dirty="0"/>
                  <a:t>Dependence</a:t>
                </a:r>
              </a:p>
              <a:p>
                <a:pPr lvl="1"/>
                <a:r>
                  <a:rPr lang="en-IN" dirty="0"/>
                  <a:t>vectors </a:t>
                </a:r>
                <a14:m>
                  <m:oMath xmlns:m="http://schemas.openxmlformats.org/officeDocument/2006/math">
                    <m:acc>
                      <m:accPr>
                        <m:chr m:val="̅"/>
                        <m:ctrlPr>
                          <a:rPr lang="en-IN" b="0" i="1" smtClean="0">
                            <a:latin typeface="Cambria Math" panose="02040503050406030204" pitchFamily="18" charset="0"/>
                          </a:rPr>
                        </m:ctrlPr>
                      </m:accPr>
                      <m:e>
                        <m:r>
                          <a:rPr lang="en-IN" b="0" i="1" smtClean="0">
                            <a:latin typeface="Cambria Math" panose="02040503050406030204" pitchFamily="18" charset="0"/>
                          </a:rPr>
                          <m:t>𝑢</m:t>
                        </m:r>
                      </m:e>
                    </m:acc>
                    <m:r>
                      <a:rPr lang="en-IN" b="0" i="1" dirty="0" smtClean="0">
                        <a:latin typeface="Cambria Math" panose="02040503050406030204" pitchFamily="18" charset="0"/>
                      </a:rPr>
                      <m:t>,</m:t>
                    </m:r>
                    <m:acc>
                      <m:accPr>
                        <m:chr m:val="̅"/>
                        <m:ctrlPr>
                          <a:rPr lang="en-IN" b="0" i="1" dirty="0" smtClean="0">
                            <a:latin typeface="Cambria Math" panose="02040503050406030204" pitchFamily="18" charset="0"/>
                          </a:rPr>
                        </m:ctrlPr>
                      </m:accPr>
                      <m:e>
                        <m:r>
                          <a:rPr lang="en-IN" b="0" i="1" dirty="0" smtClean="0">
                            <a:latin typeface="Cambria Math" panose="02040503050406030204" pitchFamily="18" charset="0"/>
                          </a:rPr>
                          <m:t>𝑣</m:t>
                        </m:r>
                      </m:e>
                    </m:acc>
                    <m:r>
                      <a:rPr lang="en-IN" b="0" i="1" dirty="0" smtClean="0">
                        <a:latin typeface="Cambria Math" panose="02040503050406030204" pitchFamily="18" charset="0"/>
                      </a:rPr>
                      <m:t>,</m:t>
                    </m:r>
                    <m:sSup>
                      <m:sSupPr>
                        <m:ctrlPr>
                          <a:rPr lang="en-IN" b="0" i="1" dirty="0" smtClean="0">
                            <a:latin typeface="Cambria Math" panose="02040503050406030204" pitchFamily="18" charset="0"/>
                          </a:rPr>
                        </m:ctrlPr>
                      </m:sSupPr>
                      <m:e>
                        <m:acc>
                          <m:accPr>
                            <m:chr m:val="̅"/>
                            <m:ctrlPr>
                              <a:rPr lang="en-IN" b="0" i="1" dirty="0" smtClean="0">
                                <a:latin typeface="Cambria Math" panose="02040503050406030204" pitchFamily="18" charset="0"/>
                              </a:rPr>
                            </m:ctrlPr>
                          </m:accPr>
                          <m:e>
                            <m:r>
                              <a:rPr lang="en-IN" b="0" i="1" dirty="0" smtClean="0">
                                <a:latin typeface="Cambria Math" panose="02040503050406030204" pitchFamily="18" charset="0"/>
                              </a:rPr>
                              <m:t>𝑤</m:t>
                            </m:r>
                          </m:e>
                        </m:acc>
                      </m:e>
                      <m:sup>
                        <m:r>
                          <a:rPr lang="en-IN" b="0" i="1" dirty="0" smtClean="0">
                            <a:latin typeface="Cambria Math" panose="02040503050406030204" pitchFamily="18" charset="0"/>
                          </a:rPr>
                          <m:t>∗</m:t>
                        </m:r>
                      </m:sup>
                    </m:sSup>
                  </m:oMath>
                </a14:m>
                <a:r>
                  <a:rPr lang="en-IN" dirty="0"/>
                  <a:t> are dependent if any combination </a:t>
                </a:r>
                <a:r>
                  <a:rPr lang="en-IN" b="1" dirty="0"/>
                  <a:t>other than </a:t>
                </a:r>
                <a14:m>
                  <m:oMath xmlns:m="http://schemas.openxmlformats.org/officeDocument/2006/math">
                    <m:sSub>
                      <m:sSubPr>
                        <m:ctrlPr>
                          <a:rPr lang="en-IN" b="1" i="1" smtClean="0">
                            <a:latin typeface="Cambria Math" panose="02040503050406030204" pitchFamily="18" charset="0"/>
                          </a:rPr>
                        </m:ctrlPr>
                      </m:sSubPr>
                      <m:e>
                        <m:r>
                          <a:rPr lang="en-IN" b="1" i="1" smtClean="0">
                            <a:latin typeface="Cambria Math" panose="02040503050406030204" pitchFamily="18" charset="0"/>
                          </a:rPr>
                          <m:t>𝒄</m:t>
                        </m:r>
                      </m:e>
                      <m:sub>
                        <m:r>
                          <a:rPr lang="en-IN" b="1" i="1" smtClean="0">
                            <a:latin typeface="Cambria Math" panose="02040503050406030204" pitchFamily="18" charset="0"/>
                          </a:rPr>
                          <m:t>𝟏</m:t>
                        </m:r>
                      </m:sub>
                    </m:sSub>
                    <m:r>
                      <a:rPr lang="en-IN" b="1" i="1" smtClean="0">
                        <a:latin typeface="Cambria Math" panose="02040503050406030204" pitchFamily="18" charset="0"/>
                      </a:rPr>
                      <m:t>=</m:t>
                    </m:r>
                    <m:sSub>
                      <m:sSubPr>
                        <m:ctrlPr>
                          <a:rPr lang="en-IN" b="1" i="1" smtClean="0">
                            <a:latin typeface="Cambria Math" panose="02040503050406030204" pitchFamily="18" charset="0"/>
                          </a:rPr>
                        </m:ctrlPr>
                      </m:sSubPr>
                      <m:e>
                        <m:r>
                          <a:rPr lang="en-IN" b="1" i="1" smtClean="0">
                            <a:latin typeface="Cambria Math" panose="02040503050406030204" pitchFamily="18" charset="0"/>
                          </a:rPr>
                          <m:t>𝒄</m:t>
                        </m:r>
                      </m:e>
                      <m:sub>
                        <m:r>
                          <a:rPr lang="en-IN" b="1" i="1" smtClean="0">
                            <a:latin typeface="Cambria Math" panose="02040503050406030204" pitchFamily="18" charset="0"/>
                          </a:rPr>
                          <m:t>𝟐</m:t>
                        </m:r>
                      </m:sub>
                    </m:sSub>
                    <m:r>
                      <a:rPr lang="en-IN" b="1" i="1" smtClean="0">
                        <a:latin typeface="Cambria Math" panose="02040503050406030204" pitchFamily="18" charset="0"/>
                      </a:rPr>
                      <m:t>=</m:t>
                    </m:r>
                    <m:sSub>
                      <m:sSubPr>
                        <m:ctrlPr>
                          <a:rPr lang="en-IN" b="1" i="1" smtClean="0">
                            <a:latin typeface="Cambria Math" panose="02040503050406030204" pitchFamily="18" charset="0"/>
                          </a:rPr>
                        </m:ctrlPr>
                      </m:sSubPr>
                      <m:e>
                        <m:r>
                          <a:rPr lang="en-IN" b="1" i="1" smtClean="0">
                            <a:latin typeface="Cambria Math" panose="02040503050406030204" pitchFamily="18" charset="0"/>
                          </a:rPr>
                          <m:t>𝒄</m:t>
                        </m:r>
                      </m:e>
                      <m:sub>
                        <m:r>
                          <a:rPr lang="en-IN" b="1" i="1" smtClean="0">
                            <a:latin typeface="Cambria Math" panose="02040503050406030204" pitchFamily="18" charset="0"/>
                          </a:rPr>
                          <m:t>𝟑</m:t>
                        </m:r>
                      </m:sub>
                    </m:sSub>
                    <m:r>
                      <a:rPr lang="en-IN" b="1" i="1" smtClean="0">
                        <a:latin typeface="Cambria Math" panose="02040503050406030204" pitchFamily="18" charset="0"/>
                      </a:rPr>
                      <m:t>=</m:t>
                    </m:r>
                    <m:r>
                      <a:rPr lang="en-IN" b="1" i="1" smtClean="0">
                        <a:latin typeface="Cambria Math" panose="02040503050406030204" pitchFamily="18" charset="0"/>
                      </a:rPr>
                      <m:t>𝟎</m:t>
                    </m:r>
                    <m:r>
                      <a:rPr lang="en-IN" b="1" i="1" smtClean="0">
                        <a:latin typeface="Cambria Math" panose="02040503050406030204" pitchFamily="18" charset="0"/>
                      </a:rPr>
                      <m:t> </m:t>
                    </m:r>
                  </m:oMath>
                </a14:m>
                <a:r>
                  <a:rPr lang="en-IN" b="1" dirty="0"/>
                  <a:t>gives </a:t>
                </a:r>
                <a14:m>
                  <m:oMath xmlns:m="http://schemas.openxmlformats.org/officeDocument/2006/math">
                    <m:acc>
                      <m:accPr>
                        <m:chr m:val="̅"/>
                        <m:ctrlPr>
                          <a:rPr lang="en-IN" b="1" i="1" smtClean="0">
                            <a:latin typeface="Cambria Math" panose="02040503050406030204" pitchFamily="18" charset="0"/>
                          </a:rPr>
                        </m:ctrlPr>
                      </m:accPr>
                      <m:e>
                        <m:r>
                          <a:rPr lang="en-IN" b="1" i="1" smtClean="0">
                            <a:latin typeface="Cambria Math" panose="02040503050406030204" pitchFamily="18" charset="0"/>
                          </a:rPr>
                          <m:t>𝒃</m:t>
                        </m:r>
                      </m:e>
                    </m:acc>
                    <m:r>
                      <a:rPr lang="en-IN" b="1" i="1" smtClean="0">
                        <a:latin typeface="Cambria Math" panose="02040503050406030204" pitchFamily="18" charset="0"/>
                      </a:rPr>
                      <m:t>=</m:t>
                    </m:r>
                    <m:r>
                      <a:rPr lang="en-IN" b="1" i="1" smtClean="0">
                        <a:latin typeface="Cambria Math" panose="02040503050406030204" pitchFamily="18" charset="0"/>
                      </a:rPr>
                      <m:t>𝟎</m:t>
                    </m:r>
                  </m:oMath>
                </a14:m>
                <a:r>
                  <a:rPr lang="en-IN" b="1" dirty="0"/>
                  <a:t> </a:t>
                </a:r>
                <a:r>
                  <a:rPr lang="en-IN" dirty="0"/>
                  <a:t>in the equation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𝑐</m:t>
                        </m:r>
                      </m:e>
                      <m:sub>
                        <m:r>
                          <a:rPr lang="en-IN" b="0" i="1" smtClean="0">
                            <a:latin typeface="Cambria Math" panose="02040503050406030204" pitchFamily="18" charset="0"/>
                          </a:rPr>
                          <m:t>1</m:t>
                        </m:r>
                      </m:sub>
                    </m:sSub>
                    <m:acc>
                      <m:accPr>
                        <m:chr m:val="̅"/>
                        <m:ctrlPr>
                          <a:rPr lang="en-IN" b="0" i="1" smtClean="0">
                            <a:latin typeface="Cambria Math" panose="02040503050406030204" pitchFamily="18" charset="0"/>
                          </a:rPr>
                        </m:ctrlPr>
                      </m:accPr>
                      <m:e>
                        <m:r>
                          <a:rPr lang="en-IN" b="0" i="1" smtClean="0">
                            <a:latin typeface="Cambria Math" panose="02040503050406030204" pitchFamily="18" charset="0"/>
                          </a:rPr>
                          <m:t>𝑢</m:t>
                        </m:r>
                      </m:e>
                    </m:acc>
                    <m:r>
                      <a:rPr lang="en-IN" b="0" i="1" dirty="0" smtClean="0">
                        <a:latin typeface="Cambria Math" panose="02040503050406030204" pitchFamily="18" charset="0"/>
                      </a:rPr>
                      <m:t>+</m:t>
                    </m:r>
                    <m:sSub>
                      <m:sSubPr>
                        <m:ctrlPr>
                          <a:rPr lang="en-IN" b="0" i="1" dirty="0" smtClean="0">
                            <a:latin typeface="Cambria Math" panose="02040503050406030204" pitchFamily="18" charset="0"/>
                          </a:rPr>
                        </m:ctrlPr>
                      </m:sSubPr>
                      <m:e>
                        <m:r>
                          <a:rPr lang="en-IN" b="0" i="1" dirty="0" smtClean="0">
                            <a:latin typeface="Cambria Math" panose="02040503050406030204" pitchFamily="18" charset="0"/>
                          </a:rPr>
                          <m:t>𝑐</m:t>
                        </m:r>
                      </m:e>
                      <m:sub>
                        <m:r>
                          <a:rPr lang="en-IN" b="0" i="1" dirty="0" smtClean="0">
                            <a:latin typeface="Cambria Math" panose="02040503050406030204" pitchFamily="18" charset="0"/>
                          </a:rPr>
                          <m:t>2</m:t>
                        </m:r>
                      </m:sub>
                    </m:sSub>
                    <m:r>
                      <a:rPr lang="en-IN" b="0" i="1" dirty="0" smtClean="0">
                        <a:latin typeface="Cambria Math" panose="02040503050406030204" pitchFamily="18" charset="0"/>
                      </a:rPr>
                      <m:t> </m:t>
                    </m:r>
                    <m:acc>
                      <m:accPr>
                        <m:chr m:val="̅"/>
                        <m:ctrlPr>
                          <a:rPr lang="en-IN" b="0" i="1" dirty="0" smtClean="0">
                            <a:latin typeface="Cambria Math" panose="02040503050406030204" pitchFamily="18" charset="0"/>
                          </a:rPr>
                        </m:ctrlPr>
                      </m:accPr>
                      <m:e>
                        <m:r>
                          <a:rPr lang="en-IN" b="0" i="1" dirty="0" smtClean="0">
                            <a:latin typeface="Cambria Math" panose="02040503050406030204" pitchFamily="18" charset="0"/>
                          </a:rPr>
                          <m:t>𝑣</m:t>
                        </m:r>
                      </m:e>
                    </m:acc>
                    <m:r>
                      <a:rPr lang="en-IN" b="0" i="1" dirty="0" smtClean="0">
                        <a:latin typeface="Cambria Math" panose="02040503050406030204" pitchFamily="18" charset="0"/>
                      </a:rPr>
                      <m:t>+</m:t>
                    </m:r>
                    <m:sSub>
                      <m:sSubPr>
                        <m:ctrlPr>
                          <a:rPr lang="en-IN" b="0" i="1" dirty="0" smtClean="0">
                            <a:latin typeface="Cambria Math" panose="02040503050406030204" pitchFamily="18" charset="0"/>
                          </a:rPr>
                        </m:ctrlPr>
                      </m:sSubPr>
                      <m:e>
                        <m:r>
                          <a:rPr lang="en-IN" b="0" i="1" dirty="0" smtClean="0">
                            <a:latin typeface="Cambria Math" panose="02040503050406030204" pitchFamily="18" charset="0"/>
                          </a:rPr>
                          <m:t>𝑐</m:t>
                        </m:r>
                      </m:e>
                      <m:sub>
                        <m:r>
                          <a:rPr lang="en-IN" b="0" i="1" dirty="0" smtClean="0">
                            <a:latin typeface="Cambria Math" panose="02040503050406030204" pitchFamily="18" charset="0"/>
                          </a:rPr>
                          <m:t>3</m:t>
                        </m:r>
                      </m:sub>
                    </m:sSub>
                    <m:acc>
                      <m:accPr>
                        <m:chr m:val="̅"/>
                        <m:ctrlPr>
                          <a:rPr lang="en-IN" b="0" i="1" dirty="0" smtClean="0">
                            <a:latin typeface="Cambria Math" panose="02040503050406030204" pitchFamily="18" charset="0"/>
                          </a:rPr>
                        </m:ctrlPr>
                      </m:accPr>
                      <m:e>
                        <m:r>
                          <a:rPr lang="en-IN" b="0" i="1" dirty="0" smtClean="0">
                            <a:latin typeface="Cambria Math" panose="02040503050406030204" pitchFamily="18" charset="0"/>
                          </a:rPr>
                          <m:t>𝑤</m:t>
                        </m:r>
                      </m:e>
                    </m:acc>
                    <m:r>
                      <a:rPr lang="en-IN" b="0" i="1" dirty="0" smtClean="0">
                        <a:latin typeface="Cambria Math" panose="02040503050406030204" pitchFamily="18" charset="0"/>
                      </a:rPr>
                      <m:t>=</m:t>
                    </m:r>
                    <m:acc>
                      <m:accPr>
                        <m:chr m:val="̅"/>
                        <m:ctrlPr>
                          <a:rPr lang="en-IN" b="0" i="1" dirty="0" smtClean="0">
                            <a:latin typeface="Cambria Math" panose="02040503050406030204" pitchFamily="18" charset="0"/>
                          </a:rPr>
                        </m:ctrlPr>
                      </m:accPr>
                      <m:e>
                        <m:r>
                          <a:rPr lang="en-IN" b="0" i="1" dirty="0" smtClean="0">
                            <a:latin typeface="Cambria Math" panose="02040503050406030204" pitchFamily="18" charset="0"/>
                          </a:rPr>
                          <m:t>𝑏</m:t>
                        </m:r>
                      </m:e>
                    </m:acc>
                    <m:r>
                      <a:rPr lang="en-IN" b="0" i="1" dirty="0" smtClean="0">
                        <a:latin typeface="Cambria Math" panose="02040503050406030204" pitchFamily="18" charset="0"/>
                      </a:rPr>
                      <m:t> (</m:t>
                    </m:r>
                    <m:r>
                      <a:rPr lang="en-IN" b="0" i="1" dirty="0" smtClean="0">
                        <a:latin typeface="Cambria Math" panose="02040503050406030204" pitchFamily="18" charset="0"/>
                      </a:rPr>
                      <m:t>𝐴𝑥</m:t>
                    </m:r>
                    <m:r>
                      <a:rPr lang="en-IN" b="0" i="1" dirty="0" smtClean="0">
                        <a:latin typeface="Cambria Math" panose="02040503050406030204" pitchFamily="18" charset="0"/>
                      </a:rPr>
                      <m:t>=</m:t>
                    </m:r>
                    <m:r>
                      <a:rPr lang="en-IN" b="0" i="1" dirty="0" smtClean="0">
                        <a:latin typeface="Cambria Math" panose="02040503050406030204" pitchFamily="18" charset="0"/>
                      </a:rPr>
                      <m:t>0</m:t>
                    </m:r>
                    <m:r>
                      <a:rPr lang="en-IN" b="0" i="1" dirty="0" smtClean="0">
                        <a:latin typeface="Cambria Math" panose="02040503050406030204" pitchFamily="18" charset="0"/>
                      </a:rPr>
                      <m:t>)</m:t>
                    </m:r>
                  </m:oMath>
                </a14:m>
                <a:endParaRPr lang="en-IN" i="1" dirty="0"/>
              </a:p>
              <a:p>
                <a:pPr lvl="1"/>
                <a:r>
                  <a:rPr lang="en-IN" dirty="0"/>
                  <a:t>In other words, </a:t>
                </a:r>
                <a14:m>
                  <m:oMath xmlns:m="http://schemas.openxmlformats.org/officeDocument/2006/math">
                    <m:r>
                      <a:rPr lang="en-IN" b="0" i="1" smtClean="0">
                        <a:latin typeface="Cambria Math" panose="02040503050406030204" pitchFamily="18" charset="0"/>
                      </a:rPr>
                      <m:t>𝐶𝑥</m:t>
                    </m:r>
                    <m:r>
                      <a:rPr lang="en-IN" b="0" i="1" smtClean="0">
                        <a:latin typeface="Cambria Math" panose="02040503050406030204" pitchFamily="18" charset="0"/>
                      </a:rPr>
                      <m:t>=</m:t>
                    </m:r>
                    <m:r>
                      <a:rPr lang="en-IN" b="0" i="1" smtClean="0">
                        <a:latin typeface="Cambria Math" panose="02040503050406030204" pitchFamily="18" charset="0"/>
                      </a:rPr>
                      <m:t>0</m:t>
                    </m:r>
                  </m:oMath>
                </a14:m>
                <a:r>
                  <a:rPr lang="en-IN" dirty="0"/>
                  <a:t> has many solutions and C is singular matrix</a:t>
                </a:r>
              </a:p>
              <a:p>
                <a:pPr lvl="1"/>
                <a:r>
                  <a:rPr lang="en-IN" dirty="0"/>
                  <a:t>The dependent columns add up to zero vector</a:t>
                </a:r>
              </a:p>
              <a:p>
                <a:r>
                  <a:rPr lang="en-IN" dirty="0"/>
                  <a:t>Application of above to matrices</a:t>
                </a:r>
              </a:p>
              <a:p>
                <a:pPr lvl="1"/>
                <a:r>
                  <a:rPr lang="en-IN" dirty="0"/>
                  <a:t>Independent columns </a:t>
                </a:r>
                <a14:m>
                  <m:oMath xmlns:m="http://schemas.openxmlformats.org/officeDocument/2006/math">
                    <m:r>
                      <a:rPr lang="en-IN" b="0" i="1" smtClean="0">
                        <a:latin typeface="Cambria Math" panose="02040503050406030204" pitchFamily="18" charset="0"/>
                      </a:rPr>
                      <m:t>𝐴</m:t>
                    </m:r>
                    <m:acc>
                      <m:accPr>
                        <m:chr m:val="̅"/>
                        <m:ctrlPr>
                          <a:rPr lang="en-IN" b="0" i="1" smtClean="0">
                            <a:latin typeface="Cambria Math" panose="02040503050406030204" pitchFamily="18" charset="0"/>
                          </a:rPr>
                        </m:ctrlPr>
                      </m:accPr>
                      <m:e>
                        <m:r>
                          <a:rPr lang="en-IN" b="0" i="1" smtClean="0">
                            <a:latin typeface="Cambria Math" panose="02040503050406030204" pitchFamily="18" charset="0"/>
                          </a:rPr>
                          <m:t>𝑥</m:t>
                        </m:r>
                      </m:e>
                    </m:acc>
                    <m:r>
                      <a:rPr lang="en-IN" b="0" i="1" smtClean="0">
                        <a:latin typeface="Cambria Math" panose="02040503050406030204" pitchFamily="18" charset="0"/>
                      </a:rPr>
                      <m:t>=</m:t>
                    </m:r>
                    <m:acc>
                      <m:accPr>
                        <m:chr m:val="̅"/>
                        <m:ctrlPr>
                          <a:rPr lang="en-IN" b="0" i="1" smtClean="0">
                            <a:latin typeface="Cambria Math" panose="02040503050406030204" pitchFamily="18" charset="0"/>
                          </a:rPr>
                        </m:ctrlPr>
                      </m:accPr>
                      <m:e>
                        <m:r>
                          <a:rPr lang="en-IN" b="0" i="1" smtClean="0">
                            <a:latin typeface="Cambria Math" panose="02040503050406030204" pitchFamily="18" charset="0"/>
                          </a:rPr>
                          <m:t>𝑏</m:t>
                        </m:r>
                      </m:e>
                    </m:acc>
                    <m:r>
                      <a:rPr lang="en-IN" b="0" i="0" smtClean="0">
                        <a:latin typeface="Cambria Math" panose="02040503050406030204" pitchFamily="18" charset="0"/>
                      </a:rPr>
                      <m:t> </m:t>
                    </m:r>
                  </m:oMath>
                </a14:m>
                <a:r>
                  <a:rPr lang="en-IN" dirty="0"/>
                  <a:t>has one solution </a:t>
                </a:r>
                <a14:m>
                  <m:oMath xmlns:m="http://schemas.openxmlformats.org/officeDocument/2006/math">
                    <m:r>
                      <a:rPr lang="en-IN" b="0" i="1" smtClean="0">
                        <a:latin typeface="Cambria Math" panose="02040503050406030204" pitchFamily="18" charset="0"/>
                      </a:rPr>
                      <m:t>⇒</m:t>
                    </m:r>
                    <m:r>
                      <a:rPr lang="en-IN" b="0" i="1" smtClean="0">
                        <a:latin typeface="Cambria Math" panose="02040503050406030204" pitchFamily="18" charset="0"/>
                      </a:rPr>
                      <m:t>𝐴</m:t>
                    </m:r>
                    <m:r>
                      <a:rPr lang="en-IN" b="0" i="1" smtClean="0">
                        <a:latin typeface="Cambria Math" panose="02040503050406030204" pitchFamily="18" charset="0"/>
                      </a:rPr>
                      <m:t> </m:t>
                    </m:r>
                    <m:r>
                      <a:rPr lang="en-IN" b="0" i="1" smtClean="0">
                        <a:latin typeface="Cambria Math" panose="02040503050406030204" pitchFamily="18" charset="0"/>
                      </a:rPr>
                      <m:t>𝑖𝑠</m:t>
                    </m:r>
                    <m:r>
                      <a:rPr lang="en-IN" b="0" i="1" smtClean="0">
                        <a:latin typeface="Cambria Math" panose="02040503050406030204" pitchFamily="18" charset="0"/>
                      </a:rPr>
                      <m:t> </m:t>
                    </m:r>
                    <m:r>
                      <a:rPr lang="en-IN" b="0" i="1" smtClean="0">
                        <a:latin typeface="Cambria Math" panose="02040503050406030204" pitchFamily="18" charset="0"/>
                      </a:rPr>
                      <m:t>𝑖𝑛𝑣𝑒𝑟𝑡𝑖𝑏𝑙𝑒</m:t>
                    </m:r>
                    <m:r>
                      <a:rPr lang="en-IN" b="0" i="1" smtClean="0">
                        <a:latin typeface="Cambria Math" panose="02040503050406030204" pitchFamily="18" charset="0"/>
                      </a:rPr>
                      <m:t>⇒</m:t>
                    </m:r>
                    <m:acc>
                      <m:accPr>
                        <m:chr m:val="̅"/>
                        <m:ctrlPr>
                          <a:rPr lang="en-IN" b="0" i="1" smtClean="0">
                            <a:latin typeface="Cambria Math" panose="02040503050406030204" pitchFamily="18" charset="0"/>
                          </a:rPr>
                        </m:ctrlPr>
                      </m:accPr>
                      <m:e>
                        <m:r>
                          <a:rPr lang="en-IN" b="0" i="1" smtClean="0">
                            <a:latin typeface="Cambria Math" panose="02040503050406030204" pitchFamily="18" charset="0"/>
                          </a:rPr>
                          <m:t>𝑥</m:t>
                        </m:r>
                      </m:e>
                    </m:acc>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𝐴</m:t>
                        </m:r>
                      </m:e>
                      <m:sup>
                        <m:r>
                          <a:rPr lang="en-IN" b="0" i="1" smtClean="0">
                            <a:latin typeface="Cambria Math" panose="02040503050406030204" pitchFamily="18" charset="0"/>
                          </a:rPr>
                          <m:t>−</m:t>
                        </m:r>
                        <m:r>
                          <a:rPr lang="en-IN" b="0" i="1" smtClean="0">
                            <a:latin typeface="Cambria Math" panose="02040503050406030204" pitchFamily="18" charset="0"/>
                          </a:rPr>
                          <m:t>1</m:t>
                        </m:r>
                      </m:sup>
                    </m:sSup>
                    <m:acc>
                      <m:accPr>
                        <m:chr m:val="̅"/>
                        <m:ctrlPr>
                          <a:rPr lang="en-IN" b="0" i="1" smtClean="0">
                            <a:latin typeface="Cambria Math" panose="02040503050406030204" pitchFamily="18" charset="0"/>
                          </a:rPr>
                        </m:ctrlPr>
                      </m:accPr>
                      <m:e>
                        <m:r>
                          <a:rPr lang="en-IN" b="0" i="1" smtClean="0">
                            <a:latin typeface="Cambria Math" panose="02040503050406030204" pitchFamily="18" charset="0"/>
                          </a:rPr>
                          <m:t>𝑏</m:t>
                        </m:r>
                      </m:e>
                    </m:acc>
                  </m:oMath>
                </a14:m>
                <a:endParaRPr lang="en-IN" b="0" dirty="0"/>
              </a:p>
              <a:p>
                <a:pPr lvl="2"/>
                <a:r>
                  <a:rPr lang="en-IN" dirty="0"/>
                  <a:t>If </a:t>
                </a:r>
                <a14:m>
                  <m:oMath xmlns:m="http://schemas.openxmlformats.org/officeDocument/2006/math">
                    <m:acc>
                      <m:accPr>
                        <m:chr m:val="̅"/>
                        <m:ctrlPr>
                          <a:rPr lang="en-IN" b="0" i="1" smtClean="0">
                            <a:latin typeface="Cambria Math" panose="02040503050406030204" pitchFamily="18" charset="0"/>
                          </a:rPr>
                        </m:ctrlPr>
                      </m:accPr>
                      <m:e>
                        <m:r>
                          <a:rPr lang="en-IN" b="0" i="1" smtClean="0">
                            <a:latin typeface="Cambria Math" panose="02040503050406030204" pitchFamily="18" charset="0"/>
                          </a:rPr>
                          <m:t>𝑏</m:t>
                        </m:r>
                      </m:e>
                    </m:acc>
                  </m:oMath>
                </a14:m>
                <a:r>
                  <a:rPr lang="en-IN" dirty="0"/>
                  <a:t> is </a:t>
                </a:r>
                <a14:m>
                  <m:oMath xmlns:m="http://schemas.openxmlformats.org/officeDocument/2006/math">
                    <m:acc>
                      <m:accPr>
                        <m:chr m:val="̅"/>
                        <m:ctrlPr>
                          <a:rPr lang="en-IN" b="0" i="1" smtClean="0">
                            <a:latin typeface="Cambria Math" panose="02040503050406030204" pitchFamily="18" charset="0"/>
                          </a:rPr>
                        </m:ctrlPr>
                      </m:accPr>
                      <m:e>
                        <m:r>
                          <a:rPr lang="en-IN" b="0" i="1" smtClean="0">
                            <a:latin typeface="Cambria Math" panose="02040503050406030204" pitchFamily="18" charset="0"/>
                          </a:rPr>
                          <m:t>0</m:t>
                        </m:r>
                      </m:e>
                    </m:acc>
                  </m:oMath>
                </a14:m>
                <a:r>
                  <a:rPr lang="en-IN" dirty="0"/>
                  <a:t>, then </a:t>
                </a:r>
                <a14:m>
                  <m:oMath xmlns:m="http://schemas.openxmlformats.org/officeDocument/2006/math">
                    <m:acc>
                      <m:accPr>
                        <m:chr m:val="̅"/>
                        <m:ctrlPr>
                          <a:rPr lang="en-IN" b="0" i="1" smtClean="0">
                            <a:latin typeface="Cambria Math" panose="02040503050406030204" pitchFamily="18" charset="0"/>
                          </a:rPr>
                        </m:ctrlPr>
                      </m:accPr>
                      <m:e>
                        <m:r>
                          <a:rPr lang="en-IN" b="0" i="1" smtClean="0">
                            <a:latin typeface="Cambria Math" panose="02040503050406030204" pitchFamily="18" charset="0"/>
                          </a:rPr>
                          <m:t>𝑥</m:t>
                        </m:r>
                      </m:e>
                    </m:acc>
                    <m:r>
                      <a:rPr lang="en-IN" b="0" i="1" dirty="0" smtClean="0">
                        <a:latin typeface="Cambria Math" panose="02040503050406030204" pitchFamily="18" charset="0"/>
                      </a:rPr>
                      <m:t>=</m:t>
                    </m:r>
                    <m:acc>
                      <m:accPr>
                        <m:chr m:val="̅"/>
                        <m:ctrlPr>
                          <a:rPr lang="en-IN" b="0" i="1" dirty="0" smtClean="0">
                            <a:latin typeface="Cambria Math" panose="02040503050406030204" pitchFamily="18" charset="0"/>
                          </a:rPr>
                        </m:ctrlPr>
                      </m:accPr>
                      <m:e>
                        <m:r>
                          <a:rPr lang="en-IN" b="0" i="1" dirty="0" smtClean="0">
                            <a:latin typeface="Cambria Math" panose="02040503050406030204" pitchFamily="18" charset="0"/>
                          </a:rPr>
                          <m:t>0</m:t>
                        </m:r>
                      </m:e>
                    </m:acc>
                    <m:r>
                      <a:rPr lang="en-IN" b="0" i="1" dirty="0" smtClean="0">
                        <a:latin typeface="Cambria Math" panose="02040503050406030204" pitchFamily="18" charset="0"/>
                      </a:rPr>
                      <m:t>, </m:t>
                    </m:r>
                    <m:r>
                      <a:rPr lang="en-IN" b="0" i="1" dirty="0" smtClean="0">
                        <a:latin typeface="Cambria Math" panose="02040503050406030204" pitchFamily="18" charset="0"/>
                      </a:rPr>
                      <m:t>𝑒𝑙𝑠𝑒</m:t>
                    </m:r>
                    <m:r>
                      <a:rPr lang="en-IN" b="0" i="1" dirty="0" smtClean="0">
                        <a:latin typeface="Cambria Math" panose="02040503050406030204" pitchFamily="18" charset="0"/>
                      </a:rPr>
                      <m:t> </m:t>
                    </m:r>
                    <m:acc>
                      <m:accPr>
                        <m:chr m:val="̅"/>
                        <m:ctrlPr>
                          <a:rPr lang="en-IN" b="0" i="1" dirty="0" smtClean="0">
                            <a:latin typeface="Cambria Math" panose="02040503050406030204" pitchFamily="18" charset="0"/>
                          </a:rPr>
                        </m:ctrlPr>
                      </m:accPr>
                      <m:e>
                        <m:r>
                          <a:rPr lang="en-IN" b="0" i="1" dirty="0" smtClean="0">
                            <a:latin typeface="Cambria Math" panose="02040503050406030204" pitchFamily="18" charset="0"/>
                          </a:rPr>
                          <m:t>𝑥</m:t>
                        </m:r>
                      </m:e>
                    </m:acc>
                  </m:oMath>
                </a14:m>
                <a:r>
                  <a:rPr lang="en-IN" dirty="0"/>
                  <a:t> is a non-zero solution</a:t>
                </a:r>
              </a:p>
              <a:p>
                <a:pPr lvl="1"/>
                <a:r>
                  <a:rPr lang="en-IN" dirty="0"/>
                  <a:t>Dependent columns </a:t>
                </a:r>
                <a14:m>
                  <m:oMath xmlns:m="http://schemas.openxmlformats.org/officeDocument/2006/math">
                    <m:r>
                      <a:rPr lang="en-IN" b="0" i="1" smtClean="0">
                        <a:latin typeface="Cambria Math" panose="02040503050406030204" pitchFamily="18" charset="0"/>
                      </a:rPr>
                      <m:t>𝐶𝑥</m:t>
                    </m:r>
                    <m:r>
                      <a:rPr lang="en-IN" b="0" i="1" smtClean="0">
                        <a:latin typeface="Cambria Math" panose="02040503050406030204" pitchFamily="18" charset="0"/>
                      </a:rPr>
                      <m:t>=</m:t>
                    </m:r>
                    <m:r>
                      <a:rPr lang="en-IN" b="0" i="1" smtClean="0">
                        <a:latin typeface="Cambria Math" panose="02040503050406030204" pitchFamily="18" charset="0"/>
                      </a:rPr>
                      <m:t>𝑏</m:t>
                    </m:r>
                  </m:oMath>
                </a14:m>
                <a:r>
                  <a:rPr lang="en-IN" dirty="0"/>
                  <a:t> has many solutions </a:t>
                </a:r>
                <a14:m>
                  <m:oMath xmlns:m="http://schemas.openxmlformats.org/officeDocument/2006/math">
                    <m:r>
                      <a:rPr lang="en-IN" b="0" i="1" smtClean="0">
                        <a:latin typeface="Cambria Math" panose="02040503050406030204" pitchFamily="18" charset="0"/>
                      </a:rPr>
                      <m:t>⇒</m:t>
                    </m:r>
                    <m:r>
                      <a:rPr lang="en-IN" b="0" i="1" smtClean="0">
                        <a:latin typeface="Cambria Math" panose="02040503050406030204" pitchFamily="18" charset="0"/>
                      </a:rPr>
                      <m:t>𝐶</m:t>
                    </m:r>
                    <m:r>
                      <a:rPr lang="en-IN" b="0" i="1" smtClean="0">
                        <a:latin typeface="Cambria Math" panose="02040503050406030204" pitchFamily="18" charset="0"/>
                      </a:rPr>
                      <m:t> </m:t>
                    </m:r>
                    <m:r>
                      <a:rPr lang="en-IN" b="0" i="1" smtClean="0">
                        <a:latin typeface="Cambria Math" panose="02040503050406030204" pitchFamily="18" charset="0"/>
                      </a:rPr>
                      <m:t>𝑖𝑠</m:t>
                    </m:r>
                    <m:r>
                      <a:rPr lang="en-IN" b="0" i="1" smtClean="0">
                        <a:latin typeface="Cambria Math" panose="02040503050406030204" pitchFamily="18" charset="0"/>
                      </a:rPr>
                      <m:t> </m:t>
                    </m:r>
                    <m:r>
                      <a:rPr lang="en-IN" b="0" i="1" smtClean="0">
                        <a:latin typeface="Cambria Math" panose="02040503050406030204" pitchFamily="18" charset="0"/>
                      </a:rPr>
                      <m:t>𝑎</m:t>
                    </m:r>
                    <m:r>
                      <a:rPr lang="en-IN" b="0" i="1" smtClean="0">
                        <a:latin typeface="Cambria Math" panose="02040503050406030204" pitchFamily="18" charset="0"/>
                      </a:rPr>
                      <m:t> </m:t>
                    </m:r>
                    <m:r>
                      <a:rPr lang="en-IN" b="0" i="1" smtClean="0">
                        <a:latin typeface="Cambria Math" panose="02040503050406030204" pitchFamily="18" charset="0"/>
                      </a:rPr>
                      <m:t>𝑠𝑖𝑛𝑔𝑢𝑙𝑎𝑟</m:t>
                    </m:r>
                    <m:r>
                      <a:rPr lang="en-IN" b="0" i="1" smtClean="0">
                        <a:latin typeface="Cambria Math" panose="02040503050406030204" pitchFamily="18" charset="0"/>
                      </a:rPr>
                      <m:t> </m:t>
                    </m:r>
                    <m:r>
                      <a:rPr lang="en-IN" b="0" i="1" smtClean="0">
                        <a:latin typeface="Cambria Math" panose="02040503050406030204" pitchFamily="18" charset="0"/>
                      </a:rPr>
                      <m:t>𝑚𝑎𝑡𝑟𝑖𝑥</m:t>
                    </m:r>
                    <m:r>
                      <a:rPr lang="en-IN" b="0" i="0" smtClean="0">
                        <a:latin typeface="Cambria Math" panose="02040503050406030204" pitchFamily="18" charset="0"/>
                      </a:rPr>
                      <m:t> </m:t>
                    </m:r>
                    <m:r>
                      <m:rPr>
                        <m:sty m:val="p"/>
                      </m:rPr>
                      <a:rPr lang="en-IN" b="0" i="0" smtClean="0">
                        <a:latin typeface="Cambria Math" panose="02040503050406030204" pitchFamily="18" charset="0"/>
                      </a:rPr>
                      <m:t>and</m:t>
                    </m:r>
                    <m:r>
                      <a:rPr lang="en-IN" b="0" i="0" smtClean="0">
                        <a:latin typeface="Cambria Math" panose="02040503050406030204" pitchFamily="18" charset="0"/>
                      </a:rPr>
                      <m:t> </m:t>
                    </m:r>
                    <m:r>
                      <a:rPr lang="en-IN" b="0" i="1" smtClean="0">
                        <a:latin typeface="Cambria Math" panose="02040503050406030204" pitchFamily="18" charset="0"/>
                      </a:rPr>
                      <m:t>𝑁𝑂𝑇</m:t>
                    </m:r>
                    <m:r>
                      <a:rPr lang="en-IN" b="0" i="1" smtClean="0">
                        <a:latin typeface="Cambria Math" panose="02040503050406030204" pitchFamily="18" charset="0"/>
                      </a:rPr>
                      <m:t> </m:t>
                    </m:r>
                    <m:r>
                      <a:rPr lang="en-IN" b="0" i="1" smtClean="0">
                        <a:latin typeface="Cambria Math" panose="02040503050406030204" pitchFamily="18" charset="0"/>
                      </a:rPr>
                      <m:t>𝑖𝑛𝑣𝑒𝑟𝑡𝑖𝑏𝑙𝑒</m:t>
                    </m:r>
                  </m:oMath>
                </a14:m>
                <a:endParaRPr lang="en-IN" i="1" dirty="0"/>
              </a:p>
              <a:p>
                <a:pPr lvl="1"/>
                <a:endParaRPr lang="en-IN" dirty="0"/>
              </a:p>
            </p:txBody>
          </p:sp>
        </mc:Choice>
        <mc:Fallback xmlns="">
          <p:sp>
            <p:nvSpPr>
              <p:cNvPr id="3" name="Content Placeholder 2">
                <a:extLst>
                  <a:ext uri="{FF2B5EF4-FFF2-40B4-BE49-F238E27FC236}">
                    <a16:creationId xmlns:a16="http://schemas.microsoft.com/office/drawing/2014/main" id="{A971D9C8-0D0F-DBD9-2401-FF8CBD0ECCC5}"/>
                  </a:ext>
                </a:extLst>
              </p:cNvPr>
              <p:cNvSpPr>
                <a:spLocks noGrp="1" noRot="1" noChangeAspect="1" noMove="1" noResize="1" noEditPoints="1" noAdjustHandles="1" noChangeArrowheads="1" noChangeShapeType="1" noTextEdit="1"/>
              </p:cNvSpPr>
              <p:nvPr>
                <p:ph sz="quarter" idx="10"/>
              </p:nvPr>
            </p:nvSpPr>
            <p:spPr>
              <a:blipFill>
                <a:blip r:embed="rId2"/>
                <a:stretch>
                  <a:fillRect t="-1228"/>
                </a:stretch>
              </a:blipFill>
            </p:spPr>
            <p:txBody>
              <a:bodyPr/>
              <a:lstStyle/>
              <a:p>
                <a:r>
                  <a:rPr lang="en-IN">
                    <a:noFill/>
                  </a:rPr>
                  <a:t> </a:t>
                </a:r>
              </a:p>
            </p:txBody>
          </p:sp>
        </mc:Fallback>
      </mc:AlternateContent>
    </p:spTree>
    <p:extLst>
      <p:ext uri="{BB962C8B-B14F-4D97-AF65-F5344CB8AC3E}">
        <p14:creationId xmlns:p14="http://schemas.microsoft.com/office/powerpoint/2010/main" val="437751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CEA28-B164-C2DB-3831-21C14468DC3C}"/>
              </a:ext>
            </a:extLst>
          </p:cNvPr>
          <p:cNvSpPr>
            <a:spLocks noGrp="1"/>
          </p:cNvSpPr>
          <p:nvPr>
            <p:ph type="title"/>
          </p:nvPr>
        </p:nvSpPr>
        <p:spPr/>
        <p:txBody>
          <a:bodyPr/>
          <a:lstStyle/>
          <a:p>
            <a:r>
              <a:rPr lang="en-IN" dirty="0"/>
              <a:t>Solving Linear Equations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6B446DA-4817-21B7-C9C2-7C3FED21926F}"/>
                  </a:ext>
                </a:extLst>
              </p:cNvPr>
              <p:cNvSpPr>
                <a:spLocks noGrp="1"/>
              </p:cNvSpPr>
              <p:nvPr>
                <p:ph sz="quarter" idx="10"/>
              </p:nvPr>
            </p:nvSpPr>
            <p:spPr>
              <a:xfrm>
                <a:off x="213644" y="550862"/>
                <a:ext cx="11368755" cy="6219053"/>
              </a:xfrm>
            </p:spPr>
            <p:txBody>
              <a:bodyPr>
                <a:normAutofit fontScale="62500" lnSpcReduction="20000"/>
              </a:bodyPr>
              <a:lstStyle/>
              <a:p>
                <a:r>
                  <a:rPr lang="en-IN" dirty="0"/>
                  <a:t>Central problem of linear algebra is to solve a system of equations</a:t>
                </a:r>
              </a:p>
              <a:p>
                <a:r>
                  <a:rPr lang="en-IN" dirty="0"/>
                  <a:t>Vector independence and dependence</a:t>
                </a:r>
              </a:p>
              <a:p>
                <a:pPr lvl="1"/>
                <a:r>
                  <a:rPr lang="en-IN" dirty="0"/>
                  <a:t>Independence - The third vector in a trio of vectors is not in the plane of other two vectors - </a:t>
                </a:r>
                <a14:m>
                  <m:oMath xmlns:m="http://schemas.openxmlformats.org/officeDocument/2006/math">
                    <m:r>
                      <a:rPr lang="en-GB" b="0" i="1" smtClean="0">
                        <a:latin typeface="Cambria Math" panose="02040503050406030204" pitchFamily="18" charset="0"/>
                      </a:rPr>
                      <m:t>𝑢</m:t>
                    </m:r>
                  </m:oMath>
                </a14:m>
                <a:r>
                  <a:rPr lang="en-IN" dirty="0"/>
                  <a:t> and </a:t>
                </a:r>
                <a14:m>
                  <m:oMath xmlns:m="http://schemas.openxmlformats.org/officeDocument/2006/math">
                    <m:r>
                      <a:rPr lang="en-GB" b="0" i="1" smtClean="0">
                        <a:latin typeface="Cambria Math" panose="02040503050406030204" pitchFamily="18" charset="0"/>
                      </a:rPr>
                      <m:t>𝑣</m:t>
                    </m:r>
                  </m:oMath>
                </a14:m>
                <a:endParaRPr lang="en-IN" dirty="0"/>
              </a:p>
              <a:p>
                <a:pPr lvl="1"/>
                <a:r>
                  <a:rPr lang="en-IN" dirty="0"/>
                  <a:t>Dependence - The third vector in a trio of vectors is in the plane of other two vectors - </a:t>
                </a:r>
                <a14:m>
                  <m:oMath xmlns:m="http://schemas.openxmlformats.org/officeDocument/2006/math">
                    <m:r>
                      <a:rPr lang="en-GB" b="0" i="1" smtClean="0">
                        <a:latin typeface="Cambria Math" panose="02040503050406030204" pitchFamily="18" charset="0"/>
                      </a:rPr>
                      <m:t>𝑢</m:t>
                    </m:r>
                  </m:oMath>
                </a14:m>
                <a:r>
                  <a:rPr lang="en-IN" dirty="0"/>
                  <a:t> and </a:t>
                </a:r>
                <a14:m>
                  <m:oMath xmlns:m="http://schemas.openxmlformats.org/officeDocument/2006/math">
                    <m:r>
                      <a:rPr lang="en-GB" b="0" i="1" smtClean="0">
                        <a:latin typeface="Cambria Math" panose="02040503050406030204" pitchFamily="18" charset="0"/>
                      </a:rPr>
                      <m:t>𝑣</m:t>
                    </m:r>
                  </m:oMath>
                </a14:m>
                <a:endParaRPr lang="en-GB" b="0" dirty="0"/>
              </a:p>
              <a:p>
                <a:pPr lvl="1"/>
                <a:r>
                  <a:rPr lang="en-GB" b="0" dirty="0"/>
                  <a:t>The vectors go into the columns of an </a:t>
                </a:r>
                <a14:m>
                  <m:oMath xmlns:m="http://schemas.openxmlformats.org/officeDocument/2006/math">
                    <m:r>
                      <a:rPr lang="en-GB" b="0" i="1" smtClean="0">
                        <a:latin typeface="Cambria Math" panose="02040503050406030204" pitchFamily="18" charset="0"/>
                      </a:rPr>
                      <m:t>𝑛</m:t>
                    </m:r>
                    <m:r>
                      <a:rPr lang="en-IN" b="0" i="1" smtClean="0">
                        <a:latin typeface="Cambria Math" panose="02040503050406030204" pitchFamily="18" charset="0"/>
                      </a:rPr>
                      <m:t>×</m:t>
                    </m:r>
                    <m:r>
                      <a:rPr lang="en-GB" b="0" i="1" smtClean="0">
                        <a:latin typeface="Cambria Math" panose="02040503050406030204" pitchFamily="18" charset="0"/>
                      </a:rPr>
                      <m:t>𝑛</m:t>
                    </m:r>
                  </m:oMath>
                </a14:m>
                <a:r>
                  <a:rPr lang="en-GB" b="0" dirty="0"/>
                  <a:t> matrix</a:t>
                </a:r>
              </a:p>
              <a:p>
                <a:pPr lvl="2"/>
                <a:r>
                  <a:rPr lang="en-GB" dirty="0"/>
                  <a:t>Independent columns </a:t>
                </a:r>
                <a14:m>
                  <m:oMath xmlns:m="http://schemas.openxmlformats.org/officeDocument/2006/math">
                    <m:r>
                      <a:rPr lang="en-GB" b="0" i="0" smtClean="0">
                        <a:latin typeface="Cambria Math" panose="02040503050406030204" pitchFamily="18" charset="0"/>
                      </a:rPr>
                      <m:t>:</m:t>
                    </m:r>
                    <m:r>
                      <m:rPr>
                        <m:sty m:val="p"/>
                      </m:rPr>
                      <a:rPr lang="en-GB" b="0" i="0" smtClean="0">
                        <a:latin typeface="Cambria Math" panose="02040503050406030204" pitchFamily="18" charset="0"/>
                      </a:rPr>
                      <m:t>Ax</m:t>
                    </m:r>
                    <m:r>
                      <a:rPr lang="en-GB" b="0" i="0" smtClean="0">
                        <a:latin typeface="Cambria Math" panose="02040503050406030204" pitchFamily="18" charset="0"/>
                      </a:rPr>
                      <m:t>=0</m:t>
                    </m:r>
                    <m:r>
                      <a:rPr lang="en-GB" b="0" i="1" smtClean="0">
                        <a:latin typeface="Cambria Math" panose="02040503050406030204" pitchFamily="18" charset="0"/>
                      </a:rPr>
                      <m:t> </m:t>
                    </m:r>
                    <m:r>
                      <a:rPr lang="en-GB" b="0" i="1" smtClean="0">
                        <a:latin typeface="Cambria Math" panose="02040503050406030204" pitchFamily="18" charset="0"/>
                      </a:rPr>
                      <m:t>h𝑎𝑠</m:t>
                    </m:r>
                    <m:r>
                      <a:rPr lang="en-GB" b="0" i="1" smtClean="0">
                        <a:latin typeface="Cambria Math" panose="02040503050406030204" pitchFamily="18" charset="0"/>
                      </a:rPr>
                      <m:t> </m:t>
                    </m:r>
                    <m:r>
                      <a:rPr lang="en-GB" b="0" i="1" smtClean="0">
                        <a:latin typeface="Cambria Math" panose="02040503050406030204" pitchFamily="18" charset="0"/>
                      </a:rPr>
                      <m:t>𝑜𝑛𝑙𝑦</m:t>
                    </m:r>
                    <m:r>
                      <a:rPr lang="en-GB" b="0" i="1" smtClean="0">
                        <a:latin typeface="Cambria Math" panose="02040503050406030204" pitchFamily="18" charset="0"/>
                      </a:rPr>
                      <m:t> </m:t>
                    </m:r>
                    <m:r>
                      <a:rPr lang="en-GB" b="0" i="1" smtClean="0">
                        <a:latin typeface="Cambria Math" panose="02040503050406030204" pitchFamily="18" charset="0"/>
                      </a:rPr>
                      <m:t>𝑜𝑛𝑒</m:t>
                    </m:r>
                    <m:r>
                      <a:rPr lang="en-GB" b="0" i="1" smtClean="0">
                        <a:latin typeface="Cambria Math" panose="02040503050406030204" pitchFamily="18" charset="0"/>
                      </a:rPr>
                      <m:t> </m:t>
                    </m:r>
                    <m:r>
                      <a:rPr lang="en-GB" b="0" i="1" smtClean="0">
                        <a:latin typeface="Cambria Math" panose="02040503050406030204" pitchFamily="18" charset="0"/>
                      </a:rPr>
                      <m:t>𝑠𝑜𝑙𝑢𝑡𝑖𝑜𝑛</m:t>
                    </m:r>
                    <m:r>
                      <a:rPr lang="en-GB" b="0" i="1" smtClean="0">
                        <a:latin typeface="Cambria Math" panose="02040503050406030204" pitchFamily="18" charset="0"/>
                      </a:rPr>
                      <m:t> ⇒</m:t>
                    </m:r>
                  </m:oMath>
                </a14:m>
                <a:r>
                  <a:rPr lang="en-GB" b="0" dirty="0"/>
                  <a:t> </a:t>
                </a:r>
                <a:r>
                  <a:rPr lang="en-GB" b="0" i="1" dirty="0"/>
                  <a:t>A</a:t>
                </a:r>
                <a:r>
                  <a:rPr lang="en-GB" b="0" dirty="0"/>
                  <a:t> is an invertible matrix</a:t>
                </a:r>
              </a:p>
              <a:p>
                <a:pPr lvl="2"/>
                <a:r>
                  <a:rPr lang="en-GB" dirty="0"/>
                  <a:t>Dependent columns </a:t>
                </a:r>
                <a14:m>
                  <m:oMath xmlns:m="http://schemas.openxmlformats.org/officeDocument/2006/math">
                    <m:r>
                      <a:rPr lang="en-GB" b="0" i="0" smtClean="0">
                        <a:latin typeface="Cambria Math" panose="02040503050406030204" pitchFamily="18" charset="0"/>
                      </a:rPr>
                      <m:t>:</m:t>
                    </m:r>
                    <m:r>
                      <m:rPr>
                        <m:sty m:val="p"/>
                      </m:rPr>
                      <a:rPr lang="en-GB" b="0" i="0" smtClean="0">
                        <a:latin typeface="Cambria Math" panose="02040503050406030204" pitchFamily="18" charset="0"/>
                      </a:rPr>
                      <m:t>Cx</m:t>
                    </m:r>
                    <m:r>
                      <a:rPr lang="en-GB" b="0" i="0" smtClean="0">
                        <a:latin typeface="Cambria Math" panose="02040503050406030204" pitchFamily="18" charset="0"/>
                      </a:rPr>
                      <m:t>=0</m:t>
                    </m:r>
                    <m:r>
                      <a:rPr lang="en-GB" b="0" i="1" smtClean="0">
                        <a:latin typeface="Cambria Math" panose="02040503050406030204" pitchFamily="18" charset="0"/>
                      </a:rPr>
                      <m:t> </m:t>
                    </m:r>
                    <m:r>
                      <a:rPr lang="en-GB" b="0" i="1" smtClean="0">
                        <a:latin typeface="Cambria Math" panose="02040503050406030204" pitchFamily="18" charset="0"/>
                      </a:rPr>
                      <m:t>h𝑎𝑠</m:t>
                    </m:r>
                    <m:r>
                      <a:rPr lang="en-GB" b="0" i="1" smtClean="0">
                        <a:latin typeface="Cambria Math" panose="02040503050406030204" pitchFamily="18" charset="0"/>
                      </a:rPr>
                      <m:t> </m:t>
                    </m:r>
                    <m:r>
                      <a:rPr lang="en-GB" b="0" i="1" smtClean="0">
                        <a:latin typeface="Cambria Math" panose="02040503050406030204" pitchFamily="18" charset="0"/>
                      </a:rPr>
                      <m:t>𝑜𝑛𝑙𝑦</m:t>
                    </m:r>
                    <m:r>
                      <a:rPr lang="en-GB" b="0" i="1" smtClean="0">
                        <a:latin typeface="Cambria Math" panose="02040503050406030204" pitchFamily="18" charset="0"/>
                      </a:rPr>
                      <m:t> </m:t>
                    </m:r>
                    <m:r>
                      <a:rPr lang="en-GB" b="0" i="1" smtClean="0">
                        <a:latin typeface="Cambria Math" panose="02040503050406030204" pitchFamily="18" charset="0"/>
                      </a:rPr>
                      <m:t>𝑚𝑎𝑛𝑦</m:t>
                    </m:r>
                    <m:r>
                      <a:rPr lang="en-GB" b="0" i="1" smtClean="0">
                        <a:latin typeface="Cambria Math" panose="02040503050406030204" pitchFamily="18" charset="0"/>
                      </a:rPr>
                      <m:t> </m:t>
                    </m:r>
                    <m:r>
                      <a:rPr lang="en-GB" b="0" i="1" smtClean="0">
                        <a:latin typeface="Cambria Math" panose="02040503050406030204" pitchFamily="18" charset="0"/>
                      </a:rPr>
                      <m:t>𝑠𝑜𝑙𝑢𝑡𝑖𝑜𝑛</m:t>
                    </m:r>
                    <m:r>
                      <a:rPr lang="en-GB" b="0" i="1" smtClean="0">
                        <a:latin typeface="Cambria Math" panose="02040503050406030204" pitchFamily="18" charset="0"/>
                      </a:rPr>
                      <m:t> ⇒</m:t>
                    </m:r>
                  </m:oMath>
                </a14:m>
                <a:r>
                  <a:rPr lang="en-GB" b="0" dirty="0"/>
                  <a:t> </a:t>
                </a:r>
                <a:r>
                  <a:rPr lang="en-GB" b="0" i="1" dirty="0"/>
                  <a:t>A</a:t>
                </a:r>
                <a:r>
                  <a:rPr lang="en-GB" b="0" dirty="0"/>
                  <a:t> is a singular matrix</a:t>
                </a:r>
              </a:p>
              <a:p>
                <a14:m>
                  <m:oMath xmlns:m="http://schemas.openxmlformats.org/officeDocument/2006/math">
                    <m:r>
                      <a:rPr lang="en-GB" b="0" i="1" smtClean="0">
                        <a:latin typeface="Cambria Math" panose="02040503050406030204" pitchFamily="18" charset="0"/>
                      </a:rPr>
                      <m:t>𝐴𝑥</m:t>
                    </m:r>
                    <m:r>
                      <a:rPr lang="en-GB" b="0" i="1" smtClean="0">
                        <a:latin typeface="Cambria Math" panose="02040503050406030204" pitchFamily="18" charset="0"/>
                      </a:rPr>
                      <m:t>=</m:t>
                    </m:r>
                    <m:r>
                      <a:rPr lang="en-GB" b="0" i="1" smtClean="0">
                        <a:latin typeface="Cambria Math" panose="02040503050406030204" pitchFamily="18" charset="0"/>
                      </a:rPr>
                      <m:t>𝑏</m:t>
                    </m:r>
                    <m:r>
                      <a:rPr lang="en-GB" b="0" i="1" smtClean="0">
                        <a:latin typeface="Cambria Math" panose="02040503050406030204" pitchFamily="18" charset="0"/>
                      </a:rPr>
                      <m:t> (</m:t>
                    </m:r>
                    <m:r>
                      <a:rPr lang="en-GB" b="0" i="1" smtClean="0">
                        <a:latin typeface="Cambria Math" panose="02040503050406030204" pitchFamily="18" charset="0"/>
                      </a:rPr>
                      <m:t>𝐴</m:t>
                    </m:r>
                    <m:r>
                      <a:rPr lang="en-GB" b="0" i="1" smtClean="0">
                        <a:latin typeface="Cambria Math" panose="02040503050406030204" pitchFamily="18" charset="0"/>
                      </a:rPr>
                      <m:t> </m:t>
                    </m:r>
                    <m:r>
                      <a:rPr lang="en-GB" b="0" i="1" smtClean="0">
                        <a:latin typeface="Cambria Math" panose="02040503050406030204" pitchFamily="18" charset="0"/>
                      </a:rPr>
                      <m:t>𝑖𝑠</m:t>
                    </m:r>
                    <m:r>
                      <a:rPr lang="en-GB" b="0" i="1" smtClean="0">
                        <a:latin typeface="Cambria Math" panose="02040503050406030204" pitchFamily="18" charset="0"/>
                      </a:rPr>
                      <m:t> </m:t>
                    </m:r>
                    <m:r>
                      <a:rPr lang="en-GB" b="0" i="1" smtClean="0">
                        <a:latin typeface="Cambria Math" panose="02040503050406030204" pitchFamily="18" charset="0"/>
                      </a:rPr>
                      <m:t>𝑚</m:t>
                    </m:r>
                    <m:r>
                      <a:rPr lang="en-IN" b="0" i="1" smtClean="0">
                        <a:latin typeface="Cambria Math" panose="02040503050406030204" pitchFamily="18" charset="0"/>
                      </a:rPr>
                      <m:t>×</m:t>
                    </m:r>
                    <m:r>
                      <a:rPr lang="en-GB" b="0" i="1" smtClean="0">
                        <a:latin typeface="Cambria Math" panose="02040503050406030204" pitchFamily="18" charset="0"/>
                      </a:rPr>
                      <m:t>𝑛</m:t>
                    </m:r>
                    <m:r>
                      <a:rPr lang="en-GB" b="0" i="1" smtClean="0">
                        <a:latin typeface="Cambria Math" panose="02040503050406030204" pitchFamily="18" charset="0"/>
                      </a:rPr>
                      <m:t> </m:t>
                    </m:r>
                    <m:r>
                      <a:rPr lang="en-GB" b="0" i="1" smtClean="0">
                        <a:latin typeface="Cambria Math" panose="02040503050406030204" pitchFamily="18" charset="0"/>
                      </a:rPr>
                      <m:t>𝑚𝑎𝑡𝑟𝑖𝑥</m:t>
                    </m:r>
                    <m:r>
                      <a:rPr lang="en-GB" b="0" i="1" smtClean="0">
                        <a:latin typeface="Cambria Math" panose="02040503050406030204" pitchFamily="18" charset="0"/>
                      </a:rPr>
                      <m:t>)</m:t>
                    </m:r>
                  </m:oMath>
                </a14:m>
                <a:endParaRPr lang="en-GB" b="0" dirty="0"/>
              </a:p>
              <a:p>
                <a:pPr lvl="1"/>
                <a:r>
                  <a:rPr lang="en-GB" dirty="0"/>
                  <a:t>The column picture </a:t>
                </a:r>
              </a:p>
              <a:p>
                <a:pPr lvl="2"/>
                <a:r>
                  <a:rPr lang="en-GB" b="0" dirty="0"/>
                  <a:t>A combination of </a:t>
                </a:r>
                <a14:m>
                  <m:oMath xmlns:m="http://schemas.openxmlformats.org/officeDocument/2006/math">
                    <m:r>
                      <a:rPr lang="en-GB" b="0" i="1" smtClean="0">
                        <a:latin typeface="Cambria Math" panose="02040503050406030204" pitchFamily="18" charset="0"/>
                      </a:rPr>
                      <m:t>𝑛</m:t>
                    </m:r>
                  </m:oMath>
                </a14:m>
                <a:r>
                  <a:rPr lang="en-GB" b="0" dirty="0"/>
                  <a:t> columns of </a:t>
                </a:r>
                <a14:m>
                  <m:oMath xmlns:m="http://schemas.openxmlformats.org/officeDocument/2006/math">
                    <m:r>
                      <a:rPr lang="en-GB" b="0" i="1" smtClean="0">
                        <a:latin typeface="Cambria Math" panose="02040503050406030204" pitchFamily="18" charset="0"/>
                      </a:rPr>
                      <m:t>𝐴</m:t>
                    </m:r>
                  </m:oMath>
                </a14:m>
                <a:r>
                  <a:rPr lang="en-GB" b="0" dirty="0"/>
                  <a:t> produces the vector </a:t>
                </a:r>
                <a14:m>
                  <m:oMath xmlns:m="http://schemas.openxmlformats.org/officeDocument/2006/math">
                    <m:r>
                      <a:rPr lang="en-GB" b="0" i="1" smtClean="0">
                        <a:latin typeface="Cambria Math" panose="02040503050406030204" pitchFamily="18" charset="0"/>
                      </a:rPr>
                      <m:t>𝑏</m:t>
                    </m:r>
                  </m:oMath>
                </a14:m>
                <a:endParaRPr lang="en-GB" b="0" dirty="0"/>
              </a:p>
              <a:p>
                <a:pPr lvl="2"/>
                <a:r>
                  <a:rPr lang="en-GB" b="0" dirty="0"/>
                  <a:t>The vector equation is </a:t>
                </a:r>
                <a14:m>
                  <m:oMath xmlns:m="http://schemas.openxmlformats.org/officeDocument/2006/math">
                    <m:r>
                      <a:rPr lang="en-GB" b="0" i="1" smtClean="0">
                        <a:latin typeface="Cambria Math" panose="02040503050406030204" pitchFamily="18" charset="0"/>
                      </a:rPr>
                      <m:t>𝐴𝑥</m:t>
                    </m:r>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1</m:t>
                        </m:r>
                      </m:sub>
                    </m:sSub>
                    <m:sSub>
                      <m:sSubPr>
                        <m:ctrlPr>
                          <a:rPr lang="en-GB" b="0" i="1" smtClean="0">
                            <a:latin typeface="Cambria Math" panose="02040503050406030204" pitchFamily="18" charset="0"/>
                          </a:rPr>
                        </m:ctrlPr>
                      </m:sSubPr>
                      <m:e>
                        <m:r>
                          <a:rPr lang="en-GB" b="0" i="1" smtClean="0">
                            <a:latin typeface="Cambria Math" panose="02040503050406030204" pitchFamily="18" charset="0"/>
                          </a:rPr>
                          <m:t>𝑎</m:t>
                        </m:r>
                      </m:e>
                      <m:sub>
                        <m:r>
                          <a:rPr lang="en-GB" b="0" i="1" smtClean="0">
                            <a:latin typeface="Cambria Math" panose="02040503050406030204" pitchFamily="18" charset="0"/>
                          </a:rPr>
                          <m:t>1</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2</m:t>
                        </m:r>
                      </m:sub>
                    </m:sSub>
                    <m:sSub>
                      <m:sSubPr>
                        <m:ctrlPr>
                          <a:rPr lang="en-GB" b="0" i="1" smtClean="0">
                            <a:latin typeface="Cambria Math" panose="02040503050406030204" pitchFamily="18" charset="0"/>
                          </a:rPr>
                        </m:ctrlPr>
                      </m:sSubPr>
                      <m:e>
                        <m:r>
                          <a:rPr lang="en-GB" b="0" i="1" smtClean="0">
                            <a:latin typeface="Cambria Math" panose="02040503050406030204" pitchFamily="18" charset="0"/>
                          </a:rPr>
                          <m:t>𝑎</m:t>
                        </m:r>
                      </m:e>
                      <m:sub>
                        <m:r>
                          <a:rPr lang="en-GB" b="0" i="1" smtClean="0">
                            <a:latin typeface="Cambria Math" panose="02040503050406030204" pitchFamily="18" charset="0"/>
                          </a:rPr>
                          <m:t>2</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𝑛</m:t>
                        </m:r>
                      </m:sub>
                    </m:sSub>
                    <m:sSub>
                      <m:sSubPr>
                        <m:ctrlPr>
                          <a:rPr lang="en-GB" b="0" i="1" smtClean="0">
                            <a:latin typeface="Cambria Math" panose="02040503050406030204" pitchFamily="18" charset="0"/>
                          </a:rPr>
                        </m:ctrlPr>
                      </m:sSubPr>
                      <m:e>
                        <m:r>
                          <a:rPr lang="en-GB" b="0" i="1" smtClean="0">
                            <a:latin typeface="Cambria Math" panose="02040503050406030204" pitchFamily="18" charset="0"/>
                          </a:rPr>
                          <m:t>𝑎</m:t>
                        </m:r>
                      </m:e>
                      <m:sub>
                        <m:r>
                          <a:rPr lang="en-GB" b="0" i="1" smtClean="0">
                            <a:latin typeface="Cambria Math" panose="02040503050406030204" pitchFamily="18" charset="0"/>
                          </a:rPr>
                          <m:t>𝑛</m:t>
                        </m:r>
                      </m:sub>
                    </m:sSub>
                    <m:r>
                      <a:rPr lang="en-GB" b="0" i="1" smtClean="0">
                        <a:latin typeface="Cambria Math" panose="02040503050406030204" pitchFamily="18" charset="0"/>
                      </a:rPr>
                      <m:t>=</m:t>
                    </m:r>
                    <m:r>
                      <a:rPr lang="en-GB" b="0" i="1" smtClean="0">
                        <a:latin typeface="Cambria Math" panose="02040503050406030204" pitchFamily="18" charset="0"/>
                      </a:rPr>
                      <m:t>𝑏</m:t>
                    </m:r>
                  </m:oMath>
                </a14:m>
                <a:endParaRPr lang="en-GB" dirty="0"/>
              </a:p>
              <a:p>
                <a:pPr lvl="1"/>
                <a:r>
                  <a:rPr lang="en-GB" b="0" dirty="0"/>
                  <a:t>The row picture</a:t>
                </a:r>
              </a:p>
              <a:p>
                <a:pPr lvl="2"/>
                <a:r>
                  <a:rPr lang="en-GB" sz="1800" b="0" i="1" u="none" strike="noStrike" baseline="0" dirty="0">
                    <a:solidFill>
                      <a:srgbClr val="353334"/>
                    </a:solidFill>
                    <a:latin typeface="*Cambria-Italic-6059-Identity-H"/>
                  </a:rPr>
                  <a:t>m </a:t>
                </a:r>
                <a:r>
                  <a:rPr lang="en-GB" sz="1800" b="0" i="0" u="none" strike="noStrike" baseline="0" dirty="0">
                    <a:solidFill>
                      <a:srgbClr val="353334"/>
                    </a:solidFill>
                    <a:latin typeface="*Times New Roman-6044-Identity-H"/>
                  </a:rPr>
                  <a:t>equations from </a:t>
                </a:r>
                <a:r>
                  <a:rPr lang="en-GB" sz="1800" b="0" i="1" u="none" strike="noStrike" baseline="0" dirty="0">
                    <a:solidFill>
                      <a:srgbClr val="353334"/>
                    </a:solidFill>
                    <a:latin typeface="*Cambria-Italic-6059-Identity-H"/>
                  </a:rPr>
                  <a:t>m </a:t>
                </a:r>
                <a:r>
                  <a:rPr lang="en-GB" sz="1800" b="0" i="0" u="none" strike="noStrike" baseline="0" dirty="0">
                    <a:solidFill>
                      <a:srgbClr val="353334"/>
                    </a:solidFill>
                    <a:latin typeface="*Times New Roman-6044-Identity-H"/>
                  </a:rPr>
                  <a:t>rows give </a:t>
                </a:r>
                <a:r>
                  <a:rPr lang="en-GB" sz="1800" b="0" i="1" u="none" strike="noStrike" baseline="0" dirty="0">
                    <a:solidFill>
                      <a:srgbClr val="353334"/>
                    </a:solidFill>
                    <a:latin typeface="*Cambria-Italic-6059-Identity-H"/>
                  </a:rPr>
                  <a:t>m </a:t>
                </a:r>
                <a:r>
                  <a:rPr lang="en-GB" sz="1800" b="0" i="0" u="none" strike="noStrike" baseline="0" dirty="0">
                    <a:solidFill>
                      <a:srgbClr val="353334"/>
                    </a:solidFill>
                    <a:latin typeface="*Times New Roman-6044-Identity-H"/>
                  </a:rPr>
                  <a:t>planes meeting at </a:t>
                </a:r>
                <a:r>
                  <a:rPr lang="en-GB" sz="1800" b="0" i="1" u="none" strike="noStrike" baseline="0" dirty="0">
                    <a:solidFill>
                      <a:srgbClr val="353334"/>
                    </a:solidFill>
                    <a:latin typeface="*Cambria-Italic-6059-Identity-H"/>
                  </a:rPr>
                  <a:t>x</a:t>
                </a:r>
              </a:p>
              <a:p>
                <a:pPr lvl="2"/>
                <a:r>
                  <a:rPr lang="en-GB" dirty="0">
                    <a:solidFill>
                      <a:srgbClr val="353334"/>
                    </a:solidFill>
                    <a:latin typeface="*Cambria-Italic-6059-Identity-H"/>
                  </a:rPr>
                  <a:t>A dot product gives the equation of each plane </a:t>
                </a:r>
                <a14:m>
                  <m:oMath xmlns:m="http://schemas.openxmlformats.org/officeDocument/2006/math">
                    <m:r>
                      <a:rPr lang="en-GB" b="0" i="1" smtClean="0">
                        <a:solidFill>
                          <a:srgbClr val="353334"/>
                        </a:solidFill>
                        <a:latin typeface="Cambria Math" panose="02040503050406030204" pitchFamily="18" charset="0"/>
                      </a:rPr>
                      <m:t>⇒</m:t>
                    </m:r>
                    <m:d>
                      <m:dPr>
                        <m:ctrlPr>
                          <a:rPr lang="en-GB" b="0" i="1" smtClean="0">
                            <a:solidFill>
                              <a:srgbClr val="353334"/>
                            </a:solidFill>
                            <a:latin typeface="Cambria Math" panose="02040503050406030204" pitchFamily="18" charset="0"/>
                          </a:rPr>
                        </m:ctrlPr>
                      </m:dPr>
                      <m:e>
                        <m:r>
                          <a:rPr lang="en-GB" b="0" i="1" smtClean="0">
                            <a:solidFill>
                              <a:srgbClr val="353334"/>
                            </a:solidFill>
                            <a:latin typeface="Cambria Math" panose="02040503050406030204" pitchFamily="18" charset="0"/>
                          </a:rPr>
                          <m:t>𝑟𝑜𝑤</m:t>
                        </m:r>
                        <m:r>
                          <a:rPr lang="en-GB" b="0" i="1" smtClean="0">
                            <a:solidFill>
                              <a:srgbClr val="353334"/>
                            </a:solidFill>
                            <a:latin typeface="Cambria Math" panose="02040503050406030204" pitchFamily="18" charset="0"/>
                          </a:rPr>
                          <m:t> 1</m:t>
                        </m:r>
                      </m:e>
                    </m:d>
                    <m:r>
                      <a:rPr lang="en-GB" b="0" i="1" smtClean="0">
                        <a:solidFill>
                          <a:srgbClr val="353334"/>
                        </a:solidFill>
                        <a:latin typeface="Cambria Math" panose="02040503050406030204" pitchFamily="18" charset="0"/>
                      </a:rPr>
                      <m:t>.</m:t>
                    </m:r>
                    <m:r>
                      <a:rPr lang="en-GB" b="0" i="1" smtClean="0">
                        <a:solidFill>
                          <a:srgbClr val="353334"/>
                        </a:solidFill>
                        <a:latin typeface="Cambria Math" panose="02040503050406030204" pitchFamily="18" charset="0"/>
                      </a:rPr>
                      <m:t>𝑥</m:t>
                    </m:r>
                    <m:r>
                      <a:rPr lang="en-GB" b="0" i="1" smtClean="0">
                        <a:solidFill>
                          <a:srgbClr val="353334"/>
                        </a:solidFill>
                        <a:latin typeface="Cambria Math" panose="02040503050406030204" pitchFamily="18" charset="0"/>
                      </a:rPr>
                      <m:t>=</m:t>
                    </m:r>
                    <m:sSub>
                      <m:sSubPr>
                        <m:ctrlPr>
                          <a:rPr lang="en-GB" b="0" i="1" smtClean="0">
                            <a:solidFill>
                              <a:srgbClr val="353334"/>
                            </a:solidFill>
                            <a:latin typeface="Cambria Math" panose="02040503050406030204" pitchFamily="18" charset="0"/>
                          </a:rPr>
                        </m:ctrlPr>
                      </m:sSubPr>
                      <m:e>
                        <m:r>
                          <a:rPr lang="en-GB" b="0" i="1" smtClean="0">
                            <a:solidFill>
                              <a:srgbClr val="353334"/>
                            </a:solidFill>
                            <a:latin typeface="Cambria Math" panose="02040503050406030204" pitchFamily="18" charset="0"/>
                          </a:rPr>
                          <m:t>𝑏</m:t>
                        </m:r>
                      </m:e>
                      <m:sub>
                        <m:r>
                          <a:rPr lang="en-GB" b="0" i="1" smtClean="0">
                            <a:solidFill>
                              <a:srgbClr val="353334"/>
                            </a:solidFill>
                            <a:latin typeface="Cambria Math" panose="02040503050406030204" pitchFamily="18" charset="0"/>
                          </a:rPr>
                          <m:t>1</m:t>
                        </m:r>
                      </m:sub>
                    </m:sSub>
                    <m:r>
                      <a:rPr lang="en-GB" b="0" i="1" smtClean="0">
                        <a:solidFill>
                          <a:srgbClr val="353334"/>
                        </a:solidFill>
                        <a:latin typeface="Cambria Math" panose="02040503050406030204" pitchFamily="18" charset="0"/>
                      </a:rPr>
                      <m:t>,…,</m:t>
                    </m:r>
                    <m:d>
                      <m:dPr>
                        <m:ctrlPr>
                          <a:rPr lang="en-GB" b="0" i="1" smtClean="0">
                            <a:solidFill>
                              <a:srgbClr val="353334"/>
                            </a:solidFill>
                            <a:latin typeface="Cambria Math" panose="02040503050406030204" pitchFamily="18" charset="0"/>
                          </a:rPr>
                        </m:ctrlPr>
                      </m:dPr>
                      <m:e>
                        <m:r>
                          <a:rPr lang="en-GB" b="0" i="1" smtClean="0">
                            <a:solidFill>
                              <a:srgbClr val="353334"/>
                            </a:solidFill>
                            <a:latin typeface="Cambria Math" panose="02040503050406030204" pitchFamily="18" charset="0"/>
                          </a:rPr>
                          <m:t>𝑟𝑜𝑤</m:t>
                        </m:r>
                        <m:r>
                          <a:rPr lang="en-GB" b="0" i="1" smtClean="0">
                            <a:solidFill>
                              <a:srgbClr val="353334"/>
                            </a:solidFill>
                            <a:latin typeface="Cambria Math" panose="02040503050406030204" pitchFamily="18" charset="0"/>
                          </a:rPr>
                          <m:t> </m:t>
                        </m:r>
                        <m:r>
                          <a:rPr lang="en-GB" b="0" i="1" smtClean="0">
                            <a:solidFill>
                              <a:srgbClr val="353334"/>
                            </a:solidFill>
                            <a:latin typeface="Cambria Math" panose="02040503050406030204" pitchFamily="18" charset="0"/>
                          </a:rPr>
                          <m:t>𝑚</m:t>
                        </m:r>
                      </m:e>
                    </m:d>
                    <m:r>
                      <a:rPr lang="en-GB" b="0" i="1" smtClean="0">
                        <a:solidFill>
                          <a:srgbClr val="353334"/>
                        </a:solidFill>
                        <a:latin typeface="Cambria Math" panose="02040503050406030204" pitchFamily="18" charset="0"/>
                      </a:rPr>
                      <m:t>.</m:t>
                    </m:r>
                    <m:r>
                      <a:rPr lang="en-GB" b="0" i="1" smtClean="0">
                        <a:solidFill>
                          <a:srgbClr val="353334"/>
                        </a:solidFill>
                        <a:latin typeface="Cambria Math" panose="02040503050406030204" pitchFamily="18" charset="0"/>
                      </a:rPr>
                      <m:t>𝑥</m:t>
                    </m:r>
                    <m:r>
                      <a:rPr lang="en-GB" b="0" i="1" smtClean="0">
                        <a:solidFill>
                          <a:srgbClr val="353334"/>
                        </a:solidFill>
                        <a:latin typeface="Cambria Math" panose="02040503050406030204" pitchFamily="18" charset="0"/>
                      </a:rPr>
                      <m:t>=</m:t>
                    </m:r>
                    <m:sSub>
                      <m:sSubPr>
                        <m:ctrlPr>
                          <a:rPr lang="en-GB" b="0" i="1" smtClean="0">
                            <a:solidFill>
                              <a:srgbClr val="353334"/>
                            </a:solidFill>
                            <a:latin typeface="Cambria Math" panose="02040503050406030204" pitchFamily="18" charset="0"/>
                          </a:rPr>
                        </m:ctrlPr>
                      </m:sSubPr>
                      <m:e>
                        <m:r>
                          <a:rPr lang="en-GB" b="0" i="1" smtClean="0">
                            <a:solidFill>
                              <a:srgbClr val="353334"/>
                            </a:solidFill>
                            <a:latin typeface="Cambria Math" panose="02040503050406030204" pitchFamily="18" charset="0"/>
                          </a:rPr>
                          <m:t>𝑏</m:t>
                        </m:r>
                      </m:e>
                      <m:sub>
                        <m:r>
                          <a:rPr lang="en-GB" b="0" i="1" smtClean="0">
                            <a:solidFill>
                              <a:srgbClr val="353334"/>
                            </a:solidFill>
                            <a:latin typeface="Cambria Math" panose="02040503050406030204" pitchFamily="18" charset="0"/>
                          </a:rPr>
                          <m:t>𝑚</m:t>
                        </m:r>
                      </m:sub>
                    </m:sSub>
                  </m:oMath>
                </a14:m>
                <a:endParaRPr lang="en-GB" b="0" dirty="0"/>
              </a:p>
              <a:p>
                <a:r>
                  <a:rPr lang="en-GB" dirty="0"/>
                  <a:t>A dot product gives the equation of each plane when the columns are independent</a:t>
                </a:r>
              </a:p>
              <a:p>
                <a:pPr lvl="1"/>
                <a14:m>
                  <m:oMath xmlns:m="http://schemas.openxmlformats.org/officeDocument/2006/math">
                    <m:d>
                      <m:dPr>
                        <m:ctrlPr>
                          <a:rPr lang="en-IN" b="0" i="1" smtClean="0">
                            <a:latin typeface="Cambria Math" panose="02040503050406030204" pitchFamily="18" charset="0"/>
                          </a:rPr>
                        </m:ctrlPr>
                      </m:dPr>
                      <m:e>
                        <m:r>
                          <a:rPr lang="en-IN" b="0" i="1" smtClean="0">
                            <a:latin typeface="Cambria Math" panose="02040503050406030204" pitchFamily="18" charset="0"/>
                          </a:rPr>
                          <m:t>𝑟𝑜𝑤</m:t>
                        </m:r>
                        <m:r>
                          <a:rPr lang="en-IN" b="0" i="1" smtClean="0">
                            <a:latin typeface="Cambria Math" panose="02040503050406030204" pitchFamily="18" charset="0"/>
                          </a:rPr>
                          <m:t> 1</m:t>
                        </m:r>
                      </m:e>
                    </m:d>
                    <m:r>
                      <a:rPr lang="en-IN" b="0" i="1" smtClean="0">
                        <a:latin typeface="Cambria Math" panose="02040503050406030204" pitchFamily="18" charset="0"/>
                      </a:rPr>
                      <m:t>.</m:t>
                    </m:r>
                    <m:acc>
                      <m:accPr>
                        <m:chr m:val="̅"/>
                        <m:ctrlPr>
                          <a:rPr lang="en-IN" b="0" i="1" smtClean="0">
                            <a:latin typeface="Cambria Math" panose="02040503050406030204" pitchFamily="18" charset="0"/>
                          </a:rPr>
                        </m:ctrlPr>
                      </m:accPr>
                      <m:e>
                        <m:r>
                          <a:rPr lang="en-IN" b="0" i="1" smtClean="0">
                            <a:latin typeface="Cambria Math" panose="02040503050406030204" pitchFamily="18" charset="0"/>
                          </a:rPr>
                          <m:t>𝑥</m:t>
                        </m:r>
                      </m:e>
                    </m:acc>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𝑏</m:t>
                        </m:r>
                      </m:e>
                      <m:sub>
                        <m:r>
                          <a:rPr lang="en-IN" b="0" i="1" smtClean="0">
                            <a:latin typeface="Cambria Math" panose="02040503050406030204" pitchFamily="18" charset="0"/>
                          </a:rPr>
                          <m:t>1</m:t>
                        </m:r>
                      </m:sub>
                    </m:sSub>
                    <m:r>
                      <a:rPr lang="en-IN" b="0" i="1" smtClean="0">
                        <a:latin typeface="Cambria Math" panose="02040503050406030204" pitchFamily="18" charset="0"/>
                      </a:rPr>
                      <m:t>,…</m:t>
                    </m:r>
                    <m:d>
                      <m:dPr>
                        <m:ctrlPr>
                          <a:rPr lang="en-IN" b="0" i="1" smtClean="0">
                            <a:latin typeface="Cambria Math" panose="02040503050406030204" pitchFamily="18" charset="0"/>
                          </a:rPr>
                        </m:ctrlPr>
                      </m:dPr>
                      <m:e>
                        <m:r>
                          <a:rPr lang="en-IN" b="0" i="1" smtClean="0">
                            <a:latin typeface="Cambria Math" panose="02040503050406030204" pitchFamily="18" charset="0"/>
                          </a:rPr>
                          <m:t>𝑟𝑜𝑤</m:t>
                        </m:r>
                        <m:r>
                          <a:rPr lang="en-IN" b="0" i="1" smtClean="0">
                            <a:latin typeface="Cambria Math" panose="02040503050406030204" pitchFamily="18" charset="0"/>
                          </a:rPr>
                          <m:t> </m:t>
                        </m:r>
                        <m:r>
                          <a:rPr lang="en-IN" b="0" i="1" smtClean="0">
                            <a:latin typeface="Cambria Math" panose="02040503050406030204" pitchFamily="18" charset="0"/>
                          </a:rPr>
                          <m:t>𝑚</m:t>
                        </m:r>
                      </m:e>
                    </m:d>
                    <m:r>
                      <a:rPr lang="en-IN" b="0" i="1" smtClean="0">
                        <a:latin typeface="Cambria Math" panose="02040503050406030204" pitchFamily="18" charset="0"/>
                      </a:rPr>
                      <m:t>.</m:t>
                    </m:r>
                    <m:acc>
                      <m:accPr>
                        <m:chr m:val="̅"/>
                        <m:ctrlPr>
                          <a:rPr lang="en-IN" b="0" i="1" smtClean="0">
                            <a:latin typeface="Cambria Math" panose="02040503050406030204" pitchFamily="18" charset="0"/>
                          </a:rPr>
                        </m:ctrlPr>
                      </m:accPr>
                      <m:e>
                        <m:r>
                          <a:rPr lang="en-IN" b="0" i="1" smtClean="0">
                            <a:latin typeface="Cambria Math" panose="02040503050406030204" pitchFamily="18" charset="0"/>
                          </a:rPr>
                          <m:t>𝑥</m:t>
                        </m:r>
                      </m:e>
                    </m:acc>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𝑏</m:t>
                        </m:r>
                      </m:e>
                      <m:sub>
                        <m:r>
                          <a:rPr lang="en-IN" b="0" i="1" smtClean="0">
                            <a:latin typeface="Cambria Math" panose="02040503050406030204" pitchFamily="18" charset="0"/>
                          </a:rPr>
                          <m:t>𝑚</m:t>
                        </m:r>
                      </m:sub>
                    </m:sSub>
                  </m:oMath>
                </a14:m>
                <a:endParaRPr lang="en-GB" b="0" dirty="0"/>
              </a:p>
              <a:p>
                <a:r>
                  <a:rPr lang="en-GB" dirty="0"/>
                  <a:t>When </a:t>
                </a:r>
                <a14:m>
                  <m:oMath xmlns:m="http://schemas.openxmlformats.org/officeDocument/2006/math">
                    <m:acc>
                      <m:accPr>
                        <m:chr m:val="̅"/>
                        <m:ctrlPr>
                          <a:rPr lang="en-IN" b="0" i="1" smtClean="0">
                            <a:latin typeface="Cambria Math" panose="02040503050406030204" pitchFamily="18" charset="0"/>
                          </a:rPr>
                        </m:ctrlPr>
                      </m:accPr>
                      <m:e>
                        <m:r>
                          <a:rPr lang="en-IN" b="0" i="1" smtClean="0">
                            <a:latin typeface="Cambria Math" panose="02040503050406030204" pitchFamily="18" charset="0"/>
                          </a:rPr>
                          <m:t>𝑏</m:t>
                        </m:r>
                      </m:e>
                    </m:acc>
                    <m:r>
                      <a:rPr lang="en-IN" b="0" i="1" dirty="0" smtClean="0">
                        <a:latin typeface="Cambria Math" panose="02040503050406030204" pitchFamily="18" charset="0"/>
                      </a:rPr>
                      <m:t>=0</m:t>
                    </m:r>
                    <m:r>
                      <a:rPr lang="en-IN" b="0" i="0" dirty="0" smtClean="0">
                        <a:latin typeface="Cambria Math" panose="02040503050406030204" pitchFamily="18" charset="0"/>
                      </a:rPr>
                      <m:t>, </m:t>
                    </m:r>
                  </m:oMath>
                </a14:m>
                <a:r>
                  <a:rPr lang="en-GB" b="0" dirty="0"/>
                  <a:t> all the planes </a:t>
                </a:r>
                <a14:m>
                  <m:oMath xmlns:m="http://schemas.openxmlformats.org/officeDocument/2006/math">
                    <m:d>
                      <m:dPr>
                        <m:ctrlPr>
                          <a:rPr lang="en-IN" b="0" i="1" smtClean="0">
                            <a:latin typeface="Cambria Math" panose="02040503050406030204" pitchFamily="18" charset="0"/>
                          </a:rPr>
                        </m:ctrlPr>
                      </m:dPr>
                      <m:e>
                        <m:r>
                          <a:rPr lang="en-IN" b="0" i="1" smtClean="0">
                            <a:latin typeface="Cambria Math" panose="02040503050406030204" pitchFamily="18" charset="0"/>
                          </a:rPr>
                          <m:t>𝑟𝑜𝑤</m:t>
                        </m:r>
                        <m:r>
                          <a:rPr lang="en-IN" b="0" i="1" smtClean="0">
                            <a:latin typeface="Cambria Math" panose="02040503050406030204" pitchFamily="18" charset="0"/>
                          </a:rPr>
                          <m:t> </m:t>
                        </m:r>
                        <m:r>
                          <a:rPr lang="en-IN" b="0" i="1" smtClean="0">
                            <a:latin typeface="Cambria Math" panose="02040503050406030204" pitchFamily="18" charset="0"/>
                          </a:rPr>
                          <m:t>𝑖</m:t>
                        </m:r>
                      </m:e>
                    </m:d>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=0 </m:t>
                    </m:r>
                  </m:oMath>
                </a14:m>
                <a:r>
                  <a:rPr lang="en-GB" b="0" dirty="0"/>
                  <a:t>go through the center point </a:t>
                </a:r>
                <a14:m>
                  <m:oMath xmlns:m="http://schemas.openxmlformats.org/officeDocument/2006/math">
                    <m:r>
                      <a:rPr lang="en-IN" b="0" i="1" smtClean="0">
                        <a:latin typeface="Cambria Math" panose="02040503050406030204" pitchFamily="18" charset="0"/>
                      </a:rPr>
                      <m:t>𝑥</m:t>
                    </m:r>
                    <m:r>
                      <a:rPr lang="en-IN" b="0" i="1" smtClean="0">
                        <a:latin typeface="Cambria Math" panose="02040503050406030204" pitchFamily="18" charset="0"/>
                      </a:rPr>
                      <m:t>=(0,0,0…,0)</m:t>
                    </m:r>
                  </m:oMath>
                </a14:m>
                <a:endParaRPr lang="en-GB" b="0" dirty="0"/>
              </a:p>
              <a:p>
                <a:r>
                  <a:rPr lang="en-GB" dirty="0"/>
                  <a:t>The row picture shows the lines represented by the row equations meeting at a point if the rows are linearly independent</a:t>
                </a:r>
              </a:p>
              <a:p>
                <a:r>
                  <a:rPr lang="en-GB" b="0" dirty="0"/>
                  <a:t>Linear Equations representation</a:t>
                </a:r>
              </a:p>
              <a:p>
                <a:pPr lvl="1"/>
                <a:r>
                  <a:rPr lang="en-GB" b="0" dirty="0"/>
                  <a:t>Two equations and two unknowns</a:t>
                </a:r>
              </a:p>
              <a:p>
                <a:pPr lvl="2"/>
                <a14:m>
                  <m:oMath xmlns:m="http://schemas.openxmlformats.org/officeDocument/2006/math">
                    <m:r>
                      <a:rPr lang="en-IN" b="0" i="1" dirty="0" smtClean="0">
                        <a:latin typeface="Cambria Math" panose="02040503050406030204" pitchFamily="18" charset="0"/>
                      </a:rPr>
                      <m:t>𝑥</m:t>
                    </m:r>
                    <m:r>
                      <a:rPr lang="en-GB" b="0" i="1" dirty="0" smtClean="0">
                        <a:latin typeface="Cambria Math" panose="02040503050406030204" pitchFamily="18" charset="0"/>
                      </a:rPr>
                      <m:t>−2</m:t>
                    </m:r>
                    <m:r>
                      <a:rPr lang="en-GB" b="0" i="1" dirty="0" smtClean="0">
                        <a:latin typeface="Cambria Math" panose="02040503050406030204" pitchFamily="18" charset="0"/>
                      </a:rPr>
                      <m:t>𝑦</m:t>
                    </m:r>
                    <m:r>
                      <a:rPr lang="en-GB" b="0" i="1" dirty="0" smtClean="0">
                        <a:latin typeface="Cambria Math" panose="02040503050406030204" pitchFamily="18" charset="0"/>
                      </a:rPr>
                      <m:t>=1</m:t>
                    </m:r>
                  </m:oMath>
                </a14:m>
                <a:endParaRPr lang="en-IN" b="0" dirty="0"/>
              </a:p>
              <a:p>
                <a:pPr lvl="2"/>
                <a14:m>
                  <m:oMath xmlns:m="http://schemas.openxmlformats.org/officeDocument/2006/math">
                    <m:r>
                      <a:rPr lang="en-IN" b="0" i="1" smtClean="0">
                        <a:latin typeface="Cambria Math" panose="02040503050406030204" pitchFamily="18" charset="0"/>
                      </a:rPr>
                      <m:t>3</m:t>
                    </m:r>
                    <m:r>
                      <a:rPr lang="en-IN" b="0" i="1" smtClean="0">
                        <a:latin typeface="Cambria Math" panose="02040503050406030204" pitchFamily="18" charset="0"/>
                      </a:rPr>
                      <m:t>𝑥</m:t>
                    </m:r>
                    <m:r>
                      <a:rPr lang="en-IN" b="0" i="1" smtClean="0">
                        <a:latin typeface="Cambria Math" panose="02040503050406030204" pitchFamily="18" charset="0"/>
                      </a:rPr>
                      <m:t>+2</m:t>
                    </m:r>
                    <m:r>
                      <a:rPr lang="en-IN" b="0" i="1" smtClean="0">
                        <a:latin typeface="Cambria Math" panose="02040503050406030204" pitchFamily="18" charset="0"/>
                      </a:rPr>
                      <m:t>𝑦</m:t>
                    </m:r>
                    <m:r>
                      <a:rPr lang="en-IN" b="0" i="1" smtClean="0">
                        <a:latin typeface="Cambria Math" panose="02040503050406030204" pitchFamily="18" charset="0"/>
                      </a:rPr>
                      <m:t>=11</m:t>
                    </m:r>
                  </m:oMath>
                </a14:m>
                <a:endParaRPr lang="en-IN" b="0" dirty="0"/>
              </a:p>
              <a:p>
                <a:pPr lvl="1"/>
                <a:r>
                  <a:rPr lang="en-GB" b="0" dirty="0"/>
                  <a:t>Column representation/Linear combination</a:t>
                </a:r>
              </a:p>
              <a:p>
                <a:pPr lvl="2"/>
                <a14:m>
                  <m:oMath xmlns:m="http://schemas.openxmlformats.org/officeDocument/2006/math">
                    <m:r>
                      <a:rPr lang="en-IN" b="0" i="1" smtClean="0">
                        <a:latin typeface="Cambria Math" panose="02040503050406030204" pitchFamily="18" charset="0"/>
                      </a:rPr>
                      <m:t>𝑥</m:t>
                    </m:r>
                    <m:d>
                      <m:dPr>
                        <m:begChr m:val="["/>
                        <m:endChr m:val="]"/>
                        <m:ctrlPr>
                          <a:rPr lang="en-IN" b="0" i="1" smtClean="0">
                            <a:latin typeface="Cambria Math" panose="02040503050406030204" pitchFamily="18" charset="0"/>
                          </a:rPr>
                        </m:ctrlPr>
                      </m:dPr>
                      <m:e>
                        <m:eqArr>
                          <m:eqArrPr>
                            <m:ctrlPr>
                              <a:rPr lang="en-IN" b="0" i="1" smtClean="0">
                                <a:latin typeface="Cambria Math" panose="02040503050406030204" pitchFamily="18" charset="0"/>
                              </a:rPr>
                            </m:ctrlPr>
                          </m:eqArrPr>
                          <m:e>
                            <m:r>
                              <a:rPr lang="en-IN" b="0" i="1" smtClean="0">
                                <a:latin typeface="Cambria Math" panose="02040503050406030204" pitchFamily="18" charset="0"/>
                              </a:rPr>
                              <m:t>1</m:t>
                            </m:r>
                          </m:e>
                          <m:e>
                            <m:r>
                              <a:rPr lang="en-IN" b="0" i="1" smtClean="0">
                                <a:latin typeface="Cambria Math" panose="02040503050406030204" pitchFamily="18" charset="0"/>
                              </a:rPr>
                              <m:t>3</m:t>
                            </m:r>
                          </m:e>
                        </m:eqArr>
                      </m:e>
                    </m:d>
                    <m:r>
                      <a:rPr lang="en-IN" b="0" i="1" smtClean="0">
                        <a:latin typeface="Cambria Math" panose="02040503050406030204" pitchFamily="18" charset="0"/>
                      </a:rPr>
                      <m:t>+</m:t>
                    </m:r>
                    <m:r>
                      <a:rPr lang="en-IN" b="0" i="1" smtClean="0">
                        <a:latin typeface="Cambria Math" panose="02040503050406030204" pitchFamily="18" charset="0"/>
                      </a:rPr>
                      <m:t>𝑦</m:t>
                    </m:r>
                    <m:d>
                      <m:dPr>
                        <m:begChr m:val="["/>
                        <m:endChr m:val="]"/>
                        <m:ctrlPr>
                          <a:rPr lang="en-IN" i="1">
                            <a:latin typeface="Cambria Math" panose="02040503050406030204" pitchFamily="18" charset="0"/>
                          </a:rPr>
                        </m:ctrlPr>
                      </m:dPr>
                      <m:e>
                        <m:eqArr>
                          <m:eqArrPr>
                            <m:ctrlPr>
                              <a:rPr lang="en-IN" i="1">
                                <a:latin typeface="Cambria Math" panose="02040503050406030204" pitchFamily="18" charset="0"/>
                              </a:rPr>
                            </m:ctrlPr>
                          </m:eqArrPr>
                          <m:e>
                            <m:r>
                              <a:rPr lang="en-IN" b="0" i="1" smtClean="0">
                                <a:latin typeface="Cambria Math" panose="02040503050406030204" pitchFamily="18" charset="0"/>
                              </a:rPr>
                              <m:t>−2</m:t>
                            </m:r>
                          </m:e>
                          <m:e>
                            <m:r>
                              <a:rPr lang="en-IN" b="0" i="1" smtClean="0">
                                <a:latin typeface="Cambria Math" panose="02040503050406030204" pitchFamily="18" charset="0"/>
                              </a:rPr>
                              <m:t>2</m:t>
                            </m:r>
                          </m:e>
                        </m:eqArr>
                      </m:e>
                    </m:d>
                    <m:r>
                      <a:rPr lang="en-IN" b="0" i="1" smtClean="0">
                        <a:latin typeface="Cambria Math" panose="02040503050406030204" pitchFamily="18" charset="0"/>
                      </a:rPr>
                      <m:t>=</m:t>
                    </m:r>
                    <m:d>
                      <m:dPr>
                        <m:begChr m:val="["/>
                        <m:endChr m:val="]"/>
                        <m:ctrlPr>
                          <a:rPr lang="en-IN" i="1">
                            <a:latin typeface="Cambria Math" panose="02040503050406030204" pitchFamily="18" charset="0"/>
                          </a:rPr>
                        </m:ctrlPr>
                      </m:dPr>
                      <m:e>
                        <m:eqArr>
                          <m:eqArrPr>
                            <m:ctrlPr>
                              <a:rPr lang="en-IN" i="1">
                                <a:latin typeface="Cambria Math" panose="02040503050406030204" pitchFamily="18" charset="0"/>
                              </a:rPr>
                            </m:ctrlPr>
                          </m:eqArrPr>
                          <m:e>
                            <m:r>
                              <a:rPr lang="en-IN" i="1">
                                <a:latin typeface="Cambria Math" panose="02040503050406030204" pitchFamily="18" charset="0"/>
                              </a:rPr>
                              <m:t>1</m:t>
                            </m:r>
                          </m:e>
                          <m:e>
                            <m:r>
                              <a:rPr lang="en-IN" b="0" i="1" smtClean="0">
                                <a:latin typeface="Cambria Math" panose="02040503050406030204" pitchFamily="18" charset="0"/>
                              </a:rPr>
                              <m:t>11</m:t>
                            </m:r>
                          </m:e>
                        </m:eqArr>
                      </m:e>
                    </m:d>
                  </m:oMath>
                </a14:m>
                <a:endParaRPr lang="en-GB" b="0" dirty="0"/>
              </a:p>
              <a:p>
                <a:pPr lvl="1"/>
                <a:r>
                  <a:rPr lang="en-GB" dirty="0"/>
                  <a:t>Matrix equation</a:t>
                </a:r>
              </a:p>
              <a:p>
                <a:pPr lvl="2"/>
                <a14:m>
                  <m:oMath xmlns:m="http://schemas.openxmlformats.org/officeDocument/2006/math">
                    <m:r>
                      <a:rPr lang="en-IN" b="0" i="1" smtClean="0">
                        <a:latin typeface="Cambria Math" panose="02040503050406030204" pitchFamily="18" charset="0"/>
                      </a:rPr>
                      <m:t>𝐴𝑥</m:t>
                    </m:r>
                    <m:r>
                      <a:rPr lang="en-IN" b="0" i="1" smtClean="0">
                        <a:latin typeface="Cambria Math" panose="02040503050406030204" pitchFamily="18" charset="0"/>
                      </a:rPr>
                      <m:t>=</m:t>
                    </m:r>
                    <m:r>
                      <a:rPr lang="en-IN" b="0" i="1" smtClean="0">
                        <a:latin typeface="Cambria Math" panose="02040503050406030204" pitchFamily="18" charset="0"/>
                      </a:rPr>
                      <m:t>𝑏</m:t>
                    </m:r>
                    <m:r>
                      <a:rPr lang="en-IN" b="0" i="1" smtClean="0">
                        <a:latin typeface="Cambria Math" panose="02040503050406030204" pitchFamily="18" charset="0"/>
                      </a:rPr>
                      <m:t>⇒</m:t>
                    </m:r>
                    <m:d>
                      <m:dPr>
                        <m:begChr m:val="["/>
                        <m:endChr m:val="]"/>
                        <m:ctrlPr>
                          <a:rPr lang="en-IN" b="0" i="1" smtClean="0">
                            <a:latin typeface="Cambria Math" panose="02040503050406030204" pitchFamily="18" charset="0"/>
                          </a:rPr>
                        </m:ctrlPr>
                      </m:dPr>
                      <m:e>
                        <m:m>
                          <m:mPr>
                            <m:mcs>
                              <m:mc>
                                <m:mcPr>
                                  <m:count m:val="2"/>
                                  <m:mcJc m:val="center"/>
                                </m:mcPr>
                              </m:mc>
                            </m:mcs>
                            <m:ctrlPr>
                              <a:rPr lang="en-IN" b="0" i="1" smtClean="0">
                                <a:latin typeface="Cambria Math" panose="02040503050406030204" pitchFamily="18" charset="0"/>
                              </a:rPr>
                            </m:ctrlPr>
                          </m:mPr>
                          <m:mr>
                            <m:e>
                              <m:r>
                                <m:rPr>
                                  <m:brk m:alnAt="7"/>
                                </m:rPr>
                                <a:rPr lang="en-IN" b="0" i="1" smtClean="0">
                                  <a:latin typeface="Cambria Math" panose="02040503050406030204" pitchFamily="18" charset="0"/>
                                </a:rPr>
                                <m:t>1</m:t>
                              </m:r>
                            </m:e>
                            <m:e>
                              <m:r>
                                <a:rPr lang="en-IN" b="0" i="1" smtClean="0">
                                  <a:latin typeface="Cambria Math" panose="02040503050406030204" pitchFamily="18" charset="0"/>
                                </a:rPr>
                                <m:t>−2</m:t>
                              </m:r>
                            </m:e>
                          </m:mr>
                          <m:mr>
                            <m:e>
                              <m:r>
                                <a:rPr lang="en-IN" b="0" i="1" smtClean="0">
                                  <a:latin typeface="Cambria Math" panose="02040503050406030204" pitchFamily="18" charset="0"/>
                                </a:rPr>
                                <m:t>3</m:t>
                              </m:r>
                            </m:e>
                            <m:e>
                              <m:r>
                                <a:rPr lang="en-IN" b="0" i="1" smtClean="0">
                                  <a:latin typeface="Cambria Math" panose="02040503050406030204" pitchFamily="18" charset="0"/>
                                </a:rPr>
                                <m:t>2</m:t>
                              </m:r>
                            </m:e>
                          </m:mr>
                        </m:m>
                      </m:e>
                    </m:d>
                    <m:d>
                      <m:dPr>
                        <m:begChr m:val="["/>
                        <m:endChr m:val="]"/>
                        <m:ctrlPr>
                          <a:rPr lang="en-IN" b="0" i="1" smtClean="0">
                            <a:latin typeface="Cambria Math" panose="02040503050406030204" pitchFamily="18" charset="0"/>
                          </a:rPr>
                        </m:ctrlPr>
                      </m:dPr>
                      <m:e>
                        <m:eqArr>
                          <m:eqArrPr>
                            <m:ctrlPr>
                              <a:rPr lang="en-IN" b="0" i="1" smtClean="0">
                                <a:latin typeface="Cambria Math" panose="02040503050406030204" pitchFamily="18" charset="0"/>
                              </a:rPr>
                            </m:ctrlPr>
                          </m:eqArrPr>
                          <m:e>
                            <m:r>
                              <a:rPr lang="en-IN" b="0" i="1" smtClean="0">
                                <a:latin typeface="Cambria Math" panose="02040503050406030204" pitchFamily="18" charset="0"/>
                              </a:rPr>
                              <m:t>𝑥</m:t>
                            </m:r>
                          </m:e>
                          <m:e>
                            <m:r>
                              <a:rPr lang="en-IN" b="0" i="1" smtClean="0">
                                <a:latin typeface="Cambria Math" panose="02040503050406030204" pitchFamily="18" charset="0"/>
                              </a:rPr>
                              <m:t>𝑦</m:t>
                            </m:r>
                          </m:e>
                        </m:eqArr>
                      </m:e>
                    </m:d>
                    <m:r>
                      <a:rPr lang="en-IN" b="0" i="1" smtClean="0">
                        <a:latin typeface="Cambria Math" panose="02040503050406030204" pitchFamily="18" charset="0"/>
                      </a:rPr>
                      <m:t>=</m:t>
                    </m:r>
                    <m:d>
                      <m:dPr>
                        <m:begChr m:val="["/>
                        <m:endChr m:val="]"/>
                        <m:ctrlPr>
                          <a:rPr lang="en-IN" i="1">
                            <a:latin typeface="Cambria Math" panose="02040503050406030204" pitchFamily="18" charset="0"/>
                          </a:rPr>
                        </m:ctrlPr>
                      </m:dPr>
                      <m:e>
                        <m:eqArr>
                          <m:eqArrPr>
                            <m:ctrlPr>
                              <a:rPr lang="en-IN" i="1">
                                <a:latin typeface="Cambria Math" panose="02040503050406030204" pitchFamily="18" charset="0"/>
                              </a:rPr>
                            </m:ctrlPr>
                          </m:eqArrPr>
                          <m:e>
                            <m:r>
                              <a:rPr lang="en-IN" b="0" i="1" smtClean="0">
                                <a:latin typeface="Cambria Math" panose="02040503050406030204" pitchFamily="18" charset="0"/>
                              </a:rPr>
                              <m:t>1</m:t>
                            </m:r>
                          </m:e>
                          <m:e>
                            <m:r>
                              <a:rPr lang="en-IN" b="0" i="1" smtClean="0">
                                <a:latin typeface="Cambria Math" panose="02040503050406030204" pitchFamily="18" charset="0"/>
                              </a:rPr>
                              <m:t>11</m:t>
                            </m:r>
                          </m:e>
                        </m:eqArr>
                      </m:e>
                    </m:d>
                  </m:oMath>
                </a14:m>
                <a:endParaRPr lang="en-GB" b="0" dirty="0"/>
              </a:p>
              <a:p>
                <a:endParaRPr lang="en-GB" b="0" dirty="0"/>
              </a:p>
              <a:p>
                <a:pPr lvl="1"/>
                <a:endParaRPr lang="en-GB" b="0" dirty="0"/>
              </a:p>
              <a:p>
                <a:pPr lvl="2"/>
                <a:endParaRPr lang="en-GB" b="0" dirty="0"/>
              </a:p>
              <a:p>
                <a:pPr lvl="1"/>
                <a:endParaRPr lang="en-IN" dirty="0"/>
              </a:p>
              <a:p>
                <a:pPr lvl="1"/>
                <a:endParaRPr lang="en-IN" dirty="0"/>
              </a:p>
              <a:p>
                <a:pPr lvl="1"/>
                <a:endParaRPr lang="en-IN" dirty="0"/>
              </a:p>
            </p:txBody>
          </p:sp>
        </mc:Choice>
        <mc:Fallback xmlns="">
          <p:sp>
            <p:nvSpPr>
              <p:cNvPr id="3" name="Content Placeholder 2">
                <a:extLst>
                  <a:ext uri="{FF2B5EF4-FFF2-40B4-BE49-F238E27FC236}">
                    <a16:creationId xmlns:a16="http://schemas.microsoft.com/office/drawing/2014/main" id="{86B446DA-4817-21B7-C9C2-7C3FED21926F}"/>
                  </a:ext>
                </a:extLst>
              </p:cNvPr>
              <p:cNvSpPr>
                <a:spLocks noGrp="1" noRot="1" noChangeAspect="1" noMove="1" noResize="1" noEditPoints="1" noAdjustHandles="1" noChangeArrowheads="1" noChangeShapeType="1" noTextEdit="1"/>
              </p:cNvSpPr>
              <p:nvPr>
                <p:ph sz="quarter" idx="10"/>
              </p:nvPr>
            </p:nvSpPr>
            <p:spPr>
              <a:xfrm>
                <a:off x="213644" y="550862"/>
                <a:ext cx="11368755" cy="6219053"/>
              </a:xfrm>
              <a:blipFill>
                <a:blip r:embed="rId2"/>
                <a:stretch>
                  <a:fillRect t="-784"/>
                </a:stretch>
              </a:blipFill>
            </p:spPr>
            <p:txBody>
              <a:bodyPr/>
              <a:lstStyle/>
              <a:p>
                <a:r>
                  <a:rPr lang="en-IN">
                    <a:noFill/>
                  </a:rPr>
                  <a:t> </a:t>
                </a:r>
              </a:p>
            </p:txBody>
          </p:sp>
        </mc:Fallback>
      </mc:AlternateContent>
    </p:spTree>
    <p:extLst>
      <p:ext uri="{BB962C8B-B14F-4D97-AF65-F5344CB8AC3E}">
        <p14:creationId xmlns:p14="http://schemas.microsoft.com/office/powerpoint/2010/main" val="453288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5E40A-B5B0-BAB4-D45D-49FC3C14D02F}"/>
              </a:ext>
            </a:extLst>
          </p:cNvPr>
          <p:cNvSpPr>
            <a:spLocks noGrp="1"/>
          </p:cNvSpPr>
          <p:nvPr>
            <p:ph type="title"/>
          </p:nvPr>
        </p:nvSpPr>
        <p:spPr/>
        <p:txBody>
          <a:bodyPr/>
          <a:lstStyle/>
          <a:p>
            <a:r>
              <a:rPr lang="en-IN" dirty="0"/>
              <a:t>Solving Linear Equations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C4111D7-1EB4-9A5A-A8CA-38B23853DF8A}"/>
                  </a:ext>
                </a:extLst>
              </p:cNvPr>
              <p:cNvSpPr>
                <a:spLocks noGrp="1"/>
              </p:cNvSpPr>
              <p:nvPr>
                <p:ph sz="quarter" idx="10"/>
              </p:nvPr>
            </p:nvSpPr>
            <p:spPr/>
            <p:txBody>
              <a:bodyPr/>
              <a:lstStyle/>
              <a:p>
                <a:r>
                  <a:rPr lang="en-IN" dirty="0"/>
                  <a:t>Elimination yields a triangular matrix U (upper) from A in </a:t>
                </a:r>
                <a14:m>
                  <m:oMath xmlns:m="http://schemas.openxmlformats.org/officeDocument/2006/math">
                    <m:r>
                      <a:rPr lang="en-IN" b="0" i="1" smtClean="0">
                        <a:latin typeface="Cambria Math" panose="02040503050406030204" pitchFamily="18" charset="0"/>
                      </a:rPr>
                      <m:t>(</m:t>
                    </m:r>
                    <m:r>
                      <a:rPr lang="en-IN" b="0" i="1" smtClean="0">
                        <a:latin typeface="Cambria Math" panose="02040503050406030204" pitchFamily="18" charset="0"/>
                      </a:rPr>
                      <m:t>𝐴𝑥</m:t>
                    </m:r>
                    <m:r>
                      <a:rPr lang="en-IN" b="0" i="1" smtClean="0">
                        <a:latin typeface="Cambria Math" panose="02040503050406030204" pitchFamily="18" charset="0"/>
                      </a:rPr>
                      <m:t>=</m:t>
                    </m:r>
                    <m:r>
                      <a:rPr lang="en-IN" b="0" i="1" smtClean="0">
                        <a:latin typeface="Cambria Math" panose="02040503050406030204" pitchFamily="18" charset="0"/>
                      </a:rPr>
                      <m:t>𝑏</m:t>
                    </m:r>
                    <m:r>
                      <a:rPr lang="en-IN" b="0" i="1" smtClean="0">
                        <a:latin typeface="Cambria Math" panose="02040503050406030204" pitchFamily="18" charset="0"/>
                      </a:rPr>
                      <m:t>)</m:t>
                    </m:r>
                  </m:oMath>
                </a14:m>
                <a:r>
                  <a:rPr lang="en-IN" dirty="0"/>
                  <a:t> by a sequence of matrix steps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𝐸</m:t>
                        </m:r>
                      </m:e>
                      <m:sub>
                        <m:r>
                          <a:rPr lang="en-IN" b="0" i="1" smtClean="0">
                            <a:latin typeface="Cambria Math" panose="02040503050406030204" pitchFamily="18" charset="0"/>
                          </a:rPr>
                          <m:t>𝑖𝑗</m:t>
                        </m:r>
                      </m:sub>
                    </m:sSub>
                  </m:oMath>
                </a14:m>
                <a:endParaRPr lang="en-IN" b="0" dirty="0"/>
              </a:p>
              <a:p>
                <a:r>
                  <a:rPr lang="en-IN" dirty="0"/>
                  <a:t>The triangular system </a:t>
                </a:r>
                <a14:m>
                  <m:oMath xmlns:m="http://schemas.openxmlformats.org/officeDocument/2006/math">
                    <m:r>
                      <a:rPr lang="en-IN" b="0" i="1" smtClean="0">
                        <a:latin typeface="Cambria Math" panose="02040503050406030204" pitchFamily="18" charset="0"/>
                      </a:rPr>
                      <m:t>𝑈</m:t>
                    </m:r>
                  </m:oMath>
                </a14:m>
                <a:r>
                  <a:rPr lang="en-IN" dirty="0"/>
                  <a:t> is solved by back substitution – working bottom to top</a:t>
                </a:r>
              </a:p>
              <a:p>
                <a:r>
                  <a:rPr lang="en-IN" dirty="0"/>
                  <a:t>Mathematically, </a:t>
                </a:r>
                <a14:m>
                  <m:oMath xmlns:m="http://schemas.openxmlformats.org/officeDocument/2006/math">
                    <m:r>
                      <a:rPr lang="en-IN" b="0" i="1" smtClean="0">
                        <a:latin typeface="Cambria Math" panose="02040503050406030204" pitchFamily="18" charset="0"/>
                      </a:rPr>
                      <m:t>𝐴</m:t>
                    </m:r>
                  </m:oMath>
                </a14:m>
                <a:r>
                  <a:rPr lang="en-IN" dirty="0"/>
                  <a:t> is factored/decomposed into </a:t>
                </a:r>
                <a14:m>
                  <m:oMath xmlns:m="http://schemas.openxmlformats.org/officeDocument/2006/math">
                    <m:r>
                      <a:rPr lang="en-IN" b="0" i="1" smtClean="0">
                        <a:latin typeface="Cambria Math" panose="02040503050406030204" pitchFamily="18" charset="0"/>
                      </a:rPr>
                      <m:t>𝐿𝑈</m:t>
                    </m:r>
                  </m:oMath>
                </a14:m>
                <a:r>
                  <a:rPr lang="en-IN" dirty="0"/>
                  <a:t> (Lower and Upper triangular format)</a:t>
                </a:r>
              </a:p>
              <a:p>
                <a:r>
                  <a:rPr lang="en-IN" dirty="0"/>
                  <a:t>Elimination succeeds if A is invertible – after going through row exchanges</a:t>
                </a:r>
              </a:p>
              <a:p>
                <a:r>
                  <a:rPr lang="en-IN" dirty="0"/>
                  <a:t>For </a:t>
                </a:r>
                <a14:m>
                  <m:oMath xmlns:m="http://schemas.openxmlformats.org/officeDocument/2006/math">
                    <m:r>
                      <a:rPr lang="en-IN" b="0" i="1" smtClean="0">
                        <a:latin typeface="Cambria Math" panose="02040503050406030204" pitchFamily="18" charset="0"/>
                      </a:rPr>
                      <m:t>𝑚</m:t>
                    </m:r>
                    <m:r>
                      <a:rPr lang="en-IN" b="0" i="1" smtClean="0">
                        <a:latin typeface="Cambria Math" panose="02040503050406030204" pitchFamily="18" charset="0"/>
                      </a:rPr>
                      <m:t>×</m:t>
                    </m:r>
                    <m:r>
                      <a:rPr lang="en-IN" b="0" i="1" smtClean="0">
                        <a:latin typeface="Cambria Math" panose="02040503050406030204" pitchFamily="18" charset="0"/>
                      </a:rPr>
                      <m:t>𝑛</m:t>
                    </m:r>
                  </m:oMath>
                </a14:m>
                <a:r>
                  <a:rPr lang="en-IN" dirty="0"/>
                  <a:t> matrices, </a:t>
                </a:r>
                <a14:m>
                  <m:oMath xmlns:m="http://schemas.openxmlformats.org/officeDocument/2006/math">
                    <m:r>
                      <a:rPr lang="en-IN" b="0" i="1" smtClean="0">
                        <a:latin typeface="Cambria Math" panose="02040503050406030204" pitchFamily="18" charset="0"/>
                      </a:rPr>
                      <m:t>𝐴𝑥</m:t>
                    </m:r>
                    <m:r>
                      <a:rPr lang="en-IN" b="0" i="1" smtClean="0">
                        <a:latin typeface="Cambria Math" panose="02040503050406030204" pitchFamily="18" charset="0"/>
                      </a:rPr>
                      <m:t>=0</m:t>
                    </m:r>
                  </m:oMath>
                </a14:m>
                <a:r>
                  <a:rPr lang="en-IN" dirty="0"/>
                  <a:t> may have many solutions – those solutions will go into vector space</a:t>
                </a:r>
              </a:p>
              <a:p>
                <a:pPr lvl="1"/>
                <a:r>
                  <a:rPr lang="en-IN" dirty="0"/>
                  <a:t>The rank of A leads to the dimension of that vector space</a:t>
                </a:r>
              </a:p>
              <a:p>
                <a:r>
                  <a:rPr lang="en-IN" dirty="0"/>
                  <a:t>When the number of unknowns matches number of equations, usually there is one solution</a:t>
                </a:r>
              </a:p>
            </p:txBody>
          </p:sp>
        </mc:Choice>
        <mc:Fallback xmlns="">
          <p:sp>
            <p:nvSpPr>
              <p:cNvPr id="3" name="Content Placeholder 2">
                <a:extLst>
                  <a:ext uri="{FF2B5EF4-FFF2-40B4-BE49-F238E27FC236}">
                    <a16:creationId xmlns:a16="http://schemas.microsoft.com/office/drawing/2014/main" id="{7C4111D7-1EB4-9A5A-A8CA-38B23853DF8A}"/>
                  </a:ext>
                </a:extLst>
              </p:cNvPr>
              <p:cNvSpPr>
                <a:spLocks noGrp="1" noRot="1" noChangeAspect="1" noMove="1" noResize="1" noEditPoints="1" noAdjustHandles="1" noChangeArrowheads="1" noChangeShapeType="1" noTextEdit="1"/>
              </p:cNvSpPr>
              <p:nvPr>
                <p:ph sz="quarter" idx="10"/>
              </p:nvPr>
            </p:nvSpPr>
            <p:spPr>
              <a:blipFill>
                <a:blip r:embed="rId2"/>
                <a:stretch>
                  <a:fillRect t="-819" r="-697"/>
                </a:stretch>
              </a:blipFill>
            </p:spPr>
            <p:txBody>
              <a:bodyPr/>
              <a:lstStyle/>
              <a:p>
                <a:r>
                  <a:rPr lang="en-IN">
                    <a:noFill/>
                  </a:rPr>
                  <a:t> </a:t>
                </a:r>
              </a:p>
            </p:txBody>
          </p:sp>
        </mc:Fallback>
      </mc:AlternateContent>
    </p:spTree>
    <p:extLst>
      <p:ext uri="{BB962C8B-B14F-4D97-AF65-F5344CB8AC3E}">
        <p14:creationId xmlns:p14="http://schemas.microsoft.com/office/powerpoint/2010/main" val="2734890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4CC923BC-8844-F374-1E3D-46296339E7BD}"/>
                  </a:ext>
                </a:extLst>
              </p:cNvPr>
              <p:cNvSpPr>
                <a:spLocks noGrp="1"/>
              </p:cNvSpPr>
              <p:nvPr>
                <p:ph type="title"/>
              </p:nvPr>
            </p:nvSpPr>
            <p:spPr/>
            <p:txBody>
              <a:bodyPr/>
              <a:lstStyle/>
              <a:p>
                <a14:m>
                  <m:oMath xmlns:m="http://schemas.openxmlformats.org/officeDocument/2006/math">
                    <m:r>
                      <a:rPr lang="en-IN" i="1" dirty="0" smtClean="0">
                        <a:latin typeface="Cambria Math" panose="02040503050406030204" pitchFamily="18" charset="0"/>
                      </a:rPr>
                      <m:t>𝐴𝑥</m:t>
                    </m:r>
                    <m:r>
                      <a:rPr lang="en-IN" i="1" dirty="0" smtClean="0">
                        <a:latin typeface="Cambria Math" panose="02040503050406030204" pitchFamily="18" charset="0"/>
                      </a:rPr>
                      <m:t>=</m:t>
                    </m:r>
                    <m:r>
                      <a:rPr lang="en-IN" i="1" dirty="0" smtClean="0">
                        <a:latin typeface="Cambria Math" panose="02040503050406030204" pitchFamily="18" charset="0"/>
                      </a:rPr>
                      <m:t>𝑏</m:t>
                    </m:r>
                  </m:oMath>
                </a14:m>
                <a:r>
                  <a:rPr lang="en-IN" dirty="0"/>
                  <a:t> Solution Interpretation</a:t>
                </a:r>
              </a:p>
            </p:txBody>
          </p:sp>
        </mc:Choice>
        <mc:Fallback xmlns="">
          <p:sp>
            <p:nvSpPr>
              <p:cNvPr id="2" name="Title 1">
                <a:extLst>
                  <a:ext uri="{FF2B5EF4-FFF2-40B4-BE49-F238E27FC236}">
                    <a16:creationId xmlns:a16="http://schemas.microsoft.com/office/drawing/2014/main" id="{4CC923BC-8844-F374-1E3D-46296339E7BD}"/>
                  </a:ext>
                </a:extLst>
              </p:cNvPr>
              <p:cNvSpPr>
                <a:spLocks noGrp="1" noRot="1" noChangeAspect="1" noMove="1" noResize="1" noEditPoints="1" noAdjustHandles="1" noChangeArrowheads="1" noChangeShapeType="1" noTextEdit="1"/>
              </p:cNvSpPr>
              <p:nvPr>
                <p:ph type="title"/>
              </p:nvPr>
            </p:nvSpPr>
            <p:spPr>
              <a:blipFill>
                <a:blip r:embed="rId2"/>
                <a:stretch>
                  <a:fillRect t="-30769" b="-6000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6EC89D6-F60C-A128-2A8C-452C2E4CDED8}"/>
                  </a:ext>
                </a:extLst>
              </p:cNvPr>
              <p:cNvSpPr>
                <a:spLocks noGrp="1"/>
              </p:cNvSpPr>
              <p:nvPr>
                <p:ph sz="quarter" idx="10"/>
              </p:nvPr>
            </p:nvSpPr>
            <p:spPr/>
            <p:txBody>
              <a:bodyPr/>
              <a:lstStyle/>
              <a:p>
                <a:r>
                  <a:rPr lang="en-IN" b="0" dirty="0"/>
                  <a:t>If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𝐴</m:t>
                        </m:r>
                      </m:e>
                      <m:sub>
                        <m:r>
                          <a:rPr lang="en-IN" b="0" i="1" smtClean="0">
                            <a:latin typeface="Cambria Math" panose="02040503050406030204" pitchFamily="18" charset="0"/>
                          </a:rPr>
                          <m:t>𝑚</m:t>
                        </m:r>
                        <m:r>
                          <a:rPr lang="en-IN" b="0" i="1" smtClean="0">
                            <a:latin typeface="Cambria Math" panose="02040503050406030204" pitchFamily="18" charset="0"/>
                          </a:rPr>
                          <m:t>×</m:t>
                        </m:r>
                        <m:r>
                          <a:rPr lang="en-IN" b="0" i="1" smtClean="0">
                            <a:latin typeface="Cambria Math" panose="02040503050406030204" pitchFamily="18" charset="0"/>
                          </a:rPr>
                          <m:t>𝑛</m:t>
                        </m:r>
                      </m:sub>
                    </m:sSub>
                  </m:oMath>
                </a14:m>
                <a:r>
                  <a:rPr lang="en-IN" dirty="0"/>
                  <a:t> is </a:t>
                </a:r>
                <a14:m>
                  <m:oMath xmlns:m="http://schemas.openxmlformats.org/officeDocument/2006/math">
                    <m:r>
                      <a:rPr lang="en-IN" b="0" i="1" smtClean="0">
                        <a:latin typeface="Cambria Math" panose="02040503050406030204" pitchFamily="18" charset="0"/>
                      </a:rPr>
                      <m:t>𝑚</m:t>
                    </m:r>
                    <m:r>
                      <a:rPr lang="en-IN" b="0" i="1" smtClean="0">
                        <a:latin typeface="Cambria Math" panose="02040503050406030204" pitchFamily="18" charset="0"/>
                      </a:rPr>
                      <m:t>×</m:t>
                    </m:r>
                    <m:r>
                      <a:rPr lang="en-IN" b="0" i="1" smtClean="0">
                        <a:latin typeface="Cambria Math" panose="02040503050406030204" pitchFamily="18" charset="0"/>
                      </a:rPr>
                      <m:t>𝑛</m:t>
                    </m:r>
                  </m:oMath>
                </a14:m>
                <a:r>
                  <a:rPr lang="en-IN" dirty="0"/>
                  <a:t>, then there are m equations and n variables/unknowns</a:t>
                </a:r>
              </a:p>
              <a:p>
                <a:r>
                  <a:rPr lang="en-IN" dirty="0"/>
                  <a:t>The solution to </a:t>
                </a:r>
                <a14:m>
                  <m:oMath xmlns:m="http://schemas.openxmlformats.org/officeDocument/2006/math">
                    <m:r>
                      <a:rPr lang="en-IN" b="0" i="1" smtClean="0">
                        <a:latin typeface="Cambria Math" panose="02040503050406030204" pitchFamily="18" charset="0"/>
                      </a:rPr>
                      <m:t>𝐴𝑥</m:t>
                    </m:r>
                    <m:r>
                      <a:rPr lang="en-IN" b="0" i="1" smtClean="0">
                        <a:latin typeface="Cambria Math" panose="02040503050406030204" pitchFamily="18" charset="0"/>
                      </a:rPr>
                      <m:t>=</m:t>
                    </m:r>
                    <m:r>
                      <a:rPr lang="en-IN" b="0" i="1" smtClean="0">
                        <a:latin typeface="Cambria Math" panose="02040503050406030204" pitchFamily="18" charset="0"/>
                      </a:rPr>
                      <m:t>𝑏</m:t>
                    </m:r>
                  </m:oMath>
                </a14:m>
                <a:r>
                  <a:rPr lang="en-IN" dirty="0"/>
                  <a:t> is geometrically interpreted as a plane</a:t>
                </a:r>
              </a:p>
              <a:p>
                <a:pPr lvl="1"/>
                <a:r>
                  <a:rPr lang="en-IN" dirty="0"/>
                  <a:t>In two dimensional space, the solution set corresponds to a line</a:t>
                </a:r>
              </a:p>
              <a:p>
                <a:pPr lvl="1"/>
                <a:r>
                  <a:rPr lang="en-IN" dirty="0"/>
                  <a:t>In three dimensional space, the solution set corresponds to a plane</a:t>
                </a:r>
              </a:p>
              <a:p>
                <a:pPr lvl="1"/>
                <a:r>
                  <a:rPr lang="en-IN" dirty="0"/>
                  <a:t>In higher dimensions, the solution set corresponds to a hyperplane </a:t>
                </a:r>
              </a:p>
              <a:p>
                <a:r>
                  <a:rPr lang="en-IN" dirty="0"/>
                  <a:t>The dimensions of the solution plane or hyperplane are determined by the number of linearly independent equations in the system</a:t>
                </a:r>
              </a:p>
              <a:p>
                <a:pPr lvl="1"/>
                <a:r>
                  <a:rPr lang="en-IN" dirty="0"/>
                  <a:t>If there are </a:t>
                </a:r>
                <a14:m>
                  <m:oMath xmlns:m="http://schemas.openxmlformats.org/officeDocument/2006/math">
                    <m:r>
                      <a:rPr lang="en-IN" b="0" i="1" smtClean="0">
                        <a:latin typeface="Cambria Math" panose="02040503050406030204" pitchFamily="18" charset="0"/>
                      </a:rPr>
                      <m:t>𝑘</m:t>
                    </m:r>
                  </m:oMath>
                </a14:m>
                <a:r>
                  <a:rPr lang="en-IN" dirty="0"/>
                  <a:t> linearly independent equations in the system, then the solution plane or hyperplane will have </a:t>
                </a:r>
                <a14:m>
                  <m:oMath xmlns:m="http://schemas.openxmlformats.org/officeDocument/2006/math">
                    <m:r>
                      <a:rPr lang="en-IN" b="0" i="1" smtClean="0">
                        <a:latin typeface="Cambria Math" panose="02040503050406030204" pitchFamily="18" charset="0"/>
                      </a:rPr>
                      <m:t>𝑘</m:t>
                    </m:r>
                  </m:oMath>
                </a14:m>
                <a:r>
                  <a:rPr lang="en-IN" dirty="0"/>
                  <a:t> dimensions</a:t>
                </a:r>
              </a:p>
              <a:p>
                <a:r>
                  <a:rPr lang="en-IN" dirty="0"/>
                  <a:t>The dimension of the solution set is also equals to the number of variables minus the rank of </a:t>
                </a:r>
                <a14:m>
                  <m:oMath xmlns:m="http://schemas.openxmlformats.org/officeDocument/2006/math">
                    <m:r>
                      <a:rPr lang="en-IN" i="1" dirty="0" smtClean="0">
                        <a:latin typeface="Cambria Math" panose="02040503050406030204" pitchFamily="18" charset="0"/>
                      </a:rPr>
                      <m:t>𝐴</m:t>
                    </m:r>
                  </m:oMath>
                </a14:m>
                <a:endParaRPr lang="en-IN" dirty="0"/>
              </a:p>
            </p:txBody>
          </p:sp>
        </mc:Choice>
        <mc:Fallback xmlns="">
          <p:sp>
            <p:nvSpPr>
              <p:cNvPr id="3" name="Content Placeholder 2">
                <a:extLst>
                  <a:ext uri="{FF2B5EF4-FFF2-40B4-BE49-F238E27FC236}">
                    <a16:creationId xmlns:a16="http://schemas.microsoft.com/office/drawing/2014/main" id="{76EC89D6-F60C-A128-2A8C-452C2E4CDED8}"/>
                  </a:ext>
                </a:extLst>
              </p:cNvPr>
              <p:cNvSpPr>
                <a:spLocks noGrp="1" noRot="1" noChangeAspect="1" noMove="1" noResize="1" noEditPoints="1" noAdjustHandles="1" noChangeArrowheads="1" noChangeShapeType="1" noTextEdit="1"/>
              </p:cNvSpPr>
              <p:nvPr>
                <p:ph sz="quarter" idx="10"/>
              </p:nvPr>
            </p:nvSpPr>
            <p:spPr>
              <a:blipFill>
                <a:blip r:embed="rId3"/>
                <a:stretch>
                  <a:fillRect t="-819"/>
                </a:stretch>
              </a:blipFill>
            </p:spPr>
            <p:txBody>
              <a:bodyPr/>
              <a:lstStyle/>
              <a:p>
                <a:r>
                  <a:rPr lang="en-IN">
                    <a:noFill/>
                  </a:rPr>
                  <a:t> </a:t>
                </a:r>
              </a:p>
            </p:txBody>
          </p:sp>
        </mc:Fallback>
      </mc:AlternateContent>
    </p:spTree>
    <p:extLst>
      <p:ext uri="{BB962C8B-B14F-4D97-AF65-F5344CB8AC3E}">
        <p14:creationId xmlns:p14="http://schemas.microsoft.com/office/powerpoint/2010/main" val="327621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060E5-9597-806B-9636-9BA520B53997}"/>
              </a:ext>
            </a:extLst>
          </p:cNvPr>
          <p:cNvSpPr>
            <a:spLocks noGrp="1"/>
          </p:cNvSpPr>
          <p:nvPr>
            <p:ph type="title"/>
          </p:nvPr>
        </p:nvSpPr>
        <p:spPr/>
        <p:txBody>
          <a:bodyPr/>
          <a:lstStyle/>
          <a:p>
            <a:r>
              <a:rPr lang="en-IN" dirty="0"/>
              <a:t>Lecture 1</a:t>
            </a:r>
          </a:p>
        </p:txBody>
      </p:sp>
    </p:spTree>
    <p:extLst>
      <p:ext uri="{BB962C8B-B14F-4D97-AF65-F5344CB8AC3E}">
        <p14:creationId xmlns:p14="http://schemas.microsoft.com/office/powerpoint/2010/main" val="742785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BDDD7-D28E-E677-ADD9-0B96A95BD836}"/>
              </a:ext>
            </a:extLst>
          </p:cNvPr>
          <p:cNvSpPr>
            <a:spLocks noGrp="1"/>
          </p:cNvSpPr>
          <p:nvPr>
            <p:ph type="title"/>
          </p:nvPr>
        </p:nvSpPr>
        <p:spPr/>
        <p:txBody>
          <a:bodyPr/>
          <a:lstStyle/>
          <a:p>
            <a:r>
              <a:rPr lang="en-IN" dirty="0"/>
              <a:t>The Idea of Elimination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38FF570-EA6F-F4FB-82D2-F368D05A1515}"/>
                  </a:ext>
                </a:extLst>
              </p:cNvPr>
              <p:cNvSpPr>
                <a:spLocks noGrp="1"/>
              </p:cNvSpPr>
              <p:nvPr>
                <p:ph sz="quarter" idx="10"/>
              </p:nvPr>
            </p:nvSpPr>
            <p:spPr/>
            <p:txBody>
              <a:bodyPr>
                <a:normAutofit fontScale="77500" lnSpcReduction="20000"/>
              </a:bodyPr>
              <a:lstStyle/>
              <a:p>
                <a:r>
                  <a:rPr lang="en-IN" dirty="0"/>
                  <a:t>For m=n=3, there are three equations with 3 un-knowns</a:t>
                </a:r>
              </a:p>
              <a:p>
                <a:r>
                  <a:rPr lang="en-IN" dirty="0"/>
                  <a:t>The first two equations are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𝑎</m:t>
                        </m:r>
                      </m:e>
                      <m:sub>
                        <m:r>
                          <a:rPr lang="en-IN" b="0" i="1" smtClean="0">
                            <a:latin typeface="Cambria Math" panose="02040503050406030204" pitchFamily="18" charset="0"/>
                          </a:rPr>
                          <m:t>11</m:t>
                        </m:r>
                      </m:sub>
                    </m:sSub>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1</m:t>
                        </m:r>
                      </m:sub>
                    </m:sSub>
                    <m:r>
                      <a:rPr lang="en-IN" b="0" i="1" smtClean="0">
                        <a:latin typeface="Cambria Math" panose="02040503050406030204" pitchFamily="18" charset="0"/>
                      </a:rPr>
                      <m:t>+ …=</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𝑏</m:t>
                        </m:r>
                      </m:e>
                      <m:sub>
                        <m:r>
                          <a:rPr lang="en-IN" b="0" i="1" smtClean="0">
                            <a:latin typeface="Cambria Math" panose="02040503050406030204" pitchFamily="18" charset="0"/>
                          </a:rPr>
                          <m:t>1</m:t>
                        </m:r>
                      </m:sub>
                    </m:sSub>
                    <m:r>
                      <a:rPr lang="en-IN" b="0" i="1" smtClean="0">
                        <a:latin typeface="Cambria Math" panose="02040503050406030204" pitchFamily="18" charset="0"/>
                      </a:rPr>
                      <m:t>, </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𝑎</m:t>
                        </m:r>
                      </m:e>
                      <m:sub>
                        <m:r>
                          <a:rPr lang="en-IN" b="0" i="1" smtClean="0">
                            <a:latin typeface="Cambria Math" panose="02040503050406030204" pitchFamily="18" charset="0"/>
                          </a:rPr>
                          <m:t>21</m:t>
                        </m:r>
                      </m:sub>
                    </m:sSub>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1</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𝑏</m:t>
                        </m:r>
                      </m:e>
                      <m:sub>
                        <m:r>
                          <a:rPr lang="en-IN" b="0" i="1" smtClean="0">
                            <a:latin typeface="Cambria Math" panose="02040503050406030204" pitchFamily="18" charset="0"/>
                          </a:rPr>
                          <m:t>2</m:t>
                        </m:r>
                      </m:sub>
                    </m:sSub>
                  </m:oMath>
                </a14:m>
                <a:endParaRPr lang="en-IN" dirty="0"/>
              </a:p>
              <a:p>
                <a:r>
                  <a:rPr lang="en-IN" dirty="0"/>
                  <a:t>Multiply the first equation by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𝑎</m:t>
                        </m:r>
                      </m:e>
                      <m:sub>
                        <m:r>
                          <a:rPr lang="en-IN" b="0" i="1" smtClean="0">
                            <a:latin typeface="Cambria Math" panose="02040503050406030204" pitchFamily="18" charset="0"/>
                          </a:rPr>
                          <m:t>21</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𝑎</m:t>
                        </m:r>
                      </m:e>
                      <m:sub>
                        <m:r>
                          <a:rPr lang="en-IN" b="0" i="1" smtClean="0">
                            <a:latin typeface="Cambria Math" panose="02040503050406030204" pitchFamily="18" charset="0"/>
                          </a:rPr>
                          <m:t>11</m:t>
                        </m:r>
                      </m:sub>
                    </m:sSub>
                  </m:oMath>
                </a14:m>
                <a:r>
                  <a:rPr lang="en-IN" dirty="0"/>
                  <a:t> and subtract from the second: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11</m:t>
                        </m:r>
                      </m:sub>
                    </m:sSub>
                  </m:oMath>
                </a14:m>
                <a:r>
                  <a:rPr lang="en-IN" dirty="0"/>
                  <a:t> is eliminated</a:t>
                </a:r>
              </a:p>
              <a:p>
                <a:r>
                  <a:rPr lang="en-IN" dirty="0"/>
                  <a:t>This corner entry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𝑎</m:t>
                        </m:r>
                      </m:e>
                      <m:sub>
                        <m:r>
                          <a:rPr lang="en-IN" b="0" i="1" smtClean="0">
                            <a:latin typeface="Cambria Math" panose="02040503050406030204" pitchFamily="18" charset="0"/>
                          </a:rPr>
                          <m:t>11</m:t>
                        </m:r>
                      </m:sub>
                    </m:sSub>
                  </m:oMath>
                </a14:m>
                <a:r>
                  <a:rPr lang="en-IN" dirty="0"/>
                  <a:t> is called first pivot and the ration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𝑎</m:t>
                        </m:r>
                      </m:e>
                      <m:sub>
                        <m:r>
                          <a:rPr lang="en-IN" b="0" i="1" smtClean="0">
                            <a:latin typeface="Cambria Math" panose="02040503050406030204" pitchFamily="18" charset="0"/>
                          </a:rPr>
                          <m:t>21</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𝑎</m:t>
                        </m:r>
                      </m:e>
                      <m:sub>
                        <m:r>
                          <a:rPr lang="en-IN" b="0" i="1" smtClean="0">
                            <a:latin typeface="Cambria Math" panose="02040503050406030204" pitchFamily="18" charset="0"/>
                          </a:rPr>
                          <m:t>11</m:t>
                        </m:r>
                      </m:sub>
                    </m:sSub>
                  </m:oMath>
                </a14:m>
                <a:r>
                  <a:rPr lang="en-IN" dirty="0"/>
                  <a:t> is called the multiplier</a:t>
                </a:r>
              </a:p>
              <a:p>
                <a:r>
                  <a:rPr lang="en-IN" dirty="0"/>
                  <a:t>Eliminate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11</m:t>
                        </m:r>
                      </m:sub>
                    </m:sSub>
                  </m:oMath>
                </a14:m>
                <a:r>
                  <a:rPr lang="en-IN" dirty="0"/>
                  <a:t> from every remaining </a:t>
                </a:r>
                <a14:m>
                  <m:oMath xmlns:m="http://schemas.openxmlformats.org/officeDocument/2006/math">
                    <m:r>
                      <a:rPr lang="en-IN" b="0" i="1" smtClean="0">
                        <a:latin typeface="Cambria Math" panose="02040503050406030204" pitchFamily="18" charset="0"/>
                      </a:rPr>
                      <m:t>𝑖</m:t>
                    </m:r>
                    <m:r>
                      <a:rPr lang="en-IN" b="0" i="1" smtClean="0">
                        <a:latin typeface="Cambria Math" panose="02040503050406030204" pitchFamily="18" charset="0"/>
                      </a:rPr>
                      <m:t> </m:t>
                    </m:r>
                  </m:oMath>
                </a14:m>
                <a:r>
                  <a:rPr lang="en-IN" dirty="0"/>
                  <a:t>equation by subtracting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𝑎</m:t>
                        </m:r>
                      </m:e>
                      <m:sub>
                        <m:r>
                          <a:rPr lang="en-IN" b="0" i="1" smtClean="0">
                            <a:latin typeface="Cambria Math" panose="02040503050406030204" pitchFamily="18" charset="0"/>
                          </a:rPr>
                          <m:t>𝑖</m:t>
                        </m:r>
                        <m:r>
                          <a:rPr lang="en-IN" b="0" i="1" smtClean="0">
                            <a:latin typeface="Cambria Math" panose="02040503050406030204" pitchFamily="18" charset="0"/>
                          </a:rPr>
                          <m:t>1</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𝑎</m:t>
                        </m:r>
                      </m:e>
                      <m:sub>
                        <m:r>
                          <a:rPr lang="en-IN" b="0" i="1" smtClean="0">
                            <a:latin typeface="Cambria Math" panose="02040503050406030204" pitchFamily="18" charset="0"/>
                          </a:rPr>
                          <m:t>11</m:t>
                        </m:r>
                      </m:sub>
                    </m:sSub>
                  </m:oMath>
                </a14:m>
                <a:r>
                  <a:rPr lang="en-IN" dirty="0"/>
                  <a:t>the first equation</a:t>
                </a:r>
              </a:p>
              <a:p>
                <a:r>
                  <a:rPr lang="en-IN" dirty="0"/>
                  <a:t>Now the last (n-1) equations contain (n-1) unknowns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2</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𝑛</m:t>
                        </m:r>
                      </m:sub>
                    </m:sSub>
                  </m:oMath>
                </a14:m>
                <a:r>
                  <a:rPr lang="en-IN" dirty="0"/>
                  <a:t>. Repeat to eliminate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2</m:t>
                        </m:r>
                      </m:sub>
                    </m:sSub>
                  </m:oMath>
                </a14:m>
                <a:endParaRPr lang="en-IN" dirty="0"/>
              </a:p>
              <a:p>
                <a:r>
                  <a:rPr lang="en-IN" dirty="0"/>
                  <a:t>Elimination breaks down if 0 appears in the pivot and exchanging two equations may save it</a:t>
                </a:r>
              </a:p>
              <a:p>
                <a:r>
                  <a:rPr lang="en-IN" dirty="0"/>
                  <a:t>Elimination produces an upper triangle system and this system is solved from the bottom upwards – called </a:t>
                </a:r>
                <a:r>
                  <a:rPr lang="en-IN" i="1" dirty="0"/>
                  <a:t>back substitution </a:t>
                </a:r>
                <a:r>
                  <a:rPr lang="en-IN" dirty="0"/>
                  <a:t> - used for upper triangle system of any size after elimination gives triangle</a:t>
                </a:r>
              </a:p>
              <a:p>
                <a:r>
                  <a:rPr lang="en-IN" dirty="0"/>
                  <a:t>When elimination fails to provide n pivots, it leads to either no solution (0</a:t>
                </a:r>
                <a14:m>
                  <m:oMath xmlns:m="http://schemas.openxmlformats.org/officeDocument/2006/math">
                    <m:r>
                      <a:rPr lang="en-IN" b="0" i="1" smtClean="0">
                        <a:latin typeface="Cambria Math" panose="02040503050406030204" pitchFamily="18" charset="0"/>
                      </a:rPr>
                      <m:t>≠0</m:t>
                    </m:r>
                  </m:oMath>
                </a14:m>
                <a:r>
                  <a:rPr lang="en-IN" dirty="0"/>
                  <a:t>) or many solutions (0=0)</a:t>
                </a:r>
              </a:p>
              <a:p>
                <a:r>
                  <a:rPr lang="en-IN" dirty="0"/>
                  <a:t>Gaussian Elimination</a:t>
                </a:r>
              </a:p>
              <a:p>
                <a:pPr lvl="1"/>
                <a:r>
                  <a:rPr lang="en-IN" dirty="0"/>
                  <a:t>Column 1: Use the first equation to create zeros below the first pivot</a:t>
                </a:r>
              </a:p>
              <a:p>
                <a:pPr lvl="1"/>
                <a:r>
                  <a:rPr lang="en-IN" dirty="0"/>
                  <a:t>Column 2: Use the new equation 2 to create zeros below the second pivot</a:t>
                </a:r>
              </a:p>
              <a:p>
                <a:pPr lvl="1"/>
                <a:r>
                  <a:rPr lang="en-IN" dirty="0"/>
                  <a:t>Column 3 to n: Keep going to find all n pivots and the upper triangle</a:t>
                </a:r>
              </a:p>
              <a:p>
                <a:pPr lvl="1"/>
                <a:r>
                  <a:rPr lang="en-IN" dirty="0"/>
                  <a:t>Result : upper triangle system</a:t>
                </a:r>
              </a:p>
              <a:p>
                <a:pPr lvl="1"/>
                <a:r>
                  <a:rPr lang="en-IN" dirty="0"/>
                  <a:t>If full set of non-zero pivots found, then the matrix is non-singular</a:t>
                </a:r>
              </a:p>
              <a:p>
                <a:r>
                  <a:rPr lang="en-IN" dirty="0"/>
                  <a:t>If elimination can’t be proceeded or reach divide by zero for the pivot/multiplier </a:t>
                </a:r>
                <a14:m>
                  <m:oMath xmlns:m="http://schemas.openxmlformats.org/officeDocument/2006/math">
                    <m:r>
                      <a:rPr lang="en-IN" b="0" i="1" smtClean="0">
                        <a:latin typeface="Cambria Math" panose="02040503050406030204" pitchFamily="18" charset="0"/>
                      </a:rPr>
                      <m:t>⇒</m:t>
                    </m:r>
                  </m:oMath>
                </a14:m>
                <a:r>
                  <a:rPr lang="en-IN" dirty="0"/>
                  <a:t> there is no solution!</a:t>
                </a:r>
              </a:p>
              <a:p>
                <a:r>
                  <a:rPr lang="en-IN" dirty="0"/>
                  <a:t>Singular equations (</a:t>
                </a:r>
                <a14:m>
                  <m:oMath xmlns:m="http://schemas.openxmlformats.org/officeDocument/2006/math">
                    <m:r>
                      <a:rPr lang="en-IN" b="0" i="1" smtClean="0">
                        <a:latin typeface="Cambria Math" panose="02040503050406030204" pitchFamily="18" charset="0"/>
                      </a:rPr>
                      <m:t>0=0 </m:t>
                    </m:r>
                    <m:r>
                      <a:rPr lang="en-IN" b="0" i="1" smtClean="0">
                        <a:latin typeface="Cambria Math" panose="02040503050406030204" pitchFamily="18" charset="0"/>
                      </a:rPr>
                      <m:t>𝑜𝑟</m:t>
                    </m:r>
                    <m:r>
                      <a:rPr lang="en-IN" b="0" i="1" smtClean="0">
                        <a:latin typeface="Cambria Math" panose="02040503050406030204" pitchFamily="18" charset="0"/>
                      </a:rPr>
                      <m:t> 0≠0)</m:t>
                    </m:r>
                  </m:oMath>
                </a14:m>
                <a:r>
                  <a:rPr lang="en-IN" dirty="0"/>
                  <a:t> have no solution or infinite solutions</a:t>
                </a:r>
              </a:p>
              <a:p>
                <a:r>
                  <a:rPr lang="en-IN" dirty="0"/>
                  <a:t>Matrix </a:t>
                </a:r>
                <a14:m>
                  <m:oMath xmlns:m="http://schemas.openxmlformats.org/officeDocument/2006/math">
                    <m:r>
                      <a:rPr lang="en-IN" b="0" i="1" smtClean="0">
                        <a:latin typeface="Cambria Math" panose="02040503050406030204" pitchFamily="18" charset="0"/>
                      </a:rPr>
                      <m:t>𝐴</m:t>
                    </m:r>
                    <m:r>
                      <a:rPr lang="en-IN" b="0" i="1" smtClean="0">
                        <a:latin typeface="Cambria Math" panose="02040503050406030204" pitchFamily="18" charset="0"/>
                      </a:rPr>
                      <m:t> </m:t>
                    </m:r>
                    <m:r>
                      <a:rPr lang="en-IN" b="0" i="1" smtClean="0">
                        <a:latin typeface="Cambria Math" panose="02040503050406030204" pitchFamily="18" charset="0"/>
                      </a:rPr>
                      <m:t>𝑖𝑛</m:t>
                    </m:r>
                    <m:r>
                      <a:rPr lang="en-IN" b="0" i="1" smtClean="0">
                        <a:latin typeface="Cambria Math" panose="02040503050406030204" pitchFamily="18" charset="0"/>
                      </a:rPr>
                      <m:t> </m:t>
                    </m:r>
                    <m:r>
                      <a:rPr lang="en-IN" b="0" i="1" smtClean="0">
                        <a:latin typeface="Cambria Math" panose="02040503050406030204" pitchFamily="18" charset="0"/>
                      </a:rPr>
                      <m:t>𝐴𝑥</m:t>
                    </m:r>
                    <m:r>
                      <a:rPr lang="en-IN" b="0" i="1" smtClean="0">
                        <a:latin typeface="Cambria Math" panose="02040503050406030204" pitchFamily="18" charset="0"/>
                      </a:rPr>
                      <m:t>=</m:t>
                    </m:r>
                    <m:r>
                      <a:rPr lang="en-IN" b="0" i="1" smtClean="0">
                        <a:latin typeface="Cambria Math" panose="02040503050406030204" pitchFamily="18" charset="0"/>
                      </a:rPr>
                      <m:t>𝑏</m:t>
                    </m:r>
                  </m:oMath>
                </a14:m>
                <a:r>
                  <a:rPr lang="en-IN" dirty="0"/>
                  <a:t> is non-singular, if there is a full set of n pivots</a:t>
                </a:r>
              </a:p>
              <a:p>
                <a:r>
                  <a:rPr lang="en-IN" dirty="0"/>
                  <a:t>A linear system of equations </a:t>
                </a:r>
                <a14:m>
                  <m:oMath xmlns:m="http://schemas.openxmlformats.org/officeDocument/2006/math">
                    <m:r>
                      <a:rPr lang="en-IN" b="0" i="1" smtClean="0">
                        <a:latin typeface="Cambria Math" panose="02040503050406030204" pitchFamily="18" charset="0"/>
                      </a:rPr>
                      <m:t>𝐴𝑥</m:t>
                    </m:r>
                    <m:r>
                      <a:rPr lang="en-IN" b="0" i="1" smtClean="0">
                        <a:latin typeface="Cambria Math" panose="02040503050406030204" pitchFamily="18" charset="0"/>
                      </a:rPr>
                      <m:t>=</m:t>
                    </m:r>
                    <m:r>
                      <a:rPr lang="en-IN" b="0" i="1" smtClean="0">
                        <a:latin typeface="Cambria Math" panose="02040503050406030204" pitchFamily="18" charset="0"/>
                      </a:rPr>
                      <m:t>𝑏</m:t>
                    </m:r>
                    <m:r>
                      <a:rPr lang="en-IN" b="0" i="1" smtClean="0">
                        <a:latin typeface="Cambria Math" panose="02040503050406030204" pitchFamily="18" charset="0"/>
                      </a:rPr>
                      <m:t> </m:t>
                    </m:r>
                  </m:oMath>
                </a14:m>
                <a:r>
                  <a:rPr lang="en-IN" dirty="0"/>
                  <a:t>become upper triangular system </a:t>
                </a:r>
                <a14:m>
                  <m:oMath xmlns:m="http://schemas.openxmlformats.org/officeDocument/2006/math">
                    <m:r>
                      <a:rPr lang="en-IN" b="0" i="1" smtClean="0">
                        <a:latin typeface="Cambria Math" panose="02040503050406030204" pitchFamily="18" charset="0"/>
                      </a:rPr>
                      <m:t>𝑈𝑥</m:t>
                    </m:r>
                    <m:r>
                      <a:rPr lang="en-IN" b="0" i="1" smtClean="0">
                        <a:latin typeface="Cambria Math" panose="02040503050406030204" pitchFamily="18" charset="0"/>
                      </a:rPr>
                      <m:t>=</m:t>
                    </m:r>
                    <m:r>
                      <a:rPr lang="en-IN" b="0" i="1" smtClean="0">
                        <a:latin typeface="Cambria Math" panose="02040503050406030204" pitchFamily="18" charset="0"/>
                      </a:rPr>
                      <m:t>𝑐</m:t>
                    </m:r>
                  </m:oMath>
                </a14:m>
                <a:r>
                  <a:rPr lang="en-IN" dirty="0"/>
                  <a:t> after Gaussian Elimination</a:t>
                </a:r>
              </a:p>
              <a:p>
                <a:r>
                  <a:rPr lang="en-IN" dirty="0"/>
                  <a:t>The determinant of an upper triangle matrix is equal to the products of the diagonal elements - pivots</a:t>
                </a:r>
              </a:p>
              <a:p>
                <a:pPr lvl="1"/>
                <a:endParaRPr lang="en-IN" dirty="0"/>
              </a:p>
              <a:p>
                <a:endParaRPr lang="en-IN" dirty="0"/>
              </a:p>
            </p:txBody>
          </p:sp>
        </mc:Choice>
        <mc:Fallback xmlns="">
          <p:sp>
            <p:nvSpPr>
              <p:cNvPr id="3" name="Content Placeholder 2">
                <a:extLst>
                  <a:ext uri="{FF2B5EF4-FFF2-40B4-BE49-F238E27FC236}">
                    <a16:creationId xmlns:a16="http://schemas.microsoft.com/office/drawing/2014/main" id="{A38FF570-EA6F-F4FB-82D2-F368D05A1515}"/>
                  </a:ext>
                </a:extLst>
              </p:cNvPr>
              <p:cNvSpPr>
                <a:spLocks noGrp="1" noRot="1" noChangeAspect="1" noMove="1" noResize="1" noEditPoints="1" noAdjustHandles="1" noChangeArrowheads="1" noChangeShapeType="1" noTextEdit="1"/>
              </p:cNvSpPr>
              <p:nvPr>
                <p:ph sz="quarter" idx="10"/>
              </p:nvPr>
            </p:nvSpPr>
            <p:spPr>
              <a:blipFill>
                <a:blip r:embed="rId2"/>
                <a:stretch>
                  <a:fillRect t="-1331" r="-912"/>
                </a:stretch>
              </a:blipFill>
            </p:spPr>
            <p:txBody>
              <a:bodyPr/>
              <a:lstStyle/>
              <a:p>
                <a:r>
                  <a:rPr lang="en-IN">
                    <a:noFill/>
                  </a:rPr>
                  <a:t> </a:t>
                </a:r>
              </a:p>
            </p:txBody>
          </p:sp>
        </mc:Fallback>
      </mc:AlternateContent>
    </p:spTree>
    <p:extLst>
      <p:ext uri="{BB962C8B-B14F-4D97-AF65-F5344CB8AC3E}">
        <p14:creationId xmlns:p14="http://schemas.microsoft.com/office/powerpoint/2010/main" val="2762029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C5E6F-550E-99C2-0657-D89555B949D7}"/>
              </a:ext>
            </a:extLst>
          </p:cNvPr>
          <p:cNvSpPr>
            <a:spLocks noGrp="1"/>
          </p:cNvSpPr>
          <p:nvPr>
            <p:ph type="title"/>
          </p:nvPr>
        </p:nvSpPr>
        <p:spPr/>
        <p:txBody>
          <a:bodyPr/>
          <a:lstStyle/>
          <a:p>
            <a:r>
              <a:rPr lang="en-IN" dirty="0"/>
              <a:t>Elimination Using Matrices, Elimination and Permutation Matrices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A617488-F08B-C8BC-C7CA-6DCAF8CC7093}"/>
                  </a:ext>
                </a:extLst>
              </p:cNvPr>
              <p:cNvSpPr>
                <a:spLocks noGrp="1"/>
              </p:cNvSpPr>
              <p:nvPr>
                <p:ph sz="quarter" idx="10"/>
              </p:nvPr>
            </p:nvSpPr>
            <p:spPr/>
            <p:txBody>
              <a:bodyPr>
                <a:normAutofit fontScale="85000" lnSpcReduction="10000"/>
              </a:bodyPr>
              <a:lstStyle/>
              <a:p>
                <a:r>
                  <a:rPr lang="en-IN" dirty="0"/>
                  <a:t>Elimination Matrix</a:t>
                </a:r>
              </a:p>
              <a:p>
                <a:pPr lvl="1"/>
                <a:r>
                  <a:rPr lang="en-IN" dirty="0"/>
                  <a:t>The elimination matrix </a:t>
                </a:r>
                <a14:m>
                  <m:oMath xmlns:m="http://schemas.openxmlformats.org/officeDocument/2006/math">
                    <m:r>
                      <a:rPr lang="en-IN" b="0" i="1" smtClean="0">
                        <a:latin typeface="Cambria Math" panose="02040503050406030204" pitchFamily="18" charset="0"/>
                      </a:rPr>
                      <m:t>𝐸</m:t>
                    </m:r>
                  </m:oMath>
                </a14:m>
                <a:r>
                  <a:rPr lang="en-IN" dirty="0"/>
                  <a:t> multiplies matrix </a:t>
                </a:r>
                <a14:m>
                  <m:oMath xmlns:m="http://schemas.openxmlformats.org/officeDocument/2006/math">
                    <m:r>
                      <a:rPr lang="en-IN" b="0" i="1" smtClean="0">
                        <a:latin typeface="Cambria Math" panose="02040503050406030204" pitchFamily="18" charset="0"/>
                      </a:rPr>
                      <m:t>𝐴</m:t>
                    </m:r>
                    <m:r>
                      <a:rPr lang="en-IN" b="0" i="1" smtClean="0">
                        <a:latin typeface="Cambria Math" panose="02040503050406030204" pitchFamily="18" charset="0"/>
                      </a:rPr>
                      <m:t> </m:t>
                    </m:r>
                  </m:oMath>
                </a14:m>
                <a:r>
                  <a:rPr lang="en-IN" dirty="0"/>
                  <a:t>or vector </a:t>
                </a:r>
                <a14:m>
                  <m:oMath xmlns:m="http://schemas.openxmlformats.org/officeDocument/2006/math">
                    <m:r>
                      <a:rPr lang="en-IN" b="0" i="1" smtClean="0">
                        <a:latin typeface="Cambria Math" panose="02040503050406030204" pitchFamily="18" charset="0"/>
                      </a:rPr>
                      <m:t>𝑏</m:t>
                    </m:r>
                  </m:oMath>
                </a14:m>
                <a:r>
                  <a:rPr lang="en-IN" dirty="0"/>
                  <a:t> in </a:t>
                </a:r>
                <a14:m>
                  <m:oMath xmlns:m="http://schemas.openxmlformats.org/officeDocument/2006/math">
                    <m:r>
                      <a:rPr lang="en-IN" b="0" i="1" smtClean="0">
                        <a:latin typeface="Cambria Math" panose="02040503050406030204" pitchFamily="18" charset="0"/>
                      </a:rPr>
                      <m:t>𝐴𝑥</m:t>
                    </m:r>
                    <m:r>
                      <a:rPr lang="en-IN" b="0" i="1" smtClean="0">
                        <a:latin typeface="Cambria Math" panose="02040503050406030204" pitchFamily="18" charset="0"/>
                      </a:rPr>
                      <m:t>=</m:t>
                    </m:r>
                    <m:r>
                      <a:rPr lang="en-IN" b="0" i="1" smtClean="0">
                        <a:latin typeface="Cambria Math" panose="02040503050406030204" pitchFamily="18" charset="0"/>
                      </a:rPr>
                      <m:t>𝑏</m:t>
                    </m:r>
                  </m:oMath>
                </a14:m>
                <a:r>
                  <a:rPr lang="en-IN" dirty="0"/>
                  <a:t> to achieve the elimination and produces new vector </a:t>
                </a:r>
                <a14:m>
                  <m:oMath xmlns:m="http://schemas.openxmlformats.org/officeDocument/2006/math">
                    <m:r>
                      <a:rPr lang="en-IN" b="0" i="1" smtClean="0">
                        <a:latin typeface="Cambria Math" panose="02040503050406030204" pitchFamily="18" charset="0"/>
                      </a:rPr>
                      <m:t>𝐸𝑏</m:t>
                    </m:r>
                  </m:oMath>
                </a14:m>
                <a:r>
                  <a:rPr lang="en-IN" dirty="0"/>
                  <a:t> or new matrix </a:t>
                </a:r>
                <a14:m>
                  <m:oMath xmlns:m="http://schemas.openxmlformats.org/officeDocument/2006/math">
                    <m:r>
                      <a:rPr lang="en-IN" b="0" i="1" smtClean="0">
                        <a:latin typeface="Cambria Math" panose="02040503050406030204" pitchFamily="18" charset="0"/>
                      </a:rPr>
                      <m:t>𝐸𝐴</m:t>
                    </m:r>
                  </m:oMath>
                </a14:m>
                <a:endParaRPr lang="en-IN" dirty="0"/>
              </a:p>
              <a:p>
                <a:pPr lvl="1"/>
                <a:r>
                  <a:rPr lang="en-IN" dirty="0"/>
                  <a:t>The elementary or elimination matrix </a:t>
                </a:r>
                <a14:m>
                  <m:oMath xmlns:m="http://schemas.openxmlformats.org/officeDocument/2006/math">
                    <m:r>
                      <a:rPr lang="en-IN" b="0" i="1" smtClean="0">
                        <a:latin typeface="Cambria Math" panose="02040503050406030204" pitchFamily="18" charset="0"/>
                      </a:rPr>
                      <m:t>𝐸</m:t>
                    </m:r>
                  </m:oMath>
                </a14:m>
                <a:r>
                  <a:rPr lang="en-IN" dirty="0"/>
                  <a:t> executes elimination steps</a:t>
                </a:r>
              </a:p>
              <a:p>
                <a:pPr lvl="2"/>
                <a:r>
                  <a:rPr lang="en-IN" dirty="0"/>
                  <a:t>The elimination matrix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𝐸</m:t>
                        </m:r>
                      </m:e>
                      <m:sub>
                        <m:r>
                          <a:rPr lang="en-IN" b="0" i="1" smtClean="0">
                            <a:latin typeface="Cambria Math" panose="02040503050406030204" pitchFamily="18" charset="0"/>
                          </a:rPr>
                          <m:t>𝑖𝑗</m:t>
                        </m:r>
                      </m:sub>
                    </m:sSub>
                  </m:oMath>
                </a14:m>
                <a:r>
                  <a:rPr lang="en-IN" dirty="0"/>
                  <a:t> matrix is same as </a:t>
                </a:r>
                <a14:m>
                  <m:oMath xmlns:m="http://schemas.openxmlformats.org/officeDocument/2006/math">
                    <m:r>
                      <a:rPr lang="en-IN" b="0" i="1" smtClean="0">
                        <a:latin typeface="Cambria Math" panose="02040503050406030204" pitchFamily="18" charset="0"/>
                      </a:rPr>
                      <m:t>𝐼</m:t>
                    </m:r>
                    <m:r>
                      <a:rPr lang="en-IN" b="0" i="1" smtClean="0">
                        <a:latin typeface="Cambria Math" panose="02040503050406030204" pitchFamily="18" charset="0"/>
                      </a:rPr>
                      <m:t> </m:t>
                    </m:r>
                  </m:oMath>
                </a14:m>
                <a:r>
                  <a:rPr lang="en-IN" dirty="0"/>
                  <a:t>matrix with extra non-zero entry </a:t>
                </a:r>
                <a14:m>
                  <m:oMath xmlns:m="http://schemas.openxmlformats.org/officeDocument/2006/math">
                    <m:r>
                      <a:rPr lang="en-IN" b="0" i="1" smtClean="0">
                        <a:latin typeface="Cambria Math" panose="02040503050406030204" pitchFamily="18" charset="0"/>
                      </a:rPr>
                      <m:t>−ℓ</m:t>
                    </m:r>
                  </m:oMath>
                </a14:m>
                <a:r>
                  <a:rPr lang="en-IN" dirty="0"/>
                  <a:t> in the </a:t>
                </a:r>
                <a14:m>
                  <m:oMath xmlns:m="http://schemas.openxmlformats.org/officeDocument/2006/math">
                    <m:r>
                      <a:rPr lang="en-IN" b="0" i="1" smtClean="0">
                        <a:latin typeface="Cambria Math" panose="02040503050406030204" pitchFamily="18" charset="0"/>
                      </a:rPr>
                      <m:t>𝑖</m:t>
                    </m:r>
                    <m:r>
                      <a:rPr lang="en-IN" b="0" i="1" smtClean="0">
                        <a:latin typeface="Cambria Math" panose="02040503050406030204" pitchFamily="18" charset="0"/>
                      </a:rPr>
                      <m:t>,</m:t>
                    </m:r>
                    <m:r>
                      <a:rPr lang="en-IN" b="0" i="1" smtClean="0">
                        <a:latin typeface="Cambria Math" panose="02040503050406030204" pitchFamily="18" charset="0"/>
                      </a:rPr>
                      <m:t>𝑗</m:t>
                    </m:r>
                  </m:oMath>
                </a14:m>
                <a:r>
                  <a:rPr lang="en-IN" dirty="0"/>
                  <a:t> position</a:t>
                </a:r>
              </a:p>
              <a:p>
                <a:pPr lvl="2"/>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𝐸</m:t>
                        </m:r>
                      </m:e>
                      <m:sub>
                        <m:r>
                          <a:rPr lang="en-IN" b="0" i="1" smtClean="0">
                            <a:latin typeface="Cambria Math" panose="02040503050406030204" pitchFamily="18" charset="0"/>
                          </a:rPr>
                          <m:t>𝑖𝑗</m:t>
                        </m:r>
                      </m:sub>
                    </m:sSub>
                  </m:oMath>
                </a14:m>
                <a:r>
                  <a:rPr lang="en-IN" dirty="0"/>
                  <a:t> - multiply the </a:t>
                </a:r>
                <a14:m>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𝑗</m:t>
                        </m:r>
                      </m:e>
                      <m:sup>
                        <m:r>
                          <a:rPr lang="en-IN" b="0" i="1" smtClean="0">
                            <a:latin typeface="Cambria Math" panose="02040503050406030204" pitchFamily="18" charset="0"/>
                          </a:rPr>
                          <m:t>𝑡h</m:t>
                        </m:r>
                      </m:sup>
                    </m:sSup>
                  </m:oMath>
                </a14:m>
                <a:r>
                  <a:rPr lang="en-IN" dirty="0"/>
                  <a:t> equation/row by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𝑙</m:t>
                        </m:r>
                      </m:e>
                      <m:sub>
                        <m:r>
                          <a:rPr lang="en-IN" b="0" i="1" smtClean="0">
                            <a:latin typeface="Cambria Math" panose="02040503050406030204" pitchFamily="18" charset="0"/>
                          </a:rPr>
                          <m:t>𝑖𝑗</m:t>
                        </m:r>
                      </m:sub>
                    </m:sSub>
                  </m:oMath>
                </a14:m>
                <a:r>
                  <a:rPr lang="en-IN" dirty="0"/>
                  <a:t> and subtract from the </a:t>
                </a:r>
                <a14:m>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𝑖</m:t>
                        </m:r>
                      </m:e>
                      <m:sup>
                        <m:r>
                          <a:rPr lang="en-IN" b="0" i="1" smtClean="0">
                            <a:latin typeface="Cambria Math" panose="02040503050406030204" pitchFamily="18" charset="0"/>
                          </a:rPr>
                          <m:t>𝑡h</m:t>
                        </m:r>
                      </m:sup>
                    </m:sSup>
                  </m:oMath>
                </a14:m>
                <a:r>
                  <a:rPr lang="en-IN" dirty="0"/>
                  <a:t> equation/row of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𝐴</m:t>
                        </m:r>
                      </m:e>
                      <m:sub>
                        <m:r>
                          <a:rPr lang="en-IN" b="0" i="1" smtClean="0">
                            <a:latin typeface="Cambria Math" panose="02040503050406030204" pitchFamily="18" charset="0"/>
                          </a:rPr>
                          <m:t>𝑚</m:t>
                        </m:r>
                        <m:r>
                          <a:rPr lang="en-IN" b="0" i="1" smtClean="0">
                            <a:latin typeface="Cambria Math" panose="02040503050406030204" pitchFamily="18" charset="0"/>
                          </a:rPr>
                          <m:t>×</m:t>
                        </m:r>
                        <m:r>
                          <a:rPr lang="en-IN" b="0" i="1" smtClean="0">
                            <a:latin typeface="Cambria Math" panose="02040503050406030204" pitchFamily="18" charset="0"/>
                          </a:rPr>
                          <m:t>𝑛</m:t>
                        </m:r>
                      </m:sub>
                    </m:sSub>
                  </m:oMath>
                </a14:m>
                <a:r>
                  <a:rPr lang="en-IN" dirty="0"/>
                  <a:t> matrix</a:t>
                </a:r>
              </a:p>
              <a:p>
                <a:pPr lvl="2"/>
                <a:r>
                  <a:rPr lang="en-IN" dirty="0"/>
                  <a:t>The purpose of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𝐸</m:t>
                        </m:r>
                      </m:e>
                      <m:sub>
                        <m:r>
                          <a:rPr lang="en-IN" b="0" i="1" smtClean="0">
                            <a:latin typeface="Cambria Math" panose="02040503050406030204" pitchFamily="18" charset="0"/>
                          </a:rPr>
                          <m:t>𝑖𝑗</m:t>
                        </m:r>
                      </m:sub>
                    </m:sSub>
                  </m:oMath>
                </a14:m>
                <a:r>
                  <a:rPr lang="en-IN" dirty="0"/>
                  <a:t> is to produce a zero in the (</a:t>
                </a:r>
                <a14:m>
                  <m:oMath xmlns:m="http://schemas.openxmlformats.org/officeDocument/2006/math">
                    <m:r>
                      <a:rPr lang="en-IN" b="0" i="1" smtClean="0">
                        <a:latin typeface="Cambria Math" panose="02040503050406030204" pitchFamily="18" charset="0"/>
                      </a:rPr>
                      <m:t>𝑖</m:t>
                    </m:r>
                    <m:r>
                      <a:rPr lang="en-IN" b="0" i="1" smtClean="0">
                        <a:latin typeface="Cambria Math" panose="02040503050406030204" pitchFamily="18" charset="0"/>
                      </a:rPr>
                      <m:t>,</m:t>
                    </m:r>
                    <m:r>
                      <a:rPr lang="en-IN" b="0" i="1" smtClean="0">
                        <a:latin typeface="Cambria Math" panose="02040503050406030204" pitchFamily="18" charset="0"/>
                      </a:rPr>
                      <m:t>𝑗</m:t>
                    </m:r>
                    <m:r>
                      <a:rPr lang="en-IN" b="0" i="1" smtClean="0">
                        <a:latin typeface="Cambria Math" panose="02040503050406030204" pitchFamily="18" charset="0"/>
                      </a:rPr>
                      <m:t>)</m:t>
                    </m:r>
                  </m:oMath>
                </a14:m>
                <a:r>
                  <a:rPr lang="en-IN" dirty="0"/>
                  <a:t> position of the matrix that it multiplies with</a:t>
                </a:r>
              </a:p>
              <a:p>
                <a:r>
                  <a:rPr lang="en-US" dirty="0">
                    <a:solidFill>
                      <a:srgbClr val="374151"/>
                    </a:solidFill>
                    <a:latin typeface="Söhne"/>
                  </a:rPr>
                  <a:t>To exchange or "permute" those rows we use another matrix </a:t>
                </a:r>
                <a14:m>
                  <m:oMath xmlns:m="http://schemas.openxmlformats.org/officeDocument/2006/math">
                    <m:r>
                      <a:rPr lang="en-US" i="1" dirty="0" smtClean="0">
                        <a:solidFill>
                          <a:srgbClr val="374151"/>
                        </a:solidFill>
                        <a:latin typeface="Cambria Math" panose="02040503050406030204" pitchFamily="18" charset="0"/>
                      </a:rPr>
                      <m:t>𝑃</m:t>
                    </m:r>
                    <m:r>
                      <a:rPr lang="en-US" i="1" baseline="-25000" dirty="0" smtClean="0">
                        <a:solidFill>
                          <a:srgbClr val="374151"/>
                        </a:solidFill>
                        <a:latin typeface="Cambria Math" panose="02040503050406030204" pitchFamily="18" charset="0"/>
                      </a:rPr>
                      <m:t>𝑖𝑗</m:t>
                    </m:r>
                  </m:oMath>
                </a14:m>
                <a:r>
                  <a:rPr lang="en-US" dirty="0">
                    <a:solidFill>
                      <a:srgbClr val="374151"/>
                    </a:solidFill>
                    <a:latin typeface="Söhne"/>
                  </a:rPr>
                  <a:t>, a permutation </a:t>
                </a:r>
                <a:r>
                  <a:rPr lang="en-IN" dirty="0"/>
                  <a:t>or exchange matrix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𝑃</m:t>
                        </m:r>
                      </m:e>
                      <m:sub>
                        <m:r>
                          <a:rPr lang="en-IN" b="0" i="1" smtClean="0">
                            <a:latin typeface="Cambria Math" panose="02040503050406030204" pitchFamily="18" charset="0"/>
                          </a:rPr>
                          <m:t>𝑖𝑗</m:t>
                        </m:r>
                      </m:sub>
                    </m:sSub>
                  </m:oMath>
                </a14:m>
                <a:endParaRPr lang="en-IN" b="0" dirty="0"/>
              </a:p>
              <a:p>
                <a:r>
                  <a:rPr lang="en-US" b="0" i="0" dirty="0">
                    <a:solidFill>
                      <a:srgbClr val="374151"/>
                    </a:solidFill>
                    <a:effectLst/>
                    <a:latin typeface="Söhne"/>
                  </a:rPr>
                  <a:t>Permutation Matrix</a:t>
                </a:r>
              </a:p>
              <a:p>
                <a:pPr lvl="1"/>
                <a:r>
                  <a:rPr lang="en-US" b="0" i="0" dirty="0">
                    <a:solidFill>
                      <a:srgbClr val="374151"/>
                    </a:solidFill>
                    <a:effectLst/>
                    <a:latin typeface="Söhne"/>
                  </a:rPr>
                  <a:t>A permutation matrix is a square matrix whose rows and columns each contain exactly one 1, with all other elements being 0</a:t>
                </a:r>
              </a:p>
              <a:p>
                <a:pPr lvl="2"/>
                <a:r>
                  <a:rPr lang="en-IN" dirty="0"/>
                  <a:t>What matrix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𝑃</m:t>
                        </m:r>
                      </m:e>
                      <m:sub>
                        <m:r>
                          <a:rPr lang="en-IN" b="0" i="1" smtClean="0">
                            <a:latin typeface="Cambria Math" panose="02040503050406030204" pitchFamily="18" charset="0"/>
                          </a:rPr>
                          <m:t>23</m:t>
                        </m:r>
                      </m:sub>
                    </m:sSub>
                  </m:oMath>
                </a14:m>
                <a:r>
                  <a:rPr lang="en-IN" dirty="0"/>
                  <a:t> exchanges row 2 with row 3? By exchanging the rows of </a:t>
                </a:r>
                <a14:m>
                  <m:oMath xmlns:m="http://schemas.openxmlformats.org/officeDocument/2006/math">
                    <m:r>
                      <a:rPr lang="en-IN" b="0" i="1" smtClean="0">
                        <a:latin typeface="Cambria Math" panose="02040503050406030204" pitchFamily="18" charset="0"/>
                      </a:rPr>
                      <m:t>𝐼</m:t>
                    </m:r>
                  </m:oMath>
                </a14:m>
                <a:r>
                  <a:rPr lang="en-IN" dirty="0"/>
                  <a:t> matrix – so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𝑃</m:t>
                        </m:r>
                      </m:e>
                      <m:sub>
                        <m:r>
                          <a:rPr lang="en-IN" b="0" i="1" smtClean="0">
                            <a:latin typeface="Cambria Math" panose="02040503050406030204" pitchFamily="18" charset="0"/>
                          </a:rPr>
                          <m:t>𝑖𝑗</m:t>
                        </m:r>
                      </m:sub>
                    </m:sSub>
                  </m:oMath>
                </a14:m>
                <a:r>
                  <a:rPr lang="en-IN" dirty="0"/>
                  <a:t> is the identity matrix with rows </a:t>
                </a:r>
                <a14:m>
                  <m:oMath xmlns:m="http://schemas.openxmlformats.org/officeDocument/2006/math">
                    <m:r>
                      <a:rPr lang="en-IN" b="0" i="1" smtClean="0">
                        <a:latin typeface="Cambria Math" panose="02040503050406030204" pitchFamily="18" charset="0"/>
                      </a:rPr>
                      <m:t>𝑖</m:t>
                    </m:r>
                  </m:oMath>
                </a14:m>
                <a:r>
                  <a:rPr lang="en-IN" dirty="0"/>
                  <a:t> and </a:t>
                </a:r>
                <a14:m>
                  <m:oMath xmlns:m="http://schemas.openxmlformats.org/officeDocument/2006/math">
                    <m:r>
                      <a:rPr lang="en-IN" b="0" i="1" smtClean="0">
                        <a:latin typeface="Cambria Math" panose="02040503050406030204" pitchFamily="18" charset="0"/>
                      </a:rPr>
                      <m:t>𝑗</m:t>
                    </m:r>
                  </m:oMath>
                </a14:m>
                <a:r>
                  <a:rPr lang="en-IN" dirty="0"/>
                  <a:t> exchanged or reversed</a:t>
                </a:r>
              </a:p>
              <a:p>
                <a:pPr lvl="3"/>
                <a14:m>
                  <m:oMath xmlns:m="http://schemas.openxmlformats.org/officeDocument/2006/math">
                    <m:d>
                      <m:dPr>
                        <m:begChr m:val="["/>
                        <m:endChr m:val="]"/>
                        <m:ctrlPr>
                          <a:rPr lang="en-IN" i="1" smtClean="0">
                            <a:latin typeface="Cambria Math" panose="02040503050406030204" pitchFamily="18" charset="0"/>
                          </a:rPr>
                        </m:ctrlPr>
                      </m:dPr>
                      <m:e>
                        <m:m>
                          <m:mPr>
                            <m:plcHide m:val="on"/>
                            <m:mcs>
                              <m:mc>
                                <m:mcPr>
                                  <m:count m:val="3"/>
                                  <m:mcJc m:val="center"/>
                                </m:mcPr>
                              </m:mc>
                            </m:mcs>
                            <m:ctrlPr>
                              <a:rPr lang="en-IN" i="1" smtClean="0">
                                <a:latin typeface="Cambria Math" panose="02040503050406030204" pitchFamily="18" charset="0"/>
                              </a:rPr>
                            </m:ctrlPr>
                          </m:mPr>
                          <m:mr>
                            <m:e>
                              <m:r>
                                <a:rPr lang="en-IN" i="1" smtClean="0">
                                  <a:latin typeface="Cambria Math" panose="02040503050406030204" pitchFamily="18" charset="0"/>
                                </a:rPr>
                                <m:t>1</m:t>
                              </m:r>
                            </m:e>
                            <m:e>
                              <m:r>
                                <a:rPr lang="en-IN" i="1" smtClean="0">
                                  <a:latin typeface="Cambria Math" panose="02040503050406030204" pitchFamily="18" charset="0"/>
                                </a:rPr>
                                <m:t>0</m:t>
                              </m:r>
                            </m:e>
                            <m:e>
                              <m:r>
                                <a:rPr lang="en-IN" i="1" smtClean="0">
                                  <a:latin typeface="Cambria Math" panose="02040503050406030204" pitchFamily="18" charset="0"/>
                                </a:rPr>
                                <m:t>0</m:t>
                              </m:r>
                            </m:e>
                          </m:mr>
                          <m:mr>
                            <m:e>
                              <m:r>
                                <a:rPr lang="en-IN" i="1" smtClean="0">
                                  <a:latin typeface="Cambria Math" panose="02040503050406030204" pitchFamily="18" charset="0"/>
                                </a:rPr>
                                <m:t>0</m:t>
                              </m:r>
                            </m:e>
                            <m:e>
                              <m:r>
                                <a:rPr lang="en-IN" b="0" i="1" smtClean="0">
                                  <a:latin typeface="Cambria Math" panose="02040503050406030204" pitchFamily="18" charset="0"/>
                                </a:rPr>
                                <m:t>0</m:t>
                              </m:r>
                            </m:e>
                            <m:e>
                              <m:r>
                                <a:rPr lang="en-IN" b="0" i="1" smtClean="0">
                                  <a:latin typeface="Cambria Math" panose="02040503050406030204" pitchFamily="18" charset="0"/>
                                </a:rPr>
                                <m:t>1</m:t>
                              </m:r>
                            </m:e>
                          </m:mr>
                          <m:mr>
                            <m:e>
                              <m:r>
                                <a:rPr lang="en-IN" i="1" smtClean="0">
                                  <a:latin typeface="Cambria Math" panose="02040503050406030204" pitchFamily="18" charset="0"/>
                                </a:rPr>
                                <m:t>0</m:t>
                              </m:r>
                            </m:e>
                            <m:e>
                              <m:r>
                                <a:rPr lang="en-IN" b="0" i="1" smtClean="0">
                                  <a:latin typeface="Cambria Math" panose="02040503050406030204" pitchFamily="18" charset="0"/>
                                </a:rPr>
                                <m:t>1</m:t>
                              </m:r>
                            </m:e>
                            <m:e>
                              <m:r>
                                <a:rPr lang="en-IN" b="0" i="1" smtClean="0">
                                  <a:latin typeface="Cambria Math" panose="02040503050406030204" pitchFamily="18" charset="0"/>
                                </a:rPr>
                                <m:t>0</m:t>
                              </m:r>
                            </m:e>
                          </m:mr>
                        </m:m>
                      </m:e>
                    </m:d>
                  </m:oMath>
                </a14:m>
                <a:endParaRPr lang="en-IN" dirty="0"/>
              </a:p>
              <a:p>
                <a:pPr lvl="1"/>
                <a:r>
                  <a:rPr lang="en-US" b="0" i="0" dirty="0">
                    <a:solidFill>
                      <a:srgbClr val="374151"/>
                    </a:solidFill>
                    <a:effectLst/>
                    <a:latin typeface="Söhne"/>
                  </a:rPr>
                  <a:t>Permutation matrices are always invertible</a:t>
                </a:r>
              </a:p>
              <a:p>
                <a:pPr lvl="1"/>
                <a:r>
                  <a:rPr lang="en-US" b="0" i="0" dirty="0">
                    <a:solidFill>
                      <a:srgbClr val="374151"/>
                    </a:solidFill>
                    <a:effectLst/>
                    <a:latin typeface="Söhne"/>
                  </a:rPr>
                  <a:t>To find the inverse of a permutation matrix, we can simply transpose it</a:t>
                </a:r>
              </a:p>
              <a:p>
                <a:pPr lvl="2"/>
                <a:r>
                  <a:rPr lang="en-US" b="0" i="0" dirty="0">
                    <a:solidFill>
                      <a:srgbClr val="374151"/>
                    </a:solidFill>
                    <a:effectLst/>
                    <a:latin typeface="Söhne"/>
                  </a:rPr>
                  <a:t>This is because the rows and columns of a permutation matrix are orthogonal to each other and each contain exactly one 1</a:t>
                </a:r>
              </a:p>
              <a:p>
                <a:pPr lvl="2"/>
                <a:r>
                  <a:rPr lang="en-US" b="0" i="0" dirty="0">
                    <a:solidFill>
                      <a:srgbClr val="374151"/>
                    </a:solidFill>
                    <a:effectLst/>
                    <a:latin typeface="Söhne"/>
                  </a:rPr>
                  <a:t>Which means that the transpose of the matrix will also be a permutation matrix</a:t>
                </a:r>
              </a:p>
              <a:p>
                <a:r>
                  <a:rPr lang="en-IN" dirty="0"/>
                  <a:t>In elimination, a row cannot contain more than one pivot</a:t>
                </a:r>
              </a:p>
              <a:p>
                <a:endParaRPr lang="en-IN" dirty="0"/>
              </a:p>
              <a:p>
                <a:pPr lvl="1"/>
                <a:endParaRPr lang="en-IN" dirty="0"/>
              </a:p>
            </p:txBody>
          </p:sp>
        </mc:Choice>
        <mc:Fallback>
          <p:sp>
            <p:nvSpPr>
              <p:cNvPr id="3" name="Content Placeholder 2">
                <a:extLst>
                  <a:ext uri="{FF2B5EF4-FFF2-40B4-BE49-F238E27FC236}">
                    <a16:creationId xmlns:a16="http://schemas.microsoft.com/office/drawing/2014/main" id="{0A617488-F08B-C8BC-C7CA-6DCAF8CC7093}"/>
                  </a:ext>
                </a:extLst>
              </p:cNvPr>
              <p:cNvSpPr>
                <a:spLocks noGrp="1" noRot="1" noChangeAspect="1" noMove="1" noResize="1" noEditPoints="1" noAdjustHandles="1" noChangeArrowheads="1" noChangeShapeType="1" noTextEdit="1"/>
              </p:cNvSpPr>
              <p:nvPr>
                <p:ph sz="quarter" idx="10"/>
              </p:nvPr>
            </p:nvSpPr>
            <p:spPr>
              <a:blipFill>
                <a:blip r:embed="rId2"/>
                <a:stretch>
                  <a:fillRect t="-1024" r="-375"/>
                </a:stretch>
              </a:blipFill>
            </p:spPr>
            <p:txBody>
              <a:bodyPr/>
              <a:lstStyle/>
              <a:p>
                <a:r>
                  <a:rPr lang="en-IN">
                    <a:noFill/>
                  </a:rPr>
                  <a:t> </a:t>
                </a:r>
              </a:p>
            </p:txBody>
          </p:sp>
        </mc:Fallback>
      </mc:AlternateContent>
    </p:spTree>
    <p:extLst>
      <p:ext uri="{BB962C8B-B14F-4D97-AF65-F5344CB8AC3E}">
        <p14:creationId xmlns:p14="http://schemas.microsoft.com/office/powerpoint/2010/main" val="1425031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98F6C-016F-8D18-9450-5630D2039B36}"/>
              </a:ext>
            </a:extLst>
          </p:cNvPr>
          <p:cNvSpPr>
            <a:spLocks noGrp="1"/>
          </p:cNvSpPr>
          <p:nvPr>
            <p:ph type="title"/>
          </p:nvPr>
        </p:nvSpPr>
        <p:spPr/>
        <p:txBody>
          <a:bodyPr/>
          <a:lstStyle/>
          <a:p>
            <a:r>
              <a:rPr lang="en-IN" dirty="0"/>
              <a:t>Matrix Rules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46AF1D4-9636-D983-06A2-F4E18B61986C}"/>
                  </a:ext>
                </a:extLst>
              </p:cNvPr>
              <p:cNvSpPr>
                <a:spLocks noGrp="1"/>
              </p:cNvSpPr>
              <p:nvPr>
                <p:ph sz="quarter" idx="10"/>
              </p:nvPr>
            </p:nvSpPr>
            <p:spPr/>
            <p:txBody>
              <a:bodyPr>
                <a:normAutofit fontScale="77500" lnSpcReduction="20000"/>
              </a:bodyPr>
              <a:lstStyle/>
              <a:p>
                <a:r>
                  <a:rPr lang="en-IN" dirty="0"/>
                  <a:t>Associative law - </a:t>
                </a:r>
                <a14:m>
                  <m:oMath xmlns:m="http://schemas.openxmlformats.org/officeDocument/2006/math">
                    <m:r>
                      <a:rPr lang="en-IN" b="0" i="1" smtClean="0">
                        <a:latin typeface="Cambria Math" panose="02040503050406030204" pitchFamily="18" charset="0"/>
                      </a:rPr>
                      <m:t>𝐴</m:t>
                    </m:r>
                    <m:d>
                      <m:dPr>
                        <m:ctrlPr>
                          <a:rPr lang="en-IN" b="0" i="1" smtClean="0">
                            <a:latin typeface="Cambria Math" panose="02040503050406030204" pitchFamily="18" charset="0"/>
                          </a:rPr>
                        </m:ctrlPr>
                      </m:dPr>
                      <m:e>
                        <m:r>
                          <a:rPr lang="en-IN" b="0" i="1" smtClean="0">
                            <a:latin typeface="Cambria Math" panose="02040503050406030204" pitchFamily="18" charset="0"/>
                          </a:rPr>
                          <m:t>𝐵𝐶</m:t>
                        </m:r>
                      </m:e>
                    </m:d>
                    <m:r>
                      <a:rPr lang="en-IN" b="0" i="1" smtClean="0">
                        <a:latin typeface="Cambria Math" panose="02040503050406030204" pitchFamily="18" charset="0"/>
                      </a:rPr>
                      <m:t>=</m:t>
                    </m:r>
                    <m:r>
                      <a:rPr lang="en-IN" b="0" i="1" smtClean="0">
                        <a:latin typeface="Cambria Math" panose="02040503050406030204" pitchFamily="18" charset="0"/>
                      </a:rPr>
                      <m:t>𝐴</m:t>
                    </m:r>
                    <m:d>
                      <m:dPr>
                        <m:ctrlPr>
                          <a:rPr lang="en-IN" b="0" i="1" smtClean="0">
                            <a:latin typeface="Cambria Math" panose="02040503050406030204" pitchFamily="18" charset="0"/>
                          </a:rPr>
                        </m:ctrlPr>
                      </m:dPr>
                      <m:e>
                        <m:r>
                          <a:rPr lang="en-IN" b="0" i="1" smtClean="0">
                            <a:latin typeface="Cambria Math" panose="02040503050406030204" pitchFamily="18" charset="0"/>
                          </a:rPr>
                          <m:t>𝐵𝐶</m:t>
                        </m:r>
                      </m:e>
                    </m:d>
                  </m:oMath>
                </a14:m>
                <a:endParaRPr lang="en-IN" b="0" dirty="0"/>
              </a:p>
              <a:p>
                <a:r>
                  <a:rPr lang="en-IN" dirty="0"/>
                  <a:t>Commutative law is false for matrices - </a:t>
                </a:r>
                <a14:m>
                  <m:oMath xmlns:m="http://schemas.openxmlformats.org/officeDocument/2006/math">
                    <m:r>
                      <a:rPr lang="en-IN" b="0" i="1" smtClean="0">
                        <a:latin typeface="Cambria Math" panose="02040503050406030204" pitchFamily="18" charset="0"/>
                      </a:rPr>
                      <m:t>𝐴𝐵</m:t>
                    </m:r>
                    <m:r>
                      <a:rPr lang="en-IN" b="0" i="1" smtClean="0">
                        <a:latin typeface="Cambria Math" panose="02040503050406030204" pitchFamily="18" charset="0"/>
                      </a:rPr>
                      <m:t>≠</m:t>
                    </m:r>
                    <m:r>
                      <a:rPr lang="en-IN" b="0" i="1" smtClean="0">
                        <a:latin typeface="Cambria Math" panose="02040503050406030204" pitchFamily="18" charset="0"/>
                      </a:rPr>
                      <m:t>𝐵𝐴</m:t>
                    </m:r>
                    <m:r>
                      <a:rPr lang="en-IN" b="0" i="1" smtClean="0">
                        <a:latin typeface="Cambria Math" panose="02040503050406030204" pitchFamily="18" charset="0"/>
                      </a:rPr>
                      <m:t> </m:t>
                    </m:r>
                  </m:oMath>
                </a14:m>
                <a:endParaRPr lang="en-IN" dirty="0"/>
              </a:p>
              <a:p>
                <a14:m>
                  <m:oMath xmlns:m="http://schemas.openxmlformats.org/officeDocument/2006/math">
                    <m:r>
                      <a:rPr lang="en-IN" b="0" i="1" smtClean="0">
                        <a:latin typeface="Cambria Math" panose="02040503050406030204" pitchFamily="18" charset="0"/>
                      </a:rPr>
                      <m:t>𝐴𝐵</m:t>
                    </m:r>
                    <m:r>
                      <a:rPr lang="en-IN" b="0" i="1" smtClean="0">
                        <a:latin typeface="Cambria Math" panose="02040503050406030204" pitchFamily="18" charset="0"/>
                      </a:rPr>
                      <m:t>=</m:t>
                    </m:r>
                    <m:r>
                      <a:rPr lang="en-IN" b="0" i="1" smtClean="0">
                        <a:latin typeface="Cambria Math" panose="02040503050406030204" pitchFamily="18" charset="0"/>
                      </a:rPr>
                      <m:t>𝐴</m:t>
                    </m:r>
                    <m:d>
                      <m:dPr>
                        <m:begChr m:val="["/>
                        <m:endChr m:val="]"/>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𝑏</m:t>
                            </m:r>
                          </m:e>
                          <m:sub>
                            <m:r>
                              <a:rPr lang="en-IN" b="0" i="1" smtClean="0">
                                <a:latin typeface="Cambria Math" panose="02040503050406030204" pitchFamily="18" charset="0"/>
                              </a:rPr>
                              <m:t>1</m:t>
                            </m:r>
                          </m:sub>
                        </m:sSub>
                        <m:r>
                          <a:rPr lang="en-IN" b="0" i="1" smtClean="0">
                            <a:latin typeface="Cambria Math" panose="02040503050406030204" pitchFamily="18" charset="0"/>
                          </a:rPr>
                          <m:t> </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𝑏</m:t>
                            </m:r>
                          </m:e>
                          <m:sub>
                            <m:r>
                              <a:rPr lang="en-IN" b="0" i="1" smtClean="0">
                                <a:latin typeface="Cambria Math" panose="02040503050406030204" pitchFamily="18" charset="0"/>
                              </a:rPr>
                              <m:t>2</m:t>
                            </m:r>
                          </m:sub>
                        </m:sSub>
                        <m:r>
                          <a:rPr lang="en-IN" b="0" i="1" smtClean="0">
                            <a:latin typeface="Cambria Math" panose="02040503050406030204" pitchFamily="18" charset="0"/>
                          </a:rPr>
                          <m:t> </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𝑏</m:t>
                            </m:r>
                          </m:e>
                          <m:sub>
                            <m:r>
                              <a:rPr lang="en-IN" b="0" i="1" smtClean="0">
                                <a:latin typeface="Cambria Math" panose="02040503050406030204" pitchFamily="18" charset="0"/>
                              </a:rPr>
                              <m:t>3</m:t>
                            </m:r>
                          </m:sub>
                        </m:sSub>
                      </m:e>
                    </m:d>
                    <m:r>
                      <a:rPr lang="en-IN" b="0" i="1" smtClean="0">
                        <a:latin typeface="Cambria Math" panose="02040503050406030204" pitchFamily="18" charset="0"/>
                      </a:rPr>
                      <m:t>=[</m:t>
                    </m:r>
                    <m:r>
                      <a:rPr lang="en-IN" b="0" i="1" smtClean="0">
                        <a:latin typeface="Cambria Math" panose="02040503050406030204" pitchFamily="18" charset="0"/>
                      </a:rPr>
                      <m:t>𝐴</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𝑏</m:t>
                        </m:r>
                      </m:e>
                      <m:sub>
                        <m:r>
                          <a:rPr lang="en-IN" b="0" i="1" smtClean="0">
                            <a:latin typeface="Cambria Math" panose="02040503050406030204" pitchFamily="18" charset="0"/>
                          </a:rPr>
                          <m:t>1</m:t>
                        </m:r>
                      </m:sub>
                    </m:sSub>
                    <m:r>
                      <a:rPr lang="en-IN" b="0" i="1" smtClean="0">
                        <a:latin typeface="Cambria Math" panose="02040503050406030204" pitchFamily="18" charset="0"/>
                      </a:rPr>
                      <m:t> </m:t>
                    </m:r>
                    <m:r>
                      <a:rPr lang="en-IN" b="0" i="1" smtClean="0">
                        <a:latin typeface="Cambria Math" panose="02040503050406030204" pitchFamily="18" charset="0"/>
                      </a:rPr>
                      <m:t>𝐴</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𝑏</m:t>
                        </m:r>
                      </m:e>
                      <m:sub>
                        <m:r>
                          <a:rPr lang="en-IN" b="0" i="1" smtClean="0">
                            <a:latin typeface="Cambria Math" panose="02040503050406030204" pitchFamily="18" charset="0"/>
                          </a:rPr>
                          <m:t>2</m:t>
                        </m:r>
                      </m:sub>
                    </m:sSub>
                    <m:r>
                      <a:rPr lang="en-IN" b="0" i="1" smtClean="0">
                        <a:latin typeface="Cambria Math" panose="02040503050406030204" pitchFamily="18" charset="0"/>
                      </a:rPr>
                      <m:t> </m:t>
                    </m:r>
                    <m:r>
                      <a:rPr lang="en-IN" b="0" i="1" smtClean="0">
                        <a:latin typeface="Cambria Math" panose="02040503050406030204" pitchFamily="18" charset="0"/>
                      </a:rPr>
                      <m:t>𝐴</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𝑏</m:t>
                        </m:r>
                      </m:e>
                      <m:sub>
                        <m:r>
                          <a:rPr lang="en-IN" b="0" i="1" smtClean="0">
                            <a:latin typeface="Cambria Math" panose="02040503050406030204" pitchFamily="18" charset="0"/>
                          </a:rPr>
                          <m:t>3</m:t>
                        </m:r>
                      </m:sub>
                    </m:sSub>
                    <m:r>
                      <a:rPr lang="en-IN" b="0" i="1" smtClean="0">
                        <a:latin typeface="Cambria Math" panose="02040503050406030204" pitchFamily="18" charset="0"/>
                      </a:rPr>
                      <m:t>]</m:t>
                    </m:r>
                  </m:oMath>
                </a14:m>
                <a:endParaRPr lang="en-IN" dirty="0"/>
              </a:p>
              <a:p>
                <a14:m>
                  <m:oMath xmlns:m="http://schemas.openxmlformats.org/officeDocument/2006/math">
                    <m:r>
                      <a:rPr lang="en-IN" b="0" i="1" smtClean="0">
                        <a:latin typeface="Cambria Math" panose="02040503050406030204" pitchFamily="18" charset="0"/>
                      </a:rPr>
                      <m:t>𝐴</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𝐴</m:t>
                        </m:r>
                      </m:e>
                      <m:sup>
                        <m:r>
                          <a:rPr lang="en-IN" b="0" i="1" smtClean="0">
                            <a:latin typeface="Cambria Math" panose="02040503050406030204" pitchFamily="18" charset="0"/>
                          </a:rPr>
                          <m:t>−</m:t>
                        </m:r>
                        <m:r>
                          <a:rPr lang="en-IN" b="0" i="1" smtClean="0">
                            <a:latin typeface="Cambria Math" panose="02040503050406030204" pitchFamily="18" charset="0"/>
                          </a:rPr>
                          <m:t>1</m:t>
                        </m:r>
                      </m:sup>
                    </m:sSup>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𝐴</m:t>
                        </m:r>
                      </m:e>
                      <m:sup>
                        <m:r>
                          <a:rPr lang="en-IN" b="0" i="1" smtClean="0">
                            <a:latin typeface="Cambria Math" panose="02040503050406030204" pitchFamily="18" charset="0"/>
                          </a:rPr>
                          <m:t>−</m:t>
                        </m:r>
                        <m:r>
                          <a:rPr lang="en-IN" b="0" i="1" smtClean="0">
                            <a:latin typeface="Cambria Math" panose="02040503050406030204" pitchFamily="18" charset="0"/>
                          </a:rPr>
                          <m:t>1</m:t>
                        </m:r>
                      </m:sup>
                    </m:sSup>
                    <m:r>
                      <a:rPr lang="en-IN" b="0" i="1" smtClean="0">
                        <a:latin typeface="Cambria Math" panose="02040503050406030204" pitchFamily="18" charset="0"/>
                      </a:rPr>
                      <m:t>𝐴</m:t>
                    </m:r>
                    <m:r>
                      <a:rPr lang="en-IN" b="0" i="1" smtClean="0">
                        <a:latin typeface="Cambria Math" panose="02040503050406030204" pitchFamily="18" charset="0"/>
                      </a:rPr>
                      <m:t>=</m:t>
                    </m:r>
                    <m:r>
                      <a:rPr lang="en-IN" b="0" i="1" smtClean="0">
                        <a:latin typeface="Cambria Math" panose="02040503050406030204" pitchFamily="18" charset="0"/>
                      </a:rPr>
                      <m:t>𝐼</m:t>
                    </m:r>
                  </m:oMath>
                </a14:m>
                <a:endParaRPr lang="en-IN" dirty="0"/>
              </a:p>
              <a:p>
                <a:r>
                  <a:rPr lang="en-IN" dirty="0"/>
                  <a:t>Is a matrix </a:t>
                </a:r>
                <a14:m>
                  <m:oMath xmlns:m="http://schemas.openxmlformats.org/officeDocument/2006/math">
                    <m:r>
                      <a:rPr lang="en-IN" b="0" i="1" smtClean="0">
                        <a:latin typeface="Cambria Math" panose="02040503050406030204" pitchFamily="18" charset="0"/>
                      </a:rPr>
                      <m:t>𝐴</m:t>
                    </m:r>
                  </m:oMath>
                </a14:m>
                <a:r>
                  <a:rPr lang="en-IN" dirty="0"/>
                  <a:t> invertible?</a:t>
                </a:r>
              </a:p>
              <a:p>
                <a:pPr lvl="1"/>
                <a:r>
                  <a:rPr lang="en-IN" dirty="0"/>
                  <a:t>Inverse exists IFF elimination produces n pivots (for a </a:t>
                </a:r>
                <a14:m>
                  <m:oMath xmlns:m="http://schemas.openxmlformats.org/officeDocument/2006/math">
                    <m:r>
                      <a:rPr lang="en-IN" b="0" i="1" smtClean="0">
                        <a:latin typeface="Cambria Math" panose="02040503050406030204" pitchFamily="18" charset="0"/>
                      </a:rPr>
                      <m:t>𝑛</m:t>
                    </m:r>
                    <m:r>
                      <a:rPr lang="en-IN" b="0" i="1" smtClean="0">
                        <a:latin typeface="Cambria Math" panose="02040503050406030204" pitchFamily="18" charset="0"/>
                      </a:rPr>
                      <m:t>×</m:t>
                    </m:r>
                    <m:r>
                      <a:rPr lang="en-IN" b="0" i="1" smtClean="0">
                        <a:latin typeface="Cambria Math" panose="02040503050406030204" pitchFamily="18" charset="0"/>
                      </a:rPr>
                      <m:t>𝑛</m:t>
                    </m:r>
                  </m:oMath>
                </a14:m>
                <a:r>
                  <a:rPr lang="en-IN" dirty="0"/>
                  <a:t>) matrix – algorithmic test</a:t>
                </a:r>
              </a:p>
              <a:p>
                <a:pPr lvl="1"/>
                <a:r>
                  <a:rPr lang="en-IN" dirty="0"/>
                  <a:t>The algebra test for invertibility is the determinant det A must not be zero</a:t>
                </a:r>
              </a:p>
              <a:p>
                <a:pPr lvl="1"/>
                <a14:m>
                  <m:oMath xmlns:m="http://schemas.openxmlformats.org/officeDocument/2006/math">
                    <m:r>
                      <a:rPr lang="en-IN" b="0" i="1" smtClean="0">
                        <a:latin typeface="Cambria Math" panose="02040503050406030204" pitchFamily="18" charset="0"/>
                      </a:rPr>
                      <m:t>𝐴</m:t>
                    </m:r>
                  </m:oMath>
                </a14:m>
                <a:r>
                  <a:rPr lang="en-IN" dirty="0"/>
                  <a:t> cannot have two inverses</a:t>
                </a:r>
              </a:p>
              <a:p>
                <a:pPr lvl="1"/>
                <a:r>
                  <a:rPr lang="en-IN" dirty="0"/>
                  <a:t>If </a:t>
                </a:r>
                <a14:m>
                  <m:oMath xmlns:m="http://schemas.openxmlformats.org/officeDocument/2006/math">
                    <m:r>
                      <a:rPr lang="en-IN" b="0" i="1" smtClean="0">
                        <a:latin typeface="Cambria Math" panose="02040503050406030204" pitchFamily="18" charset="0"/>
                      </a:rPr>
                      <m:t>𝐴</m:t>
                    </m:r>
                    <m:r>
                      <a:rPr lang="en-IN" b="0" i="1" smtClean="0">
                        <a:latin typeface="Cambria Math" panose="02040503050406030204" pitchFamily="18" charset="0"/>
                      </a:rPr>
                      <m:t> </m:t>
                    </m:r>
                  </m:oMath>
                </a14:m>
                <a:r>
                  <a:rPr lang="en-IN" dirty="0"/>
                  <a:t> is invertible, the one and only solution to </a:t>
                </a:r>
                <a14:m>
                  <m:oMath xmlns:m="http://schemas.openxmlformats.org/officeDocument/2006/math">
                    <m:r>
                      <a:rPr lang="en-IN" b="0" i="1" smtClean="0">
                        <a:latin typeface="Cambria Math" panose="02040503050406030204" pitchFamily="18" charset="0"/>
                      </a:rPr>
                      <m:t>𝐴𝑥</m:t>
                    </m:r>
                    <m:r>
                      <a:rPr lang="en-IN" b="0" i="0" smtClean="0">
                        <a:latin typeface="Cambria Math" panose="02040503050406030204" pitchFamily="18" charset="0"/>
                      </a:rPr>
                      <m:t>=</m:t>
                    </m:r>
                    <m:r>
                      <a:rPr lang="en-IN" b="0" i="1" smtClean="0">
                        <a:latin typeface="Cambria Math" panose="02040503050406030204" pitchFamily="18" charset="0"/>
                      </a:rPr>
                      <m:t>𝑏</m:t>
                    </m:r>
                  </m:oMath>
                </a14:m>
                <a:r>
                  <a:rPr lang="en-IN" i="1" dirty="0"/>
                  <a:t> </a:t>
                </a:r>
                <a14:m>
                  <m:oMath xmlns:m="http://schemas.openxmlformats.org/officeDocument/2006/math">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𝐴</m:t>
                        </m:r>
                      </m:e>
                      <m:sup>
                        <m:r>
                          <a:rPr lang="en-IN" b="0" i="1" smtClean="0">
                            <a:latin typeface="Cambria Math" panose="02040503050406030204" pitchFamily="18" charset="0"/>
                          </a:rPr>
                          <m:t>−</m:t>
                        </m:r>
                        <m:r>
                          <a:rPr lang="en-IN" b="0" i="1" smtClean="0">
                            <a:latin typeface="Cambria Math" panose="02040503050406030204" pitchFamily="18" charset="0"/>
                          </a:rPr>
                          <m:t>1</m:t>
                        </m:r>
                      </m:sup>
                    </m:sSup>
                    <m:r>
                      <a:rPr lang="en-IN" b="0" i="1" smtClean="0">
                        <a:latin typeface="Cambria Math" panose="02040503050406030204" pitchFamily="18" charset="0"/>
                      </a:rPr>
                      <m:t>𝑏</m:t>
                    </m:r>
                  </m:oMath>
                </a14:m>
                <a:endParaRPr lang="en-IN" dirty="0"/>
              </a:p>
              <a:p>
                <a:pPr lvl="1"/>
                <a:r>
                  <a:rPr lang="en-IN" dirty="0"/>
                  <a:t>In </a:t>
                </a:r>
                <a14:m>
                  <m:oMath xmlns:m="http://schemas.openxmlformats.org/officeDocument/2006/math">
                    <m:r>
                      <a:rPr lang="en-IN" b="0" i="1" smtClean="0">
                        <a:latin typeface="Cambria Math" panose="02040503050406030204" pitchFamily="18" charset="0"/>
                      </a:rPr>
                      <m:t>𝐴𝑥</m:t>
                    </m:r>
                    <m:r>
                      <a:rPr lang="en-IN" b="0" i="1" smtClean="0">
                        <a:latin typeface="Cambria Math" panose="02040503050406030204" pitchFamily="18" charset="0"/>
                      </a:rPr>
                      <m:t>=</m:t>
                    </m:r>
                    <m:r>
                      <a:rPr lang="en-IN" b="0" i="1" smtClean="0">
                        <a:latin typeface="Cambria Math" panose="02040503050406030204" pitchFamily="18" charset="0"/>
                      </a:rPr>
                      <m:t>0</m:t>
                    </m:r>
                  </m:oMath>
                </a14:m>
                <a:r>
                  <a:rPr lang="en-IN" dirty="0"/>
                  <a:t>, if </a:t>
                </a:r>
                <a14:m>
                  <m:oMath xmlns:m="http://schemas.openxmlformats.org/officeDocument/2006/math">
                    <m:r>
                      <a:rPr lang="en-IN" b="0" i="1" smtClean="0">
                        <a:latin typeface="Cambria Math" panose="02040503050406030204" pitchFamily="18" charset="0"/>
                      </a:rPr>
                      <m:t>𝑥</m:t>
                    </m:r>
                  </m:oMath>
                </a14:m>
                <a:r>
                  <a:rPr lang="en-IN" dirty="0"/>
                  <a:t> is non-zero vector, then </a:t>
                </a:r>
                <a14:m>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𝐴</m:t>
                        </m:r>
                      </m:e>
                      <m:sup>
                        <m:r>
                          <a:rPr lang="en-IN" b="0" i="1" smtClean="0">
                            <a:latin typeface="Cambria Math" panose="02040503050406030204" pitchFamily="18" charset="0"/>
                          </a:rPr>
                          <m:t>−</m:t>
                        </m:r>
                        <m:r>
                          <a:rPr lang="en-IN" b="0" i="1" smtClean="0">
                            <a:latin typeface="Cambria Math" panose="02040503050406030204" pitchFamily="18" charset="0"/>
                          </a:rPr>
                          <m:t>1</m:t>
                        </m:r>
                      </m:sup>
                    </m:sSup>
                    <m:r>
                      <a:rPr lang="en-IN" b="0" i="1" smtClean="0">
                        <a:latin typeface="Cambria Math" panose="02040503050406030204" pitchFamily="18" charset="0"/>
                      </a:rPr>
                      <m:t>h</m:t>
                    </m:r>
                    <m:r>
                      <a:rPr lang="en-IN" b="0" i="1" smtClean="0">
                        <a:latin typeface="Cambria Math" panose="02040503050406030204" pitchFamily="18" charset="0"/>
                      </a:rPr>
                      <m:t>𝑎𝑠</m:t>
                    </m:r>
                    <m:r>
                      <a:rPr lang="en-IN" b="0" i="1" smtClean="0">
                        <a:latin typeface="Cambria Math" panose="02040503050406030204" pitchFamily="18" charset="0"/>
                      </a:rPr>
                      <m:t> </m:t>
                    </m:r>
                    <m:r>
                      <a:rPr lang="en-IN" b="0" i="1" smtClean="0">
                        <a:latin typeface="Cambria Math" panose="02040503050406030204" pitchFamily="18" charset="0"/>
                      </a:rPr>
                      <m:t>𝑛𝑜</m:t>
                    </m:r>
                    <m:r>
                      <a:rPr lang="en-IN" b="0" i="1" smtClean="0">
                        <a:latin typeface="Cambria Math" panose="02040503050406030204" pitchFamily="18" charset="0"/>
                      </a:rPr>
                      <m:t> </m:t>
                    </m:r>
                    <m:r>
                      <a:rPr lang="en-IN" b="0" i="1" smtClean="0">
                        <a:latin typeface="Cambria Math" panose="02040503050406030204" pitchFamily="18" charset="0"/>
                      </a:rPr>
                      <m:t>𝑖𝑛𝑣𝑒𝑟𝑠𝑒</m:t>
                    </m:r>
                  </m:oMath>
                </a14:m>
                <a:endParaRPr lang="en-IN" dirty="0"/>
              </a:p>
              <a:p>
                <a:pPr lvl="2"/>
                <a:r>
                  <a:rPr lang="en-IN" dirty="0"/>
                  <a:t>If there is a non-zero vector </a:t>
                </a:r>
                <a14:m>
                  <m:oMath xmlns:m="http://schemas.openxmlformats.org/officeDocument/2006/math">
                    <m:r>
                      <a:rPr lang="en-IN" b="0" i="1" smtClean="0">
                        <a:latin typeface="Cambria Math" panose="02040503050406030204" pitchFamily="18" charset="0"/>
                      </a:rPr>
                      <m:t>𝑥</m:t>
                    </m:r>
                  </m:oMath>
                </a14:m>
                <a:r>
                  <a:rPr lang="en-IN" dirty="0"/>
                  <a:t> such that </a:t>
                </a:r>
                <a14:m>
                  <m:oMath xmlns:m="http://schemas.openxmlformats.org/officeDocument/2006/math">
                    <m:r>
                      <a:rPr lang="en-IN" b="0" i="1" smtClean="0">
                        <a:latin typeface="Cambria Math" panose="02040503050406030204" pitchFamily="18" charset="0"/>
                      </a:rPr>
                      <m:t>𝐴𝑥</m:t>
                    </m:r>
                    <m:r>
                      <a:rPr lang="en-IN" b="0" i="1" smtClean="0">
                        <a:latin typeface="Cambria Math" panose="02040503050406030204" pitchFamily="18" charset="0"/>
                      </a:rPr>
                      <m:t>=</m:t>
                    </m:r>
                    <m:r>
                      <a:rPr lang="en-IN" b="0" i="1" smtClean="0">
                        <a:latin typeface="Cambria Math" panose="02040503050406030204" pitchFamily="18" charset="0"/>
                      </a:rPr>
                      <m:t>0</m:t>
                    </m:r>
                    <m:r>
                      <a:rPr lang="en-IN" b="0" i="1" smtClean="0">
                        <a:latin typeface="Cambria Math" panose="02040503050406030204" pitchFamily="18" charset="0"/>
                      </a:rPr>
                      <m:t>⇒</m:t>
                    </m:r>
                    <m:r>
                      <a:rPr lang="en-IN" b="0" i="1" smtClean="0">
                        <a:latin typeface="Cambria Math" panose="02040503050406030204" pitchFamily="18" charset="0"/>
                      </a:rPr>
                      <m:t>𝐴</m:t>
                    </m:r>
                  </m:oMath>
                </a14:m>
                <a:r>
                  <a:rPr lang="en-IN" dirty="0"/>
                  <a:t> is NOT invertible i.e. if </a:t>
                </a:r>
                <a14:m>
                  <m:oMath xmlns:m="http://schemas.openxmlformats.org/officeDocument/2006/math">
                    <m:r>
                      <a:rPr lang="en-IN" b="0" i="1" smtClean="0">
                        <a:latin typeface="Cambria Math" panose="02040503050406030204" pitchFamily="18" charset="0"/>
                      </a:rPr>
                      <m:t>𝐴𝑥</m:t>
                    </m:r>
                    <m:r>
                      <a:rPr lang="en-IN" b="0" i="1" smtClean="0">
                        <a:latin typeface="Cambria Math" panose="02040503050406030204" pitchFamily="18" charset="0"/>
                      </a:rPr>
                      <m:t>=</m:t>
                    </m:r>
                    <m:r>
                      <a:rPr lang="en-IN" b="0" i="1" smtClean="0">
                        <a:latin typeface="Cambria Math" panose="02040503050406030204" pitchFamily="18" charset="0"/>
                      </a:rPr>
                      <m:t>0</m:t>
                    </m:r>
                  </m:oMath>
                </a14:m>
                <a:r>
                  <a:rPr lang="en-IN" dirty="0"/>
                  <a:t> for a non-zero vector </a:t>
                </a:r>
                <a14:m>
                  <m:oMath xmlns:m="http://schemas.openxmlformats.org/officeDocument/2006/math">
                    <m:r>
                      <a:rPr lang="en-IN" b="0" i="1" smtClean="0">
                        <a:latin typeface="Cambria Math" panose="02040503050406030204" pitchFamily="18" charset="0"/>
                      </a:rPr>
                      <m:t>𝑥</m:t>
                    </m:r>
                  </m:oMath>
                </a14:m>
                <a:r>
                  <a:rPr lang="en-IN" dirty="0"/>
                  <a:t>, then </a:t>
                </a:r>
                <a14:m>
                  <m:oMath xmlns:m="http://schemas.openxmlformats.org/officeDocument/2006/math">
                    <m:r>
                      <a:rPr lang="en-IN" b="0" i="1" smtClean="0">
                        <a:latin typeface="Cambria Math" panose="02040503050406030204" pitchFamily="18" charset="0"/>
                      </a:rPr>
                      <m:t>𝐴</m:t>
                    </m:r>
                  </m:oMath>
                </a14:m>
                <a:r>
                  <a:rPr lang="en-IN" dirty="0"/>
                  <a:t> is non-invertible i.e. has no inverse!</a:t>
                </a:r>
              </a:p>
              <a:p>
                <a:pPr lvl="1"/>
                <a:r>
                  <a:rPr lang="en-IN" dirty="0"/>
                  <a:t>In </a:t>
                </a:r>
                <a14:m>
                  <m:oMath xmlns:m="http://schemas.openxmlformats.org/officeDocument/2006/math">
                    <m:r>
                      <a:rPr lang="en-IN" b="0" i="1" smtClean="0">
                        <a:latin typeface="Cambria Math" panose="02040503050406030204" pitchFamily="18" charset="0"/>
                      </a:rPr>
                      <m:t>𝐴𝑥</m:t>
                    </m:r>
                    <m:r>
                      <a:rPr lang="en-IN" b="0" i="1" smtClean="0">
                        <a:latin typeface="Cambria Math" panose="02040503050406030204" pitchFamily="18" charset="0"/>
                      </a:rPr>
                      <m:t>=</m:t>
                    </m:r>
                    <m:r>
                      <a:rPr lang="en-IN" b="0" i="1" smtClean="0">
                        <a:latin typeface="Cambria Math" panose="02040503050406030204" pitchFamily="18" charset="0"/>
                      </a:rPr>
                      <m:t>0</m:t>
                    </m:r>
                  </m:oMath>
                </a14:m>
                <a:r>
                  <a:rPr lang="en-IN" dirty="0"/>
                  <a:t>, if </a:t>
                </a:r>
                <a14:m>
                  <m:oMath xmlns:m="http://schemas.openxmlformats.org/officeDocument/2006/math">
                    <m:r>
                      <a:rPr lang="en-IN" b="0" i="1" smtClean="0">
                        <a:latin typeface="Cambria Math" panose="02040503050406030204" pitchFamily="18" charset="0"/>
                      </a:rPr>
                      <m:t>𝐴</m:t>
                    </m:r>
                    <m:r>
                      <a:rPr lang="en-IN" b="0" i="1" smtClean="0">
                        <a:latin typeface="Cambria Math" panose="02040503050406030204" pitchFamily="18" charset="0"/>
                      </a:rPr>
                      <m:t> </m:t>
                    </m:r>
                    <m:r>
                      <a:rPr lang="en-IN" b="0" i="1" smtClean="0">
                        <a:latin typeface="Cambria Math" panose="02040503050406030204" pitchFamily="18" charset="0"/>
                      </a:rPr>
                      <m:t>𝑖𝑠</m:t>
                    </m:r>
                    <m:r>
                      <a:rPr lang="en-IN" b="0" i="1" smtClean="0">
                        <a:latin typeface="Cambria Math" panose="02040503050406030204" pitchFamily="18" charset="0"/>
                      </a:rPr>
                      <m:t> </m:t>
                    </m:r>
                    <m:r>
                      <a:rPr lang="en-IN" b="0" i="1" smtClean="0">
                        <a:latin typeface="Cambria Math" panose="02040503050406030204" pitchFamily="18" charset="0"/>
                      </a:rPr>
                      <m:t>𝑖𝑛𝑣𝑒𝑟𝑡𝑖𝑏𝑙𝑒</m:t>
                    </m:r>
                    <m:r>
                      <a:rPr lang="en-IN" b="0" i="1" smtClean="0">
                        <a:latin typeface="Cambria Math" panose="02040503050406030204" pitchFamily="18" charset="0"/>
                      </a:rPr>
                      <m:t>,</m:t>
                    </m:r>
                  </m:oMath>
                </a14:m>
                <a:r>
                  <a:rPr lang="en-IN" b="0" dirty="0"/>
                  <a:t> then the only solution to </a:t>
                </a:r>
                <a14:m>
                  <m:oMath xmlns:m="http://schemas.openxmlformats.org/officeDocument/2006/math">
                    <m:r>
                      <a:rPr lang="en-IN" b="0" i="1" smtClean="0">
                        <a:latin typeface="Cambria Math" panose="02040503050406030204" pitchFamily="18" charset="0"/>
                      </a:rPr>
                      <m:t>𝑥</m:t>
                    </m:r>
                    <m:r>
                      <a:rPr lang="en-IN" b="0" i="1" smtClean="0">
                        <a:latin typeface="Cambria Math" panose="02040503050406030204" pitchFamily="18" charset="0"/>
                      </a:rPr>
                      <m:t> </m:t>
                    </m:r>
                    <m:r>
                      <a:rPr lang="en-IN" b="0" i="1" smtClean="0">
                        <a:latin typeface="Cambria Math" panose="02040503050406030204" pitchFamily="18" charset="0"/>
                      </a:rPr>
                      <m:t>𝑖𝑠</m:t>
                    </m:r>
                    <m:r>
                      <a:rPr lang="en-IN" b="0" i="1" smtClean="0">
                        <a:latin typeface="Cambria Math" panose="02040503050406030204" pitchFamily="18" charset="0"/>
                      </a:rPr>
                      <m:t> </m:t>
                    </m:r>
                    <m:r>
                      <a:rPr lang="en-IN" b="0" i="1" smtClean="0">
                        <a:latin typeface="Cambria Math" panose="02040503050406030204" pitchFamily="18" charset="0"/>
                      </a:rPr>
                      <m:t>𝑥</m:t>
                    </m:r>
                    <m:r>
                      <a:rPr lang="en-IN" b="0" i="1" smtClean="0">
                        <a:latin typeface="Cambria Math" panose="02040503050406030204" pitchFamily="18" charset="0"/>
                      </a:rPr>
                      <m:t>=</m:t>
                    </m:r>
                    <m:acc>
                      <m:accPr>
                        <m:chr m:val="̅"/>
                        <m:ctrlPr>
                          <a:rPr lang="en-IN" b="0" i="1" smtClean="0">
                            <a:latin typeface="Cambria Math" panose="02040503050406030204" pitchFamily="18" charset="0"/>
                          </a:rPr>
                        </m:ctrlPr>
                      </m:accPr>
                      <m:e>
                        <m:r>
                          <a:rPr lang="en-IN" b="0" i="1" smtClean="0">
                            <a:latin typeface="Cambria Math" panose="02040503050406030204" pitchFamily="18" charset="0"/>
                          </a:rPr>
                          <m:t>0</m:t>
                        </m:r>
                      </m:e>
                    </m:acc>
                  </m:oMath>
                </a14:m>
                <a:endParaRPr lang="en-IN" b="0" dirty="0"/>
              </a:p>
              <a:p>
                <a:pPr lvl="1"/>
                <a:r>
                  <a:rPr lang="en-IN"/>
                  <a:t>A </a:t>
                </a:r>
                <a:r>
                  <a:rPr lang="en-IN" dirty="0"/>
                  <a:t>diagonal matrix has an inverse provided no diagonal entries are zero</a:t>
                </a:r>
              </a:p>
              <a:p>
                <a:pPr lvl="1"/>
                <a:r>
                  <a:rPr lang="en-IN" dirty="0"/>
                  <a:t>A triangular matrix is invertible if and only if </a:t>
                </a:r>
                <a:r>
                  <a:rPr lang="en-IN" b="1" i="1" dirty="0"/>
                  <a:t>no diagonal entries are zero</a:t>
                </a:r>
              </a:p>
              <a:p>
                <a:pPr lvl="1"/>
                <a:r>
                  <a:rPr lang="en-IN" dirty="0"/>
                  <a:t>Diagonally dominant matrices are invertible</a:t>
                </a:r>
              </a:p>
              <a:p>
                <a:pPr lvl="2"/>
                <a:r>
                  <a:rPr lang="en-IN" dirty="0"/>
                  <a:t>If the diagonal element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𝑎</m:t>
                        </m:r>
                      </m:e>
                      <m:sub>
                        <m:r>
                          <a:rPr lang="en-IN" b="0" i="1" smtClean="0">
                            <a:latin typeface="Cambria Math" panose="02040503050406030204" pitchFamily="18" charset="0"/>
                          </a:rPr>
                          <m:t>𝑖𝑖</m:t>
                        </m:r>
                      </m:sub>
                    </m:sSub>
                  </m:oMath>
                </a14:m>
                <a:r>
                  <a:rPr lang="en-IN" dirty="0"/>
                  <a:t> is larger than the total sum along the rest of the row </a:t>
                </a:r>
                <a14:m>
                  <m:oMath xmlns:m="http://schemas.openxmlformats.org/officeDocument/2006/math">
                    <m:r>
                      <a:rPr lang="en-IN" b="0" i="1" smtClean="0">
                        <a:latin typeface="Cambria Math" panose="02040503050406030204" pitchFamily="18" charset="0"/>
                      </a:rPr>
                      <m:t>𝑖</m:t>
                    </m:r>
                  </m:oMath>
                </a14:m>
                <a:endParaRPr lang="en-IN" dirty="0"/>
              </a:p>
              <a:p>
                <a:r>
                  <a:rPr lang="en-IN" dirty="0"/>
                  <a:t>If </a:t>
                </a:r>
                <a14:m>
                  <m:oMath xmlns:m="http://schemas.openxmlformats.org/officeDocument/2006/math">
                    <m:r>
                      <a:rPr lang="en-IN" b="0" i="1" smtClean="0">
                        <a:latin typeface="Cambria Math" panose="02040503050406030204" pitchFamily="18" charset="0"/>
                      </a:rPr>
                      <m:t>𝐴</m:t>
                    </m:r>
                  </m:oMath>
                </a14:m>
                <a:r>
                  <a:rPr lang="en-IN" dirty="0"/>
                  <a:t> and</a:t>
                </a:r>
                <a14:m>
                  <m:oMath xmlns:m="http://schemas.openxmlformats.org/officeDocument/2006/math">
                    <m:r>
                      <a:rPr lang="en-IN" b="0" i="0" dirty="0" smtClean="0">
                        <a:latin typeface="Cambria Math" panose="02040503050406030204" pitchFamily="18" charset="0"/>
                      </a:rPr>
                      <m:t> </m:t>
                    </m:r>
                    <m:r>
                      <a:rPr lang="en-IN" b="0" i="1" dirty="0" smtClean="0">
                        <a:latin typeface="Cambria Math" panose="02040503050406030204" pitchFamily="18" charset="0"/>
                      </a:rPr>
                      <m:t>𝐵</m:t>
                    </m:r>
                  </m:oMath>
                </a14:m>
                <a:r>
                  <a:rPr lang="en-IN" dirty="0"/>
                  <a:t> (same size) are invertible, so is </a:t>
                </a:r>
                <a14:m>
                  <m:oMath xmlns:m="http://schemas.openxmlformats.org/officeDocument/2006/math">
                    <m:r>
                      <a:rPr lang="en-IN" b="0" i="1" smtClean="0">
                        <a:latin typeface="Cambria Math" panose="02040503050406030204" pitchFamily="18" charset="0"/>
                      </a:rPr>
                      <m:t>(</m:t>
                    </m:r>
                    <m:r>
                      <a:rPr lang="en-IN" b="0" i="1" smtClean="0">
                        <a:latin typeface="Cambria Math" panose="02040503050406030204" pitchFamily="18" charset="0"/>
                      </a:rPr>
                      <m:t>𝐴𝐵</m:t>
                    </m:r>
                    <m:r>
                      <a:rPr lang="en-IN" b="0" i="1" smtClean="0">
                        <a:latin typeface="Cambria Math" panose="02040503050406030204" pitchFamily="18" charset="0"/>
                      </a:rPr>
                      <m:t>)</m:t>
                    </m:r>
                  </m:oMath>
                </a14:m>
                <a:r>
                  <a:rPr lang="en-IN" dirty="0"/>
                  <a:t> and </a:t>
                </a:r>
                <a14:m>
                  <m:oMath xmlns:m="http://schemas.openxmlformats.org/officeDocument/2006/math">
                    <m:sSup>
                      <m:sSupPr>
                        <m:ctrlPr>
                          <a:rPr lang="en-IN" b="0" i="1" smtClean="0">
                            <a:latin typeface="Cambria Math" panose="02040503050406030204" pitchFamily="18" charset="0"/>
                          </a:rPr>
                        </m:ctrlPr>
                      </m:sSupPr>
                      <m:e>
                        <m:d>
                          <m:dPr>
                            <m:ctrlPr>
                              <a:rPr lang="en-IN" b="0" i="1" smtClean="0">
                                <a:latin typeface="Cambria Math" panose="02040503050406030204" pitchFamily="18" charset="0"/>
                              </a:rPr>
                            </m:ctrlPr>
                          </m:dPr>
                          <m:e>
                            <m:r>
                              <a:rPr lang="en-IN" b="0" i="1" smtClean="0">
                                <a:latin typeface="Cambria Math" panose="02040503050406030204" pitchFamily="18" charset="0"/>
                              </a:rPr>
                              <m:t>𝐴𝐵</m:t>
                            </m:r>
                          </m:e>
                        </m:d>
                      </m:e>
                      <m:sup>
                        <m:r>
                          <a:rPr lang="en-IN" b="0" i="1" smtClean="0">
                            <a:latin typeface="Cambria Math" panose="02040503050406030204" pitchFamily="18" charset="0"/>
                          </a:rPr>
                          <m:t>−</m:t>
                        </m:r>
                        <m:r>
                          <a:rPr lang="en-IN" b="0" i="1" smtClean="0">
                            <a:latin typeface="Cambria Math" panose="02040503050406030204" pitchFamily="18" charset="0"/>
                          </a:rPr>
                          <m:t>1</m:t>
                        </m:r>
                      </m:sup>
                    </m:sSup>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𝐵</m:t>
                        </m:r>
                      </m:e>
                      <m:sup>
                        <m:r>
                          <a:rPr lang="en-IN" b="0" i="1" smtClean="0">
                            <a:latin typeface="Cambria Math" panose="02040503050406030204" pitchFamily="18" charset="0"/>
                          </a:rPr>
                          <m:t>−</m:t>
                        </m:r>
                        <m:r>
                          <a:rPr lang="en-IN" b="0" i="1" smtClean="0">
                            <a:latin typeface="Cambria Math" panose="02040503050406030204" pitchFamily="18" charset="0"/>
                          </a:rPr>
                          <m:t>1</m:t>
                        </m:r>
                      </m:sup>
                    </m:sSup>
                    <m:sSup>
                      <m:sSupPr>
                        <m:ctrlPr>
                          <a:rPr lang="en-IN" b="0" i="1" smtClean="0">
                            <a:latin typeface="Cambria Math" panose="02040503050406030204" pitchFamily="18" charset="0"/>
                          </a:rPr>
                        </m:ctrlPr>
                      </m:sSupPr>
                      <m:e>
                        <m:r>
                          <a:rPr lang="en-IN" b="0" i="1" smtClean="0">
                            <a:latin typeface="Cambria Math" panose="02040503050406030204" pitchFamily="18" charset="0"/>
                          </a:rPr>
                          <m:t>𝐴</m:t>
                        </m:r>
                      </m:e>
                      <m:sup>
                        <m:r>
                          <a:rPr lang="en-IN" b="0" i="1" smtClean="0">
                            <a:latin typeface="Cambria Math" panose="02040503050406030204" pitchFamily="18" charset="0"/>
                          </a:rPr>
                          <m:t>−</m:t>
                        </m:r>
                        <m:r>
                          <a:rPr lang="en-IN" b="0" i="1" smtClean="0">
                            <a:latin typeface="Cambria Math" panose="02040503050406030204" pitchFamily="18" charset="0"/>
                          </a:rPr>
                          <m:t>1</m:t>
                        </m:r>
                      </m:sup>
                    </m:sSup>
                  </m:oMath>
                </a14:m>
                <a:endParaRPr lang="en-IN" dirty="0"/>
              </a:p>
              <a:p>
                <a:r>
                  <a:rPr lang="en-IN" dirty="0"/>
                  <a:t>Inverses come in reverse order </a:t>
                </a:r>
                <a14:m>
                  <m:oMath xmlns:m="http://schemas.openxmlformats.org/officeDocument/2006/math">
                    <m:sSup>
                      <m:sSupPr>
                        <m:ctrlPr>
                          <a:rPr lang="en-IN" b="0" i="1" smtClean="0">
                            <a:latin typeface="Cambria Math" panose="02040503050406030204" pitchFamily="18" charset="0"/>
                          </a:rPr>
                        </m:ctrlPr>
                      </m:sSupPr>
                      <m:e>
                        <m:d>
                          <m:dPr>
                            <m:ctrlPr>
                              <a:rPr lang="en-IN" b="0" i="1" smtClean="0">
                                <a:latin typeface="Cambria Math" panose="02040503050406030204" pitchFamily="18" charset="0"/>
                              </a:rPr>
                            </m:ctrlPr>
                          </m:dPr>
                          <m:e>
                            <m:r>
                              <a:rPr lang="en-IN" b="0" i="1" smtClean="0">
                                <a:latin typeface="Cambria Math" panose="02040503050406030204" pitchFamily="18" charset="0"/>
                              </a:rPr>
                              <m:t>𝐴𝐵𝐶</m:t>
                            </m:r>
                          </m:e>
                        </m:d>
                      </m:e>
                      <m:sup>
                        <m:r>
                          <a:rPr lang="en-IN" b="0" i="1" smtClean="0">
                            <a:latin typeface="Cambria Math" panose="02040503050406030204" pitchFamily="18" charset="0"/>
                          </a:rPr>
                          <m:t>−</m:t>
                        </m:r>
                        <m:r>
                          <a:rPr lang="en-IN" b="0" i="1" smtClean="0">
                            <a:latin typeface="Cambria Math" panose="02040503050406030204" pitchFamily="18" charset="0"/>
                          </a:rPr>
                          <m:t>1</m:t>
                        </m:r>
                      </m:sup>
                    </m:sSup>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𝐶</m:t>
                        </m:r>
                      </m:e>
                      <m:sup>
                        <m:r>
                          <a:rPr lang="en-IN" b="0" i="1" smtClean="0">
                            <a:latin typeface="Cambria Math" panose="02040503050406030204" pitchFamily="18" charset="0"/>
                          </a:rPr>
                          <m:t>−</m:t>
                        </m:r>
                        <m:r>
                          <a:rPr lang="en-IN" b="0" i="1" smtClean="0">
                            <a:latin typeface="Cambria Math" panose="02040503050406030204" pitchFamily="18" charset="0"/>
                          </a:rPr>
                          <m:t>1</m:t>
                        </m:r>
                      </m:sup>
                    </m:sSup>
                    <m:sSup>
                      <m:sSupPr>
                        <m:ctrlPr>
                          <a:rPr lang="en-IN" b="0" i="1" smtClean="0">
                            <a:latin typeface="Cambria Math" panose="02040503050406030204" pitchFamily="18" charset="0"/>
                          </a:rPr>
                        </m:ctrlPr>
                      </m:sSupPr>
                      <m:e>
                        <m:r>
                          <a:rPr lang="en-IN" b="0" i="1" smtClean="0">
                            <a:latin typeface="Cambria Math" panose="02040503050406030204" pitchFamily="18" charset="0"/>
                          </a:rPr>
                          <m:t>𝐵</m:t>
                        </m:r>
                      </m:e>
                      <m:sup>
                        <m:r>
                          <a:rPr lang="en-IN" b="0" i="1" smtClean="0">
                            <a:latin typeface="Cambria Math" panose="02040503050406030204" pitchFamily="18" charset="0"/>
                          </a:rPr>
                          <m:t>−</m:t>
                        </m:r>
                        <m:r>
                          <a:rPr lang="en-IN" b="0" i="1" smtClean="0">
                            <a:latin typeface="Cambria Math" panose="02040503050406030204" pitchFamily="18" charset="0"/>
                          </a:rPr>
                          <m:t>1</m:t>
                        </m:r>
                      </m:sup>
                    </m:sSup>
                    <m:sSup>
                      <m:sSupPr>
                        <m:ctrlPr>
                          <a:rPr lang="en-IN" b="0" i="1" smtClean="0">
                            <a:latin typeface="Cambria Math" panose="02040503050406030204" pitchFamily="18" charset="0"/>
                          </a:rPr>
                        </m:ctrlPr>
                      </m:sSupPr>
                      <m:e>
                        <m:r>
                          <a:rPr lang="en-IN" b="0" i="1" smtClean="0">
                            <a:latin typeface="Cambria Math" panose="02040503050406030204" pitchFamily="18" charset="0"/>
                          </a:rPr>
                          <m:t>𝐴</m:t>
                        </m:r>
                      </m:e>
                      <m:sup>
                        <m:r>
                          <a:rPr lang="en-IN" b="0" i="1" smtClean="0">
                            <a:latin typeface="Cambria Math" panose="02040503050406030204" pitchFamily="18" charset="0"/>
                          </a:rPr>
                          <m:t>−</m:t>
                        </m:r>
                        <m:r>
                          <a:rPr lang="en-IN" b="0" i="1" smtClean="0">
                            <a:latin typeface="Cambria Math" panose="02040503050406030204" pitchFamily="18" charset="0"/>
                          </a:rPr>
                          <m:t>1</m:t>
                        </m:r>
                      </m:sup>
                    </m:sSup>
                  </m:oMath>
                </a14:m>
                <a:endParaRPr lang="en-IN" dirty="0"/>
              </a:p>
              <a:p>
                <a14:m>
                  <m:oMath xmlns:m="http://schemas.openxmlformats.org/officeDocument/2006/math">
                    <m:r>
                      <a:rPr lang="en-IN" b="0" i="1" smtClean="0">
                        <a:latin typeface="Cambria Math" panose="02040503050406030204" pitchFamily="18" charset="0"/>
                      </a:rPr>
                      <m:t>𝐴</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𝐴</m:t>
                        </m:r>
                      </m:e>
                      <m:sup>
                        <m:r>
                          <a:rPr lang="en-IN" b="0" i="1" smtClean="0">
                            <a:latin typeface="Cambria Math" panose="02040503050406030204" pitchFamily="18" charset="0"/>
                          </a:rPr>
                          <m:t>−</m:t>
                        </m:r>
                        <m:r>
                          <a:rPr lang="en-IN" b="0" i="1" smtClean="0">
                            <a:latin typeface="Cambria Math" panose="02040503050406030204" pitchFamily="18" charset="0"/>
                          </a:rPr>
                          <m:t>1</m:t>
                        </m:r>
                      </m:sup>
                    </m:sSup>
                    <m:r>
                      <a:rPr lang="en-IN" b="0" i="1" smtClean="0">
                        <a:latin typeface="Cambria Math" panose="02040503050406030204" pitchFamily="18" charset="0"/>
                      </a:rPr>
                      <m:t>=</m:t>
                    </m:r>
                    <m:r>
                      <a:rPr lang="en-IN" b="0" i="1" smtClean="0">
                        <a:latin typeface="Cambria Math" panose="02040503050406030204" pitchFamily="18" charset="0"/>
                      </a:rPr>
                      <m:t>𝐼</m:t>
                    </m:r>
                  </m:oMath>
                </a14:m>
                <a:r>
                  <a:rPr lang="en-IN" dirty="0"/>
                  <a:t> is </a:t>
                </a:r>
                <a14:m>
                  <m:oMath xmlns:m="http://schemas.openxmlformats.org/officeDocument/2006/math">
                    <m:r>
                      <a:rPr lang="en-IN" b="0" i="1" smtClean="0">
                        <a:latin typeface="Cambria Math" panose="02040503050406030204" pitchFamily="18" charset="0"/>
                      </a:rPr>
                      <m:t>𝑛</m:t>
                    </m:r>
                  </m:oMath>
                </a14:m>
                <a:r>
                  <a:rPr lang="en-IN" dirty="0"/>
                  <a:t> equations for </a:t>
                </a:r>
                <a14:m>
                  <m:oMath xmlns:m="http://schemas.openxmlformats.org/officeDocument/2006/math">
                    <m:r>
                      <a:rPr lang="en-IN" b="0" i="1" smtClean="0">
                        <a:latin typeface="Cambria Math" panose="02040503050406030204" pitchFamily="18" charset="0"/>
                      </a:rPr>
                      <m:t>𝑛</m:t>
                    </m:r>
                  </m:oMath>
                </a14:m>
                <a:r>
                  <a:rPr lang="en-IN" dirty="0"/>
                  <a:t> columns of </a:t>
                </a:r>
                <a14:m>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𝐴</m:t>
                        </m:r>
                      </m:e>
                      <m:sup>
                        <m:r>
                          <a:rPr lang="en-IN" b="0" i="1" smtClean="0">
                            <a:latin typeface="Cambria Math" panose="02040503050406030204" pitchFamily="18" charset="0"/>
                          </a:rPr>
                          <m:t>−</m:t>
                        </m:r>
                        <m:r>
                          <a:rPr lang="en-IN" b="0" i="1" smtClean="0">
                            <a:latin typeface="Cambria Math" panose="02040503050406030204" pitchFamily="18" charset="0"/>
                          </a:rPr>
                          <m:t>1</m:t>
                        </m:r>
                      </m:sup>
                    </m:sSup>
                  </m:oMath>
                </a14:m>
                <a:endParaRPr lang="en-IN" dirty="0"/>
              </a:p>
              <a:p>
                <a:r>
                  <a:rPr lang="en-IN" dirty="0"/>
                  <a:t>Gauss-Jordan method solves </a:t>
                </a:r>
                <a14:m>
                  <m:oMath xmlns:m="http://schemas.openxmlformats.org/officeDocument/2006/math">
                    <m:r>
                      <a:rPr lang="en-IN" b="0" i="1" smtClean="0">
                        <a:latin typeface="Cambria Math" panose="02040503050406030204" pitchFamily="18" charset="0"/>
                      </a:rPr>
                      <m:t>𝐴</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𝐴</m:t>
                        </m:r>
                      </m:e>
                      <m:sup>
                        <m:r>
                          <a:rPr lang="en-IN" b="0" i="1" smtClean="0">
                            <a:latin typeface="Cambria Math" panose="02040503050406030204" pitchFamily="18" charset="0"/>
                          </a:rPr>
                          <m:t>−</m:t>
                        </m:r>
                        <m:r>
                          <a:rPr lang="en-IN" b="0" i="1" smtClean="0">
                            <a:latin typeface="Cambria Math" panose="02040503050406030204" pitchFamily="18" charset="0"/>
                          </a:rPr>
                          <m:t>1</m:t>
                        </m:r>
                      </m:sup>
                    </m:sSup>
                    <m:r>
                      <a:rPr lang="en-IN" b="0" i="1" smtClean="0">
                        <a:latin typeface="Cambria Math" panose="02040503050406030204" pitchFamily="18" charset="0"/>
                      </a:rPr>
                      <m:t>=</m:t>
                    </m:r>
                    <m:r>
                      <a:rPr lang="en-IN" b="0" i="1" smtClean="0">
                        <a:latin typeface="Cambria Math" panose="02040503050406030204" pitchFamily="18" charset="0"/>
                      </a:rPr>
                      <m:t>𝐼</m:t>
                    </m:r>
                  </m:oMath>
                </a14:m>
                <a:r>
                  <a:rPr lang="en-IN" dirty="0"/>
                  <a:t> to find </a:t>
                </a:r>
                <a14:m>
                  <m:oMath xmlns:m="http://schemas.openxmlformats.org/officeDocument/2006/math">
                    <m:r>
                      <a:rPr lang="en-IN" b="0" i="1" smtClean="0">
                        <a:latin typeface="Cambria Math" panose="02040503050406030204" pitchFamily="18" charset="0"/>
                      </a:rPr>
                      <m:t>𝑛</m:t>
                    </m:r>
                  </m:oMath>
                </a14:m>
                <a:r>
                  <a:rPr lang="en-IN" dirty="0"/>
                  <a:t> columns of </a:t>
                </a:r>
                <a14:m>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𝐴</m:t>
                        </m:r>
                      </m:e>
                      <m:sup>
                        <m:r>
                          <a:rPr lang="en-IN" b="0" i="1" smtClean="0">
                            <a:latin typeface="Cambria Math" panose="02040503050406030204" pitchFamily="18" charset="0"/>
                          </a:rPr>
                          <m:t>−</m:t>
                        </m:r>
                        <m:r>
                          <a:rPr lang="en-IN" b="0" i="1" smtClean="0">
                            <a:latin typeface="Cambria Math" panose="02040503050406030204" pitchFamily="18" charset="0"/>
                          </a:rPr>
                          <m:t>1</m:t>
                        </m:r>
                      </m:sup>
                    </m:sSup>
                  </m:oMath>
                </a14:m>
                <a:endParaRPr lang="en-IN" b="0" dirty="0"/>
              </a:p>
              <a:p>
                <a:pPr lvl="1"/>
                <a:r>
                  <a:rPr lang="en-IN" dirty="0"/>
                  <a:t>The augmented matrix </a:t>
                </a:r>
                <a14:m>
                  <m:oMath xmlns:m="http://schemas.openxmlformats.org/officeDocument/2006/math">
                    <m:r>
                      <a:rPr lang="en-IN" b="0" i="1" smtClean="0">
                        <a:latin typeface="Cambria Math" panose="02040503050406030204" pitchFamily="18" charset="0"/>
                      </a:rPr>
                      <m:t>[</m:t>
                    </m:r>
                    <m:r>
                      <a:rPr lang="en-IN" b="0" i="1" smtClean="0">
                        <a:latin typeface="Cambria Math" panose="02040503050406030204" pitchFamily="18" charset="0"/>
                      </a:rPr>
                      <m:t>𝐴</m:t>
                    </m:r>
                    <m:r>
                      <a:rPr lang="en-IN" b="0" i="1" smtClean="0">
                        <a:latin typeface="Cambria Math" panose="02040503050406030204" pitchFamily="18" charset="0"/>
                      </a:rPr>
                      <m:t>  </m:t>
                    </m:r>
                    <m:r>
                      <a:rPr lang="en-IN" b="0" i="1" smtClean="0">
                        <a:latin typeface="Cambria Math" panose="02040503050406030204" pitchFamily="18" charset="0"/>
                      </a:rPr>
                      <m:t>𝐼</m:t>
                    </m:r>
                    <m:r>
                      <a:rPr lang="en-IN" b="0" i="1" smtClean="0">
                        <a:latin typeface="Cambria Math" panose="02040503050406030204" pitchFamily="18" charset="0"/>
                      </a:rPr>
                      <m:t>]</m:t>
                    </m:r>
                  </m:oMath>
                </a14:m>
                <a:r>
                  <a:rPr lang="en-IN" dirty="0"/>
                  <a:t> is row-reduced to </a:t>
                </a:r>
                <a14:m>
                  <m:oMath xmlns:m="http://schemas.openxmlformats.org/officeDocument/2006/math">
                    <m:r>
                      <a:rPr lang="en-IN" b="0" i="1" smtClean="0">
                        <a:latin typeface="Cambria Math" panose="02040503050406030204" pitchFamily="18" charset="0"/>
                      </a:rPr>
                      <m:t>[</m:t>
                    </m:r>
                    <m:r>
                      <a:rPr lang="en-IN" b="0" i="1" smtClean="0">
                        <a:latin typeface="Cambria Math" panose="02040503050406030204" pitchFamily="18" charset="0"/>
                      </a:rPr>
                      <m:t>𝐼</m:t>
                    </m:r>
                    <m:r>
                      <a:rPr lang="en-IN" b="0" i="1" smtClean="0">
                        <a:latin typeface="Cambria Math" panose="02040503050406030204" pitchFamily="18" charset="0"/>
                      </a:rPr>
                      <m:t>  </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𝐴</m:t>
                        </m:r>
                      </m:e>
                      <m:sup>
                        <m:r>
                          <a:rPr lang="en-IN" b="0" i="1" smtClean="0">
                            <a:latin typeface="Cambria Math" panose="02040503050406030204" pitchFamily="18" charset="0"/>
                          </a:rPr>
                          <m:t>−</m:t>
                        </m:r>
                        <m:r>
                          <a:rPr lang="en-IN" b="0" i="1" smtClean="0">
                            <a:latin typeface="Cambria Math" panose="02040503050406030204" pitchFamily="18" charset="0"/>
                          </a:rPr>
                          <m:t>1</m:t>
                        </m:r>
                      </m:sup>
                    </m:sSup>
                    <m:r>
                      <a:rPr lang="en-IN" b="0" i="1" smtClean="0">
                        <a:latin typeface="Cambria Math" panose="02040503050406030204" pitchFamily="18" charset="0"/>
                      </a:rPr>
                      <m:t>]</m:t>
                    </m:r>
                  </m:oMath>
                </a14:m>
                <a:r>
                  <a:rPr lang="en-IN" dirty="0"/>
                  <a:t> when elimination is used</a:t>
                </a:r>
              </a:p>
            </p:txBody>
          </p:sp>
        </mc:Choice>
        <mc:Fallback xmlns="">
          <p:sp>
            <p:nvSpPr>
              <p:cNvPr id="3" name="Content Placeholder 2">
                <a:extLst>
                  <a:ext uri="{FF2B5EF4-FFF2-40B4-BE49-F238E27FC236}">
                    <a16:creationId xmlns:a16="http://schemas.microsoft.com/office/drawing/2014/main" id="{646AF1D4-9636-D983-06A2-F4E18B61986C}"/>
                  </a:ext>
                </a:extLst>
              </p:cNvPr>
              <p:cNvSpPr>
                <a:spLocks noGrp="1" noRot="1" noChangeAspect="1" noMove="1" noResize="1" noEditPoints="1" noAdjustHandles="1" noChangeArrowheads="1" noChangeShapeType="1" noTextEdit="1"/>
              </p:cNvSpPr>
              <p:nvPr>
                <p:ph sz="quarter" idx="10"/>
              </p:nvPr>
            </p:nvSpPr>
            <p:spPr>
              <a:blipFill>
                <a:blip r:embed="rId2"/>
                <a:stretch>
                  <a:fillRect t="-1331" r="-107"/>
                </a:stretch>
              </a:blipFill>
            </p:spPr>
            <p:txBody>
              <a:bodyPr/>
              <a:lstStyle/>
              <a:p>
                <a:r>
                  <a:rPr lang="en-IN">
                    <a:noFill/>
                  </a:rPr>
                  <a:t> </a:t>
                </a:r>
              </a:p>
            </p:txBody>
          </p:sp>
        </mc:Fallback>
      </mc:AlternateContent>
      <p:pic>
        <p:nvPicPr>
          <p:cNvPr id="5" name="Picture 4">
            <a:extLst>
              <a:ext uri="{FF2B5EF4-FFF2-40B4-BE49-F238E27FC236}">
                <a16:creationId xmlns:a16="http://schemas.microsoft.com/office/drawing/2014/main" id="{E8288408-E443-B643-E992-5EE5E13C3A7E}"/>
              </a:ext>
            </a:extLst>
          </p:cNvPr>
          <p:cNvPicPr>
            <a:picLocks noChangeAspect="1"/>
          </p:cNvPicPr>
          <p:nvPr/>
        </p:nvPicPr>
        <p:blipFill>
          <a:blip r:embed="rId3"/>
          <a:stretch>
            <a:fillRect/>
          </a:stretch>
        </p:blipFill>
        <p:spPr>
          <a:xfrm>
            <a:off x="7566870" y="401474"/>
            <a:ext cx="4411486" cy="1771130"/>
          </a:xfrm>
          <a:prstGeom prst="rect">
            <a:avLst/>
          </a:prstGeom>
        </p:spPr>
      </p:pic>
    </p:spTree>
    <p:extLst>
      <p:ext uri="{BB962C8B-B14F-4D97-AF65-F5344CB8AC3E}">
        <p14:creationId xmlns:p14="http://schemas.microsoft.com/office/powerpoint/2010/main" val="1912093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08262-451E-5A0A-2C48-0608F809526B}"/>
              </a:ext>
            </a:extLst>
          </p:cNvPr>
          <p:cNvSpPr>
            <a:spLocks noGrp="1"/>
          </p:cNvSpPr>
          <p:nvPr>
            <p:ph type="title"/>
          </p:nvPr>
        </p:nvSpPr>
        <p:spPr/>
        <p:txBody>
          <a:bodyPr/>
          <a:lstStyle/>
          <a:p>
            <a:r>
              <a:rPr lang="en-GB" dirty="0"/>
              <a:t>Transpose and Permutations</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2EF5085-8A0D-0152-0318-5E3F07CC2858}"/>
                  </a:ext>
                </a:extLst>
              </p:cNvPr>
              <p:cNvSpPr>
                <a:spLocks noGrp="1"/>
              </p:cNvSpPr>
              <p:nvPr>
                <p:ph sz="quarter" idx="10"/>
              </p:nvPr>
            </p:nvSpPr>
            <p:spPr/>
            <p:txBody>
              <a:bodyPr>
                <a:normAutofit fontScale="85000" lnSpcReduction="20000"/>
              </a:bodyPr>
              <a:lstStyle/>
              <a:p>
                <a:r>
                  <a:rPr lang="en-GB" b="0" dirty="0"/>
                  <a:t>Transpose Rules</a:t>
                </a:r>
              </a:p>
              <a:p>
                <a:pPr lvl="1"/>
                <a14:m>
                  <m:oMath xmlns:m="http://schemas.openxmlformats.org/officeDocument/2006/math">
                    <m:sSubSup>
                      <m:sSubSupPr>
                        <m:ctrlPr>
                          <a:rPr lang="en-GB" b="0" i="1" smtClean="0">
                            <a:latin typeface="Cambria Math" panose="02040503050406030204" pitchFamily="18" charset="0"/>
                          </a:rPr>
                        </m:ctrlPr>
                      </m:sSubSupPr>
                      <m:e>
                        <m:r>
                          <a:rPr lang="en-GB" b="0" i="1" smtClean="0">
                            <a:latin typeface="Cambria Math" panose="02040503050406030204" pitchFamily="18" charset="0"/>
                          </a:rPr>
                          <m:t>𝐴</m:t>
                        </m:r>
                      </m:e>
                      <m:sub>
                        <m:r>
                          <a:rPr lang="en-GB" b="0" i="1" smtClean="0">
                            <a:latin typeface="Cambria Math" panose="02040503050406030204" pitchFamily="18" charset="0"/>
                          </a:rPr>
                          <m:t>(</m:t>
                        </m:r>
                        <m:r>
                          <a:rPr lang="en-GB" b="0" i="1" smtClean="0">
                            <a:latin typeface="Cambria Math" panose="02040503050406030204" pitchFamily="18" charset="0"/>
                          </a:rPr>
                          <m:t>𝑗𝑖</m:t>
                        </m:r>
                        <m:r>
                          <a:rPr lang="en-GB" b="0" i="1" smtClean="0">
                            <a:latin typeface="Cambria Math" panose="02040503050406030204" pitchFamily="18" charset="0"/>
                          </a:rPr>
                          <m:t>)</m:t>
                        </m:r>
                      </m:sub>
                      <m:sup>
                        <m:r>
                          <a:rPr lang="en-GB" b="0" i="1" smtClean="0">
                            <a:latin typeface="Cambria Math" panose="02040503050406030204" pitchFamily="18" charset="0"/>
                          </a:rPr>
                          <m:t>𝑇</m:t>
                        </m:r>
                      </m:sup>
                    </m:sSubSup>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𝐴</m:t>
                        </m:r>
                      </m:e>
                      <m:sub>
                        <m:r>
                          <a:rPr lang="en-GB" b="0" i="1" smtClean="0">
                            <a:latin typeface="Cambria Math" panose="02040503050406030204" pitchFamily="18" charset="0"/>
                          </a:rPr>
                          <m:t>𝑖𝑗</m:t>
                        </m:r>
                      </m:sub>
                    </m:sSub>
                  </m:oMath>
                </a14:m>
                <a:endParaRPr lang="en-GB" b="0" dirty="0"/>
              </a:p>
              <a:p>
                <a:pPr lvl="1"/>
                <a:r>
                  <a:rPr lang="en-GB" b="0" dirty="0"/>
                  <a:t>Sum - </a:t>
                </a:r>
                <a14:m>
                  <m:oMath xmlns:m="http://schemas.openxmlformats.org/officeDocument/2006/math">
                    <m:d>
                      <m:dPr>
                        <m:ctrlPr>
                          <a:rPr lang="en-GB" b="0" i="1" smtClean="0">
                            <a:latin typeface="Cambria Math" panose="02040503050406030204" pitchFamily="18" charset="0"/>
                          </a:rPr>
                        </m:ctrlPr>
                      </m:dPr>
                      <m:e>
                        <m:r>
                          <a:rPr lang="en-GB" b="0" i="1" smtClean="0">
                            <a:latin typeface="Cambria Math" panose="02040503050406030204" pitchFamily="18" charset="0"/>
                          </a:rPr>
                          <m:t>𝐴</m:t>
                        </m:r>
                        <m:r>
                          <a:rPr lang="en-GB" b="0" i="1" smtClean="0">
                            <a:latin typeface="Cambria Math" panose="02040503050406030204" pitchFamily="18" charset="0"/>
                          </a:rPr>
                          <m:t>+</m:t>
                        </m:r>
                        <m:r>
                          <a:rPr lang="en-GB" b="0" i="1" smtClean="0">
                            <a:latin typeface="Cambria Math" panose="02040503050406030204" pitchFamily="18" charset="0"/>
                          </a:rPr>
                          <m:t>𝐵</m:t>
                        </m:r>
                      </m:e>
                    </m:d>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𝐴</m:t>
                        </m:r>
                      </m:e>
                      <m:sup>
                        <m:r>
                          <a:rPr lang="en-GB" b="0" i="1" smtClean="0">
                            <a:latin typeface="Cambria Math" panose="02040503050406030204" pitchFamily="18" charset="0"/>
                          </a:rPr>
                          <m:t>𝑇</m:t>
                        </m:r>
                      </m:sup>
                    </m:sSup>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𝐵</m:t>
                        </m:r>
                      </m:e>
                      <m:sup>
                        <m:r>
                          <a:rPr lang="en-GB" b="0" i="1" smtClean="0">
                            <a:latin typeface="Cambria Math" panose="02040503050406030204" pitchFamily="18" charset="0"/>
                          </a:rPr>
                          <m:t>𝑇</m:t>
                        </m:r>
                      </m:sup>
                    </m:sSup>
                  </m:oMath>
                </a14:m>
                <a:endParaRPr lang="en-GB" b="0" dirty="0"/>
              </a:p>
              <a:p>
                <a:pPr lvl="1"/>
                <a:r>
                  <a:rPr lang="en-GB" b="0" dirty="0"/>
                  <a:t>Product - </a:t>
                </a:r>
                <a14:m>
                  <m:oMath xmlns:m="http://schemas.openxmlformats.org/officeDocument/2006/math">
                    <m:sSup>
                      <m:sSupPr>
                        <m:ctrlPr>
                          <a:rPr lang="en-GB" b="0" i="1" smtClean="0">
                            <a:latin typeface="Cambria Math" panose="02040503050406030204" pitchFamily="18" charset="0"/>
                          </a:rPr>
                        </m:ctrlPr>
                      </m:sSupPr>
                      <m:e>
                        <m:d>
                          <m:dPr>
                            <m:ctrlPr>
                              <a:rPr lang="en-GB" b="0" i="1" smtClean="0">
                                <a:latin typeface="Cambria Math" panose="02040503050406030204" pitchFamily="18" charset="0"/>
                              </a:rPr>
                            </m:ctrlPr>
                          </m:dPr>
                          <m:e>
                            <m:r>
                              <a:rPr lang="en-GB" b="0" i="1" smtClean="0">
                                <a:latin typeface="Cambria Math" panose="02040503050406030204" pitchFamily="18" charset="0"/>
                              </a:rPr>
                              <m:t>𝐴𝐵</m:t>
                            </m:r>
                          </m:e>
                        </m:d>
                      </m:e>
                      <m:sup>
                        <m:r>
                          <a:rPr lang="en-GB" b="0" i="1" smtClean="0">
                            <a:latin typeface="Cambria Math" panose="02040503050406030204" pitchFamily="18" charset="0"/>
                          </a:rPr>
                          <m:t>𝑇</m:t>
                        </m:r>
                      </m:sup>
                    </m:sSup>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𝐵</m:t>
                        </m:r>
                      </m:e>
                      <m:sup>
                        <m:r>
                          <a:rPr lang="en-GB" b="0" i="1" smtClean="0">
                            <a:latin typeface="Cambria Math" panose="02040503050406030204" pitchFamily="18" charset="0"/>
                          </a:rPr>
                          <m:t>𝑇</m:t>
                        </m:r>
                      </m:sup>
                    </m:sSup>
                    <m:sSup>
                      <m:sSupPr>
                        <m:ctrlPr>
                          <a:rPr lang="en-GB" b="0" i="1" smtClean="0">
                            <a:latin typeface="Cambria Math" panose="02040503050406030204" pitchFamily="18" charset="0"/>
                          </a:rPr>
                        </m:ctrlPr>
                      </m:sSupPr>
                      <m:e>
                        <m:r>
                          <a:rPr lang="en-GB" b="0" i="1" smtClean="0">
                            <a:latin typeface="Cambria Math" panose="02040503050406030204" pitchFamily="18" charset="0"/>
                          </a:rPr>
                          <m:t>𝐴</m:t>
                        </m:r>
                      </m:e>
                      <m:sup>
                        <m:r>
                          <a:rPr lang="en-GB" b="0" i="1" smtClean="0">
                            <a:latin typeface="Cambria Math" panose="02040503050406030204" pitchFamily="18" charset="0"/>
                          </a:rPr>
                          <m:t>𝑇</m:t>
                        </m:r>
                      </m:sup>
                    </m:sSup>
                  </m:oMath>
                </a14:m>
                <a:endParaRPr lang="en-GB" b="0" dirty="0"/>
              </a:p>
              <a:p>
                <a:pPr lvl="1"/>
                <a:r>
                  <a:rPr lang="en-GB" b="0" dirty="0"/>
                  <a:t>Inverse - </a:t>
                </a:r>
                <a14:m>
                  <m:oMath xmlns:m="http://schemas.openxmlformats.org/officeDocument/2006/math">
                    <m:sSup>
                      <m:sSupPr>
                        <m:ctrlPr>
                          <a:rPr lang="en-GB" b="0" i="1" smtClean="0">
                            <a:latin typeface="Cambria Math" panose="02040503050406030204" pitchFamily="18" charset="0"/>
                          </a:rPr>
                        </m:ctrlPr>
                      </m:sSupPr>
                      <m:e>
                        <m:d>
                          <m:dPr>
                            <m:ctrlPr>
                              <a:rPr lang="en-GB" b="0" i="1" smtClean="0">
                                <a:latin typeface="Cambria Math" panose="02040503050406030204" pitchFamily="18" charset="0"/>
                              </a:rPr>
                            </m:ctrlPr>
                          </m:dPr>
                          <m:e>
                            <m:sSup>
                              <m:sSupPr>
                                <m:ctrlPr>
                                  <a:rPr lang="en-GB" b="0" i="1" smtClean="0">
                                    <a:latin typeface="Cambria Math" panose="02040503050406030204" pitchFamily="18" charset="0"/>
                                  </a:rPr>
                                </m:ctrlPr>
                              </m:sSupPr>
                              <m:e>
                                <m:r>
                                  <a:rPr lang="en-GB" b="0" i="1" smtClean="0">
                                    <a:latin typeface="Cambria Math" panose="02040503050406030204" pitchFamily="18" charset="0"/>
                                  </a:rPr>
                                  <m:t>𝐴</m:t>
                                </m:r>
                              </m:e>
                              <m:sup>
                                <m:r>
                                  <a:rPr lang="en-GB" b="0" i="1" smtClean="0">
                                    <a:latin typeface="Cambria Math" panose="02040503050406030204" pitchFamily="18" charset="0"/>
                                  </a:rPr>
                                  <m:t>−</m:t>
                                </m:r>
                                <m:r>
                                  <a:rPr lang="en-GB" b="0" i="1" smtClean="0">
                                    <a:latin typeface="Cambria Math" panose="02040503050406030204" pitchFamily="18" charset="0"/>
                                  </a:rPr>
                                  <m:t>1</m:t>
                                </m:r>
                              </m:sup>
                            </m:sSup>
                          </m:e>
                        </m:d>
                      </m:e>
                      <m:sup>
                        <m:r>
                          <a:rPr lang="en-GB" b="0" i="1" smtClean="0">
                            <a:latin typeface="Cambria Math" panose="02040503050406030204" pitchFamily="18" charset="0"/>
                          </a:rPr>
                          <m:t>𝑇</m:t>
                        </m:r>
                      </m:sup>
                    </m:sSup>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d>
                          <m:dPr>
                            <m:ctrlPr>
                              <a:rPr lang="en-GB" b="0" i="1" smtClean="0">
                                <a:latin typeface="Cambria Math" panose="02040503050406030204" pitchFamily="18" charset="0"/>
                              </a:rPr>
                            </m:ctrlPr>
                          </m:dPr>
                          <m:e>
                            <m:sSup>
                              <m:sSupPr>
                                <m:ctrlPr>
                                  <a:rPr lang="en-GB" b="0" i="1" smtClean="0">
                                    <a:latin typeface="Cambria Math" panose="02040503050406030204" pitchFamily="18" charset="0"/>
                                  </a:rPr>
                                </m:ctrlPr>
                              </m:sSupPr>
                              <m:e>
                                <m:r>
                                  <a:rPr lang="en-GB" b="0" i="1" smtClean="0">
                                    <a:latin typeface="Cambria Math" panose="02040503050406030204" pitchFamily="18" charset="0"/>
                                  </a:rPr>
                                  <m:t>𝐴</m:t>
                                </m:r>
                              </m:e>
                              <m:sup>
                                <m:r>
                                  <a:rPr lang="en-GB" b="0" i="1" smtClean="0">
                                    <a:latin typeface="Cambria Math" panose="02040503050406030204" pitchFamily="18" charset="0"/>
                                  </a:rPr>
                                  <m:t>𝑇</m:t>
                                </m:r>
                              </m:sup>
                            </m:sSup>
                          </m:e>
                        </m:d>
                      </m:e>
                      <m:sup>
                        <m:r>
                          <a:rPr lang="en-GB" b="0" i="1" smtClean="0">
                            <a:latin typeface="Cambria Math" panose="02040503050406030204" pitchFamily="18" charset="0"/>
                          </a:rPr>
                          <m:t>−</m:t>
                        </m:r>
                        <m:r>
                          <a:rPr lang="en-GB" b="0" i="1" smtClean="0">
                            <a:latin typeface="Cambria Math" panose="02040503050406030204" pitchFamily="18" charset="0"/>
                          </a:rPr>
                          <m:t>1</m:t>
                        </m:r>
                      </m:sup>
                    </m:sSup>
                  </m:oMath>
                </a14:m>
                <a:endParaRPr lang="en-IN" b="0" dirty="0"/>
              </a:p>
              <a:p>
                <a:pPr lvl="2"/>
                <a14:m>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𝐴</m:t>
                        </m:r>
                      </m:e>
                      <m:sup>
                        <m:r>
                          <a:rPr lang="en-IN" b="0" i="1" smtClean="0">
                            <a:latin typeface="Cambria Math" panose="02040503050406030204" pitchFamily="18" charset="0"/>
                          </a:rPr>
                          <m:t>𝑇</m:t>
                        </m:r>
                      </m:sup>
                    </m:sSup>
                    <m:sSup>
                      <m:sSupPr>
                        <m:ctrlPr>
                          <a:rPr lang="en-IN" b="0" i="1" smtClean="0">
                            <a:latin typeface="Cambria Math" panose="02040503050406030204" pitchFamily="18" charset="0"/>
                          </a:rPr>
                        </m:ctrlPr>
                      </m:sSupPr>
                      <m:e>
                        <m:sSup>
                          <m:sSupPr>
                            <m:ctrlPr>
                              <a:rPr lang="en-IN" b="0" i="1" smtClean="0">
                                <a:latin typeface="Cambria Math" panose="02040503050406030204" pitchFamily="18" charset="0"/>
                              </a:rPr>
                            </m:ctrlPr>
                          </m:sSupPr>
                          <m:e>
                            <m:r>
                              <a:rPr lang="en-IN" b="0" i="1" smtClean="0">
                                <a:latin typeface="Cambria Math" panose="02040503050406030204" pitchFamily="18" charset="0"/>
                              </a:rPr>
                              <m:t>(</m:t>
                            </m:r>
                            <m:r>
                              <a:rPr lang="en-IN" b="0" i="1" smtClean="0">
                                <a:latin typeface="Cambria Math" panose="02040503050406030204" pitchFamily="18" charset="0"/>
                              </a:rPr>
                              <m:t>𝐴</m:t>
                            </m:r>
                          </m:e>
                          <m:sup>
                            <m:r>
                              <a:rPr lang="en-IN" b="0" i="1" smtClean="0">
                                <a:latin typeface="Cambria Math" panose="02040503050406030204" pitchFamily="18" charset="0"/>
                              </a:rPr>
                              <m:t>−</m:t>
                            </m:r>
                            <m:r>
                              <a:rPr lang="en-IN" b="0" i="1" smtClean="0">
                                <a:latin typeface="Cambria Math" panose="02040503050406030204" pitchFamily="18" charset="0"/>
                              </a:rPr>
                              <m:t>1</m:t>
                            </m:r>
                          </m:sup>
                        </m:sSup>
                        <m:r>
                          <a:rPr lang="en-IN" b="0" i="1" smtClean="0">
                            <a:latin typeface="Cambria Math" panose="02040503050406030204" pitchFamily="18" charset="0"/>
                          </a:rPr>
                          <m:t>)</m:t>
                        </m:r>
                      </m:e>
                      <m:sup>
                        <m:r>
                          <a:rPr lang="en-IN" b="0" i="1" smtClean="0">
                            <a:latin typeface="Cambria Math" panose="02040503050406030204" pitchFamily="18" charset="0"/>
                          </a:rPr>
                          <m:t>𝑇</m:t>
                        </m:r>
                      </m:sup>
                    </m:sSup>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sSup>
                          <m:sSupPr>
                            <m:ctrlPr>
                              <a:rPr lang="en-IN" b="0" i="1" smtClean="0">
                                <a:latin typeface="Cambria Math" panose="02040503050406030204" pitchFamily="18" charset="0"/>
                              </a:rPr>
                            </m:ctrlPr>
                          </m:sSupPr>
                          <m:e>
                            <m:r>
                              <a:rPr lang="en-IN" b="0" i="1" smtClean="0">
                                <a:latin typeface="Cambria Math" panose="02040503050406030204" pitchFamily="18" charset="0"/>
                              </a:rPr>
                              <m:t>(</m:t>
                            </m:r>
                            <m:r>
                              <a:rPr lang="en-IN" b="0" i="1" smtClean="0">
                                <a:latin typeface="Cambria Math" panose="02040503050406030204" pitchFamily="18" charset="0"/>
                              </a:rPr>
                              <m:t>𝐴</m:t>
                            </m:r>
                          </m:e>
                          <m:sup>
                            <m:r>
                              <a:rPr lang="en-IN" b="0" i="1" smtClean="0">
                                <a:latin typeface="Cambria Math" panose="02040503050406030204" pitchFamily="18" charset="0"/>
                              </a:rPr>
                              <m:t>−</m:t>
                            </m:r>
                            <m:r>
                              <a:rPr lang="en-IN" b="0" i="1" smtClean="0">
                                <a:latin typeface="Cambria Math" panose="02040503050406030204" pitchFamily="18" charset="0"/>
                              </a:rPr>
                              <m:t>1</m:t>
                            </m:r>
                          </m:sup>
                        </m:sSup>
                        <m:r>
                          <a:rPr lang="en-IN" b="0" i="1" smtClean="0">
                            <a:latin typeface="Cambria Math" panose="02040503050406030204" pitchFamily="18" charset="0"/>
                          </a:rPr>
                          <m:t>)</m:t>
                        </m:r>
                      </m:e>
                      <m:sup>
                        <m:r>
                          <a:rPr lang="en-IN" b="0" i="1" smtClean="0">
                            <a:latin typeface="Cambria Math" panose="02040503050406030204" pitchFamily="18" charset="0"/>
                          </a:rPr>
                          <m:t>𝑇</m:t>
                        </m:r>
                      </m:sup>
                    </m:sSup>
                    <m:sSup>
                      <m:sSupPr>
                        <m:ctrlPr>
                          <a:rPr lang="en-IN" b="0" i="1" smtClean="0">
                            <a:latin typeface="Cambria Math" panose="02040503050406030204" pitchFamily="18" charset="0"/>
                          </a:rPr>
                        </m:ctrlPr>
                      </m:sSupPr>
                      <m:e>
                        <m:r>
                          <a:rPr lang="en-IN" b="0" i="1" smtClean="0">
                            <a:latin typeface="Cambria Math" panose="02040503050406030204" pitchFamily="18" charset="0"/>
                          </a:rPr>
                          <m:t>𝐴</m:t>
                        </m:r>
                      </m:e>
                      <m:sup>
                        <m:r>
                          <a:rPr lang="en-IN" b="0" i="1" smtClean="0">
                            <a:latin typeface="Cambria Math" panose="02040503050406030204" pitchFamily="18" charset="0"/>
                          </a:rPr>
                          <m:t>𝑇</m:t>
                        </m:r>
                      </m:sup>
                    </m:sSup>
                    <m:r>
                      <a:rPr lang="en-IN" b="0" i="1" smtClean="0">
                        <a:latin typeface="Cambria Math" panose="02040503050406030204" pitchFamily="18" charset="0"/>
                      </a:rPr>
                      <m:t>=</m:t>
                    </m:r>
                    <m:r>
                      <a:rPr lang="en-IN" b="0" i="1" smtClean="0">
                        <a:latin typeface="Cambria Math" panose="02040503050406030204" pitchFamily="18" charset="0"/>
                      </a:rPr>
                      <m:t>𝐼</m:t>
                    </m:r>
                  </m:oMath>
                </a14:m>
                <a:endParaRPr lang="en-IN" b="0" dirty="0"/>
              </a:p>
              <a:p>
                <a:pPr lvl="1"/>
                <a14:m>
                  <m:oMath xmlns:m="http://schemas.openxmlformats.org/officeDocument/2006/math">
                    <m:r>
                      <a:rPr lang="en-IN" b="0" i="1" smtClean="0">
                        <a:latin typeface="Cambria Math" panose="02040503050406030204" pitchFamily="18" charset="0"/>
                      </a:rPr>
                      <m:t>𝐴𝑥</m:t>
                    </m:r>
                    <m:r>
                      <a:rPr lang="en-IN" b="0" i="1" smtClean="0">
                        <a:latin typeface="Cambria Math" panose="02040503050406030204" pitchFamily="18" charset="0"/>
                      </a:rPr>
                      <m:t>.</m:t>
                    </m:r>
                    <m:r>
                      <a:rPr lang="en-IN" b="0" i="1" smtClean="0">
                        <a:latin typeface="Cambria Math" panose="02040503050406030204" pitchFamily="18" charset="0"/>
                      </a:rPr>
                      <m:t>𝑦</m:t>
                    </m:r>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𝐴</m:t>
                        </m:r>
                      </m:e>
                      <m:sup>
                        <m:r>
                          <a:rPr lang="en-IN" b="0" i="1" smtClean="0">
                            <a:latin typeface="Cambria Math" panose="02040503050406030204" pitchFamily="18" charset="0"/>
                          </a:rPr>
                          <m:t>𝑇</m:t>
                        </m:r>
                      </m:sup>
                    </m:sSup>
                    <m:r>
                      <a:rPr lang="en-IN" b="0" i="1" smtClean="0">
                        <a:latin typeface="Cambria Math" panose="02040503050406030204" pitchFamily="18" charset="0"/>
                      </a:rPr>
                      <m:t>𝑦</m:t>
                    </m:r>
                  </m:oMath>
                </a14:m>
                <a:endParaRPr lang="en-IN" b="0" dirty="0"/>
              </a:p>
              <a:p>
                <a:pPr lvl="2"/>
                <a14:m>
                  <m:oMath xmlns:m="http://schemas.openxmlformats.org/officeDocument/2006/math">
                    <m:sSup>
                      <m:sSupPr>
                        <m:ctrlPr>
                          <a:rPr lang="en-IN" b="0" i="1" smtClean="0">
                            <a:latin typeface="Cambria Math" panose="02040503050406030204" pitchFamily="18" charset="0"/>
                          </a:rPr>
                        </m:ctrlPr>
                      </m:sSupPr>
                      <m:e>
                        <m:d>
                          <m:dPr>
                            <m:ctrlPr>
                              <a:rPr lang="en-IN" b="0" i="1" smtClean="0">
                                <a:latin typeface="Cambria Math" panose="02040503050406030204" pitchFamily="18" charset="0"/>
                              </a:rPr>
                            </m:ctrlPr>
                          </m:dPr>
                          <m:e>
                            <m:r>
                              <a:rPr lang="en-IN" b="0" i="1" smtClean="0">
                                <a:latin typeface="Cambria Math" panose="02040503050406030204" pitchFamily="18" charset="0"/>
                              </a:rPr>
                              <m:t>𝐴𝑥</m:t>
                            </m:r>
                          </m:e>
                        </m:d>
                      </m:e>
                      <m:sup>
                        <m:r>
                          <a:rPr lang="en-IN" b="0" i="1" smtClean="0">
                            <a:latin typeface="Cambria Math" panose="02040503050406030204" pitchFamily="18" charset="0"/>
                          </a:rPr>
                          <m:t>𝑇</m:t>
                        </m:r>
                      </m:sup>
                    </m:sSup>
                    <m:r>
                      <a:rPr lang="en-IN" b="0" i="1" smtClean="0">
                        <a:latin typeface="Cambria Math" panose="02040503050406030204" pitchFamily="18" charset="0"/>
                      </a:rPr>
                      <m:t>𝑦</m:t>
                    </m:r>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𝑥</m:t>
                        </m:r>
                      </m:e>
                      <m:sup>
                        <m:r>
                          <a:rPr lang="en-IN" b="0" i="1" smtClean="0">
                            <a:latin typeface="Cambria Math" panose="02040503050406030204" pitchFamily="18" charset="0"/>
                          </a:rPr>
                          <m:t>𝑇</m:t>
                        </m:r>
                      </m:sup>
                    </m:sSup>
                    <m:sSup>
                      <m:sSupPr>
                        <m:ctrlPr>
                          <a:rPr lang="en-IN" b="0" i="1" smtClean="0">
                            <a:latin typeface="Cambria Math" panose="02040503050406030204" pitchFamily="18" charset="0"/>
                          </a:rPr>
                        </m:ctrlPr>
                      </m:sSupPr>
                      <m:e>
                        <m:r>
                          <a:rPr lang="en-IN" b="0" i="1" smtClean="0">
                            <a:latin typeface="Cambria Math" panose="02040503050406030204" pitchFamily="18" charset="0"/>
                          </a:rPr>
                          <m:t>𝐴</m:t>
                        </m:r>
                      </m:e>
                      <m:sup>
                        <m:r>
                          <a:rPr lang="en-IN" b="0" i="1" smtClean="0">
                            <a:latin typeface="Cambria Math" panose="02040503050406030204" pitchFamily="18" charset="0"/>
                          </a:rPr>
                          <m:t>𝑇</m:t>
                        </m:r>
                      </m:sup>
                    </m:sSup>
                    <m:r>
                      <a:rPr lang="en-IN" b="0" i="1" smtClean="0">
                        <a:latin typeface="Cambria Math" panose="02040503050406030204" pitchFamily="18" charset="0"/>
                      </a:rPr>
                      <m:t>.</m:t>
                    </m:r>
                    <m:r>
                      <a:rPr lang="en-IN" b="0" i="1" smtClean="0">
                        <a:latin typeface="Cambria Math" panose="02040503050406030204" pitchFamily="18" charset="0"/>
                      </a:rPr>
                      <m:t>𝑦</m:t>
                    </m:r>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𝑥</m:t>
                        </m:r>
                      </m:e>
                      <m:sup>
                        <m:r>
                          <a:rPr lang="en-IN" b="0" i="1" smtClean="0">
                            <a:latin typeface="Cambria Math" panose="02040503050406030204" pitchFamily="18" charset="0"/>
                          </a:rPr>
                          <m:t>𝑇</m:t>
                        </m:r>
                      </m:sup>
                    </m:sSup>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𝐴</m:t>
                        </m:r>
                      </m:e>
                      <m:sup>
                        <m:r>
                          <a:rPr lang="en-IN" b="0" i="1" smtClean="0">
                            <a:latin typeface="Cambria Math" panose="02040503050406030204" pitchFamily="18" charset="0"/>
                          </a:rPr>
                          <m:t>𝑇</m:t>
                        </m:r>
                      </m:sup>
                    </m:sSup>
                    <m:r>
                      <a:rPr lang="en-IN" b="0" i="1" smtClean="0">
                        <a:latin typeface="Cambria Math" panose="02040503050406030204" pitchFamily="18" charset="0"/>
                      </a:rPr>
                      <m:t>𝑦</m:t>
                    </m:r>
                    <m:r>
                      <a:rPr lang="en-IN" b="0" i="1" smtClean="0">
                        <a:latin typeface="Cambria Math" panose="02040503050406030204" pitchFamily="18" charset="0"/>
                      </a:rPr>
                      <m:t>)</m:t>
                    </m:r>
                  </m:oMath>
                </a14:m>
                <a:r>
                  <a:rPr lang="en-IN" dirty="0"/>
                  <a:t> i.e. the inner product of </a:t>
                </a:r>
                <a14:m>
                  <m:oMath xmlns:m="http://schemas.openxmlformats.org/officeDocument/2006/math">
                    <m:r>
                      <a:rPr lang="en-IN" b="0" i="1" smtClean="0">
                        <a:latin typeface="Cambria Math" panose="02040503050406030204" pitchFamily="18" charset="0"/>
                      </a:rPr>
                      <m:t>𝐴𝑥</m:t>
                    </m:r>
                  </m:oMath>
                </a14:m>
                <a:r>
                  <a:rPr lang="en-IN" dirty="0"/>
                  <a:t> with </a:t>
                </a:r>
                <a14:m>
                  <m:oMath xmlns:m="http://schemas.openxmlformats.org/officeDocument/2006/math">
                    <m:r>
                      <a:rPr lang="en-IN" b="0" i="1" smtClean="0">
                        <a:latin typeface="Cambria Math" panose="02040503050406030204" pitchFamily="18" charset="0"/>
                      </a:rPr>
                      <m:t>𝑦</m:t>
                    </m:r>
                  </m:oMath>
                </a14:m>
                <a:r>
                  <a:rPr lang="en-IN" dirty="0"/>
                  <a:t> is same as the inner product of </a:t>
                </a:r>
                <a14:m>
                  <m:oMath xmlns:m="http://schemas.openxmlformats.org/officeDocument/2006/math">
                    <m:r>
                      <a:rPr lang="en-IN" b="0" i="1" smtClean="0">
                        <a:latin typeface="Cambria Math" panose="02040503050406030204" pitchFamily="18" charset="0"/>
                      </a:rPr>
                      <m:t>𝑥</m:t>
                    </m:r>
                  </m:oMath>
                </a14:m>
                <a:r>
                  <a:rPr lang="en-IN" dirty="0"/>
                  <a:t> with </a:t>
                </a:r>
                <a14:m>
                  <m:oMath xmlns:m="http://schemas.openxmlformats.org/officeDocument/2006/math">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𝐴</m:t>
                        </m:r>
                      </m:e>
                      <m:sup>
                        <m:r>
                          <a:rPr lang="en-IN" b="0" i="1" smtClean="0">
                            <a:latin typeface="Cambria Math" panose="02040503050406030204" pitchFamily="18" charset="0"/>
                          </a:rPr>
                          <m:t>𝑇</m:t>
                        </m:r>
                      </m:sup>
                    </m:sSup>
                    <m:r>
                      <a:rPr lang="en-IN" b="0" i="1" smtClean="0">
                        <a:latin typeface="Cambria Math" panose="02040503050406030204" pitchFamily="18" charset="0"/>
                      </a:rPr>
                      <m:t>𝑦</m:t>
                    </m:r>
                    <m:r>
                      <a:rPr lang="en-IN" b="0" i="1" smtClean="0">
                        <a:latin typeface="Cambria Math" panose="02040503050406030204" pitchFamily="18" charset="0"/>
                      </a:rPr>
                      <m:t>)</m:t>
                    </m:r>
                  </m:oMath>
                </a14:m>
                <a:endParaRPr lang="en-IN" dirty="0"/>
              </a:p>
              <a:p>
                <a:r>
                  <a:rPr lang="en-IN" dirty="0"/>
                  <a:t>Dot product of </a:t>
                </a:r>
                <a14:m>
                  <m:oMath xmlns:m="http://schemas.openxmlformats.org/officeDocument/2006/math">
                    <m:acc>
                      <m:accPr>
                        <m:chr m:val="̅"/>
                        <m:ctrlPr>
                          <a:rPr lang="en-IN" b="0" i="1" smtClean="0">
                            <a:latin typeface="Cambria Math" panose="02040503050406030204" pitchFamily="18" charset="0"/>
                          </a:rPr>
                        </m:ctrlPr>
                      </m:accPr>
                      <m:e>
                        <m:r>
                          <a:rPr lang="en-IN" b="0" i="1" smtClean="0">
                            <a:latin typeface="Cambria Math" panose="02040503050406030204" pitchFamily="18" charset="0"/>
                          </a:rPr>
                          <m:t>𝑥</m:t>
                        </m:r>
                      </m:e>
                    </m:acc>
                    <m:r>
                      <a:rPr lang="en-IN" b="0" i="1" dirty="0" smtClean="0">
                        <a:latin typeface="Cambria Math" panose="02040503050406030204" pitchFamily="18" charset="0"/>
                      </a:rPr>
                      <m:t>,</m:t>
                    </m:r>
                    <m:acc>
                      <m:accPr>
                        <m:chr m:val="̅"/>
                        <m:ctrlPr>
                          <a:rPr lang="en-IN" b="0" i="1" dirty="0" smtClean="0">
                            <a:latin typeface="Cambria Math" panose="02040503050406030204" pitchFamily="18" charset="0"/>
                          </a:rPr>
                        </m:ctrlPr>
                      </m:accPr>
                      <m:e>
                        <m:r>
                          <a:rPr lang="en-IN" b="0" i="1" dirty="0" smtClean="0">
                            <a:latin typeface="Cambria Math" panose="02040503050406030204" pitchFamily="18" charset="0"/>
                          </a:rPr>
                          <m:t>𝑦</m:t>
                        </m:r>
                      </m:e>
                    </m:acc>
                    <m:r>
                      <a:rPr lang="en-IN" b="0" i="1" dirty="0" smtClean="0">
                        <a:latin typeface="Cambria Math" panose="02040503050406030204" pitchFamily="18" charset="0"/>
                      </a:rPr>
                      <m:t>=</m:t>
                    </m:r>
                    <m:sSup>
                      <m:sSupPr>
                        <m:ctrlPr>
                          <a:rPr lang="en-IN" b="0" i="1" dirty="0" smtClean="0">
                            <a:latin typeface="Cambria Math" panose="02040503050406030204" pitchFamily="18" charset="0"/>
                          </a:rPr>
                        </m:ctrlPr>
                      </m:sSupPr>
                      <m:e>
                        <m:acc>
                          <m:accPr>
                            <m:chr m:val="̅"/>
                            <m:ctrlPr>
                              <a:rPr lang="en-IN" b="0" i="1" dirty="0" smtClean="0">
                                <a:latin typeface="Cambria Math" panose="02040503050406030204" pitchFamily="18" charset="0"/>
                              </a:rPr>
                            </m:ctrlPr>
                          </m:accPr>
                          <m:e>
                            <m:r>
                              <a:rPr lang="en-IN" b="0" i="1" dirty="0" smtClean="0">
                                <a:latin typeface="Cambria Math" panose="02040503050406030204" pitchFamily="18" charset="0"/>
                              </a:rPr>
                              <m:t>𝑥</m:t>
                            </m:r>
                          </m:e>
                        </m:acc>
                      </m:e>
                      <m:sup>
                        <m:r>
                          <a:rPr lang="en-IN" b="0" i="1" dirty="0" smtClean="0">
                            <a:latin typeface="Cambria Math" panose="02040503050406030204" pitchFamily="18" charset="0"/>
                          </a:rPr>
                          <m:t>𝑇</m:t>
                        </m:r>
                      </m:sup>
                    </m:sSup>
                    <m:acc>
                      <m:accPr>
                        <m:chr m:val="̅"/>
                        <m:ctrlPr>
                          <a:rPr lang="en-IN" b="0" i="1" dirty="0" smtClean="0">
                            <a:latin typeface="Cambria Math" panose="02040503050406030204" pitchFamily="18" charset="0"/>
                          </a:rPr>
                        </m:ctrlPr>
                      </m:accPr>
                      <m:e>
                        <m:r>
                          <a:rPr lang="en-IN" b="0" i="1" dirty="0" smtClean="0">
                            <a:latin typeface="Cambria Math" panose="02040503050406030204" pitchFamily="18" charset="0"/>
                          </a:rPr>
                          <m:t>𝑦</m:t>
                        </m:r>
                      </m:e>
                    </m:acc>
                  </m:oMath>
                </a14:m>
                <a:endParaRPr lang="en-IN" dirty="0"/>
              </a:p>
              <a:p>
                <a:r>
                  <a:rPr lang="en-IN" b="0" dirty="0"/>
                  <a:t>An orthogonal matrix always has </a:t>
                </a:r>
                <a14:m>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𝑄</m:t>
                        </m:r>
                      </m:e>
                      <m:sup>
                        <m:r>
                          <a:rPr lang="en-IN" b="0" i="1" smtClean="0">
                            <a:latin typeface="Cambria Math" panose="02040503050406030204" pitchFamily="18" charset="0"/>
                          </a:rPr>
                          <m:t>𝑇</m:t>
                        </m:r>
                      </m:sup>
                    </m:sSup>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𝑄</m:t>
                        </m:r>
                      </m:e>
                      <m:sup>
                        <m:r>
                          <a:rPr lang="en-IN" b="0" i="1" smtClean="0">
                            <a:latin typeface="Cambria Math" panose="02040503050406030204" pitchFamily="18" charset="0"/>
                          </a:rPr>
                          <m:t>−</m:t>
                        </m:r>
                        <m:r>
                          <a:rPr lang="en-IN" b="0" i="1" smtClean="0">
                            <a:latin typeface="Cambria Math" panose="02040503050406030204" pitchFamily="18" charset="0"/>
                          </a:rPr>
                          <m:t>1</m:t>
                        </m:r>
                      </m:sup>
                    </m:sSup>
                  </m:oMath>
                </a14:m>
                <a:r>
                  <a:rPr lang="en-IN" b="0" dirty="0"/>
                  <a:t> - the columns of </a:t>
                </a:r>
                <a14:m>
                  <m:oMath xmlns:m="http://schemas.openxmlformats.org/officeDocument/2006/math">
                    <m:r>
                      <a:rPr lang="en-IN" b="0" i="1" smtClean="0">
                        <a:latin typeface="Cambria Math" panose="02040503050406030204" pitchFamily="18" charset="0"/>
                      </a:rPr>
                      <m:t>𝑄</m:t>
                    </m:r>
                  </m:oMath>
                </a14:m>
                <a:r>
                  <a:rPr lang="en-IN" b="0" dirty="0"/>
                  <a:t> are orthogonal unit vectors</a:t>
                </a:r>
              </a:p>
              <a:p>
                <a:r>
                  <a:rPr lang="en-IN" dirty="0"/>
                  <a:t>The transpose of lower triangular matrix is upper triangular matrix</a:t>
                </a:r>
              </a:p>
              <a:p>
                <a:r>
                  <a:rPr lang="en-IN" dirty="0"/>
                  <a:t>If </a:t>
                </a:r>
                <a14:m>
                  <m:oMath xmlns:m="http://schemas.openxmlformats.org/officeDocument/2006/math">
                    <m:r>
                      <a:rPr lang="en-IN" b="0" i="1" smtClean="0">
                        <a:latin typeface="Cambria Math" panose="02040503050406030204" pitchFamily="18" charset="0"/>
                      </a:rPr>
                      <m:t>𝐴</m:t>
                    </m:r>
                    <m:r>
                      <a:rPr lang="en-IN" b="0" i="1" smtClean="0">
                        <a:latin typeface="Cambria Math" panose="02040503050406030204" pitchFamily="18" charset="0"/>
                      </a:rPr>
                      <m:t>=</m:t>
                    </m:r>
                    <m:r>
                      <a:rPr lang="en-IN" b="0" i="1" smtClean="0">
                        <a:latin typeface="Cambria Math" panose="02040503050406030204" pitchFamily="18" charset="0"/>
                      </a:rPr>
                      <m:t>𝐿𝐷𝑈</m:t>
                    </m:r>
                  </m:oMath>
                </a14:m>
                <a:r>
                  <a:rPr lang="en-IN" dirty="0"/>
                  <a:t>, then </a:t>
                </a:r>
                <a14:m>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𝐴</m:t>
                        </m:r>
                      </m:e>
                      <m:sup>
                        <m:r>
                          <a:rPr lang="en-IN" b="0" i="1" smtClean="0">
                            <a:latin typeface="Cambria Math" panose="02040503050406030204" pitchFamily="18" charset="0"/>
                          </a:rPr>
                          <m:t>𝑇</m:t>
                        </m:r>
                      </m:sup>
                    </m:sSup>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𝑈</m:t>
                        </m:r>
                      </m:e>
                      <m:sup>
                        <m:r>
                          <a:rPr lang="en-IN" b="0" i="1" smtClean="0">
                            <a:latin typeface="Cambria Math" panose="02040503050406030204" pitchFamily="18" charset="0"/>
                          </a:rPr>
                          <m:t>𝑇</m:t>
                        </m:r>
                      </m:sup>
                    </m:sSup>
                    <m:sSup>
                      <m:sSupPr>
                        <m:ctrlPr>
                          <a:rPr lang="en-IN" b="0" i="1" smtClean="0">
                            <a:latin typeface="Cambria Math" panose="02040503050406030204" pitchFamily="18" charset="0"/>
                          </a:rPr>
                        </m:ctrlPr>
                      </m:sSupPr>
                      <m:e>
                        <m:r>
                          <a:rPr lang="en-IN" b="0" i="1" smtClean="0">
                            <a:latin typeface="Cambria Math" panose="02040503050406030204" pitchFamily="18" charset="0"/>
                          </a:rPr>
                          <m:t>𝐷</m:t>
                        </m:r>
                      </m:e>
                      <m:sup>
                        <m:r>
                          <a:rPr lang="en-IN" b="0" i="1" smtClean="0">
                            <a:latin typeface="Cambria Math" panose="02040503050406030204" pitchFamily="18" charset="0"/>
                          </a:rPr>
                          <m:t>𝑇</m:t>
                        </m:r>
                      </m:sup>
                    </m:sSup>
                    <m:sSup>
                      <m:sSupPr>
                        <m:ctrlPr>
                          <a:rPr lang="en-IN" b="0" i="1" smtClean="0">
                            <a:latin typeface="Cambria Math" panose="02040503050406030204" pitchFamily="18" charset="0"/>
                          </a:rPr>
                        </m:ctrlPr>
                      </m:sSupPr>
                      <m:e>
                        <m:r>
                          <a:rPr lang="en-IN" b="0" i="1" smtClean="0">
                            <a:latin typeface="Cambria Math" panose="02040503050406030204" pitchFamily="18" charset="0"/>
                          </a:rPr>
                          <m:t>𝐿</m:t>
                        </m:r>
                      </m:e>
                      <m:sup>
                        <m:r>
                          <a:rPr lang="en-IN" b="0" i="1" smtClean="0">
                            <a:latin typeface="Cambria Math" panose="02040503050406030204" pitchFamily="18" charset="0"/>
                          </a:rPr>
                          <m:t>𝑇</m:t>
                        </m:r>
                      </m:sup>
                    </m:sSup>
                  </m:oMath>
                </a14:m>
                <a:r>
                  <a:rPr lang="en-IN" dirty="0"/>
                  <a:t> and the pivot matrix </a:t>
                </a:r>
                <a14:m>
                  <m:oMath xmlns:m="http://schemas.openxmlformats.org/officeDocument/2006/math">
                    <m:r>
                      <a:rPr lang="en-IN" b="0" i="1" smtClean="0">
                        <a:latin typeface="Cambria Math" panose="02040503050406030204" pitchFamily="18" charset="0"/>
                      </a:rPr>
                      <m:t>𝐷</m:t>
                    </m:r>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𝐷</m:t>
                        </m:r>
                      </m:e>
                      <m:sup>
                        <m:r>
                          <a:rPr lang="en-IN" b="0" i="1" smtClean="0">
                            <a:latin typeface="Cambria Math" panose="02040503050406030204" pitchFamily="18" charset="0"/>
                          </a:rPr>
                          <m:t>𝑇</m:t>
                        </m:r>
                      </m:sup>
                    </m:sSup>
                  </m:oMath>
                </a14:m>
                <a:endParaRPr lang="en-IN" dirty="0"/>
              </a:p>
              <a:p>
                <a:r>
                  <a:rPr lang="en-IN" baseline="30000" dirty="0"/>
                  <a:t>T </a:t>
                </a:r>
                <a:r>
                  <a:rPr lang="en-IN" dirty="0"/>
                  <a:t>is inside </a:t>
                </a:r>
                <a14:m>
                  <m:oMath xmlns:m="http://schemas.openxmlformats.org/officeDocument/2006/math">
                    <m:r>
                      <a:rPr lang="en-IN" b="0" i="1" smtClean="0">
                        <a:latin typeface="Cambria Math" panose="02040503050406030204" pitchFamily="18" charset="0"/>
                      </a:rPr>
                      <m:t>⇒</m:t>
                    </m:r>
                  </m:oMath>
                </a14:m>
                <a:r>
                  <a:rPr lang="en-IN" dirty="0"/>
                  <a:t> the dot product or inner product is </a:t>
                </a:r>
                <a14:m>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𝑥</m:t>
                        </m:r>
                      </m:e>
                      <m:sup>
                        <m:r>
                          <a:rPr lang="en-IN" b="0" i="1" smtClean="0">
                            <a:latin typeface="Cambria Math" panose="02040503050406030204" pitchFamily="18" charset="0"/>
                          </a:rPr>
                          <m:t>𝑇</m:t>
                        </m:r>
                      </m:sup>
                    </m:sSup>
                    <m:r>
                      <a:rPr lang="en-IN" b="0" i="1" smtClean="0">
                        <a:latin typeface="Cambria Math" panose="02040503050406030204" pitchFamily="18" charset="0"/>
                      </a:rPr>
                      <m:t>𝑦</m:t>
                    </m:r>
                    <m:r>
                      <a:rPr lang="en-IN" b="0" i="1" smtClean="0">
                        <a:latin typeface="Cambria Math" panose="02040503050406030204" pitchFamily="18" charset="0"/>
                      </a:rPr>
                      <m:t>⇒</m:t>
                    </m:r>
                    <m:d>
                      <m:dPr>
                        <m:ctrlPr>
                          <a:rPr lang="en-IN" b="0" i="1" smtClean="0">
                            <a:latin typeface="Cambria Math" panose="02040503050406030204" pitchFamily="18" charset="0"/>
                          </a:rPr>
                        </m:ctrlPr>
                      </m:dPr>
                      <m:e>
                        <m:r>
                          <a:rPr lang="en-IN" b="0" i="1" smtClean="0">
                            <a:latin typeface="Cambria Math" panose="02040503050406030204" pitchFamily="18" charset="0"/>
                          </a:rPr>
                          <m:t>1</m:t>
                        </m:r>
                        <m:r>
                          <a:rPr lang="en-IN" b="0" i="1" smtClean="0">
                            <a:latin typeface="Cambria Math" panose="02040503050406030204" pitchFamily="18" charset="0"/>
                          </a:rPr>
                          <m:t>×</m:t>
                        </m:r>
                        <m:r>
                          <a:rPr lang="en-IN" b="0" i="1" smtClean="0">
                            <a:latin typeface="Cambria Math" panose="02040503050406030204" pitchFamily="18" charset="0"/>
                          </a:rPr>
                          <m:t>𝑛</m:t>
                        </m:r>
                      </m:e>
                    </m:d>
                    <m:d>
                      <m:dPr>
                        <m:ctrlPr>
                          <a:rPr lang="en-IN" b="0" i="1" smtClean="0">
                            <a:latin typeface="Cambria Math" panose="02040503050406030204" pitchFamily="18" charset="0"/>
                          </a:rPr>
                        </m:ctrlPr>
                      </m:dPr>
                      <m:e>
                        <m:r>
                          <a:rPr lang="en-IN" b="0" i="1" smtClean="0">
                            <a:latin typeface="Cambria Math" panose="02040503050406030204" pitchFamily="18" charset="0"/>
                          </a:rPr>
                          <m:t>𝑛</m:t>
                        </m:r>
                        <m:r>
                          <a:rPr lang="en-IN" b="0" i="1" smtClean="0">
                            <a:latin typeface="Cambria Math" panose="02040503050406030204" pitchFamily="18" charset="0"/>
                          </a:rPr>
                          <m:t>×</m:t>
                        </m:r>
                        <m:r>
                          <a:rPr lang="en-IN" b="0" i="1" smtClean="0">
                            <a:latin typeface="Cambria Math" panose="02040503050406030204" pitchFamily="18" charset="0"/>
                          </a:rPr>
                          <m:t>1</m:t>
                        </m:r>
                      </m:e>
                    </m:d>
                  </m:oMath>
                </a14:m>
                <a:r>
                  <a:rPr lang="en-IN" b="0" dirty="0"/>
                  <a:t> - A number</a:t>
                </a:r>
              </a:p>
              <a:p>
                <a:r>
                  <a:rPr lang="en-IN" baseline="30000" dirty="0"/>
                  <a:t>T </a:t>
                </a:r>
                <a:r>
                  <a:rPr lang="en-IN" dirty="0"/>
                  <a:t>is outside </a:t>
                </a:r>
                <a14:m>
                  <m:oMath xmlns:m="http://schemas.openxmlformats.org/officeDocument/2006/math">
                    <m:r>
                      <a:rPr lang="en-IN" b="0" i="1" smtClean="0">
                        <a:latin typeface="Cambria Math" panose="02040503050406030204" pitchFamily="18" charset="0"/>
                      </a:rPr>
                      <m:t>⇒ </m:t>
                    </m:r>
                  </m:oMath>
                </a14:m>
                <a:r>
                  <a:rPr lang="en-IN" dirty="0"/>
                  <a:t>The rank one product or outer product is </a:t>
                </a:r>
                <a14:m>
                  <m:oMath xmlns:m="http://schemas.openxmlformats.org/officeDocument/2006/math">
                    <m:r>
                      <a:rPr lang="en-IN" b="0" i="1" smtClean="0">
                        <a:latin typeface="Cambria Math" panose="02040503050406030204" pitchFamily="18" charset="0"/>
                      </a:rPr>
                      <m:t>𝑥</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𝑦</m:t>
                        </m:r>
                      </m:e>
                      <m:sup>
                        <m:r>
                          <a:rPr lang="en-IN" b="0" i="1" smtClean="0">
                            <a:latin typeface="Cambria Math" panose="02040503050406030204" pitchFamily="18" charset="0"/>
                          </a:rPr>
                          <m:t>𝑇</m:t>
                        </m:r>
                      </m:sup>
                    </m:sSup>
                    <m:r>
                      <a:rPr lang="en-IN" b="0" i="1" smtClean="0">
                        <a:latin typeface="Cambria Math" panose="02040503050406030204" pitchFamily="18" charset="0"/>
                      </a:rPr>
                      <m:t>⇒(</m:t>
                    </m:r>
                    <m:r>
                      <a:rPr lang="en-IN" b="0" i="1" smtClean="0">
                        <a:latin typeface="Cambria Math" panose="02040503050406030204" pitchFamily="18" charset="0"/>
                      </a:rPr>
                      <m:t>𝑛</m:t>
                    </m:r>
                    <m:r>
                      <a:rPr lang="en-IN" b="0" i="1" smtClean="0">
                        <a:latin typeface="Cambria Math" panose="02040503050406030204" pitchFamily="18" charset="0"/>
                      </a:rPr>
                      <m:t>×</m:t>
                    </m:r>
                    <m:r>
                      <a:rPr lang="en-IN" b="0" i="1" smtClean="0">
                        <a:latin typeface="Cambria Math" panose="02040503050406030204" pitchFamily="18" charset="0"/>
                      </a:rPr>
                      <m:t>1</m:t>
                    </m:r>
                    <m:r>
                      <a:rPr lang="en-IN" b="0" i="1" smtClean="0">
                        <a:latin typeface="Cambria Math" panose="02040503050406030204" pitchFamily="18" charset="0"/>
                      </a:rPr>
                      <m:t>)(</m:t>
                    </m:r>
                    <m:r>
                      <a:rPr lang="en-IN" b="0" i="1" smtClean="0">
                        <a:latin typeface="Cambria Math" panose="02040503050406030204" pitchFamily="18" charset="0"/>
                      </a:rPr>
                      <m:t>1</m:t>
                    </m:r>
                    <m:r>
                      <a:rPr lang="en-IN" b="0" i="1" smtClean="0">
                        <a:latin typeface="Cambria Math" panose="02040503050406030204" pitchFamily="18" charset="0"/>
                      </a:rPr>
                      <m:t>×</m:t>
                    </m:r>
                    <m:r>
                      <a:rPr lang="en-IN" b="0" i="1" smtClean="0">
                        <a:latin typeface="Cambria Math" panose="02040503050406030204" pitchFamily="18" charset="0"/>
                      </a:rPr>
                      <m:t>𝑛</m:t>
                    </m:r>
                    <m:r>
                      <a:rPr lang="en-IN" b="0" i="1" smtClean="0">
                        <a:latin typeface="Cambria Math" panose="02040503050406030204" pitchFamily="18" charset="0"/>
                      </a:rPr>
                      <m:t>)</m:t>
                    </m:r>
                  </m:oMath>
                </a14:m>
                <a:r>
                  <a:rPr lang="en-IN" dirty="0"/>
                  <a:t> – A matrix</a:t>
                </a:r>
              </a:p>
              <a:p>
                <a:r>
                  <a:rPr lang="en-IN" dirty="0"/>
                  <a:t>Symmetric </a:t>
                </a:r>
                <a14:m>
                  <m:oMath xmlns:m="http://schemas.openxmlformats.org/officeDocument/2006/math">
                    <m:r>
                      <a:rPr lang="en-IN" b="0" i="1" smtClean="0">
                        <a:latin typeface="Cambria Math" panose="02040503050406030204" pitchFamily="18" charset="0"/>
                      </a:rPr>
                      <m:t>𝑆</m:t>
                    </m:r>
                    <m:r>
                      <a:rPr lang="en-IN" b="0" i="1" smtClean="0">
                        <a:latin typeface="Cambria Math" panose="02040503050406030204" pitchFamily="18" charset="0"/>
                      </a:rPr>
                      <m:t> </m:t>
                    </m:r>
                  </m:oMath>
                </a14:m>
                <a:r>
                  <a:rPr lang="en-IN" dirty="0"/>
                  <a:t>matrix has </a:t>
                </a:r>
                <a14:m>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𝑆</m:t>
                        </m:r>
                      </m:e>
                      <m:sup>
                        <m:r>
                          <a:rPr lang="en-IN" b="0" i="1" smtClean="0">
                            <a:latin typeface="Cambria Math" panose="02040503050406030204" pitchFamily="18" charset="0"/>
                          </a:rPr>
                          <m:t>𝑇</m:t>
                        </m:r>
                      </m:sup>
                    </m:sSup>
                    <m:r>
                      <a:rPr lang="en-IN" b="0" i="1" smtClean="0">
                        <a:latin typeface="Cambria Math" panose="02040503050406030204" pitchFamily="18" charset="0"/>
                      </a:rPr>
                      <m:t>=</m:t>
                    </m:r>
                    <m:r>
                      <a:rPr lang="en-IN" b="0" i="1" smtClean="0">
                        <a:latin typeface="Cambria Math" panose="02040503050406030204" pitchFamily="18" charset="0"/>
                      </a:rPr>
                      <m:t>𝑆</m:t>
                    </m:r>
                  </m:oMath>
                </a14:m>
                <a:endParaRPr lang="en-IN" b="0" dirty="0"/>
              </a:p>
              <a:p>
                <a:pPr lvl="1"/>
                <a:r>
                  <a:rPr lang="en-IN" b="0" dirty="0"/>
                  <a:t>The inverse of a symmetric matrix is also symmetric</a:t>
                </a:r>
              </a:p>
              <a:p>
                <a:pPr lvl="1"/>
                <a:r>
                  <a:rPr lang="en-IN" b="0" dirty="0"/>
                  <a:t>The product </a:t>
                </a:r>
                <a14:m>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𝐴</m:t>
                        </m:r>
                      </m:e>
                      <m:sup>
                        <m:r>
                          <a:rPr lang="en-IN" b="0" i="1" smtClean="0">
                            <a:latin typeface="Cambria Math" panose="02040503050406030204" pitchFamily="18" charset="0"/>
                          </a:rPr>
                          <m:t>𝑇</m:t>
                        </m:r>
                      </m:sup>
                    </m:sSup>
                    <m:r>
                      <a:rPr lang="en-IN" b="0" i="1" smtClean="0">
                        <a:latin typeface="Cambria Math" panose="02040503050406030204" pitchFamily="18" charset="0"/>
                      </a:rPr>
                      <m:t>𝐴</m:t>
                    </m:r>
                  </m:oMath>
                </a14:m>
                <a:r>
                  <a:rPr lang="en-IN" b="0" dirty="0"/>
                  <a:t> for any matrix is a square symmetric matrix</a:t>
                </a:r>
              </a:p>
              <a:p>
                <a:pPr lvl="2"/>
                <a14:m>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𝐴</m:t>
                        </m:r>
                      </m:e>
                      <m:sup>
                        <m:r>
                          <a:rPr lang="en-IN" b="0" i="1" smtClean="0">
                            <a:latin typeface="Cambria Math" panose="02040503050406030204" pitchFamily="18" charset="0"/>
                          </a:rPr>
                          <m:t>𝑇</m:t>
                        </m:r>
                      </m:sup>
                    </m:sSup>
                    <m:r>
                      <a:rPr lang="en-IN" b="0" i="1" smtClean="0">
                        <a:latin typeface="Cambria Math" panose="02040503050406030204" pitchFamily="18" charset="0"/>
                      </a:rPr>
                      <m:t>𝐴</m:t>
                    </m:r>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d>
                          <m:dPr>
                            <m:ctrlPr>
                              <a:rPr lang="en-IN" b="0" i="1" smtClean="0">
                                <a:latin typeface="Cambria Math" panose="02040503050406030204" pitchFamily="18" charset="0"/>
                              </a:rPr>
                            </m:ctrlPr>
                          </m:dPr>
                          <m:e>
                            <m:sSup>
                              <m:sSupPr>
                                <m:ctrlPr>
                                  <a:rPr lang="en-IN" b="0" i="1" smtClean="0">
                                    <a:latin typeface="Cambria Math" panose="02040503050406030204" pitchFamily="18" charset="0"/>
                                  </a:rPr>
                                </m:ctrlPr>
                              </m:sSupPr>
                              <m:e>
                                <m:r>
                                  <a:rPr lang="en-IN" b="0" i="1" smtClean="0">
                                    <a:latin typeface="Cambria Math" panose="02040503050406030204" pitchFamily="18" charset="0"/>
                                  </a:rPr>
                                  <m:t>𝐴</m:t>
                                </m:r>
                              </m:e>
                              <m:sup>
                                <m:r>
                                  <a:rPr lang="en-IN" b="0" i="1" smtClean="0">
                                    <a:latin typeface="Cambria Math" panose="02040503050406030204" pitchFamily="18" charset="0"/>
                                  </a:rPr>
                                  <m:t>𝑇</m:t>
                                </m:r>
                              </m:sup>
                            </m:sSup>
                            <m:r>
                              <a:rPr lang="en-IN" b="0" i="1" smtClean="0">
                                <a:latin typeface="Cambria Math" panose="02040503050406030204" pitchFamily="18" charset="0"/>
                              </a:rPr>
                              <m:t>𝐴</m:t>
                            </m:r>
                          </m:e>
                        </m:d>
                      </m:e>
                      <m:sup>
                        <m:r>
                          <a:rPr lang="en-IN" b="0" i="1" smtClean="0">
                            <a:latin typeface="Cambria Math" panose="02040503050406030204" pitchFamily="18" charset="0"/>
                          </a:rPr>
                          <m:t>𝑇</m:t>
                        </m:r>
                      </m:sup>
                    </m:sSup>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𝐴</m:t>
                        </m:r>
                      </m:e>
                      <m:sup>
                        <m:r>
                          <a:rPr lang="en-IN" b="0" i="1" smtClean="0">
                            <a:latin typeface="Cambria Math" panose="02040503050406030204" pitchFamily="18" charset="0"/>
                          </a:rPr>
                          <m:t>𝑇</m:t>
                        </m:r>
                      </m:sup>
                    </m:sSup>
                    <m:sSup>
                      <m:sSupPr>
                        <m:ctrlPr>
                          <a:rPr lang="en-IN" b="0" i="1" smtClean="0">
                            <a:latin typeface="Cambria Math" panose="02040503050406030204" pitchFamily="18" charset="0"/>
                          </a:rPr>
                        </m:ctrlPr>
                      </m:sSupPr>
                      <m:e>
                        <m:sSup>
                          <m:sSupPr>
                            <m:ctrlPr>
                              <a:rPr lang="en-IN" b="0" i="1" smtClean="0">
                                <a:latin typeface="Cambria Math" panose="02040503050406030204" pitchFamily="18" charset="0"/>
                              </a:rPr>
                            </m:ctrlPr>
                          </m:sSupPr>
                          <m:e>
                            <m:r>
                              <a:rPr lang="en-IN" b="0" i="1" smtClean="0">
                                <a:latin typeface="Cambria Math" panose="02040503050406030204" pitchFamily="18" charset="0"/>
                              </a:rPr>
                              <m:t>(</m:t>
                            </m:r>
                            <m:r>
                              <a:rPr lang="en-IN" b="0" i="1" smtClean="0">
                                <a:latin typeface="Cambria Math" panose="02040503050406030204" pitchFamily="18" charset="0"/>
                              </a:rPr>
                              <m:t>𝐴</m:t>
                            </m:r>
                          </m:e>
                          <m:sup>
                            <m:r>
                              <a:rPr lang="en-IN" b="0" i="1" smtClean="0">
                                <a:latin typeface="Cambria Math" panose="02040503050406030204" pitchFamily="18" charset="0"/>
                              </a:rPr>
                              <m:t>𝑇</m:t>
                            </m:r>
                          </m:sup>
                        </m:sSup>
                        <m:r>
                          <a:rPr lang="en-IN" b="0" i="1" smtClean="0">
                            <a:latin typeface="Cambria Math" panose="02040503050406030204" pitchFamily="18" charset="0"/>
                          </a:rPr>
                          <m:t>)</m:t>
                        </m:r>
                      </m:e>
                      <m:sup>
                        <m:r>
                          <a:rPr lang="en-IN" b="0" i="1" smtClean="0">
                            <a:latin typeface="Cambria Math" panose="02040503050406030204" pitchFamily="18" charset="0"/>
                          </a:rPr>
                          <m:t>𝑇</m:t>
                        </m:r>
                      </m:sup>
                    </m:sSup>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𝐴</m:t>
                        </m:r>
                      </m:e>
                      <m:sup>
                        <m:r>
                          <a:rPr lang="en-IN" b="0" i="1" smtClean="0">
                            <a:latin typeface="Cambria Math" panose="02040503050406030204" pitchFamily="18" charset="0"/>
                          </a:rPr>
                          <m:t>𝑇</m:t>
                        </m:r>
                      </m:sup>
                    </m:sSup>
                    <m:r>
                      <a:rPr lang="en-IN" b="0" i="1" smtClean="0">
                        <a:latin typeface="Cambria Math" panose="02040503050406030204" pitchFamily="18" charset="0"/>
                      </a:rPr>
                      <m:t>𝐴</m:t>
                    </m:r>
                    <m:r>
                      <a:rPr lang="en-IN" b="0" i="1" smtClean="0">
                        <a:latin typeface="Cambria Math" panose="02040503050406030204" pitchFamily="18" charset="0"/>
                      </a:rPr>
                      <m:t>  </m:t>
                    </m:r>
                  </m:oMath>
                </a14:m>
                <a:endParaRPr lang="en-IN" b="0" dirty="0"/>
              </a:p>
              <a:p>
                <a:r>
                  <a:rPr lang="en-IN" dirty="0"/>
                  <a:t>A permutation matrix has same rows as </a:t>
                </a:r>
                <a14:m>
                  <m:oMath xmlns:m="http://schemas.openxmlformats.org/officeDocument/2006/math">
                    <m:r>
                      <a:rPr lang="en-IN" b="0" i="1" smtClean="0">
                        <a:latin typeface="Cambria Math" panose="02040503050406030204" pitchFamily="18" charset="0"/>
                      </a:rPr>
                      <m:t>𝐼</m:t>
                    </m:r>
                  </m:oMath>
                </a14:m>
                <a:r>
                  <a:rPr lang="en-IN" b="0" dirty="0"/>
                  <a:t>. There are </a:t>
                </a:r>
                <a14:m>
                  <m:oMath xmlns:m="http://schemas.openxmlformats.org/officeDocument/2006/math">
                    <m:r>
                      <a:rPr lang="en-IN" b="0" i="1" smtClean="0">
                        <a:latin typeface="Cambria Math" panose="02040503050406030204" pitchFamily="18" charset="0"/>
                      </a:rPr>
                      <m:t>𝑛</m:t>
                    </m:r>
                    <m:r>
                      <a:rPr lang="en-IN" b="0" i="1" smtClean="0">
                        <a:latin typeface="Cambria Math" panose="02040503050406030204" pitchFamily="18" charset="0"/>
                      </a:rPr>
                      <m:t>!</m:t>
                    </m:r>
                  </m:oMath>
                </a14:m>
                <a:r>
                  <a:rPr lang="en-IN" b="0" dirty="0"/>
                  <a:t> Different orders and </a:t>
                </a:r>
                <a14:m>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𝑃</m:t>
                        </m:r>
                      </m:e>
                      <m:sup>
                        <m:r>
                          <a:rPr lang="en-IN" b="0" i="1" smtClean="0">
                            <a:latin typeface="Cambria Math" panose="02040503050406030204" pitchFamily="18" charset="0"/>
                          </a:rPr>
                          <m:t>𝑇</m:t>
                        </m:r>
                      </m:sup>
                    </m:sSup>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𝑃</m:t>
                        </m:r>
                      </m:e>
                      <m:sup>
                        <m:r>
                          <a:rPr lang="en-IN" b="0" i="1" smtClean="0">
                            <a:latin typeface="Cambria Math" panose="02040503050406030204" pitchFamily="18" charset="0"/>
                          </a:rPr>
                          <m:t>−</m:t>
                        </m:r>
                        <m:r>
                          <a:rPr lang="en-IN" b="0" i="1" smtClean="0">
                            <a:latin typeface="Cambria Math" panose="02040503050406030204" pitchFamily="18" charset="0"/>
                          </a:rPr>
                          <m:t>1</m:t>
                        </m:r>
                      </m:sup>
                    </m:sSup>
                  </m:oMath>
                </a14:m>
                <a:endParaRPr lang="en-IN" b="0" dirty="0"/>
              </a:p>
              <a:p>
                <a:endParaRPr lang="en-IN" dirty="0"/>
              </a:p>
              <a:p>
                <a:endParaRPr lang="en-IN" dirty="0"/>
              </a:p>
              <a:p>
                <a:endParaRPr lang="en-IN" b="0" dirty="0"/>
              </a:p>
              <a:p>
                <a:endParaRPr lang="en-IN" dirty="0"/>
              </a:p>
            </p:txBody>
          </p:sp>
        </mc:Choice>
        <mc:Fallback xmlns="">
          <p:sp>
            <p:nvSpPr>
              <p:cNvPr id="3" name="Content Placeholder 2">
                <a:extLst>
                  <a:ext uri="{FF2B5EF4-FFF2-40B4-BE49-F238E27FC236}">
                    <a16:creationId xmlns:a16="http://schemas.microsoft.com/office/drawing/2014/main" id="{C2EF5085-8A0D-0152-0318-5E3F07CC2858}"/>
                  </a:ext>
                </a:extLst>
              </p:cNvPr>
              <p:cNvSpPr>
                <a:spLocks noGrp="1" noRot="1" noChangeAspect="1" noMove="1" noResize="1" noEditPoints="1" noAdjustHandles="1" noChangeArrowheads="1" noChangeShapeType="1" noTextEdit="1"/>
              </p:cNvSpPr>
              <p:nvPr>
                <p:ph sz="quarter" idx="10"/>
              </p:nvPr>
            </p:nvSpPr>
            <p:spPr>
              <a:blipFill>
                <a:blip r:embed="rId2"/>
                <a:stretch>
                  <a:fillRect t="-1433"/>
                </a:stretch>
              </a:blipFill>
            </p:spPr>
            <p:txBody>
              <a:bodyPr/>
              <a:lstStyle/>
              <a:p>
                <a:r>
                  <a:rPr lang="en-IN">
                    <a:noFill/>
                  </a:rPr>
                  <a:t> </a:t>
                </a:r>
              </a:p>
            </p:txBody>
          </p:sp>
        </mc:Fallback>
      </mc:AlternateContent>
    </p:spTree>
    <p:extLst>
      <p:ext uri="{BB962C8B-B14F-4D97-AF65-F5344CB8AC3E}">
        <p14:creationId xmlns:p14="http://schemas.microsoft.com/office/powerpoint/2010/main" val="1038988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DBBEB-C60F-3ADB-CE4E-1A675CF1D2B4}"/>
              </a:ext>
            </a:extLst>
          </p:cNvPr>
          <p:cNvSpPr>
            <a:spLocks noGrp="1"/>
          </p:cNvSpPr>
          <p:nvPr>
            <p:ph type="title"/>
          </p:nvPr>
        </p:nvSpPr>
        <p:spPr/>
        <p:txBody>
          <a:bodyPr/>
          <a:lstStyle/>
          <a:p>
            <a:r>
              <a:rPr lang="en-IN" dirty="0"/>
              <a:t>Vector Spaces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11D3D9A-DBBE-40AA-A639-83428323F78A}"/>
                  </a:ext>
                </a:extLst>
              </p:cNvPr>
              <p:cNvSpPr>
                <a:spLocks noGrp="1"/>
              </p:cNvSpPr>
              <p:nvPr>
                <p:ph sz="quarter" idx="10"/>
              </p:nvPr>
            </p:nvSpPr>
            <p:spPr/>
            <p:txBody>
              <a:bodyPr>
                <a:normAutofit fontScale="77500" lnSpcReduction="20000"/>
              </a:bodyPr>
              <a:lstStyle/>
              <a:p>
                <a:r>
                  <a:rPr lang="en-IN" dirty="0"/>
                  <a:t>Vector space </a:t>
                </a:r>
                <a14:m>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ℝ</m:t>
                        </m:r>
                      </m:e>
                      <m:sup>
                        <m:r>
                          <a:rPr lang="en-IN" b="0" i="1" smtClean="0">
                            <a:latin typeface="Cambria Math" panose="02040503050406030204" pitchFamily="18" charset="0"/>
                          </a:rPr>
                          <m:t>𝑛</m:t>
                        </m:r>
                      </m:sup>
                    </m:sSup>
                    <m:r>
                      <a:rPr lang="en-IN" b="0" i="0" smtClean="0">
                        <a:latin typeface="Cambria Math" panose="02040503050406030204" pitchFamily="18" charset="0"/>
                      </a:rPr>
                      <m:t> </m:t>
                    </m:r>
                  </m:oMath>
                </a14:m>
                <a:r>
                  <a:rPr lang="en-IN" dirty="0"/>
                  <a:t>consists of all column vectors </a:t>
                </a:r>
                <a14:m>
                  <m:oMath xmlns:m="http://schemas.openxmlformats.org/officeDocument/2006/math">
                    <m:r>
                      <a:rPr lang="en-IN" b="0" i="1" smtClean="0">
                        <a:latin typeface="Cambria Math" panose="02040503050406030204" pitchFamily="18" charset="0"/>
                      </a:rPr>
                      <m:t>𝑣</m:t>
                    </m:r>
                  </m:oMath>
                </a14:m>
                <a:r>
                  <a:rPr lang="en-IN" dirty="0"/>
                  <a:t> with </a:t>
                </a:r>
                <a14:m>
                  <m:oMath xmlns:m="http://schemas.openxmlformats.org/officeDocument/2006/math">
                    <m:r>
                      <a:rPr lang="en-IN" b="0" i="1" smtClean="0">
                        <a:latin typeface="Cambria Math" panose="02040503050406030204" pitchFamily="18" charset="0"/>
                      </a:rPr>
                      <m:t>𝑛</m:t>
                    </m:r>
                  </m:oMath>
                </a14:m>
                <a:r>
                  <a:rPr lang="en-IN" dirty="0"/>
                  <a:t> components/dimensions (real number</a:t>
                </a:r>
              </a:p>
              <a:p>
                <a:r>
                  <a:rPr lang="en-IN" dirty="0"/>
                  <a:t>Vector space </a:t>
                </a:r>
                <a14:m>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𝑅</m:t>
                        </m:r>
                      </m:e>
                      <m:sup>
                        <m:r>
                          <a:rPr lang="en-IN" b="0" i="1" smtClean="0">
                            <a:latin typeface="Cambria Math" panose="02040503050406030204" pitchFamily="18" charset="0"/>
                          </a:rPr>
                          <m:t>2</m:t>
                        </m:r>
                      </m:sup>
                    </m:sSup>
                  </m:oMath>
                </a14:m>
                <a:r>
                  <a:rPr lang="en-IN" dirty="0"/>
                  <a:t> is represented by </a:t>
                </a:r>
                <a14:m>
                  <m:oMath xmlns:m="http://schemas.openxmlformats.org/officeDocument/2006/math">
                    <m:r>
                      <a:rPr lang="en-IN" b="0" i="1" smtClean="0">
                        <a:latin typeface="Cambria Math" panose="02040503050406030204" pitchFamily="18" charset="0"/>
                      </a:rPr>
                      <m:t>𝑥𝑦</m:t>
                    </m:r>
                  </m:oMath>
                </a14:m>
                <a:r>
                  <a:rPr lang="en-IN" dirty="0"/>
                  <a:t>-plane</a:t>
                </a:r>
              </a:p>
              <a:p>
                <a14:m>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ℝ</m:t>
                        </m:r>
                      </m:e>
                      <m:sup>
                        <m:r>
                          <a:rPr lang="en-IN" b="0" i="1" smtClean="0">
                            <a:latin typeface="Cambria Math" panose="02040503050406030204" pitchFamily="18" charset="0"/>
                          </a:rPr>
                          <m:t>3</m:t>
                        </m:r>
                      </m:sup>
                    </m:sSup>
                  </m:oMath>
                </a14:m>
                <a:r>
                  <a:rPr lang="en-IN" dirty="0"/>
                  <a:t>corresponds to all vectors in 3-dimensional space</a:t>
                </a:r>
              </a:p>
              <a:p>
                <a:r>
                  <a:rPr lang="en-IN" dirty="0"/>
                  <a:t>The space </a:t>
                </a:r>
                <a14:m>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𝑅</m:t>
                        </m:r>
                      </m:e>
                      <m:sup>
                        <m:r>
                          <a:rPr lang="en-IN" b="0" i="1" smtClean="0">
                            <a:latin typeface="Cambria Math" panose="02040503050406030204" pitchFamily="18" charset="0"/>
                          </a:rPr>
                          <m:t>𝑛</m:t>
                        </m:r>
                      </m:sup>
                    </m:sSup>
                  </m:oMath>
                </a14:m>
                <a:r>
                  <a:rPr lang="en-IN" dirty="0"/>
                  <a:t> consists of all column vectors </a:t>
                </a:r>
                <a14:m>
                  <m:oMath xmlns:m="http://schemas.openxmlformats.org/officeDocument/2006/math">
                    <m:r>
                      <a:rPr lang="en-IN" b="0" i="1" smtClean="0">
                        <a:latin typeface="Cambria Math" panose="02040503050406030204" pitchFamily="18" charset="0"/>
                      </a:rPr>
                      <m:t>𝑣</m:t>
                    </m:r>
                  </m:oMath>
                </a14:m>
                <a:r>
                  <a:rPr lang="en-IN" dirty="0"/>
                  <a:t> with n components/dimensions</a:t>
                </a:r>
              </a:p>
              <a:p>
                <a:r>
                  <a:rPr lang="en-IN" dirty="0"/>
                  <a:t>The basic properties (2) satisfied by vector spaces are:</a:t>
                </a:r>
              </a:p>
              <a:p>
                <a:pPr lvl="1"/>
                <a:r>
                  <a:rPr lang="en-IN" dirty="0"/>
                  <a:t>We can add two vectors and multiply any vector by a scalar in </a:t>
                </a:r>
                <a14:m>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ℝ</m:t>
                        </m:r>
                      </m:e>
                      <m:sup>
                        <m:r>
                          <a:rPr lang="en-IN" b="0" i="1" smtClean="0">
                            <a:latin typeface="Cambria Math" panose="02040503050406030204" pitchFamily="18" charset="0"/>
                          </a:rPr>
                          <m:t>𝑛</m:t>
                        </m:r>
                      </m:sup>
                    </m:sSup>
                  </m:oMath>
                </a14:m>
                <a:r>
                  <a:rPr lang="en-IN" dirty="0"/>
                  <a:t> – the result stays in the same space </a:t>
                </a:r>
              </a:p>
              <a:p>
                <a:r>
                  <a:rPr lang="en-IN" dirty="0"/>
                  <a:t>A </a:t>
                </a:r>
                <a:r>
                  <a:rPr lang="en-IN" b="1" i="1" dirty="0"/>
                  <a:t>real vector space </a:t>
                </a:r>
                <a:r>
                  <a:rPr lang="en-IN" dirty="0"/>
                  <a:t>is a set of vectors together with 8 rules for vector addition and multiplication by real numbers</a:t>
                </a:r>
              </a:p>
              <a:p>
                <a:pPr marL="914400" lvl="1" indent="-457200">
                  <a:buFont typeface="+mj-lt"/>
                  <a:buAutoNum type="arabicPeriod"/>
                </a:pPr>
                <a14:m>
                  <m:oMath xmlns:m="http://schemas.openxmlformats.org/officeDocument/2006/math">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𝑦</m:t>
                    </m:r>
                    <m:r>
                      <a:rPr lang="en-IN" b="0" i="1" smtClean="0">
                        <a:latin typeface="Cambria Math" panose="02040503050406030204" pitchFamily="18" charset="0"/>
                      </a:rPr>
                      <m:t>=</m:t>
                    </m:r>
                    <m:r>
                      <a:rPr lang="en-IN" b="0" i="1" smtClean="0">
                        <a:latin typeface="Cambria Math" panose="02040503050406030204" pitchFamily="18" charset="0"/>
                      </a:rPr>
                      <m:t>𝑦</m:t>
                    </m:r>
                    <m:r>
                      <a:rPr lang="en-IN" b="0" i="1" smtClean="0">
                        <a:latin typeface="Cambria Math" panose="02040503050406030204" pitchFamily="18" charset="0"/>
                      </a:rPr>
                      <m:t>+</m:t>
                    </m:r>
                    <m:r>
                      <a:rPr lang="en-IN" b="0" i="1" smtClean="0">
                        <a:latin typeface="Cambria Math" panose="02040503050406030204" pitchFamily="18" charset="0"/>
                      </a:rPr>
                      <m:t>𝑥</m:t>
                    </m:r>
                  </m:oMath>
                </a14:m>
                <a:endParaRPr lang="en-IN" b="0" i="1" dirty="0"/>
              </a:p>
              <a:p>
                <a:pPr marL="914400" lvl="1" indent="-457200">
                  <a:buFont typeface="+mj-lt"/>
                  <a:buAutoNum type="arabicPeriod"/>
                </a:pPr>
                <a14:m>
                  <m:oMath xmlns:m="http://schemas.openxmlformats.org/officeDocument/2006/math">
                    <m:d>
                      <m:dPr>
                        <m:ctrlPr>
                          <a:rPr lang="en-IN" b="0" i="1" smtClean="0">
                            <a:latin typeface="Cambria Math" panose="02040503050406030204" pitchFamily="18" charset="0"/>
                          </a:rPr>
                        </m:ctrlPr>
                      </m:dPr>
                      <m:e>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𝑦</m:t>
                        </m:r>
                      </m:e>
                    </m:d>
                    <m:r>
                      <a:rPr lang="en-IN" b="0" i="1" smtClean="0">
                        <a:latin typeface="Cambria Math" panose="02040503050406030204" pitchFamily="18" charset="0"/>
                      </a:rPr>
                      <m:t>+</m:t>
                    </m:r>
                    <m:r>
                      <a:rPr lang="en-IN" b="0" i="1" smtClean="0">
                        <a:latin typeface="Cambria Math" panose="02040503050406030204" pitchFamily="18" charset="0"/>
                      </a:rPr>
                      <m:t>𝑧</m:t>
                    </m:r>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𝑦</m:t>
                    </m:r>
                    <m:r>
                      <a:rPr lang="en-IN" b="0" i="1" smtClean="0">
                        <a:latin typeface="Cambria Math" panose="02040503050406030204" pitchFamily="18" charset="0"/>
                      </a:rPr>
                      <m:t>+</m:t>
                    </m:r>
                    <m:r>
                      <a:rPr lang="en-IN" b="0" i="1" smtClean="0">
                        <a:latin typeface="Cambria Math" panose="02040503050406030204" pitchFamily="18" charset="0"/>
                      </a:rPr>
                      <m:t>𝑧</m:t>
                    </m:r>
                    <m:r>
                      <a:rPr lang="en-IN" b="0" i="1" smtClean="0">
                        <a:latin typeface="Cambria Math" panose="02040503050406030204" pitchFamily="18" charset="0"/>
                      </a:rPr>
                      <m:t>)</m:t>
                    </m:r>
                  </m:oMath>
                </a14:m>
                <a:endParaRPr lang="en-IN" i="1" dirty="0"/>
              </a:p>
              <a:p>
                <a:pPr marL="914400" lvl="1" indent="-457200">
                  <a:buFont typeface="+mj-lt"/>
                  <a:buAutoNum type="arabicPeriod"/>
                </a:pPr>
                <a:r>
                  <a:rPr lang="en-IN" i="1" dirty="0"/>
                  <a:t>Unique zero vector such that </a:t>
                </a:r>
                <a14:m>
                  <m:oMath xmlns:m="http://schemas.openxmlformats.org/officeDocument/2006/math">
                    <m:r>
                      <a:rPr lang="en-IN" b="0" i="1" smtClean="0">
                        <a:latin typeface="Cambria Math" panose="02040503050406030204" pitchFamily="18" charset="0"/>
                      </a:rPr>
                      <m:t>𝑥</m:t>
                    </m:r>
                    <m:r>
                      <a:rPr lang="en-IN" b="0" i="1" smtClean="0">
                        <a:latin typeface="Cambria Math" panose="02040503050406030204" pitchFamily="18" charset="0"/>
                      </a:rPr>
                      <m:t>+0=</m:t>
                    </m:r>
                    <m:r>
                      <a:rPr lang="en-IN" b="0" i="1" smtClean="0">
                        <a:latin typeface="Cambria Math" panose="02040503050406030204" pitchFamily="18" charset="0"/>
                      </a:rPr>
                      <m:t>𝑥</m:t>
                    </m:r>
                    <m:r>
                      <a:rPr lang="en-IN" b="0" i="1" smtClean="0">
                        <a:latin typeface="Cambria Math" panose="02040503050406030204" pitchFamily="18" charset="0"/>
                      </a:rPr>
                      <m:t> </m:t>
                    </m:r>
                    <m:r>
                      <a:rPr lang="en-IN" b="0" i="1" smtClean="0">
                        <a:latin typeface="Cambria Math" panose="02040503050406030204" pitchFamily="18" charset="0"/>
                      </a:rPr>
                      <m:t>𝑓𝑜𝑟</m:t>
                    </m:r>
                    <m:r>
                      <a:rPr lang="en-IN" b="0" i="1" smtClean="0">
                        <a:latin typeface="Cambria Math" panose="02040503050406030204" pitchFamily="18" charset="0"/>
                      </a:rPr>
                      <m:t> </m:t>
                    </m:r>
                    <m:r>
                      <a:rPr lang="en-IN" b="0" i="1" smtClean="0">
                        <a:latin typeface="Cambria Math" panose="02040503050406030204" pitchFamily="18" charset="0"/>
                      </a:rPr>
                      <m:t>𝑎𝑙𝑙</m:t>
                    </m:r>
                    <m:r>
                      <a:rPr lang="en-IN" b="0" i="1" smtClean="0">
                        <a:latin typeface="Cambria Math" panose="02040503050406030204" pitchFamily="18" charset="0"/>
                      </a:rPr>
                      <m:t> </m:t>
                    </m:r>
                    <m:r>
                      <a:rPr lang="en-IN" b="0" i="1" smtClean="0">
                        <a:latin typeface="Cambria Math" panose="02040503050406030204" pitchFamily="18" charset="0"/>
                      </a:rPr>
                      <m:t>𝑥</m:t>
                    </m:r>
                  </m:oMath>
                </a14:m>
                <a:endParaRPr lang="en-IN" i="1" dirty="0"/>
              </a:p>
              <a:p>
                <a:pPr marL="914400" lvl="1" indent="-457200">
                  <a:buFont typeface="+mj-lt"/>
                  <a:buAutoNum type="arabicPeriod"/>
                </a:pPr>
                <a:r>
                  <a:rPr lang="en-IN" i="1" dirty="0"/>
                  <a:t>For each </a:t>
                </a:r>
                <a14:m>
                  <m:oMath xmlns:m="http://schemas.openxmlformats.org/officeDocument/2006/math">
                    <m:r>
                      <a:rPr lang="en-IN" b="0" i="1" smtClean="0">
                        <a:latin typeface="Cambria Math" panose="02040503050406030204" pitchFamily="18" charset="0"/>
                      </a:rPr>
                      <m:t>𝑥</m:t>
                    </m:r>
                  </m:oMath>
                </a14:m>
                <a:r>
                  <a:rPr lang="en-IN" i="1" dirty="0"/>
                  <a:t> there is a unique vector </a:t>
                </a:r>
                <a14:m>
                  <m:oMath xmlns:m="http://schemas.openxmlformats.org/officeDocument/2006/math">
                    <m:r>
                      <a:rPr lang="en-IN" b="0" i="1" smtClean="0">
                        <a:latin typeface="Cambria Math" panose="02040503050406030204" pitchFamily="18" charset="0"/>
                      </a:rPr>
                      <m:t>−</m:t>
                    </m:r>
                    <m:r>
                      <a:rPr lang="en-IN" b="0" i="1" smtClean="0">
                        <a:latin typeface="Cambria Math" panose="02040503050406030204" pitchFamily="18" charset="0"/>
                      </a:rPr>
                      <m:t>𝑥</m:t>
                    </m:r>
                  </m:oMath>
                </a14:m>
                <a:r>
                  <a:rPr lang="en-IN" i="1" dirty="0"/>
                  <a:t> such that </a:t>
                </a:r>
                <a14:m>
                  <m:oMath xmlns:m="http://schemas.openxmlformats.org/officeDocument/2006/math">
                    <m:r>
                      <a:rPr lang="en-IN" b="0" i="1" smtClean="0">
                        <a:latin typeface="Cambria Math" panose="02040503050406030204" pitchFamily="18" charset="0"/>
                      </a:rPr>
                      <m:t>𝑥</m:t>
                    </m:r>
                    <m:r>
                      <a:rPr lang="en-IN" b="0" i="1" smtClean="0">
                        <a:latin typeface="Cambria Math" panose="02040503050406030204" pitchFamily="18" charset="0"/>
                      </a:rPr>
                      <m:t>+</m:t>
                    </m:r>
                    <m:d>
                      <m:dPr>
                        <m:ctrlPr>
                          <a:rPr lang="en-IN" b="0" i="1" smtClean="0">
                            <a:latin typeface="Cambria Math" panose="02040503050406030204" pitchFamily="18" charset="0"/>
                          </a:rPr>
                        </m:ctrlPr>
                      </m:dPr>
                      <m:e>
                        <m:r>
                          <a:rPr lang="en-IN" b="0" i="1" smtClean="0">
                            <a:latin typeface="Cambria Math" panose="02040503050406030204" pitchFamily="18" charset="0"/>
                          </a:rPr>
                          <m:t>−</m:t>
                        </m:r>
                        <m:r>
                          <a:rPr lang="en-IN" b="0" i="1" smtClean="0">
                            <a:latin typeface="Cambria Math" panose="02040503050406030204" pitchFamily="18" charset="0"/>
                          </a:rPr>
                          <m:t>𝑥</m:t>
                        </m:r>
                      </m:e>
                    </m:d>
                    <m:r>
                      <a:rPr lang="en-IN" b="0" i="1" smtClean="0">
                        <a:latin typeface="Cambria Math" panose="02040503050406030204" pitchFamily="18" charset="0"/>
                      </a:rPr>
                      <m:t>=0</m:t>
                    </m:r>
                  </m:oMath>
                </a14:m>
                <a:endParaRPr lang="en-IN" i="1" dirty="0"/>
              </a:p>
              <a:p>
                <a:pPr marL="914400" lvl="1" indent="-457200">
                  <a:buFont typeface="+mj-lt"/>
                  <a:buAutoNum type="arabicPeriod"/>
                </a:pPr>
                <a:r>
                  <a:rPr lang="en-IN" i="1" dirty="0"/>
                  <a:t>1 time </a:t>
                </a:r>
                <a14:m>
                  <m:oMath xmlns:m="http://schemas.openxmlformats.org/officeDocument/2006/math">
                    <m:r>
                      <a:rPr lang="en-IN" b="0" i="1" smtClean="0">
                        <a:latin typeface="Cambria Math" panose="02040503050406030204" pitchFamily="18" charset="0"/>
                      </a:rPr>
                      <m:t>𝑥</m:t>
                    </m:r>
                    <m:r>
                      <a:rPr lang="en-IN" b="0" i="1" smtClean="0">
                        <a:latin typeface="Cambria Math" panose="02040503050406030204" pitchFamily="18" charset="0"/>
                      </a:rPr>
                      <m:t> </m:t>
                    </m:r>
                    <m:r>
                      <a:rPr lang="en-IN" b="0" i="1" smtClean="0">
                        <a:latin typeface="Cambria Math" panose="02040503050406030204" pitchFamily="18" charset="0"/>
                      </a:rPr>
                      <m:t>𝑖𝑠</m:t>
                    </m:r>
                    <m:r>
                      <a:rPr lang="en-IN" b="0" i="1" smtClean="0">
                        <a:latin typeface="Cambria Math" panose="02040503050406030204" pitchFamily="18" charset="0"/>
                      </a:rPr>
                      <m:t> </m:t>
                    </m:r>
                    <m:r>
                      <a:rPr lang="en-IN" b="0" i="1" smtClean="0">
                        <a:latin typeface="Cambria Math" panose="02040503050406030204" pitchFamily="18" charset="0"/>
                      </a:rPr>
                      <m:t>𝑥</m:t>
                    </m:r>
                  </m:oMath>
                </a14:m>
                <a:endParaRPr lang="en-IN" i="1" dirty="0"/>
              </a:p>
              <a:p>
                <a:pPr marL="914400" lvl="1" indent="-457200">
                  <a:buFont typeface="+mj-lt"/>
                  <a:buAutoNum type="arabicPeriod"/>
                </a:pPr>
                <a14:m>
                  <m:oMath xmlns:m="http://schemas.openxmlformats.org/officeDocument/2006/math">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𝑐</m:t>
                            </m:r>
                          </m:e>
                          <m:sub>
                            <m:r>
                              <a:rPr lang="en-IN" b="0" i="1" smtClean="0">
                                <a:latin typeface="Cambria Math" panose="02040503050406030204" pitchFamily="18" charset="0"/>
                              </a:rPr>
                              <m:t>1</m:t>
                            </m:r>
                          </m:sub>
                        </m:sSub>
                        <m:sSub>
                          <m:sSubPr>
                            <m:ctrlPr>
                              <a:rPr lang="en-IN" b="0" i="1" smtClean="0">
                                <a:latin typeface="Cambria Math" panose="02040503050406030204" pitchFamily="18" charset="0"/>
                              </a:rPr>
                            </m:ctrlPr>
                          </m:sSubPr>
                          <m:e>
                            <m:r>
                              <a:rPr lang="en-IN" b="0" i="1" smtClean="0">
                                <a:latin typeface="Cambria Math" panose="02040503050406030204" pitchFamily="18" charset="0"/>
                              </a:rPr>
                              <m:t>𝑐</m:t>
                            </m:r>
                          </m:e>
                          <m:sub>
                            <m:r>
                              <a:rPr lang="en-IN" b="0" i="1" smtClean="0">
                                <a:latin typeface="Cambria Math" panose="02040503050406030204" pitchFamily="18" charset="0"/>
                              </a:rPr>
                              <m:t>2</m:t>
                            </m:r>
                          </m:sub>
                        </m:sSub>
                      </m:e>
                    </m:d>
                    <m:r>
                      <a:rPr lang="en-IN" b="0" i="1" smtClean="0">
                        <a:latin typeface="Cambria Math" panose="02040503050406030204" pitchFamily="18" charset="0"/>
                      </a:rPr>
                      <m:t>𝑥</m:t>
                    </m:r>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𝑐</m:t>
                        </m:r>
                      </m:e>
                      <m:sub>
                        <m:r>
                          <a:rPr lang="en-IN" b="0" i="1" smtClean="0">
                            <a:latin typeface="Cambria Math" panose="02040503050406030204" pitchFamily="18" charset="0"/>
                          </a:rPr>
                          <m:t>1</m:t>
                        </m:r>
                      </m:sub>
                    </m:sSub>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𝑐</m:t>
                            </m:r>
                          </m:e>
                          <m:sub>
                            <m:r>
                              <a:rPr lang="en-IN" b="0" i="1" smtClean="0">
                                <a:latin typeface="Cambria Math" panose="02040503050406030204" pitchFamily="18" charset="0"/>
                              </a:rPr>
                              <m:t>2</m:t>
                            </m:r>
                          </m:sub>
                        </m:sSub>
                      </m:e>
                    </m:d>
                    <m:r>
                      <a:rPr lang="en-IN" b="0" i="1" smtClean="0">
                        <a:latin typeface="Cambria Math" panose="02040503050406030204" pitchFamily="18" charset="0"/>
                      </a:rPr>
                      <m:t>𝑥</m:t>
                    </m:r>
                  </m:oMath>
                </a14:m>
                <a:endParaRPr lang="en-IN" i="1" dirty="0"/>
              </a:p>
              <a:p>
                <a:pPr marL="914400" lvl="1" indent="-457200">
                  <a:buFont typeface="+mj-lt"/>
                  <a:buAutoNum type="arabicPeriod"/>
                </a:pPr>
                <a14:m>
                  <m:oMath xmlns:m="http://schemas.openxmlformats.org/officeDocument/2006/math">
                    <m:r>
                      <a:rPr lang="en-IN" b="0" i="1" smtClean="0">
                        <a:latin typeface="Cambria Math" panose="02040503050406030204" pitchFamily="18" charset="0"/>
                      </a:rPr>
                      <m:t>𝑐</m:t>
                    </m:r>
                    <m:d>
                      <m:dPr>
                        <m:ctrlPr>
                          <a:rPr lang="en-IN" b="0" i="1" smtClean="0">
                            <a:latin typeface="Cambria Math" panose="02040503050406030204" pitchFamily="18" charset="0"/>
                          </a:rPr>
                        </m:ctrlPr>
                      </m:dPr>
                      <m:e>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𝑦</m:t>
                        </m:r>
                      </m:e>
                    </m:d>
                    <m:r>
                      <a:rPr lang="en-IN" b="0" i="1" smtClean="0">
                        <a:latin typeface="Cambria Math" panose="02040503050406030204" pitchFamily="18" charset="0"/>
                      </a:rPr>
                      <m:t>=</m:t>
                    </m:r>
                    <m:r>
                      <a:rPr lang="en-IN" b="0" i="1" smtClean="0">
                        <a:latin typeface="Cambria Math" panose="02040503050406030204" pitchFamily="18" charset="0"/>
                      </a:rPr>
                      <m:t>𝑐𝑥</m:t>
                    </m:r>
                    <m:r>
                      <a:rPr lang="en-IN" b="0" i="1" smtClean="0">
                        <a:latin typeface="Cambria Math" panose="02040503050406030204" pitchFamily="18" charset="0"/>
                      </a:rPr>
                      <m:t>+</m:t>
                    </m:r>
                    <m:r>
                      <a:rPr lang="en-IN" b="0" i="1" smtClean="0">
                        <a:latin typeface="Cambria Math" panose="02040503050406030204" pitchFamily="18" charset="0"/>
                      </a:rPr>
                      <m:t>𝑐𝑦</m:t>
                    </m:r>
                  </m:oMath>
                </a14:m>
                <a:endParaRPr lang="en-IN" i="1" dirty="0"/>
              </a:p>
              <a:p>
                <a:pPr marL="914400" lvl="1" indent="-457200">
                  <a:buFont typeface="+mj-lt"/>
                  <a:buAutoNum type="arabicPeriod"/>
                </a:pPr>
                <a14:m>
                  <m:oMath xmlns:m="http://schemas.openxmlformats.org/officeDocument/2006/math">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𝑐</m:t>
                            </m:r>
                          </m:e>
                          <m:sub>
                            <m:r>
                              <a:rPr lang="en-IN" b="0" i="1" smtClean="0">
                                <a:latin typeface="Cambria Math" panose="02040503050406030204" pitchFamily="18" charset="0"/>
                              </a:rPr>
                              <m:t>1</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𝑐</m:t>
                            </m:r>
                          </m:e>
                          <m:sub>
                            <m:r>
                              <a:rPr lang="en-IN" b="0" i="1" smtClean="0">
                                <a:latin typeface="Cambria Math" panose="02040503050406030204" pitchFamily="18" charset="0"/>
                              </a:rPr>
                              <m:t>2</m:t>
                            </m:r>
                          </m:sub>
                        </m:sSub>
                      </m:e>
                    </m:d>
                    <m:r>
                      <a:rPr lang="en-IN" b="0" i="1" smtClean="0">
                        <a:latin typeface="Cambria Math" panose="02040503050406030204" pitchFamily="18" charset="0"/>
                      </a:rPr>
                      <m:t>𝑥</m:t>
                    </m:r>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𝑐</m:t>
                        </m:r>
                      </m:e>
                      <m:sub>
                        <m:r>
                          <a:rPr lang="en-IN" b="0" i="1" smtClean="0">
                            <a:latin typeface="Cambria Math" panose="02040503050406030204" pitchFamily="18" charset="0"/>
                          </a:rPr>
                          <m:t>1</m:t>
                        </m:r>
                      </m:sub>
                    </m:sSub>
                    <m:r>
                      <a:rPr lang="en-IN" b="0" i="1" smtClean="0">
                        <a:latin typeface="Cambria Math" panose="02040503050406030204" pitchFamily="18" charset="0"/>
                      </a:rPr>
                      <m:t>𝑥</m:t>
                    </m:r>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𝑐</m:t>
                        </m:r>
                      </m:e>
                      <m:sub>
                        <m:r>
                          <a:rPr lang="en-IN" b="0" i="1" smtClean="0">
                            <a:latin typeface="Cambria Math" panose="02040503050406030204" pitchFamily="18" charset="0"/>
                          </a:rPr>
                          <m:t>2</m:t>
                        </m:r>
                      </m:sub>
                    </m:sSub>
                    <m:r>
                      <a:rPr lang="en-IN" b="0" i="1" smtClean="0">
                        <a:latin typeface="Cambria Math" panose="02040503050406030204" pitchFamily="18" charset="0"/>
                      </a:rPr>
                      <m:t>𝑥</m:t>
                    </m:r>
                  </m:oMath>
                </a14:m>
                <a:endParaRPr lang="en-IN" i="1" dirty="0"/>
              </a:p>
              <a:p>
                <a:pPr marL="466725" indent="-457200"/>
                <a:r>
                  <a:rPr lang="en-IN" dirty="0"/>
                  <a:t>Other vector spaces</a:t>
                </a:r>
              </a:p>
              <a:p>
                <a:pPr marL="914400" lvl="1" indent="-457200"/>
                <a14:m>
                  <m:oMath xmlns:m="http://schemas.openxmlformats.org/officeDocument/2006/math">
                    <m:r>
                      <a:rPr lang="en-IN" b="0" i="1" smtClean="0">
                        <a:latin typeface="Cambria Math" panose="02040503050406030204" pitchFamily="18" charset="0"/>
                      </a:rPr>
                      <m:t>𝑀</m:t>
                    </m:r>
                    <m:r>
                      <a:rPr lang="en-IN" b="0" i="1" smtClean="0">
                        <a:latin typeface="Cambria Math" panose="02040503050406030204" pitchFamily="18" charset="0"/>
                      </a:rPr>
                      <m:t> − </m:t>
                    </m:r>
                    <m:r>
                      <a:rPr lang="en-IN" b="0" i="1" smtClean="0">
                        <a:latin typeface="Cambria Math" panose="02040503050406030204" pitchFamily="18" charset="0"/>
                      </a:rPr>
                      <m:t>𝑉𝑒𝑐𝑡𝑜𝑟</m:t>
                    </m:r>
                    <m:r>
                      <a:rPr lang="en-IN" b="0" i="1" smtClean="0">
                        <a:latin typeface="Cambria Math" panose="02040503050406030204" pitchFamily="18" charset="0"/>
                      </a:rPr>
                      <m:t> </m:t>
                    </m:r>
                    <m:r>
                      <a:rPr lang="en-IN" b="0" i="1" smtClean="0">
                        <a:latin typeface="Cambria Math" panose="02040503050406030204" pitchFamily="18" charset="0"/>
                      </a:rPr>
                      <m:t>𝑠𝑝𝑎𝑐𝑒</m:t>
                    </m:r>
                    <m:r>
                      <a:rPr lang="en-IN" b="0" i="1" smtClean="0">
                        <a:latin typeface="Cambria Math" panose="02040503050406030204" pitchFamily="18" charset="0"/>
                      </a:rPr>
                      <m:t> </m:t>
                    </m:r>
                    <m:r>
                      <a:rPr lang="en-IN" b="0" i="1" smtClean="0">
                        <a:latin typeface="Cambria Math" panose="02040503050406030204" pitchFamily="18" charset="0"/>
                      </a:rPr>
                      <m:t>𝑜𝑓</m:t>
                    </m:r>
                    <m:r>
                      <a:rPr lang="en-IN" b="0" i="1" smtClean="0">
                        <a:latin typeface="Cambria Math" panose="02040503050406030204" pitchFamily="18" charset="0"/>
                      </a:rPr>
                      <m:t> </m:t>
                    </m:r>
                    <m:r>
                      <a:rPr lang="en-IN" b="0" i="1" smtClean="0">
                        <a:latin typeface="Cambria Math" panose="02040503050406030204" pitchFamily="18" charset="0"/>
                      </a:rPr>
                      <m:t>𝑎𝑙𝑙</m:t>
                    </m:r>
                    <m:r>
                      <a:rPr lang="en-IN" b="0" i="1" smtClean="0">
                        <a:latin typeface="Cambria Math" panose="02040503050406030204" pitchFamily="18" charset="0"/>
                      </a:rPr>
                      <m:t> </m:t>
                    </m:r>
                    <m:r>
                      <a:rPr lang="en-IN" b="0" i="1" smtClean="0">
                        <a:latin typeface="Cambria Math" panose="02040503050406030204" pitchFamily="18" charset="0"/>
                      </a:rPr>
                      <m:t>𝑟𝑒𝑎𝑙</m:t>
                    </m:r>
                    <m:r>
                      <a:rPr lang="en-IN" b="0" i="1" smtClean="0">
                        <a:latin typeface="Cambria Math" panose="02040503050406030204" pitchFamily="18" charset="0"/>
                      </a:rPr>
                      <m:t>  2</m:t>
                    </m:r>
                    <m:r>
                      <a:rPr lang="en-IN" b="0" i="1" smtClean="0">
                        <a:latin typeface="Cambria Math" panose="02040503050406030204" pitchFamily="18" charset="0"/>
                      </a:rPr>
                      <m:t>𝑥</m:t>
                    </m:r>
                    <m:r>
                      <a:rPr lang="en-IN" b="0" i="1" smtClean="0">
                        <a:latin typeface="Cambria Math" panose="02040503050406030204" pitchFamily="18" charset="0"/>
                      </a:rPr>
                      <m:t>2 </m:t>
                    </m:r>
                    <m:r>
                      <a:rPr lang="en-IN" b="0" i="1" smtClean="0">
                        <a:latin typeface="Cambria Math" panose="02040503050406030204" pitchFamily="18" charset="0"/>
                      </a:rPr>
                      <m:t>𝑚𝑎𝑡𝑟𝑖𝑐𝑒𝑠</m:t>
                    </m:r>
                  </m:oMath>
                </a14:m>
                <a:endParaRPr lang="en-IN" b="0" dirty="0"/>
              </a:p>
              <a:p>
                <a:pPr marL="914400" lvl="1" indent="-457200"/>
                <a14:m>
                  <m:oMath xmlns:m="http://schemas.openxmlformats.org/officeDocument/2006/math">
                    <m:r>
                      <a:rPr lang="en-IN" b="0" i="1" smtClean="0">
                        <a:latin typeface="Cambria Math" panose="02040503050406030204" pitchFamily="18" charset="0"/>
                      </a:rPr>
                      <m:t>𝐹</m:t>
                    </m:r>
                    <m:r>
                      <a:rPr lang="en-IN" b="0" i="1" smtClean="0">
                        <a:latin typeface="Cambria Math" panose="02040503050406030204" pitchFamily="18" charset="0"/>
                      </a:rPr>
                      <m:t> −</m:t>
                    </m:r>
                    <m:r>
                      <a:rPr lang="en-IN" b="0" i="1" smtClean="0">
                        <a:latin typeface="Cambria Math" panose="02040503050406030204" pitchFamily="18" charset="0"/>
                      </a:rPr>
                      <m:t>𝑉𝑒𝑐𝑡𝑜𝑟</m:t>
                    </m:r>
                    <m:r>
                      <a:rPr lang="en-IN" b="0" i="1" smtClean="0">
                        <a:latin typeface="Cambria Math" panose="02040503050406030204" pitchFamily="18" charset="0"/>
                      </a:rPr>
                      <m:t> </m:t>
                    </m:r>
                    <m:r>
                      <a:rPr lang="en-IN" b="0" i="1" smtClean="0">
                        <a:latin typeface="Cambria Math" panose="02040503050406030204" pitchFamily="18" charset="0"/>
                      </a:rPr>
                      <m:t>𝑠𝑝𝑎𝑐𝑒</m:t>
                    </m:r>
                    <m:r>
                      <a:rPr lang="en-IN" b="0" i="1" smtClean="0">
                        <a:latin typeface="Cambria Math" panose="02040503050406030204" pitchFamily="18" charset="0"/>
                      </a:rPr>
                      <m:t> </m:t>
                    </m:r>
                    <m:r>
                      <a:rPr lang="en-IN" b="0" i="1" smtClean="0">
                        <a:latin typeface="Cambria Math" panose="02040503050406030204" pitchFamily="18" charset="0"/>
                      </a:rPr>
                      <m:t>𝑜𝑓</m:t>
                    </m:r>
                    <m:r>
                      <a:rPr lang="en-IN" b="0" i="1" smtClean="0">
                        <a:latin typeface="Cambria Math" panose="02040503050406030204" pitchFamily="18" charset="0"/>
                      </a:rPr>
                      <m:t> </m:t>
                    </m:r>
                    <m:r>
                      <a:rPr lang="en-IN" b="0" i="1" smtClean="0">
                        <a:latin typeface="Cambria Math" panose="02040503050406030204" pitchFamily="18" charset="0"/>
                      </a:rPr>
                      <m:t>𝑎𝑙𝑙</m:t>
                    </m:r>
                    <m:r>
                      <a:rPr lang="en-IN" b="0" i="1" smtClean="0">
                        <a:latin typeface="Cambria Math" panose="02040503050406030204" pitchFamily="18" charset="0"/>
                      </a:rPr>
                      <m:t> </m:t>
                    </m:r>
                    <m:r>
                      <a:rPr lang="en-IN" b="0" i="1" smtClean="0">
                        <a:latin typeface="Cambria Math" panose="02040503050406030204" pitchFamily="18" charset="0"/>
                      </a:rPr>
                      <m:t>𝑟𝑒𝑎𝑙</m:t>
                    </m:r>
                    <m:r>
                      <a:rPr lang="en-IN" b="0" i="1" smtClean="0">
                        <a:latin typeface="Cambria Math" panose="02040503050406030204" pitchFamily="18" charset="0"/>
                      </a:rPr>
                      <m:t> </m:t>
                    </m:r>
                    <m:r>
                      <a:rPr lang="en-IN" b="0" i="1" smtClean="0">
                        <a:latin typeface="Cambria Math" panose="02040503050406030204" pitchFamily="18" charset="0"/>
                      </a:rPr>
                      <m:t>𝑓𝑢𝑛𝑐𝑡𝑖𝑜𝑛𝑠</m:t>
                    </m:r>
                    <m:r>
                      <a:rPr lang="en-IN" b="0" i="1" smtClean="0">
                        <a:latin typeface="Cambria Math" panose="02040503050406030204" pitchFamily="18" charset="0"/>
                      </a:rPr>
                      <m:t> </m:t>
                    </m:r>
                    <m:r>
                      <a:rPr lang="en-IN" b="0" i="1" smtClean="0">
                        <a:latin typeface="Cambria Math" panose="02040503050406030204" pitchFamily="18" charset="0"/>
                      </a:rPr>
                      <m:t>𝑓</m:t>
                    </m:r>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m:t>
                    </m:r>
                  </m:oMath>
                </a14:m>
                <a:endParaRPr lang="en-IN" b="0" dirty="0"/>
              </a:p>
              <a:p>
                <a:pPr marL="914400" lvl="1" indent="-457200"/>
                <a14:m>
                  <m:oMath xmlns:m="http://schemas.openxmlformats.org/officeDocument/2006/math">
                    <m:r>
                      <a:rPr lang="en-IN" b="0" i="1" smtClean="0">
                        <a:latin typeface="Cambria Math" panose="02040503050406030204" pitchFamily="18" charset="0"/>
                      </a:rPr>
                      <m:t>𝑍</m:t>
                    </m:r>
                    <m:r>
                      <a:rPr lang="en-IN" b="0" i="1" smtClean="0">
                        <a:latin typeface="Cambria Math" panose="02040503050406030204" pitchFamily="18" charset="0"/>
                      </a:rPr>
                      <m:t> −</m:t>
                    </m:r>
                    <m:r>
                      <a:rPr lang="en-IN" b="0" i="1" smtClean="0">
                        <a:latin typeface="Cambria Math" panose="02040503050406030204" pitchFamily="18" charset="0"/>
                      </a:rPr>
                      <m:t>𝑉𝑒𝑐𝑡𝑜𝑟</m:t>
                    </m:r>
                    <m:r>
                      <a:rPr lang="en-IN" b="0" i="1" smtClean="0">
                        <a:latin typeface="Cambria Math" panose="02040503050406030204" pitchFamily="18" charset="0"/>
                      </a:rPr>
                      <m:t> </m:t>
                    </m:r>
                    <m:r>
                      <a:rPr lang="en-IN" b="0" i="1" smtClean="0">
                        <a:latin typeface="Cambria Math" panose="02040503050406030204" pitchFamily="18" charset="0"/>
                      </a:rPr>
                      <m:t>𝑠𝑝𝑎𝑐𝑒</m:t>
                    </m:r>
                    <m:r>
                      <a:rPr lang="en-IN" b="0" i="1" smtClean="0">
                        <a:latin typeface="Cambria Math" panose="02040503050406030204" pitchFamily="18" charset="0"/>
                      </a:rPr>
                      <m:t> </m:t>
                    </m:r>
                    <m:r>
                      <a:rPr lang="en-IN" b="0" i="1" smtClean="0">
                        <a:latin typeface="Cambria Math" panose="02040503050406030204" pitchFamily="18" charset="0"/>
                      </a:rPr>
                      <m:t>𝑡h𝑎𝑡</m:t>
                    </m:r>
                    <m:r>
                      <a:rPr lang="en-IN" b="0" i="1" smtClean="0">
                        <a:latin typeface="Cambria Math" panose="02040503050406030204" pitchFamily="18" charset="0"/>
                      </a:rPr>
                      <m:t> </m:t>
                    </m:r>
                    <m:r>
                      <a:rPr lang="en-IN" b="0" i="1" smtClean="0">
                        <a:latin typeface="Cambria Math" panose="02040503050406030204" pitchFamily="18" charset="0"/>
                      </a:rPr>
                      <m:t>𝑐𝑜𝑛𝑐𝑖𝑠𝑡𝑠</m:t>
                    </m:r>
                    <m:r>
                      <a:rPr lang="en-IN" b="0" i="1" smtClean="0">
                        <a:latin typeface="Cambria Math" panose="02040503050406030204" pitchFamily="18" charset="0"/>
                      </a:rPr>
                      <m:t> </m:t>
                    </m:r>
                    <m:r>
                      <a:rPr lang="en-IN" b="0" i="1" smtClean="0">
                        <a:latin typeface="Cambria Math" panose="02040503050406030204" pitchFamily="18" charset="0"/>
                      </a:rPr>
                      <m:t>𝑜𝑛𝑙𝑦</m:t>
                    </m:r>
                    <m:r>
                      <a:rPr lang="en-IN" b="0" i="1" smtClean="0">
                        <a:latin typeface="Cambria Math" panose="02040503050406030204" pitchFamily="18" charset="0"/>
                      </a:rPr>
                      <m:t> </m:t>
                    </m:r>
                    <m:r>
                      <a:rPr lang="en-IN" b="0" i="1" smtClean="0">
                        <a:latin typeface="Cambria Math" panose="02040503050406030204" pitchFamily="18" charset="0"/>
                      </a:rPr>
                      <m:t>𝑜𝑓</m:t>
                    </m:r>
                    <m:r>
                      <a:rPr lang="en-IN" b="0" i="1" smtClean="0">
                        <a:latin typeface="Cambria Math" panose="02040503050406030204" pitchFamily="18" charset="0"/>
                      </a:rPr>
                      <m:t> </m:t>
                    </m:r>
                    <m:r>
                      <a:rPr lang="en-IN" b="0" i="1" smtClean="0">
                        <a:latin typeface="Cambria Math" panose="02040503050406030204" pitchFamily="18" charset="0"/>
                      </a:rPr>
                      <m:t>𝑧𝑒𝑟𝑜</m:t>
                    </m:r>
                    <m:r>
                      <a:rPr lang="en-IN" b="0" i="1" smtClean="0">
                        <a:latin typeface="Cambria Math" panose="02040503050406030204" pitchFamily="18" charset="0"/>
                      </a:rPr>
                      <m:t> </m:t>
                    </m:r>
                    <m:r>
                      <a:rPr lang="en-IN" b="0" i="1" smtClean="0">
                        <a:latin typeface="Cambria Math" panose="02040503050406030204" pitchFamily="18" charset="0"/>
                      </a:rPr>
                      <m:t>𝑣𝑒𝑐𝑡𝑜𝑟</m:t>
                    </m:r>
                  </m:oMath>
                </a14:m>
                <a:endParaRPr lang="en-IN" dirty="0"/>
              </a:p>
              <a:p>
                <a:pPr marL="914400" lvl="1" indent="-457200"/>
                <a14:m>
                  <m:oMath xmlns:m="http://schemas.openxmlformats.org/officeDocument/2006/math">
                    <m:r>
                      <a:rPr lang="en-IN" i="1" dirty="0" smtClean="0">
                        <a:latin typeface="Cambria Math" panose="02040503050406030204" pitchFamily="18" charset="0"/>
                      </a:rPr>
                      <m:t>𝐶</m:t>
                    </m:r>
                    <m:r>
                      <a:rPr lang="en-IN" i="1" dirty="0" smtClean="0">
                        <a:latin typeface="Cambria Math" panose="02040503050406030204" pitchFamily="18" charset="0"/>
                      </a:rPr>
                      <m:t> – </m:t>
                    </m:r>
                    <m:r>
                      <a:rPr lang="en-IN" i="1" dirty="0" smtClean="0">
                        <a:latin typeface="Cambria Math" panose="02040503050406030204" pitchFamily="18" charset="0"/>
                      </a:rPr>
                      <m:t>𝐶𝑜𝑚𝑝𝑙𝑒𝑥</m:t>
                    </m:r>
                    <m:r>
                      <a:rPr lang="en-IN" i="1" dirty="0" smtClean="0">
                        <a:latin typeface="Cambria Math" panose="02040503050406030204" pitchFamily="18" charset="0"/>
                      </a:rPr>
                      <m:t> </m:t>
                    </m:r>
                    <m:r>
                      <a:rPr lang="en-IN" i="1" dirty="0" smtClean="0">
                        <a:latin typeface="Cambria Math" panose="02040503050406030204" pitchFamily="18" charset="0"/>
                      </a:rPr>
                      <m:t>𝑣𝑒𝑐𝑡𝑜𝑟</m:t>
                    </m:r>
                    <m:r>
                      <a:rPr lang="en-IN" i="1" dirty="0" smtClean="0">
                        <a:latin typeface="Cambria Math" panose="02040503050406030204" pitchFamily="18" charset="0"/>
                      </a:rPr>
                      <m:t> </m:t>
                    </m:r>
                    <m:r>
                      <a:rPr lang="en-IN" i="1" dirty="0" smtClean="0">
                        <a:latin typeface="Cambria Math" panose="02040503050406030204" pitchFamily="18" charset="0"/>
                      </a:rPr>
                      <m:t>𝑠𝑝𝑎𝑐𝑒</m:t>
                    </m:r>
                  </m:oMath>
                </a14:m>
                <a:endParaRPr lang="en-IN" i="1" dirty="0"/>
              </a:p>
              <a:p>
                <a:pPr marL="914400" lvl="1" indent="-457200">
                  <a:buFont typeface="+mj-lt"/>
                  <a:buAutoNum type="arabicPeriod"/>
                </a:pPr>
                <a:endParaRPr lang="en-IN" dirty="0"/>
              </a:p>
            </p:txBody>
          </p:sp>
        </mc:Choice>
        <mc:Fallback>
          <p:sp>
            <p:nvSpPr>
              <p:cNvPr id="3" name="Content Placeholder 2">
                <a:extLst>
                  <a:ext uri="{FF2B5EF4-FFF2-40B4-BE49-F238E27FC236}">
                    <a16:creationId xmlns:a16="http://schemas.microsoft.com/office/drawing/2014/main" id="{111D3D9A-DBBE-40AA-A639-83428323F78A}"/>
                  </a:ext>
                </a:extLst>
              </p:cNvPr>
              <p:cNvSpPr>
                <a:spLocks noGrp="1" noRot="1" noChangeAspect="1" noMove="1" noResize="1" noEditPoints="1" noAdjustHandles="1" noChangeArrowheads="1" noChangeShapeType="1" noTextEdit="1"/>
              </p:cNvSpPr>
              <p:nvPr>
                <p:ph sz="quarter" idx="10"/>
              </p:nvPr>
            </p:nvSpPr>
            <p:spPr>
              <a:blipFill>
                <a:blip r:embed="rId2"/>
                <a:stretch>
                  <a:fillRect l="-268" t="-1331"/>
                </a:stretch>
              </a:blipFill>
            </p:spPr>
            <p:txBody>
              <a:bodyPr/>
              <a:lstStyle/>
              <a:p>
                <a:r>
                  <a:rPr lang="en-IN">
                    <a:noFill/>
                  </a:rPr>
                  <a:t> </a:t>
                </a:r>
              </a:p>
            </p:txBody>
          </p:sp>
        </mc:Fallback>
      </mc:AlternateContent>
    </p:spTree>
    <p:extLst>
      <p:ext uri="{BB962C8B-B14F-4D97-AF65-F5344CB8AC3E}">
        <p14:creationId xmlns:p14="http://schemas.microsoft.com/office/powerpoint/2010/main" val="3405090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9C26C-33DB-1E48-69A4-510AB5928A4D}"/>
              </a:ext>
            </a:extLst>
          </p:cNvPr>
          <p:cNvSpPr>
            <a:spLocks noGrp="1"/>
          </p:cNvSpPr>
          <p:nvPr>
            <p:ph type="title"/>
          </p:nvPr>
        </p:nvSpPr>
        <p:spPr/>
        <p:txBody>
          <a:bodyPr/>
          <a:lstStyle/>
          <a:p>
            <a:r>
              <a:rPr lang="en-IN" dirty="0"/>
              <a:t>Vector Spaces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DC92DE6-6840-86C7-508B-58B5A7AA0CEE}"/>
                  </a:ext>
                </a:extLst>
              </p:cNvPr>
              <p:cNvSpPr>
                <a:spLocks noGrp="1"/>
              </p:cNvSpPr>
              <p:nvPr>
                <p:ph sz="quarter" idx="10"/>
              </p:nvPr>
            </p:nvSpPr>
            <p:spPr/>
            <p:txBody>
              <a:bodyPr>
                <a:normAutofit fontScale="92500" lnSpcReduction="20000"/>
              </a:bodyPr>
              <a:lstStyle/>
              <a:p>
                <a:r>
                  <a:rPr lang="en-GB" dirty="0"/>
                  <a:t>Vector space </a:t>
                </a:r>
                <a14:m>
                  <m:oMath xmlns:m="http://schemas.openxmlformats.org/officeDocument/2006/math">
                    <m:sSup>
                      <m:sSupPr>
                        <m:ctrlPr>
                          <a:rPr lang="en-GB" b="0" i="1" smtClean="0">
                            <a:latin typeface="Cambria Math" panose="02040503050406030204" pitchFamily="18" charset="0"/>
                          </a:rPr>
                        </m:ctrlPr>
                      </m:sSupPr>
                      <m:e>
                        <m:r>
                          <a:rPr lang="en-GB" b="0" i="1" smtClean="0">
                            <a:latin typeface="Cambria Math" panose="02040503050406030204" pitchFamily="18" charset="0"/>
                          </a:rPr>
                          <m:t>𝑅</m:t>
                        </m:r>
                      </m:e>
                      <m:sup>
                        <m:r>
                          <a:rPr lang="en-GB" b="0" i="1" smtClean="0">
                            <a:latin typeface="Cambria Math" panose="02040503050406030204" pitchFamily="18" charset="0"/>
                          </a:rPr>
                          <m:t>𝑛</m:t>
                        </m:r>
                      </m:sup>
                    </m:sSup>
                  </m:oMath>
                </a14:m>
                <a:r>
                  <a:rPr lang="en-IN" dirty="0"/>
                  <a:t>consists of all column vectors v with n components</a:t>
                </a:r>
              </a:p>
              <a:p>
                <a:r>
                  <a:rPr lang="en-IN" dirty="0"/>
                  <a:t>Result of adding vectors and multiplying vectors by a scalar stay in the same space</a:t>
                </a:r>
              </a:p>
              <a:p>
                <a:r>
                  <a:rPr lang="en-IN" dirty="0"/>
                  <a:t>Real vector space follows the below 8 rules for addition and multiplication</a:t>
                </a:r>
              </a:p>
              <a:p>
                <a:pPr lvl="1"/>
                <a14:m>
                  <m:oMath xmlns:m="http://schemas.openxmlformats.org/officeDocument/2006/math">
                    <m:r>
                      <a:rPr lang="en-GB" b="0" i="1" smtClean="0">
                        <a:latin typeface="Cambria Math" panose="02040503050406030204" pitchFamily="18" charset="0"/>
                      </a:rPr>
                      <m:t>𝑥</m:t>
                    </m:r>
                    <m:r>
                      <a:rPr lang="en-GB" b="0" i="1" smtClean="0">
                        <a:latin typeface="Cambria Math" panose="02040503050406030204" pitchFamily="18" charset="0"/>
                      </a:rPr>
                      <m:t>+</m:t>
                    </m:r>
                    <m:r>
                      <a:rPr lang="en-GB" b="0" i="1" smtClean="0">
                        <a:latin typeface="Cambria Math" panose="02040503050406030204" pitchFamily="18" charset="0"/>
                      </a:rPr>
                      <m:t>𝑦</m:t>
                    </m:r>
                    <m:r>
                      <a:rPr lang="en-GB" b="0" i="1" smtClean="0">
                        <a:latin typeface="Cambria Math" panose="02040503050406030204" pitchFamily="18" charset="0"/>
                      </a:rPr>
                      <m:t>=</m:t>
                    </m:r>
                    <m:r>
                      <a:rPr lang="en-GB" b="0" i="1" smtClean="0">
                        <a:latin typeface="Cambria Math" panose="02040503050406030204" pitchFamily="18" charset="0"/>
                      </a:rPr>
                      <m:t>𝑦</m:t>
                    </m:r>
                    <m:r>
                      <a:rPr lang="en-GB" b="0" i="1" smtClean="0">
                        <a:latin typeface="Cambria Math" panose="02040503050406030204" pitchFamily="18" charset="0"/>
                      </a:rPr>
                      <m:t>+</m:t>
                    </m:r>
                    <m:r>
                      <a:rPr lang="en-GB" b="0" i="1" smtClean="0">
                        <a:latin typeface="Cambria Math" panose="02040503050406030204" pitchFamily="18" charset="0"/>
                      </a:rPr>
                      <m:t>𝑥</m:t>
                    </m:r>
                  </m:oMath>
                </a14:m>
                <a:endParaRPr lang="en-GB" b="0" dirty="0"/>
              </a:p>
              <a:p>
                <a:pPr lvl="1"/>
                <a14:m>
                  <m:oMath xmlns:m="http://schemas.openxmlformats.org/officeDocument/2006/math">
                    <m:d>
                      <m:dPr>
                        <m:ctrlPr>
                          <a:rPr lang="en-GB" b="0" i="1" smtClean="0">
                            <a:latin typeface="Cambria Math" panose="02040503050406030204" pitchFamily="18" charset="0"/>
                          </a:rPr>
                        </m:ctrlPr>
                      </m:dPr>
                      <m:e>
                        <m:r>
                          <a:rPr lang="en-GB" b="0" i="1" smtClean="0">
                            <a:latin typeface="Cambria Math" panose="02040503050406030204" pitchFamily="18" charset="0"/>
                          </a:rPr>
                          <m:t>𝑥</m:t>
                        </m:r>
                        <m:r>
                          <a:rPr lang="en-GB" b="0" i="1" smtClean="0">
                            <a:latin typeface="Cambria Math" panose="02040503050406030204" pitchFamily="18" charset="0"/>
                          </a:rPr>
                          <m:t>+</m:t>
                        </m:r>
                        <m:r>
                          <a:rPr lang="en-GB" b="0" i="1" smtClean="0">
                            <a:latin typeface="Cambria Math" panose="02040503050406030204" pitchFamily="18" charset="0"/>
                          </a:rPr>
                          <m:t>𝑦</m:t>
                        </m:r>
                      </m:e>
                    </m:d>
                    <m:r>
                      <a:rPr lang="en-GB" b="0" i="1" smtClean="0">
                        <a:latin typeface="Cambria Math" panose="02040503050406030204" pitchFamily="18" charset="0"/>
                      </a:rPr>
                      <m:t>+</m:t>
                    </m:r>
                    <m:r>
                      <a:rPr lang="en-GB" b="0" i="1" smtClean="0">
                        <a:latin typeface="Cambria Math" panose="02040503050406030204" pitchFamily="18" charset="0"/>
                      </a:rPr>
                      <m:t>𝑧</m:t>
                    </m:r>
                    <m:r>
                      <a:rPr lang="en-GB" b="0" i="1" smtClean="0">
                        <a:latin typeface="Cambria Math" panose="02040503050406030204" pitchFamily="18" charset="0"/>
                      </a:rPr>
                      <m:t>=</m:t>
                    </m:r>
                    <m:r>
                      <a:rPr lang="en-GB" b="0" i="1" smtClean="0">
                        <a:latin typeface="Cambria Math" panose="02040503050406030204" pitchFamily="18" charset="0"/>
                      </a:rPr>
                      <m:t>𝑥</m:t>
                    </m:r>
                    <m:r>
                      <a:rPr lang="en-GB" b="0" i="1" smtClean="0">
                        <a:latin typeface="Cambria Math" panose="02040503050406030204" pitchFamily="18" charset="0"/>
                      </a:rPr>
                      <m:t>+</m:t>
                    </m:r>
                    <m:d>
                      <m:dPr>
                        <m:ctrlPr>
                          <a:rPr lang="en-GB" b="0" i="1" smtClean="0">
                            <a:latin typeface="Cambria Math" panose="02040503050406030204" pitchFamily="18" charset="0"/>
                          </a:rPr>
                        </m:ctrlPr>
                      </m:dPr>
                      <m:e>
                        <m:r>
                          <a:rPr lang="en-GB" b="0" i="1" smtClean="0">
                            <a:latin typeface="Cambria Math" panose="02040503050406030204" pitchFamily="18" charset="0"/>
                          </a:rPr>
                          <m:t>𝑦</m:t>
                        </m:r>
                        <m:r>
                          <a:rPr lang="en-GB" b="0" i="1" smtClean="0">
                            <a:latin typeface="Cambria Math" panose="02040503050406030204" pitchFamily="18" charset="0"/>
                          </a:rPr>
                          <m:t>+</m:t>
                        </m:r>
                        <m:r>
                          <a:rPr lang="en-GB" b="0" i="1" smtClean="0">
                            <a:latin typeface="Cambria Math" panose="02040503050406030204" pitchFamily="18" charset="0"/>
                          </a:rPr>
                          <m:t>𝑧</m:t>
                        </m:r>
                      </m:e>
                    </m:d>
                  </m:oMath>
                </a14:m>
                <a:endParaRPr lang="en-GB" b="0" dirty="0"/>
              </a:p>
              <a:p>
                <a:pPr lvl="1"/>
                <a:r>
                  <a:rPr lang="en-IN" dirty="0"/>
                  <a:t>There is a unique zero vector such that </a:t>
                </a:r>
                <a14:m>
                  <m:oMath xmlns:m="http://schemas.openxmlformats.org/officeDocument/2006/math">
                    <m:r>
                      <a:rPr lang="en-GB" b="0" i="1" smtClean="0">
                        <a:latin typeface="Cambria Math" panose="02040503050406030204" pitchFamily="18" charset="0"/>
                      </a:rPr>
                      <m:t>𝑥</m:t>
                    </m:r>
                    <m:r>
                      <a:rPr lang="en-GB" b="0" i="1" smtClean="0">
                        <a:latin typeface="Cambria Math" panose="02040503050406030204" pitchFamily="18" charset="0"/>
                      </a:rPr>
                      <m:t>+0=</m:t>
                    </m:r>
                    <m:r>
                      <a:rPr lang="en-GB" b="0" i="1" smtClean="0">
                        <a:latin typeface="Cambria Math" panose="02040503050406030204" pitchFamily="18" charset="0"/>
                      </a:rPr>
                      <m:t>𝑥</m:t>
                    </m:r>
                  </m:oMath>
                </a14:m>
                <a:r>
                  <a:rPr lang="en-IN" dirty="0"/>
                  <a:t> for all </a:t>
                </a:r>
                <a14:m>
                  <m:oMath xmlns:m="http://schemas.openxmlformats.org/officeDocument/2006/math">
                    <m:r>
                      <a:rPr lang="en-GB" b="0" i="1" smtClean="0">
                        <a:latin typeface="Cambria Math" panose="02040503050406030204" pitchFamily="18" charset="0"/>
                      </a:rPr>
                      <m:t>𝑥</m:t>
                    </m:r>
                  </m:oMath>
                </a14:m>
                <a:endParaRPr lang="en-GB" b="0" dirty="0"/>
              </a:p>
              <a:p>
                <a:pPr lvl="1"/>
                <a:r>
                  <a:rPr lang="en-IN" dirty="0"/>
                  <a:t>For each </a:t>
                </a:r>
                <a14:m>
                  <m:oMath xmlns:m="http://schemas.openxmlformats.org/officeDocument/2006/math">
                    <m:r>
                      <a:rPr lang="en-GB" b="0" i="1" smtClean="0">
                        <a:latin typeface="Cambria Math" panose="02040503050406030204" pitchFamily="18" charset="0"/>
                      </a:rPr>
                      <m:t>𝑥</m:t>
                    </m:r>
                  </m:oMath>
                </a14:m>
                <a:r>
                  <a:rPr lang="en-IN" dirty="0"/>
                  <a:t>, there is unique vector </a:t>
                </a:r>
                <a14:m>
                  <m:oMath xmlns:m="http://schemas.openxmlformats.org/officeDocument/2006/math">
                    <m:r>
                      <a:rPr lang="en-GB" b="0" i="1" smtClean="0">
                        <a:latin typeface="Cambria Math" panose="02040503050406030204" pitchFamily="18" charset="0"/>
                      </a:rPr>
                      <m:t>−</m:t>
                    </m:r>
                    <m:r>
                      <a:rPr lang="en-GB" b="0" i="1" smtClean="0">
                        <a:latin typeface="Cambria Math" panose="02040503050406030204" pitchFamily="18" charset="0"/>
                      </a:rPr>
                      <m:t>𝑥</m:t>
                    </m:r>
                  </m:oMath>
                </a14:m>
                <a:r>
                  <a:rPr lang="en-IN" dirty="0"/>
                  <a:t> such that </a:t>
                </a:r>
                <a14:m>
                  <m:oMath xmlns:m="http://schemas.openxmlformats.org/officeDocument/2006/math">
                    <m:r>
                      <a:rPr lang="en-GB" b="0" i="1" smtClean="0">
                        <a:latin typeface="Cambria Math" panose="02040503050406030204" pitchFamily="18" charset="0"/>
                      </a:rPr>
                      <m:t>𝑥</m:t>
                    </m:r>
                    <m:r>
                      <a:rPr lang="en-GB" b="0" i="1" smtClean="0">
                        <a:latin typeface="Cambria Math" panose="02040503050406030204" pitchFamily="18" charset="0"/>
                      </a:rPr>
                      <m:t>+</m:t>
                    </m:r>
                    <m:d>
                      <m:dPr>
                        <m:ctrlPr>
                          <a:rPr lang="en-GB" b="0" i="1" smtClean="0">
                            <a:latin typeface="Cambria Math" panose="02040503050406030204" pitchFamily="18" charset="0"/>
                          </a:rPr>
                        </m:ctrlPr>
                      </m:dPr>
                      <m:e>
                        <m:r>
                          <a:rPr lang="en-GB" b="0" i="1" smtClean="0">
                            <a:latin typeface="Cambria Math" panose="02040503050406030204" pitchFamily="18" charset="0"/>
                          </a:rPr>
                          <m:t>−</m:t>
                        </m:r>
                        <m:r>
                          <a:rPr lang="en-GB" b="0" i="1" smtClean="0">
                            <a:latin typeface="Cambria Math" panose="02040503050406030204" pitchFamily="18" charset="0"/>
                          </a:rPr>
                          <m:t>𝑥</m:t>
                        </m:r>
                      </m:e>
                    </m:d>
                    <m:r>
                      <a:rPr lang="en-GB" b="0" i="1" smtClean="0">
                        <a:latin typeface="Cambria Math" panose="02040503050406030204" pitchFamily="18" charset="0"/>
                      </a:rPr>
                      <m:t>=0</m:t>
                    </m:r>
                  </m:oMath>
                </a14:m>
                <a:endParaRPr lang="en-GB" b="0" dirty="0"/>
              </a:p>
              <a:p>
                <a:pPr lvl="1"/>
                <a:r>
                  <a:rPr lang="en-IN" dirty="0"/>
                  <a:t>1 times </a:t>
                </a:r>
                <a14:m>
                  <m:oMath xmlns:m="http://schemas.openxmlformats.org/officeDocument/2006/math">
                    <m:r>
                      <a:rPr lang="en-GB" b="0" i="1" smtClean="0">
                        <a:latin typeface="Cambria Math" panose="02040503050406030204" pitchFamily="18" charset="0"/>
                      </a:rPr>
                      <m:t>𝑥</m:t>
                    </m:r>
                  </m:oMath>
                </a14:m>
                <a:r>
                  <a:rPr lang="en-IN" dirty="0"/>
                  <a:t> is </a:t>
                </a:r>
                <a14:m>
                  <m:oMath xmlns:m="http://schemas.openxmlformats.org/officeDocument/2006/math">
                    <m:r>
                      <a:rPr lang="en-GB" b="0" i="1" smtClean="0">
                        <a:latin typeface="Cambria Math" panose="02040503050406030204" pitchFamily="18" charset="0"/>
                      </a:rPr>
                      <m:t>𝑥</m:t>
                    </m:r>
                  </m:oMath>
                </a14:m>
                <a:endParaRPr lang="en-GB" b="0" dirty="0"/>
              </a:p>
              <a:p>
                <a:pPr lvl="1"/>
                <a14:m>
                  <m:oMath xmlns:m="http://schemas.openxmlformats.org/officeDocument/2006/math">
                    <m:d>
                      <m:dPr>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𝑐</m:t>
                            </m:r>
                          </m:e>
                          <m:sub>
                            <m:r>
                              <a:rPr lang="en-GB" b="0" i="1" smtClean="0">
                                <a:latin typeface="Cambria Math" panose="02040503050406030204" pitchFamily="18" charset="0"/>
                              </a:rPr>
                              <m:t>1</m:t>
                            </m:r>
                          </m:sub>
                        </m:sSub>
                        <m:sSub>
                          <m:sSubPr>
                            <m:ctrlPr>
                              <a:rPr lang="en-GB" b="0" i="1" smtClean="0">
                                <a:latin typeface="Cambria Math" panose="02040503050406030204" pitchFamily="18" charset="0"/>
                              </a:rPr>
                            </m:ctrlPr>
                          </m:sSubPr>
                          <m:e>
                            <m:r>
                              <a:rPr lang="en-GB" b="0" i="1" smtClean="0">
                                <a:latin typeface="Cambria Math" panose="02040503050406030204" pitchFamily="18" charset="0"/>
                              </a:rPr>
                              <m:t>𝑐</m:t>
                            </m:r>
                          </m:e>
                          <m:sub>
                            <m:r>
                              <a:rPr lang="en-GB" b="0" i="1" smtClean="0">
                                <a:latin typeface="Cambria Math" panose="02040503050406030204" pitchFamily="18" charset="0"/>
                              </a:rPr>
                              <m:t>2</m:t>
                            </m:r>
                          </m:sub>
                        </m:sSub>
                      </m:e>
                    </m:d>
                    <m:r>
                      <a:rPr lang="en-GB" b="0" i="1" smtClean="0">
                        <a:latin typeface="Cambria Math" panose="02040503050406030204" pitchFamily="18" charset="0"/>
                      </a:rPr>
                      <m:t>𝑥</m:t>
                    </m:r>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𝑐</m:t>
                        </m:r>
                      </m:e>
                      <m:sub>
                        <m:r>
                          <a:rPr lang="en-GB" b="0" i="1" smtClean="0">
                            <a:latin typeface="Cambria Math" panose="02040503050406030204" pitchFamily="18" charset="0"/>
                          </a:rPr>
                          <m:t>1</m:t>
                        </m:r>
                      </m:sub>
                    </m:sSub>
                    <m:d>
                      <m:dPr>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𝑐</m:t>
                            </m:r>
                          </m:e>
                          <m:sub>
                            <m:r>
                              <a:rPr lang="en-GB" b="0" i="1" smtClean="0">
                                <a:latin typeface="Cambria Math" panose="02040503050406030204" pitchFamily="18" charset="0"/>
                              </a:rPr>
                              <m:t>2</m:t>
                            </m:r>
                          </m:sub>
                        </m:sSub>
                        <m:r>
                          <a:rPr lang="en-GB" b="0" i="1" smtClean="0">
                            <a:latin typeface="Cambria Math" panose="02040503050406030204" pitchFamily="18" charset="0"/>
                          </a:rPr>
                          <m:t>𝑥</m:t>
                        </m:r>
                      </m:e>
                    </m:d>
                  </m:oMath>
                </a14:m>
                <a:endParaRPr lang="en-GB" b="0" dirty="0"/>
              </a:p>
              <a:p>
                <a:pPr lvl="1"/>
                <a14:m>
                  <m:oMath xmlns:m="http://schemas.openxmlformats.org/officeDocument/2006/math">
                    <m:r>
                      <a:rPr lang="en-GB" b="0" i="1" smtClean="0">
                        <a:latin typeface="Cambria Math" panose="02040503050406030204" pitchFamily="18" charset="0"/>
                      </a:rPr>
                      <m:t>𝑐</m:t>
                    </m:r>
                    <m:d>
                      <m:dPr>
                        <m:ctrlPr>
                          <a:rPr lang="en-GB" b="0" i="1" smtClean="0">
                            <a:latin typeface="Cambria Math" panose="02040503050406030204" pitchFamily="18" charset="0"/>
                          </a:rPr>
                        </m:ctrlPr>
                      </m:dPr>
                      <m:e>
                        <m:r>
                          <a:rPr lang="en-GB" b="0" i="1" smtClean="0">
                            <a:latin typeface="Cambria Math" panose="02040503050406030204" pitchFamily="18" charset="0"/>
                          </a:rPr>
                          <m:t>𝑥</m:t>
                        </m:r>
                        <m:r>
                          <a:rPr lang="en-GB" b="0" i="1" smtClean="0">
                            <a:latin typeface="Cambria Math" panose="02040503050406030204" pitchFamily="18" charset="0"/>
                          </a:rPr>
                          <m:t>+</m:t>
                        </m:r>
                        <m:r>
                          <a:rPr lang="en-GB" b="0" i="1" smtClean="0">
                            <a:latin typeface="Cambria Math" panose="02040503050406030204" pitchFamily="18" charset="0"/>
                          </a:rPr>
                          <m:t>𝑦</m:t>
                        </m:r>
                      </m:e>
                    </m:d>
                    <m:r>
                      <a:rPr lang="en-GB" b="0" i="1" smtClean="0">
                        <a:latin typeface="Cambria Math" panose="02040503050406030204" pitchFamily="18" charset="0"/>
                      </a:rPr>
                      <m:t>=</m:t>
                    </m:r>
                    <m:r>
                      <a:rPr lang="en-GB" b="0" i="1" smtClean="0">
                        <a:latin typeface="Cambria Math" panose="02040503050406030204" pitchFamily="18" charset="0"/>
                      </a:rPr>
                      <m:t>𝑐𝑥</m:t>
                    </m:r>
                    <m:r>
                      <a:rPr lang="en-GB" b="0" i="1" smtClean="0">
                        <a:latin typeface="Cambria Math" panose="02040503050406030204" pitchFamily="18" charset="0"/>
                      </a:rPr>
                      <m:t>+</m:t>
                    </m:r>
                    <m:r>
                      <a:rPr lang="en-GB" b="0" i="1" smtClean="0">
                        <a:latin typeface="Cambria Math" panose="02040503050406030204" pitchFamily="18" charset="0"/>
                      </a:rPr>
                      <m:t>𝑐𝑦</m:t>
                    </m:r>
                  </m:oMath>
                </a14:m>
                <a:endParaRPr lang="en-GB" b="0" dirty="0"/>
              </a:p>
              <a:p>
                <a:pPr lvl="1"/>
                <a14:m>
                  <m:oMath xmlns:m="http://schemas.openxmlformats.org/officeDocument/2006/math">
                    <m:d>
                      <m:dPr>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𝑐</m:t>
                            </m:r>
                          </m:e>
                          <m:sub>
                            <m:r>
                              <a:rPr lang="en-GB" b="0" i="1" smtClean="0">
                                <a:latin typeface="Cambria Math" panose="02040503050406030204" pitchFamily="18" charset="0"/>
                              </a:rPr>
                              <m:t>1</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𝑐</m:t>
                            </m:r>
                          </m:e>
                          <m:sub>
                            <m:r>
                              <a:rPr lang="en-GB" b="0" i="1" smtClean="0">
                                <a:latin typeface="Cambria Math" panose="02040503050406030204" pitchFamily="18" charset="0"/>
                              </a:rPr>
                              <m:t>2</m:t>
                            </m:r>
                          </m:sub>
                        </m:sSub>
                      </m:e>
                    </m:d>
                    <m:r>
                      <a:rPr lang="en-GB" b="0" i="1" smtClean="0">
                        <a:latin typeface="Cambria Math" panose="02040503050406030204" pitchFamily="18" charset="0"/>
                      </a:rPr>
                      <m:t>𝑥</m:t>
                    </m:r>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𝑐</m:t>
                        </m:r>
                      </m:e>
                      <m:sub>
                        <m:r>
                          <a:rPr lang="en-GB" b="0" i="1" smtClean="0">
                            <a:latin typeface="Cambria Math" panose="02040503050406030204" pitchFamily="18" charset="0"/>
                          </a:rPr>
                          <m:t>1</m:t>
                        </m:r>
                      </m:sub>
                    </m:sSub>
                    <m:r>
                      <a:rPr lang="en-GB" b="0" i="1" smtClean="0">
                        <a:latin typeface="Cambria Math" panose="02040503050406030204" pitchFamily="18" charset="0"/>
                      </a:rPr>
                      <m:t>𝑥</m:t>
                    </m:r>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𝑐</m:t>
                        </m:r>
                      </m:e>
                      <m:sub>
                        <m:r>
                          <a:rPr lang="en-GB" b="0" i="1" smtClean="0">
                            <a:latin typeface="Cambria Math" panose="02040503050406030204" pitchFamily="18" charset="0"/>
                          </a:rPr>
                          <m:t>2</m:t>
                        </m:r>
                      </m:sub>
                    </m:sSub>
                    <m:r>
                      <a:rPr lang="en-GB" b="0" i="1" smtClean="0">
                        <a:latin typeface="Cambria Math" panose="02040503050406030204" pitchFamily="18" charset="0"/>
                      </a:rPr>
                      <m:t>𝑦</m:t>
                    </m:r>
                  </m:oMath>
                </a14:m>
                <a:endParaRPr lang="en-IN" dirty="0"/>
              </a:p>
              <a:p>
                <a:r>
                  <a:rPr lang="en-IN" dirty="0"/>
                  <a:t>Subspace of a vector space is a set of vectors – including vector 0 – that satisfies two requirements</a:t>
                </a:r>
              </a:p>
              <a:p>
                <a:pPr lvl="1"/>
                <a:r>
                  <a:rPr lang="en-IN" dirty="0"/>
                  <a:t>If </a:t>
                </a:r>
                <a14:m>
                  <m:oMath xmlns:m="http://schemas.openxmlformats.org/officeDocument/2006/math">
                    <m:r>
                      <a:rPr lang="en-IN" b="0" i="1" smtClean="0">
                        <a:latin typeface="Cambria Math" panose="02040503050406030204" pitchFamily="18" charset="0"/>
                      </a:rPr>
                      <m:t>𝑣</m:t>
                    </m:r>
                    <m:r>
                      <a:rPr lang="en-IN" b="0" i="1" smtClean="0">
                        <a:latin typeface="Cambria Math" panose="02040503050406030204" pitchFamily="18" charset="0"/>
                      </a:rPr>
                      <m:t>,</m:t>
                    </m:r>
                    <m:r>
                      <a:rPr lang="en-IN" b="0" i="1" smtClean="0">
                        <a:latin typeface="Cambria Math" panose="02040503050406030204" pitchFamily="18" charset="0"/>
                      </a:rPr>
                      <m:t>𝑤</m:t>
                    </m:r>
                  </m:oMath>
                </a14:m>
                <a:r>
                  <a:rPr lang="en-IN" dirty="0"/>
                  <a:t> are two vectors in the subspace and </a:t>
                </a:r>
                <a14:m>
                  <m:oMath xmlns:m="http://schemas.openxmlformats.org/officeDocument/2006/math">
                    <m:r>
                      <a:rPr lang="en-IN" b="0" i="1" smtClean="0">
                        <a:latin typeface="Cambria Math" panose="02040503050406030204" pitchFamily="18" charset="0"/>
                      </a:rPr>
                      <m:t>𝑐</m:t>
                    </m:r>
                  </m:oMath>
                </a14:m>
                <a:r>
                  <a:rPr lang="en-IN" dirty="0"/>
                  <a:t> is any scalar, then</a:t>
                </a:r>
              </a:p>
              <a:p>
                <a:pPr lvl="2"/>
                <a14:m>
                  <m:oMath xmlns:m="http://schemas.openxmlformats.org/officeDocument/2006/math">
                    <m:r>
                      <a:rPr lang="en-IN" b="0" i="1" smtClean="0">
                        <a:latin typeface="Cambria Math" panose="02040503050406030204" pitchFamily="18" charset="0"/>
                      </a:rPr>
                      <m:t>𝑣</m:t>
                    </m:r>
                    <m:r>
                      <a:rPr lang="en-IN" b="0" i="1" smtClean="0">
                        <a:latin typeface="Cambria Math" panose="02040503050406030204" pitchFamily="18" charset="0"/>
                      </a:rPr>
                      <m:t>+</m:t>
                    </m:r>
                    <m:r>
                      <a:rPr lang="en-IN" b="0" i="1" smtClean="0">
                        <a:latin typeface="Cambria Math" panose="02040503050406030204" pitchFamily="18" charset="0"/>
                      </a:rPr>
                      <m:t>𝑤</m:t>
                    </m:r>
                  </m:oMath>
                </a14:m>
                <a:r>
                  <a:rPr lang="en-IN" dirty="0"/>
                  <a:t> is in the subspace</a:t>
                </a:r>
              </a:p>
              <a:p>
                <a:pPr lvl="2"/>
                <a14:m>
                  <m:oMath xmlns:m="http://schemas.openxmlformats.org/officeDocument/2006/math">
                    <m:r>
                      <a:rPr lang="en-IN" b="0" i="1" smtClean="0">
                        <a:latin typeface="Cambria Math" panose="02040503050406030204" pitchFamily="18" charset="0"/>
                      </a:rPr>
                      <m:t>𝑐𝑣</m:t>
                    </m:r>
                  </m:oMath>
                </a14:m>
                <a:r>
                  <a:rPr lang="en-IN" dirty="0"/>
                  <a:t> is in the subspace</a:t>
                </a:r>
              </a:p>
              <a:p>
                <a:pPr lvl="1"/>
                <a:r>
                  <a:rPr lang="en-IN" dirty="0"/>
                  <a:t>Set of vectors is “closed” under addition and multiplication</a:t>
                </a:r>
              </a:p>
              <a:p>
                <a:pPr lvl="1"/>
                <a:r>
                  <a:rPr lang="en-IN" dirty="0"/>
                  <a:t>Every subspace contains the zero vector</a:t>
                </a:r>
              </a:p>
              <a:p>
                <a:pPr lvl="1"/>
                <a:endParaRPr lang="en-IN" dirty="0"/>
              </a:p>
            </p:txBody>
          </p:sp>
        </mc:Choice>
        <mc:Fallback xmlns="">
          <p:sp>
            <p:nvSpPr>
              <p:cNvPr id="3" name="Content Placeholder 2">
                <a:extLst>
                  <a:ext uri="{FF2B5EF4-FFF2-40B4-BE49-F238E27FC236}">
                    <a16:creationId xmlns:a16="http://schemas.microsoft.com/office/drawing/2014/main" id="{8DC92DE6-6840-86C7-508B-58B5A7AA0CEE}"/>
                  </a:ext>
                </a:extLst>
              </p:cNvPr>
              <p:cNvSpPr>
                <a:spLocks noGrp="1" noRot="1" noChangeAspect="1" noMove="1" noResize="1" noEditPoints="1" noAdjustHandles="1" noChangeArrowheads="1" noChangeShapeType="1" noTextEdit="1"/>
              </p:cNvSpPr>
              <p:nvPr>
                <p:ph sz="quarter" idx="10"/>
              </p:nvPr>
            </p:nvSpPr>
            <p:spPr>
              <a:blipFill>
                <a:blip r:embed="rId2"/>
                <a:stretch>
                  <a:fillRect t="-1638"/>
                </a:stretch>
              </a:blipFill>
            </p:spPr>
            <p:txBody>
              <a:bodyPr/>
              <a:lstStyle/>
              <a:p>
                <a:r>
                  <a:rPr lang="en-IN">
                    <a:noFill/>
                  </a:rPr>
                  <a:t> </a:t>
                </a:r>
              </a:p>
            </p:txBody>
          </p:sp>
        </mc:Fallback>
      </mc:AlternateContent>
    </p:spTree>
    <p:extLst>
      <p:ext uri="{BB962C8B-B14F-4D97-AF65-F5344CB8AC3E}">
        <p14:creationId xmlns:p14="http://schemas.microsoft.com/office/powerpoint/2010/main" val="1301383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4B1C8-D15E-E4E4-B8B8-D41A25D8A026}"/>
              </a:ext>
            </a:extLst>
          </p:cNvPr>
          <p:cNvSpPr>
            <a:spLocks noGrp="1"/>
          </p:cNvSpPr>
          <p:nvPr>
            <p:ph type="title"/>
          </p:nvPr>
        </p:nvSpPr>
        <p:spPr/>
        <p:txBody>
          <a:bodyPr/>
          <a:lstStyle/>
          <a:p>
            <a:r>
              <a:rPr lang="en-IN" dirty="0"/>
              <a:t>Vector Spaces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5CC72B2-E739-F3EE-C715-22BEDE62F7F8}"/>
                  </a:ext>
                </a:extLst>
              </p:cNvPr>
              <p:cNvSpPr>
                <a:spLocks noGrp="1"/>
              </p:cNvSpPr>
              <p:nvPr>
                <p:ph sz="quarter" idx="10"/>
              </p:nvPr>
            </p:nvSpPr>
            <p:spPr/>
            <p:txBody>
              <a:bodyPr>
                <a:normAutofit fontScale="77500" lnSpcReduction="20000"/>
              </a:bodyPr>
              <a:lstStyle/>
              <a:p>
                <a:r>
                  <a:rPr lang="en-IN" dirty="0"/>
                  <a:t>Subspaces</a:t>
                </a:r>
              </a:p>
              <a:p>
                <a:pPr lvl="1"/>
                <a14:m>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ℝ</m:t>
                        </m:r>
                      </m:e>
                      <m:sup>
                        <m:r>
                          <a:rPr lang="en-IN" b="0" i="1" smtClean="0">
                            <a:latin typeface="Cambria Math" panose="02040503050406030204" pitchFamily="18" charset="0"/>
                          </a:rPr>
                          <m:t>𝑛</m:t>
                        </m:r>
                      </m:sup>
                    </m:sSup>
                  </m:oMath>
                </a14:m>
                <a:r>
                  <a:rPr lang="en-IN" dirty="0"/>
                  <a:t> has subspaces – example a line is a subspace inside </a:t>
                </a:r>
                <a14:m>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ℝ</m:t>
                        </m:r>
                      </m:e>
                      <m:sup>
                        <m:r>
                          <a:rPr lang="en-IN" b="0" i="1" smtClean="0">
                            <a:latin typeface="Cambria Math" panose="02040503050406030204" pitchFamily="18" charset="0"/>
                          </a:rPr>
                          <m:t>2</m:t>
                        </m:r>
                      </m:sup>
                    </m:sSup>
                  </m:oMath>
                </a14:m>
                <a:r>
                  <a:rPr lang="en-IN" b="0" dirty="0"/>
                  <a:t> and will still have two components/dimensions</a:t>
                </a:r>
              </a:p>
              <a:p>
                <a:r>
                  <a:rPr lang="en-IN" dirty="0"/>
                  <a:t>A subspace of a vector space is a set of vectors (including </a:t>
                </a:r>
                <a14:m>
                  <m:oMath xmlns:m="http://schemas.openxmlformats.org/officeDocument/2006/math">
                    <m:acc>
                      <m:accPr>
                        <m:chr m:val="̅"/>
                        <m:ctrlPr>
                          <a:rPr lang="en-IN" b="0" i="1" smtClean="0">
                            <a:latin typeface="Cambria Math" panose="02040503050406030204" pitchFamily="18" charset="0"/>
                          </a:rPr>
                        </m:ctrlPr>
                      </m:accPr>
                      <m:e>
                        <m:r>
                          <a:rPr lang="en-IN" b="0" i="1" smtClean="0">
                            <a:latin typeface="Cambria Math" panose="02040503050406030204" pitchFamily="18" charset="0"/>
                          </a:rPr>
                          <m:t>0</m:t>
                        </m:r>
                      </m:e>
                    </m:acc>
                    <m:r>
                      <a:rPr lang="en-IN" b="0" i="0" dirty="0" smtClean="0">
                        <a:latin typeface="Cambria Math" panose="02040503050406030204" pitchFamily="18" charset="0"/>
                      </a:rPr>
                      <m:t>)</m:t>
                    </m:r>
                  </m:oMath>
                </a14:m>
                <a:r>
                  <a:rPr lang="en-IN" dirty="0"/>
                  <a:t> that satisfies the below two requirements</a:t>
                </a:r>
              </a:p>
              <a:p>
                <a:pPr lvl="1"/>
                <a:r>
                  <a:rPr lang="en-IN" dirty="0"/>
                  <a:t>If </a:t>
                </a:r>
                <a14:m>
                  <m:oMath xmlns:m="http://schemas.openxmlformats.org/officeDocument/2006/math">
                    <m:acc>
                      <m:accPr>
                        <m:chr m:val="̅"/>
                        <m:ctrlPr>
                          <a:rPr lang="en-IN" b="0" i="1" smtClean="0">
                            <a:latin typeface="Cambria Math" panose="02040503050406030204" pitchFamily="18" charset="0"/>
                          </a:rPr>
                        </m:ctrlPr>
                      </m:accPr>
                      <m:e>
                        <m:r>
                          <a:rPr lang="en-IN" b="0" i="1" smtClean="0">
                            <a:latin typeface="Cambria Math" panose="02040503050406030204" pitchFamily="18" charset="0"/>
                          </a:rPr>
                          <m:t>𝑣</m:t>
                        </m:r>
                      </m:e>
                    </m:acc>
                  </m:oMath>
                </a14:m>
                <a:r>
                  <a:rPr lang="en-IN" dirty="0"/>
                  <a:t> and </a:t>
                </a:r>
                <a14:m>
                  <m:oMath xmlns:m="http://schemas.openxmlformats.org/officeDocument/2006/math">
                    <m:acc>
                      <m:accPr>
                        <m:chr m:val="̅"/>
                        <m:ctrlPr>
                          <a:rPr lang="en-IN" b="0" i="1" smtClean="0">
                            <a:latin typeface="Cambria Math" panose="02040503050406030204" pitchFamily="18" charset="0"/>
                          </a:rPr>
                        </m:ctrlPr>
                      </m:accPr>
                      <m:e>
                        <m:r>
                          <a:rPr lang="en-IN" b="0" i="1" smtClean="0">
                            <a:latin typeface="Cambria Math" panose="02040503050406030204" pitchFamily="18" charset="0"/>
                          </a:rPr>
                          <m:t>𝑤</m:t>
                        </m:r>
                      </m:e>
                    </m:acc>
                  </m:oMath>
                </a14:m>
                <a:r>
                  <a:rPr lang="en-IN" dirty="0"/>
                  <a:t> are two vectors in the subspace then:</a:t>
                </a:r>
              </a:p>
              <a:p>
                <a:pPr lvl="2"/>
                <a14:m>
                  <m:oMath xmlns:m="http://schemas.openxmlformats.org/officeDocument/2006/math">
                    <m:acc>
                      <m:accPr>
                        <m:chr m:val="̅"/>
                        <m:ctrlPr>
                          <a:rPr lang="en-IN" b="0" i="1" smtClean="0">
                            <a:latin typeface="Cambria Math" panose="02040503050406030204" pitchFamily="18" charset="0"/>
                          </a:rPr>
                        </m:ctrlPr>
                      </m:accPr>
                      <m:e>
                        <m:r>
                          <a:rPr lang="en-IN" b="0" i="1" smtClean="0">
                            <a:latin typeface="Cambria Math" panose="02040503050406030204" pitchFamily="18" charset="0"/>
                          </a:rPr>
                          <m:t>𝑣</m:t>
                        </m:r>
                      </m:e>
                    </m:acc>
                    <m:r>
                      <a:rPr lang="en-IN" b="0" i="1" dirty="0" smtClean="0">
                        <a:latin typeface="Cambria Math" panose="02040503050406030204" pitchFamily="18" charset="0"/>
                      </a:rPr>
                      <m:t>+</m:t>
                    </m:r>
                    <m:acc>
                      <m:accPr>
                        <m:chr m:val="̅"/>
                        <m:ctrlPr>
                          <a:rPr lang="en-IN" b="0" i="1" dirty="0" smtClean="0">
                            <a:latin typeface="Cambria Math" panose="02040503050406030204" pitchFamily="18" charset="0"/>
                          </a:rPr>
                        </m:ctrlPr>
                      </m:accPr>
                      <m:e>
                        <m:r>
                          <a:rPr lang="en-IN" b="0" i="1" dirty="0" smtClean="0">
                            <a:latin typeface="Cambria Math" panose="02040503050406030204" pitchFamily="18" charset="0"/>
                          </a:rPr>
                          <m:t>𝑤</m:t>
                        </m:r>
                      </m:e>
                    </m:acc>
                  </m:oMath>
                </a14:m>
                <a:r>
                  <a:rPr lang="en-IN" dirty="0"/>
                  <a:t> is in the subspace</a:t>
                </a:r>
              </a:p>
              <a:p>
                <a:pPr lvl="2"/>
                <a14:m>
                  <m:oMath xmlns:m="http://schemas.openxmlformats.org/officeDocument/2006/math">
                    <m:r>
                      <a:rPr lang="en-IN" b="0" i="1" smtClean="0">
                        <a:latin typeface="Cambria Math" panose="02040503050406030204" pitchFamily="18" charset="0"/>
                      </a:rPr>
                      <m:t>𝑐</m:t>
                    </m:r>
                    <m:acc>
                      <m:accPr>
                        <m:chr m:val="̅"/>
                        <m:ctrlPr>
                          <a:rPr lang="en-IN" b="0" i="1" smtClean="0">
                            <a:latin typeface="Cambria Math" panose="02040503050406030204" pitchFamily="18" charset="0"/>
                          </a:rPr>
                        </m:ctrlPr>
                      </m:accPr>
                      <m:e>
                        <m:r>
                          <a:rPr lang="en-IN" b="0" i="1" smtClean="0">
                            <a:latin typeface="Cambria Math" panose="02040503050406030204" pitchFamily="18" charset="0"/>
                          </a:rPr>
                          <m:t>𝑣</m:t>
                        </m:r>
                      </m:e>
                    </m:acc>
                  </m:oMath>
                </a14:m>
                <a:r>
                  <a:rPr lang="en-IN" dirty="0"/>
                  <a:t> or </a:t>
                </a:r>
                <a14:m>
                  <m:oMath xmlns:m="http://schemas.openxmlformats.org/officeDocument/2006/math">
                    <m:r>
                      <a:rPr lang="en-IN" b="0" i="1" smtClean="0">
                        <a:latin typeface="Cambria Math" panose="02040503050406030204" pitchFamily="18" charset="0"/>
                      </a:rPr>
                      <m:t>𝑐</m:t>
                    </m:r>
                    <m:acc>
                      <m:accPr>
                        <m:chr m:val="̅"/>
                        <m:ctrlPr>
                          <a:rPr lang="en-IN" b="0" i="1" smtClean="0">
                            <a:latin typeface="Cambria Math" panose="02040503050406030204" pitchFamily="18" charset="0"/>
                          </a:rPr>
                        </m:ctrlPr>
                      </m:accPr>
                      <m:e>
                        <m:r>
                          <a:rPr lang="en-IN" b="0" i="1" smtClean="0">
                            <a:latin typeface="Cambria Math" panose="02040503050406030204" pitchFamily="18" charset="0"/>
                          </a:rPr>
                          <m:t>𝑤</m:t>
                        </m:r>
                      </m:e>
                    </m:acc>
                  </m:oMath>
                </a14:m>
                <a:r>
                  <a:rPr lang="en-IN" dirty="0"/>
                  <a:t> is in the subspace</a:t>
                </a:r>
              </a:p>
              <a:p>
                <a:pPr lvl="1"/>
                <a:r>
                  <a:rPr lang="en-IN" dirty="0"/>
                  <a:t>State in other way - the subspace of vectors is closed (the result does not move out of the subspace) under addition (subtraction as well) and multiplication</a:t>
                </a:r>
              </a:p>
              <a:p>
                <a:pPr lvl="1"/>
                <a:r>
                  <a:rPr lang="en-IN" dirty="0"/>
                  <a:t>Every subspace contains the </a:t>
                </a:r>
                <a14:m>
                  <m:oMath xmlns:m="http://schemas.openxmlformats.org/officeDocument/2006/math">
                    <m:acc>
                      <m:accPr>
                        <m:chr m:val="̅"/>
                        <m:ctrlPr>
                          <a:rPr lang="en-IN" b="0" i="1" smtClean="0">
                            <a:latin typeface="Cambria Math" panose="02040503050406030204" pitchFamily="18" charset="0"/>
                          </a:rPr>
                        </m:ctrlPr>
                      </m:accPr>
                      <m:e>
                        <m:r>
                          <a:rPr lang="en-IN" b="0" i="1" smtClean="0">
                            <a:latin typeface="Cambria Math" panose="02040503050406030204" pitchFamily="18" charset="0"/>
                          </a:rPr>
                          <m:t>0</m:t>
                        </m:r>
                      </m:e>
                    </m:acc>
                  </m:oMath>
                </a14:m>
                <a:r>
                  <a:rPr lang="en-IN" dirty="0"/>
                  <a:t> zero vector</a:t>
                </a:r>
              </a:p>
              <a:p>
                <a:r>
                  <a:rPr lang="en-IN" dirty="0"/>
                  <a:t>List of all possible subspaces of </a:t>
                </a:r>
                <a14:m>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ℝ</m:t>
                        </m:r>
                      </m:e>
                      <m:sup>
                        <m:r>
                          <a:rPr lang="en-IN" b="0" i="1" smtClean="0">
                            <a:latin typeface="Cambria Math" panose="02040503050406030204" pitchFamily="18" charset="0"/>
                          </a:rPr>
                          <m:t>2</m:t>
                        </m:r>
                      </m:sup>
                    </m:sSup>
                  </m:oMath>
                </a14:m>
                <a:endParaRPr lang="en-IN" b="0" dirty="0"/>
              </a:p>
              <a:p>
                <a:pPr lvl="1"/>
                <a:r>
                  <a:rPr lang="en-IN" dirty="0"/>
                  <a:t>Line through (0,0)</a:t>
                </a:r>
              </a:p>
              <a:p>
                <a:pPr lvl="1"/>
                <a:r>
                  <a:rPr lang="en-IN" dirty="0"/>
                  <a:t>Whole of </a:t>
                </a:r>
                <a14:m>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ℝ</m:t>
                        </m:r>
                      </m:e>
                      <m:sup>
                        <m:r>
                          <a:rPr lang="en-IN" b="0" i="1" smtClean="0">
                            <a:latin typeface="Cambria Math" panose="02040503050406030204" pitchFamily="18" charset="0"/>
                          </a:rPr>
                          <m:t>2</m:t>
                        </m:r>
                      </m:sup>
                    </m:sSup>
                  </m:oMath>
                </a14:m>
                <a:endParaRPr lang="en-IN" b="0" dirty="0"/>
              </a:p>
              <a:p>
                <a:pPr lvl="1"/>
                <a:r>
                  <a:rPr lang="en-IN" dirty="0"/>
                  <a:t>Single vector - Zero vector </a:t>
                </a:r>
                <a14:m>
                  <m:oMath xmlns:m="http://schemas.openxmlformats.org/officeDocument/2006/math">
                    <m:d>
                      <m:dPr>
                        <m:ctrlPr>
                          <a:rPr lang="en-IN" b="0" i="1" smtClean="0">
                            <a:latin typeface="Cambria Math" panose="02040503050406030204" pitchFamily="18" charset="0"/>
                          </a:rPr>
                        </m:ctrlPr>
                      </m:dPr>
                      <m:e>
                        <m:r>
                          <a:rPr lang="en-IN" b="0" i="1" smtClean="0">
                            <a:latin typeface="Cambria Math" panose="02040503050406030204" pitchFamily="18" charset="0"/>
                          </a:rPr>
                          <m:t>0,0</m:t>
                        </m:r>
                      </m:e>
                    </m:d>
                  </m:oMath>
                </a14:m>
                <a:endParaRPr lang="en-IN" b="0" dirty="0"/>
              </a:p>
              <a:p>
                <a:r>
                  <a:rPr lang="en-IN" b="0" dirty="0"/>
                  <a:t>A subspace containing </a:t>
                </a:r>
                <a14:m>
                  <m:oMath xmlns:m="http://schemas.openxmlformats.org/officeDocument/2006/math">
                    <m:acc>
                      <m:accPr>
                        <m:chr m:val="̅"/>
                        <m:ctrlPr>
                          <a:rPr lang="en-IN" b="0" i="1" smtClean="0">
                            <a:latin typeface="Cambria Math" panose="02040503050406030204" pitchFamily="18" charset="0"/>
                          </a:rPr>
                        </m:ctrlPr>
                      </m:accPr>
                      <m:e>
                        <m:r>
                          <a:rPr lang="en-IN" b="0" i="1" smtClean="0">
                            <a:latin typeface="Cambria Math" panose="02040503050406030204" pitchFamily="18" charset="0"/>
                          </a:rPr>
                          <m:t>𝑣</m:t>
                        </m:r>
                      </m:e>
                    </m:acc>
                  </m:oMath>
                </a14:m>
                <a:r>
                  <a:rPr lang="en-IN" b="0" dirty="0"/>
                  <a:t> and </a:t>
                </a:r>
                <a14:m>
                  <m:oMath xmlns:m="http://schemas.openxmlformats.org/officeDocument/2006/math">
                    <m:acc>
                      <m:accPr>
                        <m:chr m:val="̅"/>
                        <m:ctrlPr>
                          <a:rPr lang="en-IN" b="0" i="1" smtClean="0">
                            <a:latin typeface="Cambria Math" panose="02040503050406030204" pitchFamily="18" charset="0"/>
                          </a:rPr>
                        </m:ctrlPr>
                      </m:accPr>
                      <m:e>
                        <m:r>
                          <a:rPr lang="en-IN" b="0" i="1" smtClean="0">
                            <a:latin typeface="Cambria Math" panose="02040503050406030204" pitchFamily="18" charset="0"/>
                          </a:rPr>
                          <m:t>𝑤</m:t>
                        </m:r>
                      </m:e>
                    </m:acc>
                  </m:oMath>
                </a14:m>
                <a:r>
                  <a:rPr lang="en-IN" b="0" dirty="0"/>
                  <a:t> must contain all linear combinations of </a:t>
                </a:r>
                <a14:m>
                  <m:oMath xmlns:m="http://schemas.openxmlformats.org/officeDocument/2006/math">
                    <m:acc>
                      <m:accPr>
                        <m:chr m:val="̅"/>
                        <m:ctrlPr>
                          <a:rPr lang="en-IN" b="0" i="1" smtClean="0">
                            <a:latin typeface="Cambria Math" panose="02040503050406030204" pitchFamily="18" charset="0"/>
                          </a:rPr>
                        </m:ctrlPr>
                      </m:accPr>
                      <m:e>
                        <m:r>
                          <a:rPr lang="en-IN" b="0" i="1" smtClean="0">
                            <a:latin typeface="Cambria Math" panose="02040503050406030204" pitchFamily="18" charset="0"/>
                          </a:rPr>
                          <m:t>𝑣</m:t>
                        </m:r>
                      </m:e>
                    </m:acc>
                  </m:oMath>
                </a14:m>
                <a:r>
                  <a:rPr lang="en-IN" b="0" dirty="0"/>
                  <a:t> and </a:t>
                </a:r>
                <a14:m>
                  <m:oMath xmlns:m="http://schemas.openxmlformats.org/officeDocument/2006/math">
                    <m:acc>
                      <m:accPr>
                        <m:chr m:val="̅"/>
                        <m:ctrlPr>
                          <a:rPr lang="en-IN" b="0" i="1" smtClean="0">
                            <a:latin typeface="Cambria Math" panose="02040503050406030204" pitchFamily="18" charset="0"/>
                          </a:rPr>
                        </m:ctrlPr>
                      </m:accPr>
                      <m:e>
                        <m:r>
                          <a:rPr lang="en-IN" b="0" i="1" smtClean="0">
                            <a:latin typeface="Cambria Math" panose="02040503050406030204" pitchFamily="18" charset="0"/>
                          </a:rPr>
                          <m:t>𝑤</m:t>
                        </m:r>
                      </m:e>
                    </m:acc>
                  </m:oMath>
                </a14:m>
                <a:r>
                  <a:rPr lang="en-IN" b="0" dirty="0"/>
                  <a:t> </a:t>
                </a:r>
                <a:r>
                  <a:rPr lang="en-IN" b="0" dirty="0" err="1"/>
                  <a:t>ie</a:t>
                </a:r>
                <a:r>
                  <a:rPr lang="en-IN" b="0" dirty="0"/>
                  <a:t> </a:t>
                </a:r>
                <a14:m>
                  <m:oMath xmlns:m="http://schemas.openxmlformats.org/officeDocument/2006/math">
                    <m:r>
                      <a:rPr lang="en-IN" b="0" i="1" smtClean="0">
                        <a:latin typeface="Cambria Math" panose="02040503050406030204" pitchFamily="18" charset="0"/>
                      </a:rPr>
                      <m:t>𝑐</m:t>
                    </m:r>
                    <m:acc>
                      <m:accPr>
                        <m:chr m:val="̅"/>
                        <m:ctrlPr>
                          <a:rPr lang="en-IN" b="0" i="1" smtClean="0">
                            <a:latin typeface="Cambria Math" panose="02040503050406030204" pitchFamily="18" charset="0"/>
                          </a:rPr>
                        </m:ctrlPr>
                      </m:accPr>
                      <m:e>
                        <m:r>
                          <a:rPr lang="en-IN" b="0" i="1" smtClean="0">
                            <a:latin typeface="Cambria Math" panose="02040503050406030204" pitchFamily="18" charset="0"/>
                          </a:rPr>
                          <m:t>𝑣</m:t>
                        </m:r>
                      </m:e>
                    </m:acc>
                    <m:r>
                      <a:rPr lang="en-IN" b="0" i="1" dirty="0" smtClean="0">
                        <a:latin typeface="Cambria Math" panose="02040503050406030204" pitchFamily="18" charset="0"/>
                      </a:rPr>
                      <m:t>+</m:t>
                    </m:r>
                    <m:r>
                      <a:rPr lang="en-IN" b="0" i="1" dirty="0" smtClean="0">
                        <a:latin typeface="Cambria Math" panose="02040503050406030204" pitchFamily="18" charset="0"/>
                      </a:rPr>
                      <m:t>𝑑</m:t>
                    </m:r>
                    <m:acc>
                      <m:accPr>
                        <m:chr m:val="̅"/>
                        <m:ctrlPr>
                          <a:rPr lang="en-IN" b="0" i="1" dirty="0" smtClean="0">
                            <a:latin typeface="Cambria Math" panose="02040503050406030204" pitchFamily="18" charset="0"/>
                          </a:rPr>
                        </m:ctrlPr>
                      </m:accPr>
                      <m:e>
                        <m:r>
                          <a:rPr lang="en-IN" b="0" i="1" dirty="0" smtClean="0">
                            <a:latin typeface="Cambria Math" panose="02040503050406030204" pitchFamily="18" charset="0"/>
                          </a:rPr>
                          <m:t>𝑤</m:t>
                        </m:r>
                      </m:e>
                    </m:acc>
                  </m:oMath>
                </a14:m>
                <a:endParaRPr lang="en-IN" b="0" dirty="0"/>
              </a:p>
              <a:p>
                <a:r>
                  <a:rPr lang="en-IN" dirty="0"/>
                  <a:t>Stated in another way, the result of the linear combinations of vectors fall within the same subspace as the vectors</a:t>
                </a:r>
              </a:p>
              <a:p>
                <a:r>
                  <a:rPr lang="en-IN" dirty="0"/>
                  <a:t>Examples of subspaces</a:t>
                </a:r>
              </a:p>
              <a:p>
                <a:pPr lvl="1"/>
                <a:r>
                  <a:rPr lang="en-IN" dirty="0"/>
                  <a:t>The function space F is infinite-dimensional - A smaller function space is 𝑃, or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𝑃</m:t>
                        </m:r>
                      </m:e>
                      <m:sub>
                        <m:r>
                          <a:rPr lang="en-IN" b="0" i="1" smtClean="0">
                            <a:latin typeface="Cambria Math" panose="02040503050406030204" pitchFamily="18" charset="0"/>
                          </a:rPr>
                          <m:t>𝑛</m:t>
                        </m:r>
                      </m:sub>
                    </m:sSub>
                  </m:oMath>
                </a14:m>
                <a:r>
                  <a:rPr lang="en-IN" dirty="0"/>
                  <a:t>, containing all polynomials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𝑎</m:t>
                        </m:r>
                      </m:e>
                      <m:sub>
                        <m:r>
                          <a:rPr lang="en-IN" b="0" i="1" smtClean="0">
                            <a:latin typeface="Cambria Math" panose="02040503050406030204" pitchFamily="18" charset="0"/>
                          </a:rPr>
                          <m:t>0</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𝑎</m:t>
                        </m:r>
                      </m:e>
                      <m:sub>
                        <m:r>
                          <a:rPr lang="en-IN" b="0" i="1" smtClean="0">
                            <a:latin typeface="Cambria Math" panose="02040503050406030204" pitchFamily="18" charset="0"/>
                          </a:rPr>
                          <m:t>1</m:t>
                        </m:r>
                      </m:sub>
                    </m:sSub>
                    <m:r>
                      <a:rPr lang="en-IN" b="0" i="1" smtClean="0">
                        <a:latin typeface="Cambria Math" panose="02040503050406030204" pitchFamily="18" charset="0"/>
                      </a:rPr>
                      <m:t>𝑥</m:t>
                    </m:r>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𝑎</m:t>
                        </m:r>
                      </m:e>
                      <m:sub>
                        <m:r>
                          <a:rPr lang="en-IN" b="0" i="1" smtClean="0">
                            <a:latin typeface="Cambria Math" panose="02040503050406030204" pitchFamily="18" charset="0"/>
                          </a:rPr>
                          <m:t>2</m:t>
                        </m:r>
                      </m:sub>
                    </m:sSub>
                    <m:sSup>
                      <m:sSupPr>
                        <m:ctrlPr>
                          <a:rPr lang="en-IN" b="0" i="1" smtClean="0">
                            <a:latin typeface="Cambria Math" panose="02040503050406030204" pitchFamily="18" charset="0"/>
                          </a:rPr>
                        </m:ctrlPr>
                      </m:sSupPr>
                      <m:e>
                        <m:r>
                          <a:rPr lang="en-IN" b="0" i="1" smtClean="0">
                            <a:latin typeface="Cambria Math" panose="02040503050406030204" pitchFamily="18" charset="0"/>
                          </a:rPr>
                          <m:t>𝑥</m:t>
                        </m:r>
                      </m:e>
                      <m:sup>
                        <m:r>
                          <a:rPr lang="en-IN" b="0" i="1" smtClean="0">
                            <a:latin typeface="Cambria Math" panose="02040503050406030204" pitchFamily="18" charset="0"/>
                          </a:rPr>
                          <m:t>2</m:t>
                        </m:r>
                      </m:sup>
                    </m:sSup>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𝑎</m:t>
                        </m:r>
                      </m:e>
                      <m:sub>
                        <m:r>
                          <a:rPr lang="en-IN" b="0" i="1" smtClean="0">
                            <a:latin typeface="Cambria Math" panose="02040503050406030204" pitchFamily="18" charset="0"/>
                          </a:rPr>
                          <m:t>𝑛</m:t>
                        </m:r>
                      </m:sub>
                    </m:sSub>
                    <m:sSup>
                      <m:sSupPr>
                        <m:ctrlPr>
                          <a:rPr lang="en-IN" b="0" i="1" smtClean="0">
                            <a:latin typeface="Cambria Math" panose="02040503050406030204" pitchFamily="18" charset="0"/>
                          </a:rPr>
                        </m:ctrlPr>
                      </m:sSupPr>
                      <m:e>
                        <m:r>
                          <a:rPr lang="en-IN" b="0" i="1" smtClean="0">
                            <a:latin typeface="Cambria Math" panose="02040503050406030204" pitchFamily="18" charset="0"/>
                          </a:rPr>
                          <m:t>𝑥</m:t>
                        </m:r>
                      </m:e>
                      <m:sup>
                        <m:r>
                          <a:rPr lang="en-IN" b="0" i="1" smtClean="0">
                            <a:latin typeface="Cambria Math" panose="02040503050406030204" pitchFamily="18" charset="0"/>
                          </a:rPr>
                          <m:t>𝑛</m:t>
                        </m:r>
                      </m:sup>
                    </m:sSup>
                    <m:r>
                      <a:rPr lang="en-IN" b="0" i="1" smtClean="0">
                        <a:latin typeface="Cambria Math" panose="02040503050406030204" pitchFamily="18" charset="0"/>
                      </a:rPr>
                      <m:t> </m:t>
                    </m:r>
                  </m:oMath>
                </a14:m>
                <a:r>
                  <a:rPr lang="en-IN" dirty="0"/>
                  <a:t>of degree n</a:t>
                </a:r>
              </a:p>
              <a:p>
                <a:pPr lvl="1"/>
                <a:r>
                  <a:rPr lang="en-IN" dirty="0"/>
                  <a:t>The vector space Z contains exactly one vector (zero)</a:t>
                </a:r>
              </a:p>
              <a:p>
                <a:pPr lvl="1"/>
                <a:r>
                  <a:rPr lang="en-IN" dirty="0"/>
                  <a:t>No space can do without that zero vector</a:t>
                </a:r>
              </a:p>
              <a:p>
                <a:pPr lvl="1"/>
                <a:r>
                  <a:rPr lang="en-IN" dirty="0"/>
                  <a:t>The plane is a vector space inside </a:t>
                </a:r>
                <a14:m>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𝑅</m:t>
                        </m:r>
                      </m:e>
                      <m:sup>
                        <m:r>
                          <a:rPr lang="en-IN" b="0" i="1" smtClean="0">
                            <a:latin typeface="Cambria Math" panose="02040503050406030204" pitchFamily="18" charset="0"/>
                          </a:rPr>
                          <m:t>3</m:t>
                        </m:r>
                      </m:sup>
                    </m:sSup>
                  </m:oMath>
                </a14:m>
                <a:endParaRPr lang="en-IN" dirty="0"/>
              </a:p>
              <a:p>
                <a:r>
                  <a:rPr lang="en-IN" dirty="0"/>
                  <a:t>All linear combinations stay in the sub-space</a:t>
                </a:r>
              </a:p>
              <a:p>
                <a:endParaRPr lang="en-IN" dirty="0"/>
              </a:p>
            </p:txBody>
          </p:sp>
        </mc:Choice>
        <mc:Fallback>
          <p:sp>
            <p:nvSpPr>
              <p:cNvPr id="3" name="Content Placeholder 2">
                <a:extLst>
                  <a:ext uri="{FF2B5EF4-FFF2-40B4-BE49-F238E27FC236}">
                    <a16:creationId xmlns:a16="http://schemas.microsoft.com/office/drawing/2014/main" id="{F5CC72B2-E739-F3EE-C715-22BEDE62F7F8}"/>
                  </a:ext>
                </a:extLst>
              </p:cNvPr>
              <p:cNvSpPr>
                <a:spLocks noGrp="1" noRot="1" noChangeAspect="1" noMove="1" noResize="1" noEditPoints="1" noAdjustHandles="1" noChangeArrowheads="1" noChangeShapeType="1" noTextEdit="1"/>
              </p:cNvSpPr>
              <p:nvPr>
                <p:ph sz="quarter" idx="10"/>
              </p:nvPr>
            </p:nvSpPr>
            <p:spPr>
              <a:blipFill>
                <a:blip r:embed="rId2"/>
                <a:stretch>
                  <a:fillRect t="-1331"/>
                </a:stretch>
              </a:blipFill>
            </p:spPr>
            <p:txBody>
              <a:bodyPr/>
              <a:lstStyle/>
              <a:p>
                <a:r>
                  <a:rPr lang="en-IN">
                    <a:noFill/>
                  </a:rPr>
                  <a:t> </a:t>
                </a:r>
              </a:p>
            </p:txBody>
          </p:sp>
        </mc:Fallback>
      </mc:AlternateContent>
    </p:spTree>
    <p:extLst>
      <p:ext uri="{BB962C8B-B14F-4D97-AF65-F5344CB8AC3E}">
        <p14:creationId xmlns:p14="http://schemas.microsoft.com/office/powerpoint/2010/main" val="22437087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7BDA2-D29D-2A54-91B0-79B4827F96E3}"/>
              </a:ext>
            </a:extLst>
          </p:cNvPr>
          <p:cNvSpPr>
            <a:spLocks noGrp="1"/>
          </p:cNvSpPr>
          <p:nvPr>
            <p:ph type="title"/>
          </p:nvPr>
        </p:nvSpPr>
        <p:spPr/>
        <p:txBody>
          <a:bodyPr/>
          <a:lstStyle/>
          <a:p>
            <a:r>
              <a:rPr lang="en-IN" dirty="0"/>
              <a:t>Column Space of Matrix 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651CB57-E7E2-EEB9-080F-ADF6E5A3AE22}"/>
                  </a:ext>
                </a:extLst>
              </p:cNvPr>
              <p:cNvSpPr>
                <a:spLocks noGrp="1"/>
              </p:cNvSpPr>
              <p:nvPr>
                <p:ph sz="quarter" idx="10"/>
              </p:nvPr>
            </p:nvSpPr>
            <p:spPr/>
            <p:txBody>
              <a:bodyPr>
                <a:normAutofit fontScale="92500" lnSpcReduction="20000"/>
              </a:bodyPr>
              <a:lstStyle/>
              <a:p>
                <a:r>
                  <a:rPr lang="en-IN" dirty="0"/>
                  <a:t>In linear algebra, our goal is to solve linear system of equations </a:t>
                </a:r>
                <a14:m>
                  <m:oMath xmlns:m="http://schemas.openxmlformats.org/officeDocument/2006/math">
                    <m:r>
                      <a:rPr lang="en-IN" b="0" i="1" smtClean="0">
                        <a:latin typeface="Cambria Math" panose="02040503050406030204" pitchFamily="18" charset="0"/>
                      </a:rPr>
                      <m:t>𝐴𝑥</m:t>
                    </m:r>
                    <m:r>
                      <a:rPr lang="en-IN" b="0" i="1" smtClean="0">
                        <a:latin typeface="Cambria Math" panose="02040503050406030204" pitchFamily="18" charset="0"/>
                      </a:rPr>
                      <m:t>=</m:t>
                    </m:r>
                    <m:r>
                      <a:rPr lang="en-IN" b="0" i="1" smtClean="0">
                        <a:latin typeface="Cambria Math" panose="02040503050406030204" pitchFamily="18" charset="0"/>
                      </a:rPr>
                      <m:t>𝑏</m:t>
                    </m:r>
                  </m:oMath>
                </a14:m>
                <a:endParaRPr lang="en-IN" dirty="0"/>
              </a:p>
              <a:p>
                <a:r>
                  <a:rPr lang="en-IN" dirty="0"/>
                  <a:t>Recollect </a:t>
                </a:r>
                <a14:m>
                  <m:oMath xmlns:m="http://schemas.openxmlformats.org/officeDocument/2006/math">
                    <m:r>
                      <a:rPr lang="en-IN" b="0" i="1" smtClean="0">
                        <a:latin typeface="Cambria Math" panose="02040503050406030204" pitchFamily="18" charset="0"/>
                      </a:rPr>
                      <m:t>𝐴𝑥</m:t>
                    </m:r>
                  </m:oMath>
                </a14:m>
                <a:r>
                  <a:rPr lang="en-IN" dirty="0"/>
                  <a:t> is a combination of columns of </a:t>
                </a:r>
                <a14:m>
                  <m:oMath xmlns:m="http://schemas.openxmlformats.org/officeDocument/2006/math">
                    <m:r>
                      <a:rPr lang="en-IN" b="0" i="1" smtClean="0">
                        <a:latin typeface="Cambria Math" panose="02040503050406030204" pitchFamily="18" charset="0"/>
                      </a:rPr>
                      <m:t>𝐴</m:t>
                    </m:r>
                  </m:oMath>
                </a14:m>
                <a:endParaRPr lang="en-IN" dirty="0"/>
              </a:p>
              <a:p>
                <a:pPr lvl="1"/>
                <a14:m>
                  <m:oMath xmlns:m="http://schemas.openxmlformats.org/officeDocument/2006/math">
                    <m:r>
                      <a:rPr lang="en-IN" b="0" i="1" smtClean="0">
                        <a:latin typeface="Cambria Math" panose="02040503050406030204" pitchFamily="18" charset="0"/>
                      </a:rPr>
                      <m:t>𝐴𝑥</m:t>
                    </m:r>
                  </m:oMath>
                </a14:m>
                <a:r>
                  <a:rPr lang="en-IN" dirty="0"/>
                  <a:t> is </a:t>
                </a:r>
                <a14:m>
                  <m:oMath xmlns:m="http://schemas.openxmlformats.org/officeDocument/2006/math">
                    <m:d>
                      <m:dPr>
                        <m:begChr m:val="["/>
                        <m:endChr m:val="]"/>
                        <m:ctrlPr>
                          <a:rPr lang="en-IN" i="1" smtClean="0">
                            <a:latin typeface="Cambria Math" panose="02040503050406030204" pitchFamily="18" charset="0"/>
                          </a:rPr>
                        </m:ctrlPr>
                      </m:dPr>
                      <m:e>
                        <m:m>
                          <m:mPr>
                            <m:mcs>
                              <m:mc>
                                <m:mcPr>
                                  <m:count m:val="2"/>
                                  <m:mcJc m:val="center"/>
                                </m:mcPr>
                              </m:mc>
                            </m:mcs>
                            <m:ctrlPr>
                              <a:rPr lang="en-IN" i="1" smtClean="0">
                                <a:latin typeface="Cambria Math" panose="02040503050406030204" pitchFamily="18" charset="0"/>
                              </a:rPr>
                            </m:ctrlPr>
                          </m:mPr>
                          <m:mr>
                            <m:e>
                              <m:r>
                                <m:rPr>
                                  <m:brk m:alnAt="7"/>
                                </m:rPr>
                                <a:rPr lang="en-IN" b="0" i="1" smtClean="0">
                                  <a:latin typeface="Cambria Math" panose="02040503050406030204" pitchFamily="18" charset="0"/>
                                </a:rPr>
                                <m:t>1</m:t>
                              </m:r>
                            </m:e>
                            <m:e>
                              <m:r>
                                <a:rPr lang="en-IN" b="0" i="1" smtClean="0">
                                  <a:latin typeface="Cambria Math" panose="02040503050406030204" pitchFamily="18" charset="0"/>
                                </a:rPr>
                                <m:t>4</m:t>
                              </m:r>
                            </m:e>
                          </m:mr>
                          <m:mr>
                            <m:e>
                              <m:r>
                                <a:rPr lang="en-IN" b="0" i="1" smtClean="0">
                                  <a:latin typeface="Cambria Math" panose="02040503050406030204" pitchFamily="18" charset="0"/>
                                </a:rPr>
                                <m:t>2</m:t>
                              </m:r>
                            </m:e>
                            <m:e>
                              <m:r>
                                <a:rPr lang="en-IN" b="0" i="1" smtClean="0">
                                  <a:latin typeface="Cambria Math" panose="02040503050406030204" pitchFamily="18" charset="0"/>
                                </a:rPr>
                                <m:t>5</m:t>
                              </m:r>
                            </m:e>
                          </m:mr>
                          <m:mr>
                            <m:e>
                              <m:r>
                                <a:rPr lang="en-IN" b="0" i="1" smtClean="0">
                                  <a:latin typeface="Cambria Math" panose="02040503050406030204" pitchFamily="18" charset="0"/>
                                </a:rPr>
                                <m:t>3</m:t>
                              </m:r>
                            </m:e>
                            <m:e>
                              <m:r>
                                <a:rPr lang="en-IN" b="0" i="1" smtClean="0">
                                  <a:latin typeface="Cambria Math" panose="02040503050406030204" pitchFamily="18" charset="0"/>
                                </a:rPr>
                                <m:t>6</m:t>
                              </m:r>
                            </m:e>
                          </m:mr>
                        </m:m>
                      </m:e>
                    </m:d>
                    <m:d>
                      <m:dPr>
                        <m:begChr m:val="["/>
                        <m:endChr m:val="]"/>
                        <m:ctrlPr>
                          <a:rPr lang="en-IN" i="1" smtClean="0">
                            <a:latin typeface="Cambria Math" panose="02040503050406030204" pitchFamily="18" charset="0"/>
                          </a:rPr>
                        </m:ctrlPr>
                      </m:dPr>
                      <m:e>
                        <m:m>
                          <m:mPr>
                            <m:mcs>
                              <m:mc>
                                <m:mcPr>
                                  <m:count m:val="1"/>
                                  <m:mcJc m:val="center"/>
                                </m:mcPr>
                              </m:mc>
                            </m:mcs>
                            <m:ctrlPr>
                              <a:rPr lang="en-IN" i="1" smtClean="0">
                                <a:latin typeface="Cambria Math" panose="02040503050406030204" pitchFamily="18" charset="0"/>
                              </a:rPr>
                            </m:ctrlPr>
                          </m:mPr>
                          <m:mr>
                            <m:e>
                              <m:r>
                                <m:rPr>
                                  <m:brk m:alnAt="7"/>
                                </m:rPr>
                                <a:rPr lang="en-IN" b="0" i="1" smtClean="0">
                                  <a:latin typeface="Cambria Math" panose="02040503050406030204" pitchFamily="18" charset="0"/>
                                </a:rPr>
                                <m:t>𝑥</m:t>
                              </m:r>
                            </m:e>
                          </m:mr>
                          <m:mr>
                            <m:e>
                              <m:r>
                                <a:rPr lang="en-IN" b="0" i="1" smtClean="0">
                                  <a:latin typeface="Cambria Math" panose="02040503050406030204" pitchFamily="18" charset="0"/>
                                </a:rPr>
                                <m:t>𝑦</m:t>
                              </m:r>
                            </m:e>
                          </m:mr>
                        </m:m>
                      </m:e>
                    </m:d>
                  </m:oMath>
                </a14:m>
                <a:r>
                  <a:rPr lang="en-IN" dirty="0"/>
                  <a:t> which is equivalent to </a:t>
                </a:r>
                <a14:m>
                  <m:oMath xmlns:m="http://schemas.openxmlformats.org/officeDocument/2006/math">
                    <m:r>
                      <a:rPr lang="en-IN" b="0" i="1" smtClean="0">
                        <a:latin typeface="Cambria Math" panose="02040503050406030204" pitchFamily="18" charset="0"/>
                      </a:rPr>
                      <m:t>𝑥</m:t>
                    </m:r>
                  </m:oMath>
                </a14:m>
                <a:r>
                  <a:rPr lang="en-IN" dirty="0"/>
                  <a:t> </a:t>
                </a:r>
                <a14:m>
                  <m:oMath xmlns:m="http://schemas.openxmlformats.org/officeDocument/2006/math">
                    <m:d>
                      <m:dPr>
                        <m:begChr m:val="["/>
                        <m:endChr m:val="]"/>
                        <m:ctrlPr>
                          <a:rPr lang="en-IN" i="1">
                            <a:latin typeface="Cambria Math" panose="02040503050406030204" pitchFamily="18" charset="0"/>
                          </a:rPr>
                        </m:ctrlPr>
                      </m:dPr>
                      <m:e>
                        <m:m>
                          <m:mPr>
                            <m:mcs>
                              <m:mc>
                                <m:mcPr>
                                  <m:count m:val="1"/>
                                  <m:mcJc m:val="center"/>
                                </m:mcPr>
                              </m:mc>
                            </m:mcs>
                            <m:ctrlPr>
                              <a:rPr lang="en-IN" i="1" smtClean="0">
                                <a:latin typeface="Cambria Math" panose="02040503050406030204" pitchFamily="18" charset="0"/>
                              </a:rPr>
                            </m:ctrlPr>
                          </m:mPr>
                          <m:mr>
                            <m:e>
                              <m:r>
                                <m:rPr>
                                  <m:brk m:alnAt="7"/>
                                </m:rPr>
                                <a:rPr lang="en-IN" b="0" i="1" smtClean="0">
                                  <a:latin typeface="Cambria Math" panose="02040503050406030204" pitchFamily="18" charset="0"/>
                                </a:rPr>
                                <m:t>1</m:t>
                              </m:r>
                            </m:e>
                          </m:mr>
                          <m:mr>
                            <m:e>
                              <m:r>
                                <a:rPr lang="en-IN" b="0" i="1" smtClean="0">
                                  <a:latin typeface="Cambria Math" panose="02040503050406030204" pitchFamily="18" charset="0"/>
                                </a:rPr>
                                <m:t>2</m:t>
                              </m:r>
                            </m:e>
                          </m:mr>
                          <m:mr>
                            <m:e>
                              <m:r>
                                <a:rPr lang="en-IN" b="0" i="1" smtClean="0">
                                  <a:latin typeface="Cambria Math" panose="02040503050406030204" pitchFamily="18" charset="0"/>
                                </a:rPr>
                                <m:t>3</m:t>
                              </m:r>
                            </m:e>
                          </m:mr>
                        </m:m>
                      </m:e>
                    </m:d>
                    <m:r>
                      <a:rPr lang="en-IN" b="0" i="1" smtClean="0">
                        <a:latin typeface="Cambria Math" panose="02040503050406030204" pitchFamily="18" charset="0"/>
                      </a:rPr>
                      <m:t>+</m:t>
                    </m:r>
                    <m:r>
                      <a:rPr lang="en-IN" i="1">
                        <a:latin typeface="Cambria Math" panose="02040503050406030204" pitchFamily="18" charset="0"/>
                      </a:rPr>
                      <m:t>𝑦</m:t>
                    </m:r>
                    <m:d>
                      <m:dPr>
                        <m:begChr m:val="["/>
                        <m:endChr m:val="]"/>
                        <m:ctrlPr>
                          <a:rPr lang="en-IN" i="1">
                            <a:latin typeface="Cambria Math" panose="02040503050406030204" pitchFamily="18" charset="0"/>
                          </a:rPr>
                        </m:ctrlPr>
                      </m:dPr>
                      <m:e>
                        <m:m>
                          <m:mPr>
                            <m:mcs>
                              <m:mc>
                                <m:mcPr>
                                  <m:count m:val="1"/>
                                  <m:mcJc m:val="center"/>
                                </m:mcPr>
                              </m:mc>
                            </m:mcs>
                            <m:ctrlPr>
                              <a:rPr lang="en-IN" i="1">
                                <a:latin typeface="Cambria Math" panose="02040503050406030204" pitchFamily="18" charset="0"/>
                              </a:rPr>
                            </m:ctrlPr>
                          </m:mPr>
                          <m:mr>
                            <m:e>
                              <m:r>
                                <m:rPr>
                                  <m:brk m:alnAt="7"/>
                                </m:rPr>
                                <a:rPr lang="en-IN" b="0" i="1" smtClean="0">
                                  <a:latin typeface="Cambria Math" panose="02040503050406030204" pitchFamily="18" charset="0"/>
                                </a:rPr>
                                <m:t>4</m:t>
                              </m:r>
                            </m:e>
                          </m:mr>
                          <m:mr>
                            <m:e>
                              <m:r>
                                <a:rPr lang="en-IN" b="0" i="1" smtClean="0">
                                  <a:latin typeface="Cambria Math" panose="02040503050406030204" pitchFamily="18" charset="0"/>
                                </a:rPr>
                                <m:t>5</m:t>
                              </m:r>
                            </m:e>
                          </m:mr>
                          <m:mr>
                            <m:e>
                              <m:r>
                                <a:rPr lang="en-IN" b="0" i="1" smtClean="0">
                                  <a:latin typeface="Cambria Math" panose="02040503050406030204" pitchFamily="18" charset="0"/>
                                </a:rPr>
                                <m:t>6</m:t>
                              </m:r>
                            </m:e>
                          </m:mr>
                        </m:m>
                      </m:e>
                    </m:d>
                  </m:oMath>
                </a14:m>
                <a:r>
                  <a:rPr lang="en-IN" dirty="0"/>
                  <a:t> which is a linear combination of columns (vectors) of </a:t>
                </a:r>
                <a:r>
                  <a:rPr lang="en-IN" i="1" dirty="0"/>
                  <a:t>A</a:t>
                </a:r>
              </a:p>
              <a:p>
                <a:r>
                  <a:rPr lang="en-IN" dirty="0"/>
                  <a:t>Our goal in solving </a:t>
                </a:r>
                <a14:m>
                  <m:oMath xmlns:m="http://schemas.openxmlformats.org/officeDocument/2006/math">
                    <m:r>
                      <a:rPr lang="en-IN" b="0" i="1" smtClean="0">
                        <a:latin typeface="Cambria Math" panose="02040503050406030204" pitchFamily="18" charset="0"/>
                      </a:rPr>
                      <m:t>𝐴𝑥</m:t>
                    </m:r>
                    <m:r>
                      <a:rPr lang="en-IN" b="0" i="1" smtClean="0">
                        <a:latin typeface="Cambria Math" panose="02040503050406030204" pitchFamily="18" charset="0"/>
                      </a:rPr>
                      <m:t>=</m:t>
                    </m:r>
                    <m:r>
                      <a:rPr lang="en-IN" b="0" i="1" smtClean="0">
                        <a:latin typeface="Cambria Math" panose="02040503050406030204" pitchFamily="18" charset="0"/>
                      </a:rPr>
                      <m:t>𝑏</m:t>
                    </m:r>
                  </m:oMath>
                </a14:m>
                <a:r>
                  <a:rPr lang="en-IN" i="1" dirty="0"/>
                  <a:t> </a:t>
                </a:r>
                <a:r>
                  <a:rPr lang="en-IN" dirty="0"/>
                  <a:t>for x is to find/describe good right sides </a:t>
                </a:r>
                <a14:m>
                  <m:oMath xmlns:m="http://schemas.openxmlformats.org/officeDocument/2006/math">
                    <m:r>
                      <a:rPr lang="en-IN" b="0" i="1" smtClean="0">
                        <a:latin typeface="Cambria Math" panose="02040503050406030204" pitchFamily="18" charset="0"/>
                      </a:rPr>
                      <m:t>𝑏</m:t>
                    </m:r>
                  </m:oMath>
                </a14:m>
                <a:r>
                  <a:rPr lang="en-IN" dirty="0"/>
                  <a:t> that can be written as </a:t>
                </a:r>
                <a14:m>
                  <m:oMath xmlns:m="http://schemas.openxmlformats.org/officeDocument/2006/math">
                    <m:r>
                      <a:rPr lang="en-IN" i="1" dirty="0" smtClean="0">
                        <a:latin typeface="Cambria Math" panose="02040503050406030204" pitchFamily="18" charset="0"/>
                      </a:rPr>
                      <m:t>𝐴</m:t>
                    </m:r>
                    <m:r>
                      <a:rPr lang="en-IN" i="1" dirty="0" smtClean="0">
                        <a:latin typeface="Cambria Math" panose="02040503050406030204" pitchFamily="18" charset="0"/>
                      </a:rPr>
                      <m:t> </m:t>
                    </m:r>
                  </m:oMath>
                </a14:m>
                <a:r>
                  <a:rPr lang="en-IN" dirty="0"/>
                  <a:t>times </a:t>
                </a:r>
                <a14:m>
                  <m:oMath xmlns:m="http://schemas.openxmlformats.org/officeDocument/2006/math">
                    <m:r>
                      <a:rPr lang="en-IN" b="0" i="1" smtClean="0">
                        <a:latin typeface="Cambria Math" panose="02040503050406030204" pitchFamily="18" charset="0"/>
                      </a:rPr>
                      <m:t>𝑥</m:t>
                    </m:r>
                  </m:oMath>
                </a14:m>
                <a:endParaRPr lang="en-IN" b="0" dirty="0"/>
              </a:p>
              <a:p>
                <a:r>
                  <a:rPr lang="en-IN" b="0" dirty="0"/>
                  <a:t>So, the column space of matrix A – C(A) – consists of all linear combinations of its columns</a:t>
                </a:r>
              </a:p>
              <a:p>
                <a:r>
                  <a:rPr lang="en-IN" dirty="0"/>
                  <a:t>C(A) produces </a:t>
                </a:r>
                <a:r>
                  <a:rPr lang="en-IN" b="1" i="1" dirty="0"/>
                  <a:t>vector space</a:t>
                </a:r>
                <a:r>
                  <a:rPr lang="en-IN" dirty="0"/>
                  <a:t> that is made up of linear combinations of column vectors of matrix </a:t>
                </a:r>
                <a14:m>
                  <m:oMath xmlns:m="http://schemas.openxmlformats.org/officeDocument/2006/math">
                    <m:r>
                      <a:rPr lang="en-IN" i="1" dirty="0" smtClean="0">
                        <a:latin typeface="Cambria Math" panose="02040503050406030204" pitchFamily="18" charset="0"/>
                      </a:rPr>
                      <m:t>𝐴</m:t>
                    </m:r>
                  </m:oMath>
                </a14:m>
                <a:endParaRPr lang="en-IN" b="1" i="1" dirty="0"/>
              </a:p>
              <a:p>
                <a:r>
                  <a:rPr lang="en-IN" dirty="0"/>
                  <a:t>C(A), then, contains not just the columns of A but all linear combinations of </a:t>
                </a:r>
                <a14:m>
                  <m:oMath xmlns:m="http://schemas.openxmlformats.org/officeDocument/2006/math">
                    <m:r>
                      <a:rPr lang="en-IN" b="0" i="1" smtClean="0">
                        <a:latin typeface="Cambria Math" panose="02040503050406030204" pitchFamily="18" charset="0"/>
                      </a:rPr>
                      <m:t>𝐴𝑥</m:t>
                    </m:r>
                  </m:oMath>
                </a14:m>
                <a:endParaRPr lang="en-IN" b="0" dirty="0"/>
              </a:p>
              <a:p>
                <a:r>
                  <a:rPr lang="en-IN" dirty="0"/>
                  <a:t>Since the linear combination of vectors fall within the subspace of the vectors, the result of </a:t>
                </a:r>
                <a14:m>
                  <m:oMath xmlns:m="http://schemas.openxmlformats.org/officeDocument/2006/math">
                    <m:r>
                      <a:rPr lang="en-IN" b="0" i="1" smtClean="0">
                        <a:latin typeface="Cambria Math" panose="02040503050406030204" pitchFamily="18" charset="0"/>
                      </a:rPr>
                      <m:t>𝐴𝑥</m:t>
                    </m:r>
                  </m:oMath>
                </a14:m>
                <a:r>
                  <a:rPr lang="en-IN" dirty="0"/>
                  <a:t> will fall under the subspace spanned by </a:t>
                </a:r>
                <a14:m>
                  <m:oMath xmlns:m="http://schemas.openxmlformats.org/officeDocument/2006/math">
                    <m:r>
                      <a:rPr lang="en-IN" b="0" i="1" smtClean="0">
                        <a:latin typeface="Cambria Math" panose="02040503050406030204" pitchFamily="18" charset="0"/>
                      </a:rPr>
                      <m:t>𝐴𝑥</m:t>
                    </m:r>
                  </m:oMath>
                </a14:m>
                <a:r>
                  <a:rPr lang="en-IN" dirty="0"/>
                  <a:t> which is the column space – C(A) – of matrix </a:t>
                </a:r>
                <a14:m>
                  <m:oMath xmlns:m="http://schemas.openxmlformats.org/officeDocument/2006/math">
                    <m:r>
                      <a:rPr lang="en-IN" b="0" i="1" smtClean="0">
                        <a:latin typeface="Cambria Math" panose="02040503050406030204" pitchFamily="18" charset="0"/>
                      </a:rPr>
                      <m:t>𝐴</m:t>
                    </m:r>
                  </m:oMath>
                </a14:m>
                <a:endParaRPr lang="en-IN" dirty="0"/>
              </a:p>
              <a:p>
                <a:r>
                  <a:rPr lang="en-IN" dirty="0"/>
                  <a:t>Stated another way, </a:t>
                </a:r>
                <a14:m>
                  <m:oMath xmlns:m="http://schemas.openxmlformats.org/officeDocument/2006/math">
                    <m:r>
                      <a:rPr lang="en-IN" b="0" i="1" smtClean="0">
                        <a:latin typeface="Cambria Math" panose="02040503050406030204" pitchFamily="18" charset="0"/>
                      </a:rPr>
                      <m:t>𝐴𝑥</m:t>
                    </m:r>
                    <m:r>
                      <a:rPr lang="en-IN" b="0" i="1" smtClean="0">
                        <a:latin typeface="Cambria Math" panose="02040503050406030204" pitchFamily="18" charset="0"/>
                      </a:rPr>
                      <m:t>=</m:t>
                    </m:r>
                    <m:r>
                      <a:rPr lang="en-IN" b="0" i="1" smtClean="0">
                        <a:latin typeface="Cambria Math" panose="02040503050406030204" pitchFamily="18" charset="0"/>
                      </a:rPr>
                      <m:t>𝑏</m:t>
                    </m:r>
                  </m:oMath>
                </a14:m>
                <a:r>
                  <a:rPr lang="en-IN" dirty="0"/>
                  <a:t> system is solvable </a:t>
                </a:r>
                <a:r>
                  <a:rPr lang="en-IN"/>
                  <a:t>iff </a:t>
                </a:r>
                <a14:m>
                  <m:oMath xmlns:m="http://schemas.openxmlformats.org/officeDocument/2006/math">
                    <m:r>
                      <a:rPr lang="en-IN" b="0" i="1" smtClean="0">
                        <a:latin typeface="Cambria Math" panose="02040503050406030204" pitchFamily="18" charset="0"/>
                      </a:rPr>
                      <m:t>𝑏</m:t>
                    </m:r>
                    <m:r>
                      <a:rPr lang="en-IN" b="0" i="1" smtClean="0">
                        <a:latin typeface="Cambria Math" panose="02040503050406030204" pitchFamily="18" charset="0"/>
                      </a:rPr>
                      <m:t> </m:t>
                    </m:r>
                  </m:oMath>
                </a14:m>
                <a:r>
                  <a:rPr lang="en-IN" dirty="0"/>
                  <a:t>is in the column space – C(A) – of A</a:t>
                </a:r>
              </a:p>
              <a:p>
                <a:r>
                  <a:rPr lang="en-IN" dirty="0"/>
                  <a:t>When </a:t>
                </a:r>
                <a14:m>
                  <m:oMath xmlns:m="http://schemas.openxmlformats.org/officeDocument/2006/math">
                    <m:r>
                      <a:rPr lang="en-IN" b="0" i="1" smtClean="0">
                        <a:latin typeface="Cambria Math" panose="02040503050406030204" pitchFamily="18" charset="0"/>
                      </a:rPr>
                      <m:t>𝑏</m:t>
                    </m:r>
                  </m:oMath>
                </a14:m>
                <a:r>
                  <a:rPr lang="en-IN" dirty="0"/>
                  <a:t> is in the column space of </a:t>
                </a:r>
                <a14:m>
                  <m:oMath xmlns:m="http://schemas.openxmlformats.org/officeDocument/2006/math">
                    <m:r>
                      <a:rPr lang="en-IN" b="0" i="1" smtClean="0">
                        <a:latin typeface="Cambria Math" panose="02040503050406030204" pitchFamily="18" charset="0"/>
                      </a:rPr>
                      <m:t>𝐴</m:t>
                    </m:r>
                    <m:r>
                      <a:rPr lang="en-IN" b="0" i="1" smtClean="0">
                        <a:latin typeface="Cambria Math" panose="02040503050406030204" pitchFamily="18" charset="0"/>
                      </a:rPr>
                      <m:t>,</m:t>
                    </m:r>
                  </m:oMath>
                </a14:m>
                <a:r>
                  <a:rPr lang="en-IN" dirty="0"/>
                  <a:t> it is a linear combination of columns of </a:t>
                </a:r>
                <a14:m>
                  <m:oMath xmlns:m="http://schemas.openxmlformats.org/officeDocument/2006/math">
                    <m:r>
                      <a:rPr lang="en-IN" i="1" dirty="0" smtClean="0">
                        <a:latin typeface="Cambria Math" panose="02040503050406030204" pitchFamily="18" charset="0"/>
                      </a:rPr>
                      <m:t>𝐴</m:t>
                    </m:r>
                  </m:oMath>
                </a14:m>
                <a:endParaRPr lang="en-IN" dirty="0"/>
              </a:p>
              <a:p>
                <a:r>
                  <a:rPr lang="en-IN" dirty="0"/>
                  <a:t>The coefficients of this linear combination of A’s columns provide the solution </a:t>
                </a:r>
                <a14:m>
                  <m:oMath xmlns:m="http://schemas.openxmlformats.org/officeDocument/2006/math">
                    <m:r>
                      <a:rPr lang="en-IN" b="0" i="1" smtClean="0">
                        <a:latin typeface="Cambria Math" panose="02040503050406030204" pitchFamily="18" charset="0"/>
                      </a:rPr>
                      <m:t>𝑥</m:t>
                    </m:r>
                  </m:oMath>
                </a14:m>
                <a:r>
                  <a:rPr lang="en-IN" dirty="0"/>
                  <a:t> to the system of equations </a:t>
                </a:r>
                <a14:m>
                  <m:oMath xmlns:m="http://schemas.openxmlformats.org/officeDocument/2006/math">
                    <m:r>
                      <a:rPr lang="en-IN" b="0" i="1" smtClean="0">
                        <a:latin typeface="Cambria Math" panose="02040503050406030204" pitchFamily="18" charset="0"/>
                      </a:rPr>
                      <m:t>𝐴𝑥</m:t>
                    </m:r>
                    <m:r>
                      <a:rPr lang="en-IN" b="0" i="1" smtClean="0">
                        <a:latin typeface="Cambria Math" panose="02040503050406030204" pitchFamily="18" charset="0"/>
                      </a:rPr>
                      <m:t>=</m:t>
                    </m:r>
                    <m:r>
                      <a:rPr lang="en-IN" b="0" i="1" smtClean="0">
                        <a:latin typeface="Cambria Math" panose="02040503050406030204" pitchFamily="18" charset="0"/>
                      </a:rPr>
                      <m:t>𝑏</m:t>
                    </m:r>
                  </m:oMath>
                </a14:m>
                <a:endParaRPr lang="en-IN" dirty="0"/>
              </a:p>
              <a:p>
                <a:r>
                  <a:rPr lang="en-IN" dirty="0"/>
                  <a:t>For a matrix </a:t>
                </a:r>
                <a14:m>
                  <m:oMath xmlns:m="http://schemas.openxmlformats.org/officeDocument/2006/math">
                    <m:r>
                      <a:rPr lang="en-IN" b="0" i="1" smtClean="0">
                        <a:latin typeface="Cambria Math" panose="02040503050406030204" pitchFamily="18" charset="0"/>
                      </a:rPr>
                      <m:t>𝑚</m:t>
                    </m:r>
                    <m:r>
                      <a:rPr lang="en-IN" b="0" i="1" smtClean="0">
                        <a:latin typeface="Cambria Math" panose="02040503050406030204" pitchFamily="18" charset="0"/>
                      </a:rPr>
                      <m:t>×</m:t>
                    </m:r>
                    <m:r>
                      <a:rPr lang="en-IN" b="0" i="1" smtClean="0">
                        <a:latin typeface="Cambria Math" panose="02040503050406030204" pitchFamily="18" charset="0"/>
                      </a:rPr>
                      <m:t>𝑛</m:t>
                    </m:r>
                  </m:oMath>
                </a14:m>
                <a:r>
                  <a:rPr lang="en-IN" dirty="0"/>
                  <a:t> the column space belongs to </a:t>
                </a:r>
                <a14:m>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ℝ</m:t>
                        </m:r>
                      </m:e>
                      <m:sup>
                        <m:r>
                          <a:rPr lang="en-IN" b="0" i="1" smtClean="0">
                            <a:latin typeface="Cambria Math" panose="02040503050406030204" pitchFamily="18" charset="0"/>
                          </a:rPr>
                          <m:t>𝑚</m:t>
                        </m:r>
                      </m:sup>
                    </m:sSup>
                  </m:oMath>
                </a14:m>
                <a:endParaRPr lang="en-IN" dirty="0"/>
              </a:p>
              <a:p>
                <a:endParaRPr lang="en-IN" dirty="0"/>
              </a:p>
            </p:txBody>
          </p:sp>
        </mc:Choice>
        <mc:Fallback>
          <p:sp>
            <p:nvSpPr>
              <p:cNvPr id="3" name="Content Placeholder 2">
                <a:extLst>
                  <a:ext uri="{FF2B5EF4-FFF2-40B4-BE49-F238E27FC236}">
                    <a16:creationId xmlns:a16="http://schemas.microsoft.com/office/drawing/2014/main" id="{C651CB57-E7E2-EEB9-080F-ADF6E5A3AE22}"/>
                  </a:ext>
                </a:extLst>
              </p:cNvPr>
              <p:cNvSpPr>
                <a:spLocks noGrp="1" noRot="1" noChangeAspect="1" noMove="1" noResize="1" noEditPoints="1" noAdjustHandles="1" noChangeArrowheads="1" noChangeShapeType="1" noTextEdit="1"/>
              </p:cNvSpPr>
              <p:nvPr>
                <p:ph sz="quarter" idx="10"/>
              </p:nvPr>
            </p:nvSpPr>
            <p:spPr>
              <a:blipFill>
                <a:blip r:embed="rId2"/>
                <a:stretch>
                  <a:fillRect t="-1638" r="-1180"/>
                </a:stretch>
              </a:blipFill>
            </p:spPr>
            <p:txBody>
              <a:bodyPr/>
              <a:lstStyle/>
              <a:p>
                <a:r>
                  <a:rPr lang="en-IN">
                    <a:noFill/>
                  </a:rPr>
                  <a:t> </a:t>
                </a:r>
              </a:p>
            </p:txBody>
          </p:sp>
        </mc:Fallback>
      </mc:AlternateContent>
    </p:spTree>
    <p:extLst>
      <p:ext uri="{BB962C8B-B14F-4D97-AF65-F5344CB8AC3E}">
        <p14:creationId xmlns:p14="http://schemas.microsoft.com/office/powerpoint/2010/main" val="3881115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65AE5-8A6C-BA00-EE38-C2078A88158B}"/>
              </a:ext>
            </a:extLst>
          </p:cNvPr>
          <p:cNvSpPr>
            <a:spLocks noGrp="1"/>
          </p:cNvSpPr>
          <p:nvPr>
            <p:ph type="title"/>
          </p:nvPr>
        </p:nvSpPr>
        <p:spPr/>
        <p:txBody>
          <a:bodyPr/>
          <a:lstStyle/>
          <a:p>
            <a:r>
              <a:rPr lang="en-IN" dirty="0"/>
              <a:t>Null Space of Matrix 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08140C9-F136-3719-E33C-1B2C6C8D2698}"/>
                  </a:ext>
                </a:extLst>
              </p:cNvPr>
              <p:cNvSpPr>
                <a:spLocks noGrp="1"/>
              </p:cNvSpPr>
              <p:nvPr>
                <p:ph sz="quarter" idx="10"/>
              </p:nvPr>
            </p:nvSpPr>
            <p:spPr/>
            <p:txBody>
              <a:bodyPr>
                <a:normAutofit fontScale="77500" lnSpcReduction="20000"/>
              </a:bodyPr>
              <a:lstStyle/>
              <a:p>
                <a:r>
                  <a:rPr lang="en-IN" dirty="0"/>
                  <a:t>It is a subspace containing all vectors </a:t>
                </a:r>
                <a14:m>
                  <m:oMath xmlns:m="http://schemas.openxmlformats.org/officeDocument/2006/math">
                    <m:acc>
                      <m:accPr>
                        <m:chr m:val="̅"/>
                        <m:ctrlPr>
                          <a:rPr lang="en-IN" b="0" i="1" smtClean="0">
                            <a:latin typeface="Cambria Math" panose="02040503050406030204" pitchFamily="18" charset="0"/>
                          </a:rPr>
                        </m:ctrlPr>
                      </m:accPr>
                      <m:e>
                        <m:r>
                          <a:rPr lang="en-IN" b="0" i="1" smtClean="0">
                            <a:latin typeface="Cambria Math" panose="02040503050406030204" pitchFamily="18" charset="0"/>
                          </a:rPr>
                          <m:t>𝑥</m:t>
                        </m:r>
                      </m:e>
                    </m:acc>
                  </m:oMath>
                </a14:m>
                <a:r>
                  <a:rPr lang="en-IN" dirty="0"/>
                  <a:t> such that</a:t>
                </a:r>
                <a14:m>
                  <m:oMath xmlns:m="http://schemas.openxmlformats.org/officeDocument/2006/math">
                    <m:r>
                      <a:rPr lang="en-IN" b="0" i="0" smtClean="0">
                        <a:latin typeface="Cambria Math" panose="02040503050406030204" pitchFamily="18" charset="0"/>
                      </a:rPr>
                      <m:t> </m:t>
                    </m:r>
                    <m:r>
                      <a:rPr lang="en-IN" b="0" i="1" smtClean="0">
                        <a:latin typeface="Cambria Math" panose="02040503050406030204" pitchFamily="18" charset="0"/>
                      </a:rPr>
                      <m:t>𝐴</m:t>
                    </m:r>
                    <m:acc>
                      <m:accPr>
                        <m:chr m:val="̅"/>
                        <m:ctrlPr>
                          <a:rPr lang="en-IN" b="0" i="1" smtClean="0">
                            <a:latin typeface="Cambria Math" panose="02040503050406030204" pitchFamily="18" charset="0"/>
                          </a:rPr>
                        </m:ctrlPr>
                      </m:accPr>
                      <m:e>
                        <m:r>
                          <a:rPr lang="en-IN" b="0" i="1" smtClean="0">
                            <a:latin typeface="Cambria Math" panose="02040503050406030204" pitchFamily="18" charset="0"/>
                          </a:rPr>
                          <m:t>𝑥</m:t>
                        </m:r>
                      </m:e>
                    </m:acc>
                    <m:r>
                      <a:rPr lang="en-IN" b="0" i="1" smtClean="0">
                        <a:latin typeface="Cambria Math" panose="02040503050406030204" pitchFamily="18" charset="0"/>
                      </a:rPr>
                      <m:t>=0</m:t>
                    </m:r>
                  </m:oMath>
                </a14:m>
                <a:r>
                  <a:rPr lang="en-IN" dirty="0"/>
                  <a:t> where </a:t>
                </a:r>
                <a14:m>
                  <m:oMath xmlns:m="http://schemas.openxmlformats.org/officeDocument/2006/math">
                    <m:r>
                      <a:rPr lang="en-IN" b="0" i="1" smtClean="0">
                        <a:latin typeface="Cambria Math" panose="02040503050406030204" pitchFamily="18" charset="0"/>
                      </a:rPr>
                      <m:t>𝐴</m:t>
                    </m:r>
                  </m:oMath>
                </a14:m>
                <a:r>
                  <a:rPr lang="en-IN" dirty="0"/>
                  <a:t> is </a:t>
                </a:r>
                <a14:m>
                  <m:oMath xmlns:m="http://schemas.openxmlformats.org/officeDocument/2006/math">
                    <m:r>
                      <a:rPr lang="en-IN" b="0" i="1" smtClean="0">
                        <a:latin typeface="Cambria Math" panose="02040503050406030204" pitchFamily="18" charset="0"/>
                      </a:rPr>
                      <m:t>𝑚</m:t>
                    </m:r>
                    <m:r>
                      <a:rPr lang="en-IN" b="0" i="1" smtClean="0">
                        <a:latin typeface="Cambria Math" panose="02040503050406030204" pitchFamily="18" charset="0"/>
                      </a:rPr>
                      <m:t>×</m:t>
                    </m:r>
                    <m:r>
                      <a:rPr lang="en-IN" b="0" i="1" smtClean="0">
                        <a:latin typeface="Cambria Math" panose="02040503050406030204" pitchFamily="18" charset="0"/>
                      </a:rPr>
                      <m:t>𝑛</m:t>
                    </m:r>
                  </m:oMath>
                </a14:m>
                <a:r>
                  <a:rPr lang="en-IN" dirty="0"/>
                  <a:t> and </a:t>
                </a:r>
                <a14:m>
                  <m:oMath xmlns:m="http://schemas.openxmlformats.org/officeDocument/2006/math">
                    <m:r>
                      <a:rPr lang="en-IN" b="0" i="1" smtClean="0">
                        <a:latin typeface="Cambria Math" panose="02040503050406030204" pitchFamily="18" charset="0"/>
                      </a:rPr>
                      <m:t>𝑥</m:t>
                    </m:r>
                  </m:oMath>
                </a14:m>
                <a:r>
                  <a:rPr lang="en-IN" dirty="0"/>
                  <a:t> is </a:t>
                </a:r>
                <a14:m>
                  <m:oMath xmlns:m="http://schemas.openxmlformats.org/officeDocument/2006/math">
                    <m:r>
                      <a:rPr lang="en-IN" b="0" i="1" smtClean="0">
                        <a:latin typeface="Cambria Math" panose="02040503050406030204" pitchFamily="18" charset="0"/>
                      </a:rPr>
                      <m:t>𝑛</m:t>
                    </m:r>
                    <m:r>
                      <a:rPr lang="en-IN" b="0" i="1" smtClean="0">
                        <a:latin typeface="Cambria Math" panose="02040503050406030204" pitchFamily="18" charset="0"/>
                      </a:rPr>
                      <m:t>×1</m:t>
                    </m:r>
                  </m:oMath>
                </a14:m>
                <a:r>
                  <a:rPr lang="en-IN" b="0" dirty="0"/>
                  <a:t> denoted by N(A) where </a:t>
                </a:r>
                <a14:m>
                  <m:oMath xmlns:m="http://schemas.openxmlformats.org/officeDocument/2006/math">
                    <m:r>
                      <a:rPr lang="en-IN" b="0" i="1" smtClean="0">
                        <a:latin typeface="Cambria Math" panose="02040503050406030204" pitchFamily="18" charset="0"/>
                      </a:rPr>
                      <m:t>𝑁</m:t>
                    </m:r>
                    <m:d>
                      <m:dPr>
                        <m:ctrlPr>
                          <a:rPr lang="en-IN" b="0" i="1" smtClean="0">
                            <a:latin typeface="Cambria Math" panose="02040503050406030204" pitchFamily="18" charset="0"/>
                          </a:rPr>
                        </m:ctrlPr>
                      </m:dPr>
                      <m:e>
                        <m:r>
                          <a:rPr lang="en-IN" b="0" i="1" smtClean="0">
                            <a:latin typeface="Cambria Math" panose="02040503050406030204" pitchFamily="18" charset="0"/>
                          </a:rPr>
                          <m:t>𝐴</m:t>
                        </m:r>
                      </m:e>
                    </m:d>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r>
                          <a:rPr lang="en-IN" b="0" i="1" smtClean="0">
                            <a:latin typeface="Cambria Math" panose="02040503050406030204" pitchFamily="18" charset="0"/>
                          </a:rPr>
                          <m:t>ℝ</m:t>
                        </m:r>
                      </m:e>
                      <m:sup>
                        <m:r>
                          <a:rPr lang="en-IN" b="0" i="1" smtClean="0">
                            <a:latin typeface="Cambria Math" panose="02040503050406030204" pitchFamily="18" charset="0"/>
                          </a:rPr>
                          <m:t>𝑛</m:t>
                        </m:r>
                      </m:sup>
                    </m:sSup>
                  </m:oMath>
                </a14:m>
                <a:r>
                  <a:rPr lang="en-IN" b="0" dirty="0"/>
                  <a:t> (n – because </a:t>
                </a:r>
                <a14:m>
                  <m:oMath xmlns:m="http://schemas.openxmlformats.org/officeDocument/2006/math">
                    <m:acc>
                      <m:accPr>
                        <m:chr m:val="̅"/>
                        <m:ctrlPr>
                          <a:rPr lang="en-IN" b="0" i="1" smtClean="0">
                            <a:latin typeface="Cambria Math" panose="02040503050406030204" pitchFamily="18" charset="0"/>
                          </a:rPr>
                        </m:ctrlPr>
                      </m:accPr>
                      <m:e>
                        <m:r>
                          <a:rPr lang="en-IN" b="0" i="1" smtClean="0">
                            <a:latin typeface="Cambria Math" panose="02040503050406030204" pitchFamily="18" charset="0"/>
                          </a:rPr>
                          <m:t>𝑥</m:t>
                        </m:r>
                      </m:e>
                    </m:acc>
                  </m:oMath>
                </a14:m>
                <a:r>
                  <a:rPr lang="en-IN" b="0" dirty="0"/>
                  <a:t> has n components/dimensions)</a:t>
                </a:r>
              </a:p>
              <a:p>
                <a:pPr lvl="1"/>
                <a:r>
                  <a:rPr lang="en-IN" dirty="0"/>
                  <a:t>Just to recollect - </a:t>
                </a:r>
                <a14:m>
                  <m:oMath xmlns:m="http://schemas.openxmlformats.org/officeDocument/2006/math">
                    <m:r>
                      <m:rPr>
                        <m:sty m:val="p"/>
                      </m:rPr>
                      <a:rPr lang="en-IN" b="0" i="0" smtClean="0">
                        <a:latin typeface="Cambria Math" panose="02040503050406030204" pitchFamily="18" charset="0"/>
                      </a:rPr>
                      <m:t>C</m:t>
                    </m:r>
                    <m:d>
                      <m:dPr>
                        <m:ctrlPr>
                          <a:rPr lang="en-IN" b="0" i="0" smtClean="0">
                            <a:latin typeface="Cambria Math" panose="02040503050406030204" pitchFamily="18" charset="0"/>
                          </a:rPr>
                        </m:ctrlPr>
                      </m:dPr>
                      <m:e>
                        <m:r>
                          <m:rPr>
                            <m:sty m:val="p"/>
                          </m:rPr>
                          <a:rPr lang="en-IN" b="0" i="0" smtClean="0">
                            <a:latin typeface="Cambria Math" panose="02040503050406030204" pitchFamily="18" charset="0"/>
                          </a:rPr>
                          <m:t>A</m:t>
                        </m:r>
                      </m:e>
                    </m:d>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r>
                          <a:rPr lang="en-IN" b="0" i="1" smtClean="0">
                            <a:latin typeface="Cambria Math" panose="02040503050406030204" pitchFamily="18" charset="0"/>
                          </a:rPr>
                          <m:t>ℝ</m:t>
                        </m:r>
                      </m:e>
                      <m:sup>
                        <m:r>
                          <a:rPr lang="en-IN" b="0" i="1" smtClean="0">
                            <a:latin typeface="Cambria Math" panose="02040503050406030204" pitchFamily="18" charset="0"/>
                          </a:rPr>
                          <m:t>𝑚</m:t>
                        </m:r>
                      </m:sup>
                    </m:sSup>
                  </m:oMath>
                </a14:m>
                <a:endParaRPr lang="en-IN" b="0" dirty="0"/>
              </a:p>
              <a:p>
                <a:r>
                  <a:rPr lang="en-IN" dirty="0"/>
                  <a:t>One solution for </a:t>
                </a:r>
                <a14:m>
                  <m:oMath xmlns:m="http://schemas.openxmlformats.org/officeDocument/2006/math">
                    <m:r>
                      <a:rPr lang="en-IN" b="0" i="1" smtClean="0">
                        <a:latin typeface="Cambria Math" panose="02040503050406030204" pitchFamily="18" charset="0"/>
                      </a:rPr>
                      <m:t>𝐴</m:t>
                    </m:r>
                    <m:acc>
                      <m:accPr>
                        <m:chr m:val="̅"/>
                        <m:ctrlPr>
                          <a:rPr lang="en-IN" b="0" i="1" smtClean="0">
                            <a:latin typeface="Cambria Math" panose="02040503050406030204" pitchFamily="18" charset="0"/>
                          </a:rPr>
                        </m:ctrlPr>
                      </m:accPr>
                      <m:e>
                        <m:r>
                          <a:rPr lang="en-IN" b="0" i="1" smtClean="0">
                            <a:latin typeface="Cambria Math" panose="02040503050406030204" pitchFamily="18" charset="0"/>
                          </a:rPr>
                          <m:t>𝑥</m:t>
                        </m:r>
                      </m:e>
                    </m:acc>
                    <m:r>
                      <a:rPr lang="en-IN" b="0" i="1" dirty="0" smtClean="0">
                        <a:latin typeface="Cambria Math" panose="02040503050406030204" pitchFamily="18" charset="0"/>
                      </a:rPr>
                      <m:t>=0</m:t>
                    </m:r>
                  </m:oMath>
                </a14:m>
                <a:r>
                  <a:rPr lang="en-IN" b="0" dirty="0"/>
                  <a:t> is </a:t>
                </a:r>
                <a14:m>
                  <m:oMath xmlns:m="http://schemas.openxmlformats.org/officeDocument/2006/math">
                    <m:acc>
                      <m:accPr>
                        <m:chr m:val="̅"/>
                        <m:ctrlPr>
                          <a:rPr lang="en-IN" b="0" i="1" smtClean="0">
                            <a:latin typeface="Cambria Math" panose="02040503050406030204" pitchFamily="18" charset="0"/>
                          </a:rPr>
                        </m:ctrlPr>
                      </m:accPr>
                      <m:e>
                        <m:r>
                          <a:rPr lang="en-IN" b="0" i="1" smtClean="0">
                            <a:latin typeface="Cambria Math" panose="02040503050406030204" pitchFamily="18" charset="0"/>
                          </a:rPr>
                          <m:t>𝑥</m:t>
                        </m:r>
                      </m:e>
                    </m:acc>
                    <m:r>
                      <a:rPr lang="en-IN" b="0" i="1" dirty="0" smtClean="0">
                        <a:latin typeface="Cambria Math" panose="02040503050406030204" pitchFamily="18" charset="0"/>
                      </a:rPr>
                      <m:t>=0</m:t>
                    </m:r>
                  </m:oMath>
                </a14:m>
                <a:r>
                  <a:rPr lang="en-IN" b="0" dirty="0"/>
                  <a:t> for invertible matrices</a:t>
                </a:r>
              </a:p>
              <a:p>
                <a:r>
                  <a:rPr lang="en-IN" dirty="0"/>
                  <a:t>For other matrices that are not invertible, there are non-zero solutions to </a:t>
                </a:r>
                <a14:m>
                  <m:oMath xmlns:m="http://schemas.openxmlformats.org/officeDocument/2006/math">
                    <m:r>
                      <a:rPr lang="en-IN" b="0" i="1" smtClean="0">
                        <a:latin typeface="Cambria Math" panose="02040503050406030204" pitchFamily="18" charset="0"/>
                      </a:rPr>
                      <m:t>𝐴</m:t>
                    </m:r>
                    <m:acc>
                      <m:accPr>
                        <m:chr m:val="̅"/>
                        <m:ctrlPr>
                          <a:rPr lang="en-IN" b="0" i="1" smtClean="0">
                            <a:latin typeface="Cambria Math" panose="02040503050406030204" pitchFamily="18" charset="0"/>
                          </a:rPr>
                        </m:ctrlPr>
                      </m:accPr>
                      <m:e>
                        <m:r>
                          <a:rPr lang="en-IN" b="0" i="1" smtClean="0">
                            <a:latin typeface="Cambria Math" panose="02040503050406030204" pitchFamily="18" charset="0"/>
                          </a:rPr>
                          <m:t>𝑥</m:t>
                        </m:r>
                      </m:e>
                    </m:acc>
                    <m:r>
                      <a:rPr lang="en-IN" b="0" i="1" dirty="0" smtClean="0">
                        <a:latin typeface="Cambria Math" panose="02040503050406030204" pitchFamily="18" charset="0"/>
                      </a:rPr>
                      <m:t>=0</m:t>
                    </m:r>
                  </m:oMath>
                </a14:m>
                <a:endParaRPr lang="en-IN" b="0" dirty="0"/>
              </a:p>
              <a:p>
                <a:r>
                  <a:rPr lang="en-IN" b="0" dirty="0"/>
                  <a:t>N(A) consists of all solutions of </a:t>
                </a:r>
                <a14:m>
                  <m:oMath xmlns:m="http://schemas.openxmlformats.org/officeDocument/2006/math">
                    <m:acc>
                      <m:accPr>
                        <m:chr m:val="̅"/>
                        <m:ctrlPr>
                          <a:rPr lang="en-IN" b="0" i="1" smtClean="0">
                            <a:latin typeface="Cambria Math" panose="02040503050406030204" pitchFamily="18" charset="0"/>
                          </a:rPr>
                        </m:ctrlPr>
                      </m:accPr>
                      <m:e>
                        <m:r>
                          <a:rPr lang="en-IN" b="0" i="1" smtClean="0">
                            <a:latin typeface="Cambria Math" panose="02040503050406030204" pitchFamily="18" charset="0"/>
                          </a:rPr>
                          <m:t>𝑥</m:t>
                        </m:r>
                      </m:e>
                    </m:acc>
                  </m:oMath>
                </a14:m>
                <a:r>
                  <a:rPr lang="en-IN" b="0" dirty="0"/>
                  <a:t> to </a:t>
                </a:r>
                <a14:m>
                  <m:oMath xmlns:m="http://schemas.openxmlformats.org/officeDocument/2006/math">
                    <m:r>
                      <a:rPr lang="en-IN" b="0" i="1" smtClean="0">
                        <a:latin typeface="Cambria Math" panose="02040503050406030204" pitchFamily="18" charset="0"/>
                      </a:rPr>
                      <m:t>𝐴</m:t>
                    </m:r>
                    <m:acc>
                      <m:accPr>
                        <m:chr m:val="̅"/>
                        <m:ctrlPr>
                          <a:rPr lang="en-IN" b="0" i="1" smtClean="0">
                            <a:latin typeface="Cambria Math" panose="02040503050406030204" pitchFamily="18" charset="0"/>
                          </a:rPr>
                        </m:ctrlPr>
                      </m:accPr>
                      <m:e>
                        <m:r>
                          <a:rPr lang="en-IN" b="0" i="1" smtClean="0">
                            <a:latin typeface="Cambria Math" panose="02040503050406030204" pitchFamily="18" charset="0"/>
                          </a:rPr>
                          <m:t>𝑥</m:t>
                        </m:r>
                      </m:e>
                    </m:acc>
                    <m:r>
                      <a:rPr lang="en-IN" b="0" i="1" dirty="0" smtClean="0">
                        <a:latin typeface="Cambria Math" panose="02040503050406030204" pitchFamily="18" charset="0"/>
                      </a:rPr>
                      <m:t>=0</m:t>
                    </m:r>
                  </m:oMath>
                </a14:m>
                <a:r>
                  <a:rPr lang="en-IN" b="0" dirty="0"/>
                  <a:t> and these vectors are in </a:t>
                </a:r>
                <a14:m>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ℝ</m:t>
                        </m:r>
                      </m:e>
                      <m:sup>
                        <m:r>
                          <a:rPr lang="en-IN" b="0" i="1" smtClean="0">
                            <a:latin typeface="Cambria Math" panose="02040503050406030204" pitchFamily="18" charset="0"/>
                          </a:rPr>
                          <m:t>𝑛</m:t>
                        </m:r>
                      </m:sup>
                    </m:sSup>
                  </m:oMath>
                </a14:m>
                <a:endParaRPr lang="en-IN" b="0" dirty="0"/>
              </a:p>
              <a:p>
                <a:r>
                  <a:rPr lang="en-IN" b="0" dirty="0"/>
                  <a:t>For </a:t>
                </a:r>
                <a14:m>
                  <m:oMath xmlns:m="http://schemas.openxmlformats.org/officeDocument/2006/math">
                    <m:r>
                      <a:rPr lang="en-IN" b="0" i="1" smtClean="0">
                        <a:latin typeface="Cambria Math" panose="02040503050406030204" pitchFamily="18" charset="0"/>
                      </a:rPr>
                      <m:t>𝐴</m:t>
                    </m:r>
                    <m:acc>
                      <m:accPr>
                        <m:chr m:val="̅"/>
                        <m:ctrlPr>
                          <a:rPr lang="en-IN" b="0" i="1" smtClean="0">
                            <a:latin typeface="Cambria Math" panose="02040503050406030204" pitchFamily="18" charset="0"/>
                          </a:rPr>
                        </m:ctrlPr>
                      </m:accPr>
                      <m:e>
                        <m:r>
                          <a:rPr lang="en-IN" b="0" i="1" smtClean="0">
                            <a:latin typeface="Cambria Math" panose="02040503050406030204" pitchFamily="18" charset="0"/>
                          </a:rPr>
                          <m:t>𝑥</m:t>
                        </m:r>
                      </m:e>
                    </m:acc>
                    <m:r>
                      <a:rPr lang="en-IN" b="0" i="1" smtClean="0">
                        <a:latin typeface="Cambria Math" panose="02040503050406030204" pitchFamily="18" charset="0"/>
                      </a:rPr>
                      <m:t>=0</m:t>
                    </m:r>
                    <m:r>
                      <a:rPr lang="en-IN" b="0" i="0" smtClean="0">
                        <a:latin typeface="Cambria Math" panose="02040503050406030204" pitchFamily="18" charset="0"/>
                      </a:rPr>
                      <m:t> − </m:t>
                    </m:r>
                  </m:oMath>
                </a14:m>
                <a:r>
                  <a:rPr lang="en-IN" dirty="0"/>
                  <a:t>if the only solution for </a:t>
                </a:r>
                <a14:m>
                  <m:oMath xmlns:m="http://schemas.openxmlformats.org/officeDocument/2006/math">
                    <m:acc>
                      <m:accPr>
                        <m:chr m:val="̅"/>
                        <m:ctrlPr>
                          <a:rPr lang="en-IN" b="0" i="1" smtClean="0">
                            <a:latin typeface="Cambria Math" panose="02040503050406030204" pitchFamily="18" charset="0"/>
                          </a:rPr>
                        </m:ctrlPr>
                      </m:accPr>
                      <m:e>
                        <m:r>
                          <a:rPr lang="en-IN" b="0" i="1" smtClean="0">
                            <a:latin typeface="Cambria Math" panose="02040503050406030204" pitchFamily="18" charset="0"/>
                          </a:rPr>
                          <m:t>𝑥</m:t>
                        </m:r>
                      </m:e>
                    </m:acc>
                  </m:oMath>
                </a14:m>
                <a:r>
                  <a:rPr lang="en-IN" dirty="0"/>
                  <a:t> is </a:t>
                </a:r>
                <a14:m>
                  <m:oMath xmlns:m="http://schemas.openxmlformats.org/officeDocument/2006/math">
                    <m:acc>
                      <m:accPr>
                        <m:chr m:val="̅"/>
                        <m:ctrlPr>
                          <a:rPr lang="en-IN" b="0" i="1" smtClean="0">
                            <a:latin typeface="Cambria Math" panose="02040503050406030204" pitchFamily="18" charset="0"/>
                          </a:rPr>
                        </m:ctrlPr>
                      </m:accPr>
                      <m:e>
                        <m:r>
                          <a:rPr lang="en-IN" b="0" i="1" smtClean="0">
                            <a:latin typeface="Cambria Math" panose="02040503050406030204" pitchFamily="18" charset="0"/>
                          </a:rPr>
                          <m:t>0</m:t>
                        </m:r>
                      </m:e>
                    </m:acc>
                  </m:oMath>
                </a14:m>
                <a:r>
                  <a:rPr lang="en-IN" dirty="0"/>
                  <a:t> (all zero components), then the N(A) of matrix </a:t>
                </a:r>
                <a14:m>
                  <m:oMath xmlns:m="http://schemas.openxmlformats.org/officeDocument/2006/math">
                    <m:r>
                      <a:rPr lang="en-IN" b="0" i="1" smtClean="0">
                        <a:latin typeface="Cambria Math" panose="02040503050406030204" pitchFamily="18" charset="0"/>
                      </a:rPr>
                      <m:t>𝐴</m:t>
                    </m:r>
                    <m:r>
                      <a:rPr lang="en-IN" b="0" i="1" smtClean="0">
                        <a:latin typeface="Cambria Math" panose="02040503050406030204" pitchFamily="18" charset="0"/>
                      </a:rPr>
                      <m:t> </m:t>
                    </m:r>
                  </m:oMath>
                </a14:m>
                <a:r>
                  <a:rPr lang="en-IN" dirty="0"/>
                  <a:t>is </a:t>
                </a:r>
                <a14:m>
                  <m:oMath xmlns:m="http://schemas.openxmlformats.org/officeDocument/2006/math">
                    <m:acc>
                      <m:accPr>
                        <m:chr m:val="̅"/>
                        <m:ctrlPr>
                          <a:rPr lang="en-IN" b="0" i="1" smtClean="0">
                            <a:latin typeface="Cambria Math" panose="02040503050406030204" pitchFamily="18" charset="0"/>
                          </a:rPr>
                        </m:ctrlPr>
                      </m:accPr>
                      <m:e>
                        <m:r>
                          <a:rPr lang="en-IN" b="0" i="1" smtClean="0">
                            <a:latin typeface="Cambria Math" panose="02040503050406030204" pitchFamily="18" charset="0"/>
                          </a:rPr>
                          <m:t>0</m:t>
                        </m:r>
                      </m:e>
                    </m:acc>
                  </m:oMath>
                </a14:m>
                <a:r>
                  <a:rPr lang="en-IN" b="0" dirty="0"/>
                  <a:t> - i.e. </a:t>
                </a:r>
                <a14:m>
                  <m:oMath xmlns:m="http://schemas.openxmlformats.org/officeDocument/2006/math">
                    <m:acc>
                      <m:accPr>
                        <m:chr m:val="̅"/>
                        <m:ctrlPr>
                          <a:rPr lang="en-IN" b="0" i="1" smtClean="0">
                            <a:latin typeface="Cambria Math" panose="02040503050406030204" pitchFamily="18" charset="0"/>
                          </a:rPr>
                        </m:ctrlPr>
                      </m:accPr>
                      <m:e>
                        <m:r>
                          <a:rPr lang="en-IN" b="0" i="1" smtClean="0">
                            <a:latin typeface="Cambria Math" panose="02040503050406030204" pitchFamily="18" charset="0"/>
                          </a:rPr>
                          <m:t>𝑥</m:t>
                        </m:r>
                      </m:e>
                    </m:acc>
                  </m:oMath>
                </a14:m>
                <a:r>
                  <a:rPr lang="en-IN" b="0" dirty="0"/>
                  <a:t> does not contain any special solution (non-zero or non-trivial </a:t>
                </a:r>
                <a14:m>
                  <m:oMath xmlns:m="http://schemas.openxmlformats.org/officeDocument/2006/math">
                    <m:acc>
                      <m:accPr>
                        <m:chr m:val="̅"/>
                        <m:ctrlPr>
                          <a:rPr lang="en-IN" b="0" i="1" smtClean="0">
                            <a:latin typeface="Cambria Math" panose="02040503050406030204" pitchFamily="18" charset="0"/>
                          </a:rPr>
                        </m:ctrlPr>
                      </m:accPr>
                      <m:e>
                        <m:r>
                          <a:rPr lang="en-IN" b="0" i="1" smtClean="0">
                            <a:latin typeface="Cambria Math" panose="02040503050406030204" pitchFamily="18" charset="0"/>
                          </a:rPr>
                          <m:t>𝑥</m:t>
                        </m:r>
                      </m:e>
                    </m:acc>
                  </m:oMath>
                </a14:m>
                <a:r>
                  <a:rPr lang="en-IN" b="0" dirty="0"/>
                  <a:t>) and </a:t>
                </a:r>
                <a14:m>
                  <m:oMath xmlns:m="http://schemas.openxmlformats.org/officeDocument/2006/math">
                    <m:r>
                      <a:rPr lang="en-IN" b="0" i="1" smtClean="0">
                        <a:latin typeface="Cambria Math" panose="02040503050406030204" pitchFamily="18" charset="0"/>
                      </a:rPr>
                      <m:t>𝐴</m:t>
                    </m:r>
                  </m:oMath>
                </a14:m>
                <a:r>
                  <a:rPr lang="en-IN" b="0" dirty="0"/>
                  <a:t> is invertible </a:t>
                </a:r>
              </a:p>
              <a:p>
                <a:r>
                  <a:rPr lang="en-IN" dirty="0"/>
                  <a:t>The rank of a matrix - </a:t>
                </a:r>
                <a14:m>
                  <m:oMath xmlns:m="http://schemas.openxmlformats.org/officeDocument/2006/math">
                    <m:r>
                      <a:rPr lang="en-IN" b="0" i="1" smtClean="0">
                        <a:latin typeface="Cambria Math" panose="02040503050406030204" pitchFamily="18" charset="0"/>
                      </a:rPr>
                      <m:t>𝑟</m:t>
                    </m:r>
                  </m:oMath>
                </a14:m>
                <a:r>
                  <a:rPr lang="en-IN" dirty="0"/>
                  <a:t> - is the number of pivots in the matrix after elimination</a:t>
                </a:r>
              </a:p>
              <a:p>
                <a:r>
                  <a:rPr lang="en-IN" b="0" dirty="0"/>
                  <a:t>Number of pivots or matrix rank </a:t>
                </a:r>
                <a14:m>
                  <m:oMath xmlns:m="http://schemas.openxmlformats.org/officeDocument/2006/math">
                    <m:r>
                      <a:rPr lang="en-IN" b="0" i="1" smtClean="0">
                        <a:latin typeface="Cambria Math" panose="02040503050406030204" pitchFamily="18" charset="0"/>
                      </a:rPr>
                      <m:t>𝑟</m:t>
                    </m:r>
                  </m:oMath>
                </a14:m>
                <a:r>
                  <a:rPr lang="en-IN" b="0" dirty="0"/>
                  <a:t> gives the number of linearly independent columns</a:t>
                </a:r>
              </a:p>
              <a:p>
                <a:r>
                  <a:rPr lang="en-IN" b="0" dirty="0"/>
                  <a:t>Null space zero of a matrix represents</a:t>
                </a:r>
              </a:p>
              <a:p>
                <a:pPr lvl="1"/>
                <a:r>
                  <a:rPr lang="en-IN" dirty="0"/>
                  <a:t>All columns have pivots </a:t>
                </a:r>
                <a14:m>
                  <m:oMath xmlns:m="http://schemas.openxmlformats.org/officeDocument/2006/math">
                    <m:r>
                      <a:rPr lang="en-IN" b="0" i="1" smtClean="0">
                        <a:latin typeface="Cambria Math" panose="02040503050406030204" pitchFamily="18" charset="0"/>
                      </a:rPr>
                      <m:t>⇒</m:t>
                    </m:r>
                  </m:oMath>
                </a14:m>
                <a:r>
                  <a:rPr lang="en-IN" b="0" dirty="0"/>
                  <a:t> hence all columns are linearly independent</a:t>
                </a:r>
              </a:p>
              <a:p>
                <a:pPr lvl="1"/>
                <a:r>
                  <a:rPr lang="en-IN" dirty="0"/>
                  <a:t>No combination of columns gives zero vector except zero coefficients combination</a:t>
                </a:r>
              </a:p>
              <a:p>
                <a:r>
                  <a:rPr lang="en-IN" dirty="0"/>
                  <a:t>Number of free/dependent columns after elimination = total columns of matrix minus the number of independent columns</a:t>
                </a:r>
              </a:p>
              <a:p>
                <a:r>
                  <a:rPr lang="en-IN" dirty="0"/>
                  <a:t>Number of special solutions for null space of a matrix would be corresponding to/same as the number of free columns of the matrix after elimination</a:t>
                </a:r>
              </a:p>
              <a:p>
                <a:r>
                  <a:rPr lang="en-IN" dirty="0"/>
                  <a:t>If the matrix is fat/wide (</a:t>
                </a:r>
                <a14:m>
                  <m:oMath xmlns:m="http://schemas.openxmlformats.org/officeDocument/2006/math">
                    <m:r>
                      <a:rPr lang="en-IN" b="0" i="1" smtClean="0">
                        <a:latin typeface="Cambria Math" panose="02040503050406030204" pitchFamily="18" charset="0"/>
                      </a:rPr>
                      <m:t>𝑛</m:t>
                    </m:r>
                    <m:r>
                      <a:rPr lang="en-IN" b="0" i="1" smtClean="0">
                        <a:latin typeface="Cambria Math" panose="02040503050406030204" pitchFamily="18" charset="0"/>
                      </a:rPr>
                      <m:t>&gt;</m:t>
                    </m:r>
                    <m:r>
                      <a:rPr lang="en-IN" b="0" i="1" smtClean="0">
                        <a:latin typeface="Cambria Math" panose="02040503050406030204" pitchFamily="18" charset="0"/>
                      </a:rPr>
                      <m:t>𝑚</m:t>
                    </m:r>
                    <m:r>
                      <a:rPr lang="en-IN" b="0" i="1" smtClean="0">
                        <a:latin typeface="Cambria Math" panose="02040503050406030204" pitchFamily="18" charset="0"/>
                      </a:rPr>
                      <m:t>)</m:t>
                    </m:r>
                  </m:oMath>
                </a14:m>
                <a:r>
                  <a:rPr lang="en-IN" dirty="0"/>
                  <a:t>, then, in general, there will be at least one special solution for the null space of the matrix</a:t>
                </a:r>
              </a:p>
              <a:p>
                <a:r>
                  <a:rPr lang="en-IN" dirty="0"/>
                  <a:t>The null space of matrix A corresponds to the kernel of the linear transformation represented by </a:t>
                </a:r>
                <a14:m>
                  <m:oMath xmlns:m="http://schemas.openxmlformats.org/officeDocument/2006/math">
                    <m:r>
                      <a:rPr lang="en-IN" b="0" i="1" smtClean="0">
                        <a:latin typeface="Cambria Math" panose="02040503050406030204" pitchFamily="18" charset="0"/>
                      </a:rPr>
                      <m:t>𝐴</m:t>
                    </m:r>
                  </m:oMath>
                </a14:m>
                <a:endParaRPr lang="en-IN" dirty="0"/>
              </a:p>
              <a:p>
                <a:r>
                  <a:rPr lang="en-IN" dirty="0"/>
                  <a:t>Number of special solutions for a linear transformation matrix is </a:t>
                </a:r>
                <a14:m>
                  <m:oMath xmlns:m="http://schemas.openxmlformats.org/officeDocument/2006/math">
                    <m:r>
                      <a:rPr lang="en-IN" i="1" dirty="0" smtClean="0">
                        <a:latin typeface="Cambria Math" panose="02040503050406030204" pitchFamily="18" charset="0"/>
                      </a:rPr>
                      <m:t>(</m:t>
                    </m:r>
                    <m:r>
                      <a:rPr lang="en-IN" i="1" dirty="0" smtClean="0">
                        <a:latin typeface="Cambria Math" panose="02040503050406030204" pitchFamily="18" charset="0"/>
                      </a:rPr>
                      <m:t>𝑛</m:t>
                    </m:r>
                    <m:r>
                      <a:rPr lang="en-IN" i="1" dirty="0" smtClean="0">
                        <a:latin typeface="Cambria Math" panose="02040503050406030204" pitchFamily="18" charset="0"/>
                      </a:rPr>
                      <m:t>−</m:t>
                    </m:r>
                    <m:r>
                      <a:rPr lang="en-IN" i="1" dirty="0" smtClean="0">
                        <a:latin typeface="Cambria Math" panose="02040503050406030204" pitchFamily="18" charset="0"/>
                      </a:rPr>
                      <m:t>𝑟</m:t>
                    </m:r>
                    <m:r>
                      <a:rPr lang="en-IN" i="1" dirty="0" smtClean="0">
                        <a:latin typeface="Cambria Math" panose="02040503050406030204" pitchFamily="18" charset="0"/>
                      </a:rPr>
                      <m:t>)</m:t>
                    </m:r>
                  </m:oMath>
                </a14:m>
                <a:r>
                  <a:rPr lang="en-IN" dirty="0"/>
                  <a:t> - </a:t>
                </a:r>
                <a14:m>
                  <m:oMath xmlns:m="http://schemas.openxmlformats.org/officeDocument/2006/math">
                    <m:r>
                      <a:rPr lang="en-IN" b="0" i="1" smtClean="0">
                        <a:latin typeface="Cambria Math" panose="02040503050406030204" pitchFamily="18" charset="0"/>
                      </a:rPr>
                      <m:t>𝑛</m:t>
                    </m:r>
                  </m:oMath>
                </a14:m>
                <a:r>
                  <a:rPr lang="en-IN" dirty="0"/>
                  <a:t> – number of columns of the matrix and </a:t>
                </a:r>
                <a14:m>
                  <m:oMath xmlns:m="http://schemas.openxmlformats.org/officeDocument/2006/math">
                    <m:r>
                      <a:rPr lang="en-IN" b="0" i="1" smtClean="0">
                        <a:latin typeface="Cambria Math" panose="02040503050406030204" pitchFamily="18" charset="0"/>
                      </a:rPr>
                      <m:t>𝑟</m:t>
                    </m:r>
                  </m:oMath>
                </a14:m>
                <a:r>
                  <a:rPr lang="en-IN" dirty="0"/>
                  <a:t> – rank of the matrix (number of pivot columns)</a:t>
                </a:r>
              </a:p>
              <a:p>
                <a:endParaRPr lang="en-IN" dirty="0"/>
              </a:p>
              <a:p>
                <a:endParaRPr lang="en-IN" b="0" dirty="0"/>
              </a:p>
              <a:p>
                <a:endParaRPr lang="en-IN" b="0" dirty="0"/>
              </a:p>
              <a:p>
                <a:endParaRPr lang="en-IN" b="0" dirty="0"/>
              </a:p>
              <a:p>
                <a:endParaRPr lang="en-IN" dirty="0"/>
              </a:p>
            </p:txBody>
          </p:sp>
        </mc:Choice>
        <mc:Fallback>
          <p:sp>
            <p:nvSpPr>
              <p:cNvPr id="3" name="Content Placeholder 2">
                <a:extLst>
                  <a:ext uri="{FF2B5EF4-FFF2-40B4-BE49-F238E27FC236}">
                    <a16:creationId xmlns:a16="http://schemas.microsoft.com/office/drawing/2014/main" id="{C08140C9-F136-3719-E33C-1B2C6C8D2698}"/>
                  </a:ext>
                </a:extLst>
              </p:cNvPr>
              <p:cNvSpPr>
                <a:spLocks noGrp="1" noRot="1" noChangeAspect="1" noMove="1" noResize="1" noEditPoints="1" noAdjustHandles="1" noChangeArrowheads="1" noChangeShapeType="1" noTextEdit="1"/>
              </p:cNvSpPr>
              <p:nvPr>
                <p:ph sz="quarter" idx="10"/>
              </p:nvPr>
            </p:nvSpPr>
            <p:spPr>
              <a:blipFill>
                <a:blip r:embed="rId2"/>
                <a:stretch>
                  <a:fillRect t="-1331" r="-375" b="-1331"/>
                </a:stretch>
              </a:blipFill>
            </p:spPr>
            <p:txBody>
              <a:bodyPr/>
              <a:lstStyle/>
              <a:p>
                <a:r>
                  <a:rPr lang="en-IN">
                    <a:noFill/>
                  </a:rPr>
                  <a:t> </a:t>
                </a:r>
              </a:p>
            </p:txBody>
          </p:sp>
        </mc:Fallback>
      </mc:AlternateContent>
    </p:spTree>
    <p:extLst>
      <p:ext uri="{BB962C8B-B14F-4D97-AF65-F5344CB8AC3E}">
        <p14:creationId xmlns:p14="http://schemas.microsoft.com/office/powerpoint/2010/main" val="428281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862010F-DDE3-8CBF-802D-EB2936926FFD}"/>
              </a:ext>
            </a:extLst>
          </p:cNvPr>
          <p:cNvSpPr>
            <a:spLocks noGrp="1"/>
          </p:cNvSpPr>
          <p:nvPr>
            <p:ph type="title"/>
          </p:nvPr>
        </p:nvSpPr>
        <p:spPr/>
        <p:txBody>
          <a:bodyPr/>
          <a:lstStyle/>
          <a:p>
            <a:r>
              <a:rPr lang="en-IN" dirty="0"/>
              <a:t>Reduced Row Echelon Form R</a:t>
            </a:r>
          </a:p>
        </p:txBody>
      </p:sp>
      <mc:AlternateContent xmlns:mc="http://schemas.openxmlformats.org/markup-compatibility/2006">
        <mc:Choice xmlns:a14="http://schemas.microsoft.com/office/drawing/2010/main" Requires="a14">
          <p:sp>
            <p:nvSpPr>
              <p:cNvPr id="4" name="Content Placeholder 3">
                <a:extLst>
                  <a:ext uri="{FF2B5EF4-FFF2-40B4-BE49-F238E27FC236}">
                    <a16:creationId xmlns:a16="http://schemas.microsoft.com/office/drawing/2014/main" id="{4DE04378-647B-1EFC-9C3A-B8570FF66F21}"/>
                  </a:ext>
                </a:extLst>
              </p:cNvPr>
              <p:cNvSpPr>
                <a:spLocks noGrp="1"/>
              </p:cNvSpPr>
              <p:nvPr>
                <p:ph sz="quarter" idx="10"/>
              </p:nvPr>
            </p:nvSpPr>
            <p:spPr/>
            <p:txBody>
              <a:bodyPr>
                <a:normAutofit fontScale="77500" lnSpcReduction="20000"/>
              </a:bodyPr>
              <a:lstStyle/>
              <a:p>
                <a:r>
                  <a:rPr lang="en-IN" dirty="0"/>
                  <a:t>Finding/reading the solution of the linear system matrix model without back substitution</a:t>
                </a:r>
              </a:p>
              <a:p>
                <a:r>
                  <a:rPr lang="en-IN" dirty="0"/>
                  <a:t>Elimination will not stop at U – upper triangular U</a:t>
                </a:r>
              </a:p>
              <a:p>
                <a:r>
                  <a:rPr lang="en-IN" dirty="0"/>
                  <a:t>U is made simpler by reducing it to a row echelon form </a:t>
                </a:r>
                <a14:m>
                  <m:oMath xmlns:m="http://schemas.openxmlformats.org/officeDocument/2006/math">
                    <m:r>
                      <a:rPr lang="en-IN" i="1" dirty="0" smtClean="0">
                        <a:latin typeface="Cambria Math" panose="02040503050406030204" pitchFamily="18" charset="0"/>
                      </a:rPr>
                      <m:t>𝑅</m:t>
                    </m:r>
                  </m:oMath>
                </a14:m>
                <a:r>
                  <a:rPr lang="en-IN" dirty="0"/>
                  <a:t> </a:t>
                </a:r>
                <a14:m>
                  <m:oMath xmlns:m="http://schemas.openxmlformats.org/officeDocument/2006/math">
                    <m:r>
                      <a:rPr lang="en-IN" b="0" i="1" dirty="0" smtClean="0">
                        <a:latin typeface="Cambria Math" panose="02040503050406030204" pitchFamily="18" charset="0"/>
                      </a:rPr>
                      <m:t>𝐴</m:t>
                    </m:r>
                    <m:acc>
                      <m:accPr>
                        <m:chr m:val="̅"/>
                        <m:ctrlPr>
                          <a:rPr lang="en-IN" b="0" i="1" dirty="0" smtClean="0">
                            <a:latin typeface="Cambria Math" panose="02040503050406030204" pitchFamily="18" charset="0"/>
                          </a:rPr>
                        </m:ctrlPr>
                      </m:accPr>
                      <m:e>
                        <m:r>
                          <a:rPr lang="en-IN" b="0" i="1" dirty="0" smtClean="0">
                            <a:latin typeface="Cambria Math" panose="02040503050406030204" pitchFamily="18" charset="0"/>
                          </a:rPr>
                          <m:t>𝑥</m:t>
                        </m:r>
                      </m:e>
                    </m:acc>
                    <m:r>
                      <a:rPr lang="en-IN" b="0" i="1" dirty="0" smtClean="0">
                        <a:latin typeface="Cambria Math" panose="02040503050406030204" pitchFamily="18" charset="0"/>
                      </a:rPr>
                      <m:t>=0⇒</m:t>
                    </m:r>
                    <m:r>
                      <a:rPr lang="en-IN" b="0" i="1" dirty="0" smtClean="0">
                        <a:latin typeface="Cambria Math" panose="02040503050406030204" pitchFamily="18" charset="0"/>
                      </a:rPr>
                      <m:t>𝑅</m:t>
                    </m:r>
                    <m:acc>
                      <m:accPr>
                        <m:chr m:val="̅"/>
                        <m:ctrlPr>
                          <a:rPr lang="en-IN" b="0" i="1" dirty="0" smtClean="0">
                            <a:latin typeface="Cambria Math" panose="02040503050406030204" pitchFamily="18" charset="0"/>
                          </a:rPr>
                        </m:ctrlPr>
                      </m:accPr>
                      <m:e>
                        <m:r>
                          <a:rPr lang="en-IN" b="0" i="1" dirty="0" smtClean="0">
                            <a:latin typeface="Cambria Math" panose="02040503050406030204" pitchFamily="18" charset="0"/>
                          </a:rPr>
                          <m:t>𝑥</m:t>
                        </m:r>
                      </m:e>
                    </m:acc>
                    <m:r>
                      <a:rPr lang="en-IN" b="0" i="1" dirty="0" smtClean="0">
                        <a:latin typeface="Cambria Math" panose="02040503050406030204" pitchFamily="18" charset="0"/>
                      </a:rPr>
                      <m:t>=0</m:t>
                    </m:r>
                  </m:oMath>
                </a14:m>
                <a:endParaRPr lang="en-IN" dirty="0"/>
              </a:p>
              <a:p>
                <a:pPr lvl="1"/>
                <a:r>
                  <a:rPr lang="en-IN" dirty="0"/>
                  <a:t>Produce zeros above pivots – use pivot rows to eliminate upward in </a:t>
                </a:r>
                <a14:m>
                  <m:oMath xmlns:m="http://schemas.openxmlformats.org/officeDocument/2006/math">
                    <m:r>
                      <a:rPr lang="en-IN" b="0" i="1" smtClean="0">
                        <a:latin typeface="Cambria Math" panose="02040503050406030204" pitchFamily="18" charset="0"/>
                      </a:rPr>
                      <m:t>𝑅</m:t>
                    </m:r>
                  </m:oMath>
                </a14:m>
                <a:endParaRPr lang="en-IN" dirty="0"/>
              </a:p>
              <a:p>
                <a:pPr lvl="1"/>
                <a:r>
                  <a:rPr lang="en-IN" dirty="0"/>
                  <a:t>Produce 1s in the pivots – divide the whole pivot row by its pivot</a:t>
                </a:r>
              </a:p>
              <a:p>
                <a:r>
                  <a:rPr lang="en-IN" dirty="0"/>
                  <a:t>Pivot columns of </a:t>
                </a:r>
                <a14:m>
                  <m:oMath xmlns:m="http://schemas.openxmlformats.org/officeDocument/2006/math">
                    <m:r>
                      <a:rPr lang="en-IN" b="0" i="1" smtClean="0">
                        <a:latin typeface="Cambria Math" panose="02040503050406030204" pitchFamily="18" charset="0"/>
                      </a:rPr>
                      <m:t>𝑅</m:t>
                    </m:r>
                  </m:oMath>
                </a14:m>
                <a:r>
                  <a:rPr lang="en-IN" dirty="0"/>
                  <a:t> contain </a:t>
                </a:r>
                <a14:m>
                  <m:oMath xmlns:m="http://schemas.openxmlformats.org/officeDocument/2006/math">
                    <m:r>
                      <a:rPr lang="en-IN" b="0" i="1" smtClean="0">
                        <a:latin typeface="Cambria Math" panose="02040503050406030204" pitchFamily="18" charset="0"/>
                      </a:rPr>
                      <m:t>𝐼</m:t>
                    </m:r>
                  </m:oMath>
                </a14:m>
                <a:r>
                  <a:rPr lang="en-IN" dirty="0"/>
                  <a:t> </a:t>
                </a:r>
              </a:p>
              <a:p>
                <a:r>
                  <a:rPr lang="en-IN" dirty="0" err="1"/>
                  <a:t>Nullspace</a:t>
                </a:r>
                <a:r>
                  <a:rPr lang="en-IN" dirty="0"/>
                  <a:t> </a:t>
                </a:r>
                <a14:m>
                  <m:oMath xmlns:m="http://schemas.openxmlformats.org/officeDocument/2006/math">
                    <m:r>
                      <a:rPr lang="en-IN" b="0" i="1" smtClean="0">
                        <a:latin typeface="Cambria Math" panose="02040503050406030204" pitchFamily="18" charset="0"/>
                      </a:rPr>
                      <m:t>⇒</m:t>
                    </m:r>
                  </m:oMath>
                </a14:m>
                <a:r>
                  <a:rPr lang="en-IN" dirty="0"/>
                  <a:t> </a:t>
                </a:r>
                <a14:m>
                  <m:oMath xmlns:m="http://schemas.openxmlformats.org/officeDocument/2006/math">
                    <m:r>
                      <a:rPr lang="en-IN" i="1" dirty="0" smtClean="0">
                        <a:latin typeface="Cambria Math" panose="02040503050406030204" pitchFamily="18" charset="0"/>
                      </a:rPr>
                      <m:t>𝑁</m:t>
                    </m:r>
                    <m:r>
                      <a:rPr lang="en-IN" i="1" dirty="0" smtClean="0">
                        <a:latin typeface="Cambria Math" panose="02040503050406030204" pitchFamily="18" charset="0"/>
                      </a:rPr>
                      <m:t>(</m:t>
                    </m:r>
                    <m:r>
                      <a:rPr lang="en-IN" i="1" dirty="0" smtClean="0">
                        <a:latin typeface="Cambria Math" panose="02040503050406030204" pitchFamily="18" charset="0"/>
                      </a:rPr>
                      <m:t>𝐴</m:t>
                    </m:r>
                    <m:r>
                      <a:rPr lang="en-IN" i="1" dirty="0" smtClean="0">
                        <a:latin typeface="Cambria Math" panose="02040503050406030204" pitchFamily="18" charset="0"/>
                      </a:rPr>
                      <m:t>)=</m:t>
                    </m:r>
                    <m:r>
                      <a:rPr lang="en-IN" i="1" dirty="0" smtClean="0">
                        <a:latin typeface="Cambria Math" panose="02040503050406030204" pitchFamily="18" charset="0"/>
                      </a:rPr>
                      <m:t>𝑁</m:t>
                    </m:r>
                    <m:r>
                      <a:rPr lang="en-IN" i="1" dirty="0" smtClean="0">
                        <a:latin typeface="Cambria Math" panose="02040503050406030204" pitchFamily="18" charset="0"/>
                      </a:rPr>
                      <m:t>(</m:t>
                    </m:r>
                    <m:r>
                      <a:rPr lang="en-IN" i="1" dirty="0" smtClean="0">
                        <a:latin typeface="Cambria Math" panose="02040503050406030204" pitchFamily="18" charset="0"/>
                      </a:rPr>
                      <m:t>𝑈</m:t>
                    </m:r>
                    <m:r>
                      <a:rPr lang="en-IN" i="1" dirty="0" smtClean="0">
                        <a:latin typeface="Cambria Math" panose="02040503050406030204" pitchFamily="18" charset="0"/>
                      </a:rPr>
                      <m:t>)=</m:t>
                    </m:r>
                    <m:r>
                      <a:rPr lang="en-IN" i="1" dirty="0" smtClean="0">
                        <a:latin typeface="Cambria Math" panose="02040503050406030204" pitchFamily="18" charset="0"/>
                      </a:rPr>
                      <m:t>𝑁</m:t>
                    </m:r>
                    <m:r>
                      <a:rPr lang="en-IN" i="1" dirty="0" smtClean="0">
                        <a:latin typeface="Cambria Math" panose="02040503050406030204" pitchFamily="18" charset="0"/>
                      </a:rPr>
                      <m:t>(</m:t>
                    </m:r>
                    <m:r>
                      <a:rPr lang="en-IN" i="1" dirty="0" smtClean="0">
                        <a:latin typeface="Cambria Math" panose="02040503050406030204" pitchFamily="18" charset="0"/>
                      </a:rPr>
                      <m:t>𝑅</m:t>
                    </m:r>
                    <m:r>
                      <a:rPr lang="en-IN" i="1" dirty="0" smtClean="0">
                        <a:latin typeface="Cambria Math" panose="02040503050406030204" pitchFamily="18" charset="0"/>
                      </a:rPr>
                      <m:t>)</m:t>
                    </m:r>
                  </m:oMath>
                </a14:m>
                <a:endParaRPr lang="en-IN" dirty="0"/>
              </a:p>
              <a:p>
                <a:r>
                  <a:rPr lang="en-IN" dirty="0"/>
                  <a:t>Special solutions are much easier to find from the reduced row echelon from </a:t>
                </a:r>
                <a14:m>
                  <m:oMath xmlns:m="http://schemas.openxmlformats.org/officeDocument/2006/math">
                    <m:r>
                      <a:rPr lang="en-IN" b="0" i="1" smtClean="0">
                        <a:latin typeface="Cambria Math" panose="02040503050406030204" pitchFamily="18" charset="0"/>
                      </a:rPr>
                      <m:t>𝑅</m:t>
                    </m:r>
                  </m:oMath>
                </a14:m>
                <a:r>
                  <a:rPr lang="en-IN" dirty="0"/>
                  <a:t> – </a:t>
                </a:r>
                <a14:m>
                  <m:oMath xmlns:m="http://schemas.openxmlformats.org/officeDocument/2006/math">
                    <m:r>
                      <a:rPr lang="en-IN" i="1" dirty="0" smtClean="0">
                        <a:latin typeface="Cambria Math" panose="02040503050406030204" pitchFamily="18" charset="0"/>
                      </a:rPr>
                      <m:t>𝑟𝑟𝑒𝑓</m:t>
                    </m:r>
                    <m:d>
                      <m:dPr>
                        <m:ctrlPr>
                          <a:rPr lang="en-IN" i="1" dirty="0" smtClean="0">
                            <a:latin typeface="Cambria Math" panose="02040503050406030204" pitchFamily="18" charset="0"/>
                          </a:rPr>
                        </m:ctrlPr>
                      </m:dPr>
                      <m:e>
                        <m:r>
                          <a:rPr lang="en-IN" i="1" dirty="0" smtClean="0">
                            <a:latin typeface="Cambria Math" panose="02040503050406030204" pitchFamily="18" charset="0"/>
                          </a:rPr>
                          <m:t>𝑅</m:t>
                        </m:r>
                      </m:e>
                    </m:d>
                  </m:oMath>
                </a14:m>
                <a:endParaRPr lang="en-IN" dirty="0"/>
              </a:p>
              <a:p>
                <a:pPr lvl="1"/>
                <a:r>
                  <a:rPr lang="en-IN" dirty="0"/>
                  <a:t>In each free column which is a part solution, change all the signs of components</a:t>
                </a:r>
              </a:p>
              <a:p>
                <a:pPr lvl="1"/>
                <a:r>
                  <a:rPr lang="en-IN" dirty="0"/>
                  <a:t>Assign 1 or 0 values accordingly to the free variables for each free variable column’s solution </a:t>
                </a:r>
                <a14:m>
                  <m:oMath xmlns:m="http://schemas.openxmlformats.org/officeDocument/2006/math">
                    <m:r>
                      <a:rPr lang="en-IN" b="0" i="1" smtClean="0">
                        <a:latin typeface="Cambria Math" panose="02040503050406030204" pitchFamily="18" charset="0"/>
                      </a:rPr>
                      <m:t>𝑆</m:t>
                    </m:r>
                  </m:oMath>
                </a14:m>
                <a:endParaRPr lang="en-IN" dirty="0"/>
              </a:p>
              <a:p>
                <a:pPr lvl="1"/>
                <a:r>
                  <a:rPr lang="en-IN" dirty="0"/>
                  <a:t>Example</a:t>
                </a:r>
              </a:p>
              <a:p>
                <a:pPr lvl="2"/>
                <a14:m>
                  <m:oMath xmlns:m="http://schemas.openxmlformats.org/officeDocument/2006/math">
                    <m:r>
                      <a:rPr lang="en-IN" b="0" i="1" smtClean="0">
                        <a:latin typeface="Cambria Math" panose="02040503050406030204" pitchFamily="18" charset="0"/>
                      </a:rPr>
                      <m:t>𝐴</m:t>
                    </m:r>
                    <m:r>
                      <a:rPr lang="en-IN" b="0" i="1" smtClean="0">
                        <a:latin typeface="Cambria Math" panose="02040503050406030204" pitchFamily="18" charset="0"/>
                      </a:rPr>
                      <m:t>=</m:t>
                    </m:r>
                    <m:d>
                      <m:dPr>
                        <m:begChr m:val="["/>
                        <m:endChr m:val="]"/>
                        <m:ctrlPr>
                          <a:rPr lang="en-IN" i="1" smtClean="0">
                            <a:latin typeface="Cambria Math" panose="02040503050406030204" pitchFamily="18" charset="0"/>
                          </a:rPr>
                        </m:ctrlPr>
                      </m:dPr>
                      <m:e>
                        <m:m>
                          <m:mPr>
                            <m:mcs>
                              <m:mc>
                                <m:mcPr>
                                  <m:count m:val="3"/>
                                  <m:mcJc m:val="center"/>
                                </m:mcPr>
                              </m:mc>
                            </m:mcs>
                            <m:ctrlPr>
                              <a:rPr lang="en-IN" i="1" smtClean="0">
                                <a:latin typeface="Cambria Math" panose="02040503050406030204" pitchFamily="18" charset="0"/>
                              </a:rPr>
                            </m:ctrlPr>
                          </m:mPr>
                          <m:mr>
                            <m:e>
                              <m:r>
                                <m:rPr>
                                  <m:brk m:alnAt="7"/>
                                </m:rPr>
                                <a:rPr lang="en-IN" b="1" i="1" smtClean="0">
                                  <a:latin typeface="Cambria Math" panose="02040503050406030204" pitchFamily="18" charset="0"/>
                                </a:rPr>
                                <m:t>𝟏</m:t>
                              </m:r>
                            </m:e>
                            <m:e>
                              <m:r>
                                <a:rPr lang="en-IN" b="0" i="1" smtClean="0">
                                  <a:latin typeface="Cambria Math" panose="02040503050406030204" pitchFamily="18" charset="0"/>
                                </a:rPr>
                                <m:t>0</m:t>
                              </m:r>
                            </m:e>
                            <m:e>
                              <m:r>
                                <a:rPr lang="en-IN" b="0" i="1" smtClean="0">
                                  <a:latin typeface="Cambria Math" panose="02040503050406030204" pitchFamily="18" charset="0"/>
                                </a:rPr>
                                <m:t>2</m:t>
                              </m:r>
                            </m:e>
                          </m:mr>
                          <m:mr>
                            <m:e>
                              <m:r>
                                <a:rPr lang="en-IN" b="0" i="1" smtClean="0">
                                  <a:latin typeface="Cambria Math" panose="02040503050406030204" pitchFamily="18" charset="0"/>
                                </a:rPr>
                                <m:t>0</m:t>
                              </m:r>
                            </m:e>
                            <m:e>
                              <m:r>
                                <a:rPr lang="en-IN" b="1" i="1" smtClean="0">
                                  <a:latin typeface="Cambria Math" panose="02040503050406030204" pitchFamily="18" charset="0"/>
                                </a:rPr>
                                <m:t>𝟏</m:t>
                              </m:r>
                            </m:e>
                            <m:e>
                              <m:r>
                                <a:rPr lang="en-IN" b="0" i="1" smtClean="0">
                                  <a:latin typeface="Cambria Math" panose="02040503050406030204" pitchFamily="18" charset="0"/>
                                </a:rPr>
                                <m:t>0</m:t>
                              </m:r>
                            </m:e>
                          </m:mr>
                        </m:m>
                        <m:r>
                          <a:rPr lang="en-IN" b="0" i="1" smtClean="0">
                            <a:latin typeface="Cambria Math" panose="02040503050406030204" pitchFamily="18" charset="0"/>
                          </a:rPr>
                          <m:t>   </m:t>
                        </m:r>
                        <m:m>
                          <m:mPr>
                            <m:mcs>
                              <m:mc>
                                <m:mcPr>
                                  <m:count m:val="1"/>
                                  <m:mcJc m:val="center"/>
                                </m:mcPr>
                              </m:mc>
                            </m:mcs>
                            <m:ctrlPr>
                              <a:rPr lang="en-IN" i="1" smtClean="0">
                                <a:latin typeface="Cambria Math" panose="02040503050406030204" pitchFamily="18" charset="0"/>
                              </a:rPr>
                            </m:ctrlPr>
                          </m:mPr>
                          <m:mr>
                            <m:e>
                              <m:r>
                                <m:rPr>
                                  <m:brk m:alnAt="7"/>
                                </m:rPr>
                                <a:rPr lang="en-IN" b="0" i="1" smtClean="0">
                                  <a:latin typeface="Cambria Math" panose="02040503050406030204" pitchFamily="18" charset="0"/>
                                </a:rPr>
                                <m:t>0</m:t>
                              </m:r>
                            </m:e>
                          </m:mr>
                          <m:mr>
                            <m:e>
                              <m:r>
                                <a:rPr lang="en-IN" b="0" i="1" smtClean="0">
                                  <a:latin typeface="Cambria Math" panose="02040503050406030204" pitchFamily="18" charset="0"/>
                                </a:rPr>
                                <m:t>2</m:t>
                              </m:r>
                            </m:e>
                          </m:mr>
                        </m:m>
                      </m:e>
                    </m:d>
                  </m:oMath>
                </a14:m>
                <a:r>
                  <a:rPr lang="en-IN" dirty="0"/>
                  <a:t> </a:t>
                </a:r>
              </a:p>
              <a:p>
                <a:pPr lvl="2"/>
                <a:r>
                  <a:rPr lang="en-IN" dirty="0"/>
                  <a:t>Free columns are column 3, corresponding to free variable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3</m:t>
                        </m:r>
                      </m:sub>
                    </m:sSub>
                  </m:oMath>
                </a14:m>
                <a:r>
                  <a:rPr lang="en-IN" dirty="0"/>
                  <a:t>- </a:t>
                </a:r>
                <a14:m>
                  <m:oMath xmlns:m="http://schemas.openxmlformats.org/officeDocument/2006/math">
                    <m:d>
                      <m:dPr>
                        <m:begChr m:val="["/>
                        <m:endChr m:val="]"/>
                        <m:ctrlPr>
                          <a:rPr lang="en-IN" i="1" smtClean="0">
                            <a:latin typeface="Cambria Math" panose="02040503050406030204" pitchFamily="18" charset="0"/>
                          </a:rPr>
                        </m:ctrlPr>
                      </m:dPr>
                      <m:e>
                        <m:m>
                          <m:mPr>
                            <m:mcs>
                              <m:mc>
                                <m:mcPr>
                                  <m:count m:val="1"/>
                                  <m:mcJc m:val="center"/>
                                </m:mcPr>
                              </m:mc>
                            </m:mcs>
                            <m:ctrlPr>
                              <a:rPr lang="en-IN" i="1" smtClean="0">
                                <a:latin typeface="Cambria Math" panose="02040503050406030204" pitchFamily="18" charset="0"/>
                              </a:rPr>
                            </m:ctrlPr>
                          </m:mPr>
                          <m:mr>
                            <m:e>
                              <m:r>
                                <m:rPr>
                                  <m:brk m:alnAt="7"/>
                                </m:rPr>
                                <a:rPr lang="en-IN" b="0" i="1" smtClean="0">
                                  <a:latin typeface="Cambria Math" panose="02040503050406030204" pitchFamily="18" charset="0"/>
                                </a:rPr>
                                <m:t>2</m:t>
                              </m:r>
                            </m:e>
                          </m:mr>
                          <m:mr>
                            <m:e>
                              <m:r>
                                <a:rPr lang="en-IN" b="0" i="1" smtClean="0">
                                  <a:latin typeface="Cambria Math" panose="02040503050406030204" pitchFamily="18" charset="0"/>
                                </a:rPr>
                                <m:t>0</m:t>
                              </m:r>
                            </m:e>
                          </m:mr>
                        </m:m>
                      </m:e>
                    </m:d>
                  </m:oMath>
                </a14:m>
                <a:r>
                  <a:rPr lang="en-IN" dirty="0"/>
                  <a:t> and column 4 , corresponding to free variable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𝑥</m:t>
                        </m:r>
                      </m:e>
                      <m:sub>
                        <m:r>
                          <a:rPr lang="en-IN" b="0" i="1" smtClean="0">
                            <a:latin typeface="Cambria Math" panose="02040503050406030204" pitchFamily="18" charset="0"/>
                          </a:rPr>
                          <m:t>4</m:t>
                        </m:r>
                      </m:sub>
                    </m:sSub>
                  </m:oMath>
                </a14:m>
                <a:r>
                  <a:rPr lang="en-IN" dirty="0"/>
                  <a:t> - </a:t>
                </a:r>
                <a14:m>
                  <m:oMath xmlns:m="http://schemas.openxmlformats.org/officeDocument/2006/math">
                    <m:d>
                      <m:dPr>
                        <m:begChr m:val="["/>
                        <m:endChr m:val="]"/>
                        <m:ctrlPr>
                          <a:rPr lang="en-IN" i="1">
                            <a:latin typeface="Cambria Math" panose="02040503050406030204" pitchFamily="18" charset="0"/>
                          </a:rPr>
                        </m:ctrlPr>
                      </m:dPr>
                      <m:e>
                        <m:m>
                          <m:mPr>
                            <m:mcs>
                              <m:mc>
                                <m:mcPr>
                                  <m:count m:val="1"/>
                                  <m:mcJc m:val="center"/>
                                </m:mcPr>
                              </m:mc>
                            </m:mcs>
                            <m:ctrlPr>
                              <a:rPr lang="en-IN" i="1">
                                <a:latin typeface="Cambria Math" panose="02040503050406030204" pitchFamily="18" charset="0"/>
                              </a:rPr>
                            </m:ctrlPr>
                          </m:mPr>
                          <m:mr>
                            <m:e>
                              <m:r>
                                <m:rPr>
                                  <m:brk m:alnAt="7"/>
                                </m:rPr>
                                <a:rPr lang="en-IN" b="0" i="1" smtClean="0">
                                  <a:latin typeface="Cambria Math" panose="02040503050406030204" pitchFamily="18" charset="0"/>
                                </a:rPr>
                                <m:t>0</m:t>
                              </m:r>
                            </m:e>
                          </m:mr>
                          <m:mr>
                            <m:e>
                              <m:r>
                                <a:rPr lang="en-IN" b="0" i="1" smtClean="0">
                                  <a:latin typeface="Cambria Math" panose="02040503050406030204" pitchFamily="18" charset="0"/>
                                </a:rPr>
                                <m:t>2</m:t>
                              </m:r>
                            </m:e>
                          </m:mr>
                        </m:m>
                      </m:e>
                    </m:d>
                  </m:oMath>
                </a14:m>
                <a:endParaRPr lang="en-IN" dirty="0"/>
              </a:p>
              <a:p>
                <a:pPr lvl="2"/>
                <a:r>
                  <a:rPr lang="en-IN" dirty="0"/>
                  <a:t>So the special solutions parts from </a:t>
                </a:r>
                <a14:m>
                  <m:oMath xmlns:m="http://schemas.openxmlformats.org/officeDocument/2006/math">
                    <m:r>
                      <a:rPr lang="en-IN" i="1" dirty="0" smtClean="0">
                        <a:latin typeface="Cambria Math" panose="02040503050406030204" pitchFamily="18" charset="0"/>
                      </a:rPr>
                      <m:t>𝑟𝑟𝑒𝑓</m:t>
                    </m:r>
                    <m:r>
                      <a:rPr lang="en-IN" i="1" dirty="0" smtClean="0">
                        <a:latin typeface="Cambria Math" panose="02040503050406030204" pitchFamily="18" charset="0"/>
                      </a:rPr>
                      <m:t>(</m:t>
                    </m:r>
                    <m:r>
                      <a:rPr lang="en-IN" i="1" dirty="0" smtClean="0">
                        <a:latin typeface="Cambria Math" panose="02040503050406030204" pitchFamily="18" charset="0"/>
                      </a:rPr>
                      <m:t>𝑅</m:t>
                    </m:r>
                    <m:r>
                      <a:rPr lang="en-IN" i="1" dirty="0" smtClean="0">
                        <a:latin typeface="Cambria Math" panose="02040503050406030204" pitchFamily="18" charset="0"/>
                      </a:rPr>
                      <m:t>)</m:t>
                    </m:r>
                  </m:oMath>
                </a14:m>
                <a:r>
                  <a:rPr lang="en-IN" dirty="0"/>
                  <a:t> </a:t>
                </a:r>
                <a14:m>
                  <m:oMath xmlns:m="http://schemas.openxmlformats.org/officeDocument/2006/math">
                    <m:sSub>
                      <m:sSubPr>
                        <m:ctrlPr>
                          <a:rPr lang="en-IN" b="0" i="1" dirty="0" smtClean="0">
                            <a:latin typeface="Cambria Math" panose="02040503050406030204" pitchFamily="18" charset="0"/>
                          </a:rPr>
                        </m:ctrlPr>
                      </m:sSubPr>
                      <m:e>
                        <m:r>
                          <a:rPr lang="en-IN" b="0" i="1" dirty="0" smtClean="0">
                            <a:latin typeface="Cambria Math" panose="02040503050406030204" pitchFamily="18" charset="0"/>
                          </a:rPr>
                          <m:t>𝑆</m:t>
                        </m:r>
                      </m:e>
                      <m:sub>
                        <m:r>
                          <a:rPr lang="en-IN" b="0" i="1" dirty="0" smtClean="0">
                            <a:latin typeface="Cambria Math" panose="02040503050406030204" pitchFamily="18" charset="0"/>
                          </a:rPr>
                          <m:t>1</m:t>
                        </m:r>
                      </m:sub>
                    </m:sSub>
                    <m:r>
                      <a:rPr lang="en-IN" b="0" i="1" dirty="0" smtClean="0">
                        <a:latin typeface="Cambria Math" panose="02040503050406030204" pitchFamily="18" charset="0"/>
                      </a:rPr>
                      <m:t>(</m:t>
                    </m:r>
                    <m:r>
                      <a:rPr lang="en-IN" b="0" i="1" dirty="0" smtClean="0">
                        <a:latin typeface="Cambria Math" panose="02040503050406030204" pitchFamily="18" charset="0"/>
                      </a:rPr>
                      <m:t>𝑐𝑜𝑙𝑢𝑚𝑛</m:t>
                    </m:r>
                    <m:r>
                      <a:rPr lang="en-IN" b="0" i="1" dirty="0" smtClean="0">
                        <a:latin typeface="Cambria Math" panose="02040503050406030204" pitchFamily="18" charset="0"/>
                      </a:rPr>
                      <m:t> 3)=</m:t>
                    </m:r>
                    <m:d>
                      <m:dPr>
                        <m:begChr m:val="["/>
                        <m:endChr m:val="]"/>
                        <m:ctrlPr>
                          <a:rPr lang="en-IN" i="1">
                            <a:latin typeface="Cambria Math" panose="02040503050406030204" pitchFamily="18" charset="0"/>
                          </a:rPr>
                        </m:ctrlPr>
                      </m:dPr>
                      <m:e>
                        <m:m>
                          <m:mPr>
                            <m:mcs>
                              <m:mc>
                                <m:mcPr>
                                  <m:count m:val="1"/>
                                  <m:mcJc m:val="center"/>
                                </m:mcPr>
                              </m:mc>
                            </m:mcs>
                            <m:ctrlPr>
                              <a:rPr lang="en-IN" i="1">
                                <a:latin typeface="Cambria Math" panose="02040503050406030204" pitchFamily="18" charset="0"/>
                              </a:rPr>
                            </m:ctrlPr>
                          </m:mPr>
                          <m:mr>
                            <m:e>
                              <m:r>
                                <m:rPr>
                                  <m:brk m:alnAt="7"/>
                                </m:rPr>
                                <a:rPr lang="en-IN" b="0" i="1" smtClean="0">
                                  <a:latin typeface="Cambria Math" panose="02040503050406030204" pitchFamily="18" charset="0"/>
                                </a:rPr>
                                <m:t>−2</m:t>
                              </m:r>
                            </m:e>
                          </m:mr>
                          <m:mr>
                            <m:e>
                              <m:r>
                                <a:rPr lang="en-IN" b="0" i="1" smtClean="0">
                                  <a:latin typeface="Cambria Math" panose="02040503050406030204" pitchFamily="18" charset="0"/>
                                </a:rPr>
                                <m:t>0</m:t>
                              </m:r>
                            </m:e>
                          </m:mr>
                        </m:m>
                      </m:e>
                    </m:d>
                  </m:oMath>
                </a14:m>
                <a:r>
                  <a:rPr lang="en-IN" dirty="0"/>
                  <a:t>, </a:t>
                </a:r>
                <a14:m>
                  <m:oMath xmlns:m="http://schemas.openxmlformats.org/officeDocument/2006/math">
                    <m:sSub>
                      <m:sSubPr>
                        <m:ctrlPr>
                          <a:rPr lang="en-IN" i="1" dirty="0">
                            <a:latin typeface="Cambria Math" panose="02040503050406030204" pitchFamily="18" charset="0"/>
                          </a:rPr>
                        </m:ctrlPr>
                      </m:sSubPr>
                      <m:e>
                        <m:r>
                          <a:rPr lang="en-IN" i="1" dirty="0">
                            <a:latin typeface="Cambria Math" panose="02040503050406030204" pitchFamily="18" charset="0"/>
                          </a:rPr>
                          <m:t>𝑆</m:t>
                        </m:r>
                      </m:e>
                      <m:sub>
                        <m:r>
                          <a:rPr lang="en-IN" b="0" i="1" dirty="0" smtClean="0">
                            <a:latin typeface="Cambria Math" panose="02040503050406030204" pitchFamily="18" charset="0"/>
                          </a:rPr>
                          <m:t>2</m:t>
                        </m:r>
                      </m:sub>
                    </m:sSub>
                    <m:r>
                      <a:rPr lang="en-IN" i="1" dirty="0">
                        <a:latin typeface="Cambria Math" panose="02040503050406030204" pitchFamily="18" charset="0"/>
                      </a:rPr>
                      <m:t>(</m:t>
                    </m:r>
                    <m:r>
                      <a:rPr lang="en-IN" i="1" dirty="0">
                        <a:latin typeface="Cambria Math" panose="02040503050406030204" pitchFamily="18" charset="0"/>
                      </a:rPr>
                      <m:t>𝑐𝑜𝑙𝑢𝑚𝑛</m:t>
                    </m:r>
                    <m:r>
                      <a:rPr lang="en-IN" i="1" dirty="0">
                        <a:latin typeface="Cambria Math" panose="02040503050406030204" pitchFamily="18" charset="0"/>
                      </a:rPr>
                      <m:t> 4)=</m:t>
                    </m:r>
                    <m:d>
                      <m:dPr>
                        <m:begChr m:val="["/>
                        <m:endChr m:val="]"/>
                        <m:ctrlPr>
                          <a:rPr lang="en-IN" i="1">
                            <a:latin typeface="Cambria Math" panose="02040503050406030204" pitchFamily="18" charset="0"/>
                          </a:rPr>
                        </m:ctrlPr>
                      </m:dPr>
                      <m:e>
                        <m:m>
                          <m:mPr>
                            <m:mcs>
                              <m:mc>
                                <m:mcPr>
                                  <m:count m:val="1"/>
                                  <m:mcJc m:val="center"/>
                                </m:mcPr>
                              </m:mc>
                            </m:mcs>
                            <m:ctrlPr>
                              <a:rPr lang="en-IN" i="1">
                                <a:latin typeface="Cambria Math" panose="02040503050406030204" pitchFamily="18" charset="0"/>
                              </a:rPr>
                            </m:ctrlPr>
                          </m:mPr>
                          <m:mr>
                            <m:e>
                              <m:r>
                                <m:rPr>
                                  <m:brk m:alnAt="7"/>
                                </m:rPr>
                                <a:rPr lang="en-IN" b="0" i="1" smtClean="0">
                                  <a:latin typeface="Cambria Math" panose="02040503050406030204" pitchFamily="18" charset="0"/>
                                </a:rPr>
                                <m:t>0</m:t>
                              </m:r>
                            </m:e>
                          </m:mr>
                          <m:mr>
                            <m:e>
                              <m:r>
                                <a:rPr lang="en-IN" b="0" i="1" smtClean="0">
                                  <a:latin typeface="Cambria Math" panose="02040503050406030204" pitchFamily="18" charset="0"/>
                                </a:rPr>
                                <m:t>−2</m:t>
                              </m:r>
                            </m:e>
                          </m:mr>
                        </m:m>
                      </m:e>
                    </m:d>
                  </m:oMath>
                </a14:m>
                <a:endParaRPr lang="en-IN" dirty="0"/>
              </a:p>
              <a:p>
                <a:pPr lvl="2"/>
                <a:r>
                  <a:rPr lang="en-IN" dirty="0"/>
                  <a:t>Hence the complete special solutions of N(A) are:</a:t>
                </a:r>
              </a:p>
              <a:p>
                <a:pPr lvl="3"/>
                <a:r>
                  <a:rPr lang="en-IN" b="0" dirty="0"/>
                  <a:t>Column 3 - </a:t>
                </a:r>
                <a14:m>
                  <m:oMath xmlns:m="http://schemas.openxmlformats.org/officeDocument/2006/math">
                    <m:d>
                      <m:dPr>
                        <m:begChr m:val="["/>
                        <m:endChr m:val="]"/>
                        <m:ctrlPr>
                          <a:rPr lang="en-IN" i="1">
                            <a:latin typeface="Cambria Math" panose="02040503050406030204" pitchFamily="18" charset="0"/>
                          </a:rPr>
                        </m:ctrlPr>
                      </m:dPr>
                      <m:e>
                        <m:m>
                          <m:mPr>
                            <m:mcs>
                              <m:mc>
                                <m:mcPr>
                                  <m:count m:val="1"/>
                                  <m:mcJc m:val="center"/>
                                </m:mcPr>
                              </m:mc>
                            </m:mcs>
                            <m:ctrlPr>
                              <a:rPr lang="en-IN" i="1">
                                <a:latin typeface="Cambria Math" panose="02040503050406030204" pitchFamily="18" charset="0"/>
                              </a:rPr>
                            </m:ctrlPr>
                          </m:mPr>
                          <m:mr>
                            <m:e>
                              <m:r>
                                <m:rPr>
                                  <m:brk m:alnAt="7"/>
                                </m:rPr>
                                <a:rPr lang="en-IN" i="1">
                                  <a:latin typeface="Cambria Math" panose="02040503050406030204" pitchFamily="18" charset="0"/>
                                </a:rPr>
                                <m:t>−</m:t>
                              </m:r>
                              <m:r>
                                <a:rPr lang="en-IN" i="1">
                                  <a:latin typeface="Cambria Math" panose="02040503050406030204" pitchFamily="18" charset="0"/>
                                </a:rPr>
                                <m:t>2</m:t>
                              </m:r>
                            </m:e>
                          </m:mr>
                          <m:mr>
                            <m:e>
                              <m:r>
                                <a:rPr lang="en-IN" i="1">
                                  <a:latin typeface="Cambria Math" panose="02040503050406030204" pitchFamily="18" charset="0"/>
                                </a:rPr>
                                <m:t>0</m:t>
                              </m:r>
                            </m:e>
                          </m:mr>
                        </m:m>
                      </m:e>
                    </m:d>
                    <m:r>
                      <a:rPr lang="en-IN" b="0" i="1" smtClean="0">
                        <a:latin typeface="Cambria Math" panose="02040503050406030204" pitchFamily="18" charset="0"/>
                      </a:rPr>
                      <m:t>⇒ </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𝑆</m:t>
                        </m:r>
                      </m:e>
                      <m:sub>
                        <m:r>
                          <a:rPr lang="en-IN" b="0" i="1" smtClean="0">
                            <a:latin typeface="Cambria Math" panose="02040503050406030204" pitchFamily="18" charset="0"/>
                          </a:rPr>
                          <m:t>1</m:t>
                        </m:r>
                      </m:sub>
                    </m:sSub>
                    <m:r>
                      <a:rPr lang="en-IN" b="0" i="1" smtClean="0">
                        <a:latin typeface="Cambria Math" panose="02040503050406030204" pitchFamily="18" charset="0"/>
                      </a:rPr>
                      <m:t> − </m:t>
                    </m:r>
                    <m:r>
                      <a:rPr lang="en-IN" b="0" i="1" smtClean="0">
                        <a:latin typeface="Cambria Math" panose="02040503050406030204" pitchFamily="18" charset="0"/>
                      </a:rPr>
                      <m:t>𝑓𝑟𝑒𝑒</m:t>
                    </m:r>
                    <m:r>
                      <a:rPr lang="en-IN" b="0" i="1" smtClean="0">
                        <a:latin typeface="Cambria Math" panose="02040503050406030204" pitchFamily="18" charset="0"/>
                      </a:rPr>
                      <m:t> </m:t>
                    </m:r>
                    <m:r>
                      <a:rPr lang="en-IN" b="0" i="1" smtClean="0">
                        <a:latin typeface="Cambria Math" panose="02040503050406030204" pitchFamily="18" charset="0"/>
                      </a:rPr>
                      <m:t>𝑣𝑎𝑟𝑖𝑎𝑏𝑙𝑒</m:t>
                    </m:r>
                    <m:r>
                      <a:rPr lang="en-IN" b="0" i="1" smtClean="0">
                        <a:latin typeface="Cambria Math" panose="02040503050406030204" pitchFamily="18" charset="0"/>
                      </a:rPr>
                      <m:t> </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3</m:t>
                        </m:r>
                      </m:sub>
                    </m:sSub>
                    <m:r>
                      <a:rPr lang="en-IN" b="0" i="1" smtClean="0">
                        <a:latin typeface="Cambria Math" panose="02040503050406030204" pitchFamily="18" charset="0"/>
                      </a:rPr>
                      <m:t>=1 </m:t>
                    </m:r>
                    <m:r>
                      <a:rPr lang="en-IN" b="0" i="1" smtClean="0">
                        <a:latin typeface="Cambria Math" panose="02040503050406030204" pitchFamily="18" charset="0"/>
                      </a:rPr>
                      <m:t>𝑎𝑛𝑑</m:t>
                    </m:r>
                    <m:r>
                      <a:rPr lang="en-IN" b="0" i="1" smtClean="0">
                        <a:latin typeface="Cambria Math" panose="02040503050406030204" pitchFamily="18" charset="0"/>
                      </a:rPr>
                      <m:t> </m:t>
                    </m:r>
                    <m:r>
                      <a:rPr lang="en-IN" b="0" i="1" smtClean="0">
                        <a:latin typeface="Cambria Math" panose="02040503050406030204" pitchFamily="18" charset="0"/>
                      </a:rPr>
                      <m:t>𝑓𝑜𝑟</m:t>
                    </m:r>
                    <m:r>
                      <a:rPr lang="en-IN" b="0" i="1" smtClean="0">
                        <a:latin typeface="Cambria Math" panose="02040503050406030204" pitchFamily="18" charset="0"/>
                      </a:rPr>
                      <m:t> </m:t>
                    </m:r>
                    <m:r>
                      <a:rPr lang="en-IN" b="0" i="1" smtClean="0">
                        <a:latin typeface="Cambria Math" panose="02040503050406030204" pitchFamily="18" charset="0"/>
                      </a:rPr>
                      <m:t>𝑐𝑜𝑙𝑢𝑚𝑛</m:t>
                    </m:r>
                    <m:r>
                      <a:rPr lang="en-IN" b="0" i="1" smtClean="0">
                        <a:latin typeface="Cambria Math" panose="02040503050406030204" pitchFamily="18" charset="0"/>
                      </a:rPr>
                      <m:t> 4 , </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4</m:t>
                        </m:r>
                      </m:sub>
                    </m:sSub>
                    <m:r>
                      <a:rPr lang="en-IN" b="0" i="1" smtClean="0">
                        <a:latin typeface="Cambria Math" panose="02040503050406030204" pitchFamily="18" charset="0"/>
                      </a:rPr>
                      <m:t>=0⇒ </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𝑆</m:t>
                        </m:r>
                      </m:e>
                      <m:sub>
                        <m:r>
                          <a:rPr lang="en-IN" b="0" i="1" smtClean="0">
                            <a:latin typeface="Cambria Math" panose="02040503050406030204" pitchFamily="18" charset="0"/>
                          </a:rPr>
                          <m:t>1</m:t>
                        </m:r>
                      </m:sub>
                    </m:sSub>
                    <m:r>
                      <a:rPr lang="en-IN" b="0" i="1" smtClean="0">
                        <a:latin typeface="Cambria Math" panose="02040503050406030204" pitchFamily="18" charset="0"/>
                      </a:rPr>
                      <m:t>=</m:t>
                    </m:r>
                    <m:d>
                      <m:dPr>
                        <m:begChr m:val="["/>
                        <m:endChr m:val="]"/>
                        <m:ctrlPr>
                          <a:rPr lang="en-IN" b="0" i="1" smtClean="0">
                            <a:latin typeface="Cambria Math" panose="02040503050406030204" pitchFamily="18" charset="0"/>
                          </a:rPr>
                        </m:ctrlPr>
                      </m:dPr>
                      <m:e>
                        <m:m>
                          <m:mPr>
                            <m:mcs>
                              <m:mc>
                                <m:mcPr>
                                  <m:count m:val="1"/>
                                  <m:mcJc m:val="center"/>
                                </m:mcPr>
                              </m:mc>
                            </m:mcs>
                            <m:ctrlPr>
                              <a:rPr lang="en-IN" b="0" i="1" smtClean="0">
                                <a:latin typeface="Cambria Math" panose="02040503050406030204" pitchFamily="18" charset="0"/>
                              </a:rPr>
                            </m:ctrlPr>
                          </m:mPr>
                          <m:mr>
                            <m:e>
                              <m:r>
                                <m:rPr>
                                  <m:brk m:alnAt="7"/>
                                </m:rPr>
                                <a:rPr lang="en-IN" b="0" i="1" smtClean="0">
                                  <a:latin typeface="Cambria Math" panose="02040503050406030204" pitchFamily="18" charset="0"/>
                                </a:rPr>
                                <m:t>−2</m:t>
                              </m:r>
                            </m:e>
                          </m:mr>
                          <m:mr>
                            <m:e>
                              <m:r>
                                <a:rPr lang="en-IN" b="0" i="1" smtClean="0">
                                  <a:latin typeface="Cambria Math" panose="02040503050406030204" pitchFamily="18" charset="0"/>
                                </a:rPr>
                                <m:t>0</m:t>
                              </m:r>
                            </m:e>
                          </m:mr>
                          <m:mr>
                            <m:e>
                              <m:eqArr>
                                <m:eqArrPr>
                                  <m:ctrlPr>
                                    <a:rPr lang="en-IN" b="0" i="1" smtClean="0">
                                      <a:latin typeface="Cambria Math" panose="02040503050406030204" pitchFamily="18" charset="0"/>
                                    </a:rPr>
                                  </m:ctrlPr>
                                </m:eqArrPr>
                                <m:e>
                                  <m:r>
                                    <a:rPr lang="en-IN" b="0" i="1" smtClean="0">
                                      <a:latin typeface="Cambria Math" panose="02040503050406030204" pitchFamily="18" charset="0"/>
                                    </a:rPr>
                                    <m:t>1</m:t>
                                  </m:r>
                                </m:e>
                                <m:e>
                                  <m:r>
                                    <a:rPr lang="en-IN" b="0" i="1" smtClean="0">
                                      <a:latin typeface="Cambria Math" panose="02040503050406030204" pitchFamily="18" charset="0"/>
                                    </a:rPr>
                                    <m:t>0</m:t>
                                  </m:r>
                                </m:e>
                              </m:eqArr>
                            </m:e>
                          </m:mr>
                        </m:m>
                      </m:e>
                    </m:d>
                  </m:oMath>
                </a14:m>
                <a:endParaRPr lang="en-IN" dirty="0"/>
              </a:p>
              <a:p>
                <a:pPr lvl="3"/>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𝐶𝑜𝑙𝑢𝑚𝑛</m:t>
                        </m:r>
                        <m:r>
                          <a:rPr lang="en-IN" b="0" i="1" smtClean="0">
                            <a:latin typeface="Cambria Math" panose="02040503050406030204" pitchFamily="18" charset="0"/>
                          </a:rPr>
                          <m:t> 4 −</m:t>
                        </m:r>
                        <m:d>
                          <m:dPr>
                            <m:begChr m:val="["/>
                            <m:endChr m:val="]"/>
                            <m:ctrlPr>
                              <a:rPr lang="en-IN" i="1">
                                <a:latin typeface="Cambria Math" panose="02040503050406030204" pitchFamily="18" charset="0"/>
                              </a:rPr>
                            </m:ctrlPr>
                          </m:dPr>
                          <m:e>
                            <m:m>
                              <m:mPr>
                                <m:mcs>
                                  <m:mc>
                                    <m:mcPr>
                                      <m:count m:val="1"/>
                                      <m:mcJc m:val="center"/>
                                    </m:mcPr>
                                  </m:mc>
                                </m:mcs>
                                <m:ctrlPr>
                                  <a:rPr lang="en-IN" i="1">
                                    <a:latin typeface="Cambria Math" panose="02040503050406030204" pitchFamily="18" charset="0"/>
                                  </a:rPr>
                                </m:ctrlPr>
                              </m:mPr>
                              <m:mr>
                                <m:e>
                                  <m:r>
                                    <m:rPr>
                                      <m:brk m:alnAt="7"/>
                                    </m:rPr>
                                    <a:rPr lang="en-IN" b="0" i="1" smtClean="0">
                                      <a:latin typeface="Cambria Math" panose="02040503050406030204" pitchFamily="18" charset="0"/>
                                    </a:rPr>
                                    <m:t>0</m:t>
                                  </m:r>
                                </m:e>
                              </m:mr>
                              <m:mr>
                                <m:e>
                                  <m:r>
                                    <a:rPr lang="en-IN" b="0" i="1" smtClean="0">
                                      <a:latin typeface="Cambria Math" panose="02040503050406030204" pitchFamily="18" charset="0"/>
                                    </a:rPr>
                                    <m:t>−2</m:t>
                                  </m:r>
                                </m:e>
                              </m:mr>
                            </m:m>
                          </m:e>
                        </m:d>
                        <m:r>
                          <a:rPr lang="en-IN" b="0" i="1" smtClean="0">
                            <a:latin typeface="Cambria Math" panose="02040503050406030204" pitchFamily="18" charset="0"/>
                          </a:rPr>
                          <m:t>⇒ </m:t>
                        </m:r>
                        <m:r>
                          <a:rPr lang="en-IN" b="0" i="1" smtClean="0">
                            <a:latin typeface="Cambria Math" panose="02040503050406030204" pitchFamily="18" charset="0"/>
                          </a:rPr>
                          <m:t>𝑆</m:t>
                        </m:r>
                      </m:e>
                      <m:sub>
                        <m:r>
                          <a:rPr lang="en-IN" b="0" i="1" smtClean="0">
                            <a:latin typeface="Cambria Math" panose="02040503050406030204" pitchFamily="18" charset="0"/>
                          </a:rPr>
                          <m:t>2</m:t>
                        </m:r>
                      </m:sub>
                    </m:sSub>
                    <m:r>
                      <a:rPr lang="en-IN" b="0" i="1" smtClean="0">
                        <a:latin typeface="Cambria Math" panose="02040503050406030204" pitchFamily="18" charset="0"/>
                      </a:rPr>
                      <m:t> −</m:t>
                    </m:r>
                    <m:r>
                      <a:rPr lang="en-IN" b="0" i="1" smtClean="0">
                        <a:latin typeface="Cambria Math" panose="02040503050406030204" pitchFamily="18" charset="0"/>
                      </a:rPr>
                      <m:t>𝑓𝑟𝑒𝑒</m:t>
                    </m:r>
                    <m:r>
                      <a:rPr lang="en-IN" b="0" i="1" smtClean="0">
                        <a:latin typeface="Cambria Math" panose="02040503050406030204" pitchFamily="18" charset="0"/>
                      </a:rPr>
                      <m:t> </m:t>
                    </m:r>
                    <m:r>
                      <a:rPr lang="en-IN" b="0" i="1" smtClean="0">
                        <a:latin typeface="Cambria Math" panose="02040503050406030204" pitchFamily="18" charset="0"/>
                      </a:rPr>
                      <m:t>𝑣𝑎𝑟𝑖𝑎𝑏𝑙𝑒</m:t>
                    </m:r>
                    <m:r>
                      <a:rPr lang="en-IN" b="0" i="1" smtClean="0">
                        <a:latin typeface="Cambria Math" panose="02040503050406030204" pitchFamily="18" charset="0"/>
                      </a:rPr>
                      <m:t> </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3</m:t>
                        </m:r>
                      </m:sub>
                    </m:sSub>
                    <m:r>
                      <a:rPr lang="en-IN" b="0" i="1" smtClean="0">
                        <a:latin typeface="Cambria Math" panose="02040503050406030204" pitchFamily="18" charset="0"/>
                      </a:rPr>
                      <m:t>=1 </m:t>
                    </m:r>
                    <m:r>
                      <a:rPr lang="en-IN" b="0" i="1" smtClean="0">
                        <a:latin typeface="Cambria Math" panose="02040503050406030204" pitchFamily="18" charset="0"/>
                      </a:rPr>
                      <m:t>𝑎𝑛𝑑</m:t>
                    </m:r>
                    <m:r>
                      <a:rPr lang="en-IN" b="0" i="1" smtClean="0">
                        <a:latin typeface="Cambria Math" panose="02040503050406030204" pitchFamily="18" charset="0"/>
                      </a:rPr>
                      <m:t> </m:t>
                    </m:r>
                    <m:r>
                      <a:rPr lang="en-IN" b="0" i="1" smtClean="0">
                        <a:latin typeface="Cambria Math" panose="02040503050406030204" pitchFamily="18" charset="0"/>
                      </a:rPr>
                      <m:t>𝑓𝑜𝑟</m:t>
                    </m:r>
                    <m:r>
                      <a:rPr lang="en-IN" b="0" i="1" smtClean="0">
                        <a:latin typeface="Cambria Math" panose="02040503050406030204" pitchFamily="18" charset="0"/>
                      </a:rPr>
                      <m:t> </m:t>
                    </m:r>
                    <m:r>
                      <a:rPr lang="en-IN" b="0" i="1" smtClean="0">
                        <a:latin typeface="Cambria Math" panose="02040503050406030204" pitchFamily="18" charset="0"/>
                      </a:rPr>
                      <m:t>𝑐𝑜𝑙𝑢𝑚𝑛</m:t>
                    </m:r>
                    <m:r>
                      <a:rPr lang="en-IN" b="0" i="1" smtClean="0">
                        <a:latin typeface="Cambria Math" panose="02040503050406030204" pitchFamily="18" charset="0"/>
                      </a:rPr>
                      <m:t> 4 , </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4</m:t>
                        </m:r>
                      </m:sub>
                    </m:sSub>
                    <m:r>
                      <a:rPr lang="en-IN" b="0" i="1" smtClean="0">
                        <a:latin typeface="Cambria Math" panose="02040503050406030204" pitchFamily="18" charset="0"/>
                      </a:rPr>
                      <m:t>=</m:t>
                    </m:r>
                    <m:r>
                      <a:rPr lang="en-IN" b="0" i="1" smtClean="0">
                        <a:latin typeface="Cambria Math" panose="02040503050406030204" pitchFamily="18" charset="0"/>
                      </a:rPr>
                      <m:t>1</m:t>
                    </m:r>
                    <m:r>
                      <a:rPr lang="en-IN" b="0" i="1" smtClean="0">
                        <a:latin typeface="Cambria Math" panose="02040503050406030204" pitchFamily="18" charset="0"/>
                      </a:rPr>
                      <m:t>⇒ </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𝑆</m:t>
                        </m:r>
                      </m:e>
                      <m:sub>
                        <m:r>
                          <a:rPr lang="en-IN" b="0" i="1" smtClean="0">
                            <a:latin typeface="Cambria Math" panose="02040503050406030204" pitchFamily="18" charset="0"/>
                          </a:rPr>
                          <m:t>2</m:t>
                        </m:r>
                      </m:sub>
                    </m:sSub>
                    <m:r>
                      <a:rPr lang="en-IN" b="0" i="1" smtClean="0">
                        <a:latin typeface="Cambria Math" panose="02040503050406030204" pitchFamily="18" charset="0"/>
                      </a:rPr>
                      <m:t>=</m:t>
                    </m:r>
                    <m:d>
                      <m:dPr>
                        <m:begChr m:val="["/>
                        <m:endChr m:val="]"/>
                        <m:ctrlPr>
                          <a:rPr lang="en-IN" b="0" i="1" smtClean="0">
                            <a:latin typeface="Cambria Math" panose="02040503050406030204" pitchFamily="18" charset="0"/>
                          </a:rPr>
                        </m:ctrlPr>
                      </m:dPr>
                      <m:e>
                        <m:m>
                          <m:mPr>
                            <m:mcs>
                              <m:mc>
                                <m:mcPr>
                                  <m:count m:val="1"/>
                                  <m:mcJc m:val="center"/>
                                </m:mcPr>
                              </m:mc>
                            </m:mcs>
                            <m:ctrlPr>
                              <a:rPr lang="en-IN" b="0" i="1" smtClean="0">
                                <a:latin typeface="Cambria Math" panose="02040503050406030204" pitchFamily="18" charset="0"/>
                              </a:rPr>
                            </m:ctrlPr>
                          </m:mPr>
                          <m:mr>
                            <m:e>
                              <m:r>
                                <m:rPr>
                                  <m:brk m:alnAt="7"/>
                                </m:rPr>
                                <a:rPr lang="en-IN" b="0" i="1" smtClean="0">
                                  <a:latin typeface="Cambria Math" panose="02040503050406030204" pitchFamily="18" charset="0"/>
                                </a:rPr>
                                <m:t>0</m:t>
                              </m:r>
                            </m:e>
                          </m:mr>
                          <m:mr>
                            <m:e>
                              <m:r>
                                <a:rPr lang="en-IN" b="0" i="1" smtClean="0">
                                  <a:latin typeface="Cambria Math" panose="02040503050406030204" pitchFamily="18" charset="0"/>
                                </a:rPr>
                                <m:t>−2</m:t>
                              </m:r>
                            </m:e>
                          </m:mr>
                          <m:mr>
                            <m:e>
                              <m:eqArr>
                                <m:eqArrPr>
                                  <m:ctrlPr>
                                    <a:rPr lang="en-IN" b="0" i="1" smtClean="0">
                                      <a:latin typeface="Cambria Math" panose="02040503050406030204" pitchFamily="18" charset="0"/>
                                    </a:rPr>
                                  </m:ctrlPr>
                                </m:eqArrPr>
                                <m:e>
                                  <m:r>
                                    <a:rPr lang="en-IN" b="0" i="1" smtClean="0">
                                      <a:latin typeface="Cambria Math" panose="02040503050406030204" pitchFamily="18" charset="0"/>
                                    </a:rPr>
                                    <m:t>0</m:t>
                                  </m:r>
                                </m:e>
                                <m:e>
                                  <m:r>
                                    <a:rPr lang="en-IN" b="0" i="1" smtClean="0">
                                      <a:latin typeface="Cambria Math" panose="02040503050406030204" pitchFamily="18" charset="0"/>
                                    </a:rPr>
                                    <m:t>1 </m:t>
                                  </m:r>
                                </m:e>
                              </m:eqArr>
                            </m:e>
                          </m:mr>
                        </m:m>
                      </m:e>
                    </m:d>
                  </m:oMath>
                </a14:m>
                <a:endParaRPr lang="en-IN" dirty="0"/>
              </a:p>
              <a:p>
                <a:pPr lvl="1"/>
                <a:endParaRPr lang="en-IN" dirty="0"/>
              </a:p>
            </p:txBody>
          </p:sp>
        </mc:Choice>
        <mc:Fallback>
          <p:sp>
            <p:nvSpPr>
              <p:cNvPr id="4" name="Content Placeholder 3">
                <a:extLst>
                  <a:ext uri="{FF2B5EF4-FFF2-40B4-BE49-F238E27FC236}">
                    <a16:creationId xmlns:a16="http://schemas.microsoft.com/office/drawing/2014/main" id="{4DE04378-647B-1EFC-9C3A-B8570FF66F21}"/>
                  </a:ext>
                </a:extLst>
              </p:cNvPr>
              <p:cNvSpPr>
                <a:spLocks noGrp="1" noRot="1" noChangeAspect="1" noMove="1" noResize="1" noEditPoints="1" noAdjustHandles="1" noChangeArrowheads="1" noChangeShapeType="1" noTextEdit="1"/>
              </p:cNvSpPr>
              <p:nvPr>
                <p:ph sz="quarter" idx="10"/>
              </p:nvPr>
            </p:nvSpPr>
            <p:spPr>
              <a:blipFill>
                <a:blip r:embed="rId2"/>
                <a:stretch>
                  <a:fillRect t="-1331"/>
                </a:stretch>
              </a:blipFill>
            </p:spPr>
            <p:txBody>
              <a:bodyPr/>
              <a:lstStyle/>
              <a:p>
                <a:r>
                  <a:rPr lang="en-IN">
                    <a:noFill/>
                  </a:rPr>
                  <a:t> </a:t>
                </a:r>
              </a:p>
            </p:txBody>
          </p:sp>
        </mc:Fallback>
      </mc:AlternateContent>
    </p:spTree>
    <p:extLst>
      <p:ext uri="{BB962C8B-B14F-4D97-AF65-F5344CB8AC3E}">
        <p14:creationId xmlns:p14="http://schemas.microsoft.com/office/powerpoint/2010/main" val="3788949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13505-7FA0-3673-4088-9836921EA4AA}"/>
              </a:ext>
            </a:extLst>
          </p:cNvPr>
          <p:cNvSpPr>
            <a:spLocks noGrp="1"/>
          </p:cNvSpPr>
          <p:nvPr>
            <p:ph type="title"/>
          </p:nvPr>
        </p:nvSpPr>
        <p:spPr/>
        <p:txBody>
          <a:bodyPr/>
          <a:lstStyle/>
          <a:p>
            <a:r>
              <a:rPr lang="en-IN" dirty="0"/>
              <a:t>Motivation for Applied Linear Algebra</a:t>
            </a:r>
          </a:p>
        </p:txBody>
      </p:sp>
      <p:sp>
        <p:nvSpPr>
          <p:cNvPr id="3" name="Content Placeholder 2">
            <a:extLst>
              <a:ext uri="{FF2B5EF4-FFF2-40B4-BE49-F238E27FC236}">
                <a16:creationId xmlns:a16="http://schemas.microsoft.com/office/drawing/2014/main" id="{B55CECEB-C890-EF64-3AF6-AD54E8980ACB}"/>
              </a:ext>
            </a:extLst>
          </p:cNvPr>
          <p:cNvSpPr>
            <a:spLocks noGrp="1"/>
          </p:cNvSpPr>
          <p:nvPr>
            <p:ph sz="quarter" idx="10"/>
          </p:nvPr>
        </p:nvSpPr>
        <p:spPr/>
        <p:txBody>
          <a:bodyPr/>
          <a:lstStyle/>
          <a:p>
            <a:r>
              <a:rPr lang="en-IN" dirty="0"/>
              <a:t>Applied linear algebra application 4G/5G wireless systems</a:t>
            </a:r>
          </a:p>
          <a:p>
            <a:r>
              <a:rPr lang="en-IN" dirty="0"/>
              <a:t>Each antenna requires two ports on-board the device</a:t>
            </a:r>
          </a:p>
          <a:p>
            <a:r>
              <a:rPr lang="en-IN" dirty="0"/>
              <a:t>Every decade wireless generation changes – so far</a:t>
            </a:r>
          </a:p>
          <a:p>
            <a:pPr lvl="1"/>
            <a:r>
              <a:rPr lang="en-IN" dirty="0"/>
              <a:t>3G </a:t>
            </a:r>
            <a:r>
              <a:rPr lang="en-IN" dirty="0">
                <a:sym typeface="Wingdings" panose="05000000000000000000" pitchFamily="2" charset="2"/>
              </a:rPr>
              <a:t> 4G  5G – 1 port/antenna  4/8 port/antennae  64 port/antennae</a:t>
            </a:r>
          </a:p>
          <a:p>
            <a:pPr lvl="1"/>
            <a:endParaRPr lang="en-IN" dirty="0"/>
          </a:p>
        </p:txBody>
      </p:sp>
    </p:spTree>
    <p:extLst>
      <p:ext uri="{BB962C8B-B14F-4D97-AF65-F5344CB8AC3E}">
        <p14:creationId xmlns:p14="http://schemas.microsoft.com/office/powerpoint/2010/main" val="1259736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5FEBE-F393-E578-4837-BEDD13CD19AA}"/>
              </a:ext>
            </a:extLst>
          </p:cNvPr>
          <p:cNvSpPr>
            <a:spLocks noGrp="1"/>
          </p:cNvSpPr>
          <p:nvPr>
            <p:ph type="title"/>
          </p:nvPr>
        </p:nvSpPr>
        <p:spPr/>
        <p:txBody>
          <a:bodyPr/>
          <a:lstStyle/>
          <a:p>
            <a:r>
              <a:rPr lang="en-IN" dirty="0"/>
              <a:t>Dimensionality of Null space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E1B4BFD-56BF-274B-5B1F-F7BC7C92580C}"/>
                  </a:ext>
                </a:extLst>
              </p:cNvPr>
              <p:cNvSpPr>
                <a:spLocks noGrp="1"/>
              </p:cNvSpPr>
              <p:nvPr>
                <p:ph sz="quarter" idx="10"/>
              </p:nvPr>
            </p:nvSpPr>
            <p:spPr/>
            <p:txBody>
              <a:bodyPr/>
              <a:lstStyle/>
              <a:p>
                <a:r>
                  <a:rPr lang="en-IN" dirty="0"/>
                  <a:t>For a </a:t>
                </a:r>
                <a14:m>
                  <m:oMath xmlns:m="http://schemas.openxmlformats.org/officeDocument/2006/math">
                    <m:r>
                      <a:rPr lang="en-IN" b="0" i="1" smtClean="0">
                        <a:latin typeface="Cambria Math" panose="02040503050406030204" pitchFamily="18" charset="0"/>
                      </a:rPr>
                      <m:t>𝑛</m:t>
                    </m:r>
                    <m:r>
                      <a:rPr lang="en-IN" b="0" i="1" smtClean="0">
                        <a:latin typeface="Cambria Math" panose="02040503050406030204" pitchFamily="18" charset="0"/>
                      </a:rPr>
                      <m:t>×</m:t>
                    </m:r>
                    <m:r>
                      <a:rPr lang="en-IN" b="0" i="1" smtClean="0">
                        <a:latin typeface="Cambria Math" panose="02040503050406030204" pitchFamily="18" charset="0"/>
                      </a:rPr>
                      <m:t>𝑛</m:t>
                    </m:r>
                  </m:oMath>
                </a14:m>
                <a:r>
                  <a:rPr lang="en-IN" dirty="0"/>
                  <a:t> matrix, the dimension/rank of the matrix is equal to the pivots in the eliminated form</a:t>
                </a:r>
              </a:p>
              <a:p>
                <a:r>
                  <a:rPr lang="en-IN" dirty="0"/>
                  <a:t>A wide/fat matrix </a:t>
                </a:r>
                <a14:m>
                  <m:oMath xmlns:m="http://schemas.openxmlformats.org/officeDocument/2006/math">
                    <m:r>
                      <a:rPr lang="en-IN" b="0" i="1" smtClean="0">
                        <a:latin typeface="Cambria Math" panose="02040503050406030204" pitchFamily="18" charset="0"/>
                      </a:rPr>
                      <m:t>𝑛</m:t>
                    </m:r>
                    <m:r>
                      <a:rPr lang="en-IN" b="0" i="1" smtClean="0">
                        <a:latin typeface="Cambria Math" panose="02040503050406030204" pitchFamily="18" charset="0"/>
                      </a:rPr>
                      <m:t>×</m:t>
                    </m:r>
                    <m:r>
                      <a:rPr lang="en-IN" b="0" i="1" smtClean="0">
                        <a:latin typeface="Cambria Math" panose="02040503050406030204" pitchFamily="18" charset="0"/>
                      </a:rPr>
                      <m:t>𝑚</m:t>
                    </m:r>
                    <m:r>
                      <a:rPr lang="en-IN" b="0" i="1" smtClean="0">
                        <a:latin typeface="Cambria Math" panose="02040503050406030204" pitchFamily="18" charset="0"/>
                      </a:rPr>
                      <m:t> </m:t>
                    </m:r>
                  </m:oMath>
                </a14:m>
                <a:r>
                  <a:rPr lang="en-IN" dirty="0"/>
                  <a:t> where </a:t>
                </a:r>
                <a14:m>
                  <m:oMath xmlns:m="http://schemas.openxmlformats.org/officeDocument/2006/math">
                    <m:r>
                      <a:rPr lang="en-IN" b="0" i="1" smtClean="0">
                        <a:latin typeface="Cambria Math" panose="02040503050406030204" pitchFamily="18" charset="0"/>
                      </a:rPr>
                      <m:t>𝑛</m:t>
                    </m:r>
                    <m:r>
                      <a:rPr lang="en-IN" b="0" i="1" smtClean="0">
                        <a:latin typeface="Cambria Math" panose="02040503050406030204" pitchFamily="18" charset="0"/>
                      </a:rPr>
                      <m:t>&gt;</m:t>
                    </m:r>
                    <m:r>
                      <a:rPr lang="en-IN" b="0" i="1" smtClean="0">
                        <a:latin typeface="Cambria Math" panose="02040503050406030204" pitchFamily="18" charset="0"/>
                      </a:rPr>
                      <m:t>𝑚</m:t>
                    </m:r>
                  </m:oMath>
                </a14:m>
                <a:r>
                  <a:rPr lang="en-IN" dirty="0"/>
                  <a:t> will have at least </a:t>
                </a:r>
                <a14:m>
                  <m:oMath xmlns:m="http://schemas.openxmlformats.org/officeDocument/2006/math">
                    <m:r>
                      <a:rPr lang="en-IN" b="0" i="1" smtClean="0">
                        <a:latin typeface="Cambria Math" panose="02040503050406030204" pitchFamily="18" charset="0"/>
                      </a:rPr>
                      <m:t>(</m:t>
                    </m:r>
                    <m:r>
                      <a:rPr lang="en-IN" b="0" i="1" smtClean="0">
                        <a:latin typeface="Cambria Math" panose="02040503050406030204" pitchFamily="18" charset="0"/>
                      </a:rPr>
                      <m:t>𝑛</m:t>
                    </m:r>
                    <m:r>
                      <a:rPr lang="en-IN" b="0" i="1" smtClean="0">
                        <a:latin typeface="Cambria Math" panose="02040503050406030204" pitchFamily="18" charset="0"/>
                      </a:rPr>
                      <m:t>−</m:t>
                    </m:r>
                    <m:r>
                      <a:rPr lang="en-IN" b="0" i="1" smtClean="0">
                        <a:latin typeface="Cambria Math" panose="02040503050406030204" pitchFamily="18" charset="0"/>
                      </a:rPr>
                      <m:t>𝑚</m:t>
                    </m:r>
                    <m:r>
                      <a:rPr lang="en-IN" b="0" i="1" smtClean="0">
                        <a:latin typeface="Cambria Math" panose="02040503050406030204" pitchFamily="18" charset="0"/>
                      </a:rPr>
                      <m:t>)</m:t>
                    </m:r>
                  </m:oMath>
                </a14:m>
                <a:r>
                  <a:rPr lang="en-IN" dirty="0"/>
                  <a:t> free variables since the number of pivots cannot exceed </a:t>
                </a:r>
                <a14:m>
                  <m:oMath xmlns:m="http://schemas.openxmlformats.org/officeDocument/2006/math">
                    <m:r>
                      <a:rPr lang="en-IN" b="0" i="1" smtClean="0">
                        <a:latin typeface="Cambria Math" panose="02040503050406030204" pitchFamily="18" charset="0"/>
                      </a:rPr>
                      <m:t>𝑚</m:t>
                    </m:r>
                  </m:oMath>
                </a14:m>
                <a:endParaRPr lang="en-IN" dirty="0"/>
              </a:p>
              <a:p>
                <a:r>
                  <a:rPr lang="en-IN" dirty="0"/>
                  <a:t>Null space is a sub-space and its dimension is the number of free variables which is equivalent to the difference between the number of columns and rank of </a:t>
                </a:r>
                <a14:m>
                  <m:oMath xmlns:m="http://schemas.openxmlformats.org/officeDocument/2006/math">
                    <m:r>
                      <a:rPr lang="en-IN" b="0" i="1" smtClean="0">
                        <a:latin typeface="Cambria Math" panose="02040503050406030204" pitchFamily="18" charset="0"/>
                      </a:rPr>
                      <m:t>𝐴</m:t>
                    </m:r>
                  </m:oMath>
                </a14:m>
                <a:endParaRPr lang="en-IN" dirty="0"/>
              </a:p>
              <a:p>
                <a:r>
                  <a:rPr lang="en-IN" dirty="0"/>
                  <a:t>The null space is closely related to the eigen values and eigen vectors of a matrix – it contains all the eigen vectors corresponding to the eigen value zero</a:t>
                </a:r>
              </a:p>
            </p:txBody>
          </p:sp>
        </mc:Choice>
        <mc:Fallback>
          <p:sp>
            <p:nvSpPr>
              <p:cNvPr id="3" name="Content Placeholder 2">
                <a:extLst>
                  <a:ext uri="{FF2B5EF4-FFF2-40B4-BE49-F238E27FC236}">
                    <a16:creationId xmlns:a16="http://schemas.microsoft.com/office/drawing/2014/main" id="{8E1B4BFD-56BF-274B-5B1F-F7BC7C92580C}"/>
                  </a:ext>
                </a:extLst>
              </p:cNvPr>
              <p:cNvSpPr>
                <a:spLocks noGrp="1" noRot="1" noChangeAspect="1" noMove="1" noResize="1" noEditPoints="1" noAdjustHandles="1" noChangeArrowheads="1" noChangeShapeType="1" noTextEdit="1"/>
              </p:cNvSpPr>
              <p:nvPr>
                <p:ph sz="quarter" idx="10"/>
              </p:nvPr>
            </p:nvSpPr>
            <p:spPr>
              <a:blipFill>
                <a:blip r:embed="rId2"/>
                <a:stretch>
                  <a:fillRect t="-819"/>
                </a:stretch>
              </a:blipFill>
            </p:spPr>
            <p:txBody>
              <a:bodyPr/>
              <a:lstStyle/>
              <a:p>
                <a:r>
                  <a:rPr lang="en-IN">
                    <a:noFill/>
                  </a:rPr>
                  <a:t> </a:t>
                </a:r>
              </a:p>
            </p:txBody>
          </p:sp>
        </mc:Fallback>
      </mc:AlternateContent>
    </p:spTree>
    <p:extLst>
      <p:ext uri="{BB962C8B-B14F-4D97-AF65-F5344CB8AC3E}">
        <p14:creationId xmlns:p14="http://schemas.microsoft.com/office/powerpoint/2010/main" val="710834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a:extLst>
                  <a:ext uri="{FF2B5EF4-FFF2-40B4-BE49-F238E27FC236}">
                    <a16:creationId xmlns:a16="http://schemas.microsoft.com/office/drawing/2014/main" id="{3D3559D3-B282-9C35-75AC-2376AC722AA5}"/>
                  </a:ext>
                </a:extLst>
              </p:cNvPr>
              <p:cNvSpPr>
                <a:spLocks noGrp="1"/>
              </p:cNvSpPr>
              <p:nvPr>
                <p:ph type="title"/>
              </p:nvPr>
            </p:nvSpPr>
            <p:spPr/>
            <p:txBody>
              <a:bodyPr/>
              <a:lstStyle/>
              <a:p>
                <a:r>
                  <a:rPr lang="en-GB" dirty="0"/>
                  <a:t>Complete Solution to </a:t>
                </a:r>
                <a14:m>
                  <m:oMath xmlns:m="http://schemas.openxmlformats.org/officeDocument/2006/math">
                    <m:r>
                      <a:rPr lang="en-IN" b="0" i="1" smtClean="0">
                        <a:latin typeface="Cambria Math" panose="02040503050406030204" pitchFamily="18" charset="0"/>
                      </a:rPr>
                      <m:t>𝐴</m:t>
                    </m:r>
                    <m:acc>
                      <m:accPr>
                        <m:chr m:val="̅"/>
                        <m:ctrlPr>
                          <a:rPr lang="en-IN" b="0" i="1" smtClean="0">
                            <a:latin typeface="Cambria Math" panose="02040503050406030204" pitchFamily="18" charset="0"/>
                          </a:rPr>
                        </m:ctrlPr>
                      </m:accPr>
                      <m:e>
                        <m:r>
                          <a:rPr lang="en-IN" b="0" i="1" smtClean="0">
                            <a:latin typeface="Cambria Math" panose="02040503050406030204" pitchFamily="18" charset="0"/>
                          </a:rPr>
                          <m:t>𝑥</m:t>
                        </m:r>
                      </m:e>
                    </m:acc>
                    <m:r>
                      <a:rPr lang="en-IN" b="0" i="1" smtClean="0">
                        <a:latin typeface="Cambria Math" panose="02040503050406030204" pitchFamily="18" charset="0"/>
                      </a:rPr>
                      <m:t>=</m:t>
                    </m:r>
                    <m:acc>
                      <m:accPr>
                        <m:chr m:val="̅"/>
                        <m:ctrlPr>
                          <a:rPr lang="en-IN" b="0" i="1" smtClean="0">
                            <a:latin typeface="Cambria Math" panose="02040503050406030204" pitchFamily="18" charset="0"/>
                          </a:rPr>
                        </m:ctrlPr>
                      </m:accPr>
                      <m:e>
                        <m:r>
                          <a:rPr lang="en-IN" b="0" i="1" smtClean="0">
                            <a:latin typeface="Cambria Math" panose="02040503050406030204" pitchFamily="18" charset="0"/>
                          </a:rPr>
                          <m:t>𝑏</m:t>
                        </m:r>
                      </m:e>
                    </m:acc>
                  </m:oMath>
                </a14:m>
                <a:endParaRPr lang="en-IN" dirty="0"/>
              </a:p>
            </p:txBody>
          </p:sp>
        </mc:Choice>
        <mc:Fallback>
          <p:sp>
            <p:nvSpPr>
              <p:cNvPr id="2" name="Title 1">
                <a:extLst>
                  <a:ext uri="{FF2B5EF4-FFF2-40B4-BE49-F238E27FC236}">
                    <a16:creationId xmlns:a16="http://schemas.microsoft.com/office/drawing/2014/main" id="{3D3559D3-B282-9C35-75AC-2376AC722AA5}"/>
                  </a:ext>
                </a:extLst>
              </p:cNvPr>
              <p:cNvSpPr>
                <a:spLocks noGrp="1" noRot="1" noChangeAspect="1" noMove="1" noResize="1" noEditPoints="1" noAdjustHandles="1" noChangeArrowheads="1" noChangeShapeType="1" noTextEdit="1"/>
              </p:cNvSpPr>
              <p:nvPr>
                <p:ph type="title"/>
              </p:nvPr>
            </p:nvSpPr>
            <p:spPr>
              <a:blipFill>
                <a:blip r:embed="rId2"/>
                <a:stretch>
                  <a:fillRect l="-1065" t="-27692" b="-61538"/>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125AA05-DDF5-56B5-8D24-E111635DD084}"/>
                  </a:ext>
                </a:extLst>
              </p:cNvPr>
              <p:cNvSpPr>
                <a:spLocks noGrp="1"/>
              </p:cNvSpPr>
              <p:nvPr>
                <p:ph sz="quarter" idx="10"/>
              </p:nvPr>
            </p:nvSpPr>
            <p:spPr/>
            <p:txBody>
              <a:bodyPr>
                <a:normAutofit fontScale="92500" lnSpcReduction="10000"/>
              </a:bodyPr>
              <a:lstStyle/>
              <a:p>
                <a14:m>
                  <m:oMath xmlns:m="http://schemas.openxmlformats.org/officeDocument/2006/math">
                    <m:r>
                      <a:rPr lang="en-IN" b="0" i="1" smtClean="0">
                        <a:latin typeface="Cambria Math" panose="02040503050406030204" pitchFamily="18" charset="0"/>
                      </a:rPr>
                      <m:t>𝐴</m:t>
                    </m:r>
                    <m:acc>
                      <m:accPr>
                        <m:chr m:val="̅"/>
                        <m:ctrlPr>
                          <a:rPr lang="en-IN" b="0" i="1" smtClean="0">
                            <a:latin typeface="Cambria Math" panose="02040503050406030204" pitchFamily="18" charset="0"/>
                          </a:rPr>
                        </m:ctrlPr>
                      </m:accPr>
                      <m:e>
                        <m:r>
                          <a:rPr lang="en-IN" b="0" i="1" smtClean="0">
                            <a:latin typeface="Cambria Math" panose="02040503050406030204" pitchFamily="18" charset="0"/>
                          </a:rPr>
                          <m:t>𝑥</m:t>
                        </m:r>
                      </m:e>
                    </m:acc>
                    <m:r>
                      <a:rPr lang="en-IN" b="0" i="1" smtClean="0">
                        <a:latin typeface="Cambria Math" panose="02040503050406030204" pitchFamily="18" charset="0"/>
                      </a:rPr>
                      <m:t>=</m:t>
                    </m:r>
                    <m:acc>
                      <m:accPr>
                        <m:chr m:val="̅"/>
                        <m:ctrlPr>
                          <a:rPr lang="en-IN" b="0" i="1" smtClean="0">
                            <a:latin typeface="Cambria Math" panose="02040503050406030204" pitchFamily="18" charset="0"/>
                          </a:rPr>
                        </m:ctrlPr>
                      </m:accPr>
                      <m:e>
                        <m:r>
                          <a:rPr lang="en-IN" b="0" i="1" smtClean="0">
                            <a:latin typeface="Cambria Math" panose="02040503050406030204" pitchFamily="18" charset="0"/>
                          </a:rPr>
                          <m:t>𝑏</m:t>
                        </m:r>
                      </m:e>
                    </m:acc>
                    <m:r>
                      <a:rPr lang="en-IN" b="0" i="1" smtClean="0">
                        <a:latin typeface="Cambria Math" panose="02040503050406030204" pitchFamily="18" charset="0"/>
                      </a:rPr>
                      <m:t>⇒</m:t>
                    </m:r>
                    <m:r>
                      <a:rPr lang="en-IN" b="0" i="1" smtClean="0">
                        <a:latin typeface="Cambria Math" panose="02040503050406030204" pitchFamily="18" charset="0"/>
                      </a:rPr>
                      <m:t>𝑟𝑟𝑒𝑓</m:t>
                    </m:r>
                    <m:r>
                      <a:rPr lang="en-IN" b="0" i="1" smtClean="0">
                        <a:latin typeface="Cambria Math" panose="02040503050406030204" pitchFamily="18" charset="0"/>
                      </a:rPr>
                      <m:t>⇒</m:t>
                    </m:r>
                    <m:r>
                      <a:rPr lang="en-IN" b="0" i="1" smtClean="0">
                        <a:latin typeface="Cambria Math" panose="02040503050406030204" pitchFamily="18" charset="0"/>
                      </a:rPr>
                      <m:t>𝑅</m:t>
                    </m:r>
                    <m:acc>
                      <m:accPr>
                        <m:chr m:val="̅"/>
                        <m:ctrlPr>
                          <a:rPr lang="en-IN" b="0" i="1" smtClean="0">
                            <a:latin typeface="Cambria Math" panose="02040503050406030204" pitchFamily="18" charset="0"/>
                          </a:rPr>
                        </m:ctrlPr>
                      </m:accPr>
                      <m:e>
                        <m:r>
                          <a:rPr lang="en-IN" b="0" i="1" smtClean="0">
                            <a:latin typeface="Cambria Math" panose="02040503050406030204" pitchFamily="18" charset="0"/>
                          </a:rPr>
                          <m:t>𝑥</m:t>
                        </m:r>
                      </m:e>
                    </m:acc>
                    <m:r>
                      <a:rPr lang="en-IN" b="0" i="1" smtClean="0">
                        <a:latin typeface="Cambria Math" panose="02040503050406030204" pitchFamily="18" charset="0"/>
                      </a:rPr>
                      <m:t>=</m:t>
                    </m:r>
                    <m:acc>
                      <m:accPr>
                        <m:chr m:val="̅"/>
                        <m:ctrlPr>
                          <a:rPr lang="en-IN" b="0" i="1" smtClean="0">
                            <a:latin typeface="Cambria Math" panose="02040503050406030204" pitchFamily="18" charset="0"/>
                          </a:rPr>
                        </m:ctrlPr>
                      </m:accPr>
                      <m:e>
                        <m:r>
                          <a:rPr lang="en-IN" b="0" i="1" smtClean="0">
                            <a:latin typeface="Cambria Math" panose="02040503050406030204" pitchFamily="18" charset="0"/>
                          </a:rPr>
                          <m:t>𝑐</m:t>
                        </m:r>
                      </m:e>
                    </m:acc>
                  </m:oMath>
                </a14:m>
                <a:endParaRPr lang="en-IN" dirty="0"/>
              </a:p>
              <a:p>
                <a:r>
                  <a:rPr lang="en-IN" dirty="0"/>
                  <a:t>Apply </a:t>
                </a:r>
                <a14:m>
                  <m:oMath xmlns:m="http://schemas.openxmlformats.org/officeDocument/2006/math">
                    <m:r>
                      <a:rPr lang="en-IN" b="0" i="1" smtClean="0">
                        <a:latin typeface="Cambria Math" panose="02040503050406030204" pitchFamily="18" charset="0"/>
                      </a:rPr>
                      <m:t>𝑟𝑟𝑒𝑓</m:t>
                    </m:r>
                  </m:oMath>
                </a14:m>
                <a:r>
                  <a:rPr lang="en-IN" dirty="0"/>
                  <a:t> elimination steps to </a:t>
                </a:r>
                <a14:m>
                  <m:oMath xmlns:m="http://schemas.openxmlformats.org/officeDocument/2006/math">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𝐴</m:t>
                        </m:r>
                        <m:r>
                          <a:rPr lang="en-IN" b="0" i="1" smtClean="0">
                            <a:latin typeface="Cambria Math" panose="02040503050406030204" pitchFamily="18" charset="0"/>
                          </a:rPr>
                          <m:t>  </m:t>
                        </m:r>
                        <m:r>
                          <a:rPr lang="en-IN" b="0" i="1" smtClean="0">
                            <a:latin typeface="Cambria Math" panose="02040503050406030204" pitchFamily="18" charset="0"/>
                          </a:rPr>
                          <m:t>𝑏</m:t>
                        </m:r>
                      </m:e>
                    </m:d>
                  </m:oMath>
                </a14:m>
                <a:r>
                  <a:rPr lang="en-IN" dirty="0"/>
                  <a:t> to reduce to</a:t>
                </a:r>
                <a14:m>
                  <m:oMath xmlns:m="http://schemas.openxmlformats.org/officeDocument/2006/math">
                    <m:r>
                      <a:rPr lang="en-IN" b="0" i="1" smtClean="0">
                        <a:latin typeface="Cambria Math" panose="02040503050406030204" pitchFamily="18" charset="0"/>
                      </a:rPr>
                      <m:t> </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𝑅</m:t>
                        </m:r>
                        <m:r>
                          <a:rPr lang="en-IN" b="0" i="1" smtClean="0">
                            <a:latin typeface="Cambria Math" panose="02040503050406030204" pitchFamily="18" charset="0"/>
                          </a:rPr>
                          <m:t>  </m:t>
                        </m:r>
                        <m:r>
                          <a:rPr lang="en-IN" b="0" i="1" smtClean="0">
                            <a:latin typeface="Cambria Math" panose="02040503050406030204" pitchFamily="18" charset="0"/>
                          </a:rPr>
                          <m:t>𝑑</m:t>
                        </m:r>
                      </m:e>
                    </m:d>
                  </m:oMath>
                </a14:m>
                <a:endParaRPr lang="en-IN" b="0" dirty="0"/>
              </a:p>
              <a:p>
                <a:r>
                  <a:rPr lang="en-IN" dirty="0"/>
                  <a:t>For a particular solution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𝑝</m:t>
                        </m:r>
                      </m:sub>
                    </m:sSub>
                    <m:r>
                      <a:rPr lang="en-IN" b="0" i="0" smtClean="0">
                        <a:latin typeface="Cambria Math" panose="02040503050406030204" pitchFamily="18" charset="0"/>
                      </a:rPr>
                      <m:t>,</m:t>
                    </m:r>
                  </m:oMath>
                </a14:m>
                <a:r>
                  <a:rPr lang="en-IN" dirty="0"/>
                  <a:t> choose free variables as zero and find dependent variables through back substitution</a:t>
                </a:r>
              </a:p>
              <a:p>
                <a:r>
                  <a:rPr lang="en-IN" dirty="0"/>
                  <a:t>The two solutions of </a:t>
                </a:r>
                <a14:m>
                  <m:oMath xmlns:m="http://schemas.openxmlformats.org/officeDocument/2006/math">
                    <m:r>
                      <a:rPr lang="en-IN" b="0" i="1" smtClean="0">
                        <a:latin typeface="Cambria Math" panose="02040503050406030204" pitchFamily="18" charset="0"/>
                      </a:rPr>
                      <m:t>𝐴</m:t>
                    </m:r>
                    <m:acc>
                      <m:accPr>
                        <m:chr m:val="̅"/>
                        <m:ctrlPr>
                          <a:rPr lang="en-IN" b="0" i="1" smtClean="0">
                            <a:latin typeface="Cambria Math" panose="02040503050406030204" pitchFamily="18" charset="0"/>
                          </a:rPr>
                        </m:ctrlPr>
                      </m:accPr>
                      <m:e>
                        <m:r>
                          <a:rPr lang="en-IN" b="0" i="1" smtClean="0">
                            <a:latin typeface="Cambria Math" panose="02040503050406030204" pitchFamily="18" charset="0"/>
                          </a:rPr>
                          <m:t>𝑥</m:t>
                        </m:r>
                      </m:e>
                    </m:acc>
                    <m:r>
                      <a:rPr lang="en-IN" b="0" i="1" smtClean="0">
                        <a:latin typeface="Cambria Math" panose="02040503050406030204" pitchFamily="18" charset="0"/>
                      </a:rPr>
                      <m:t>=</m:t>
                    </m:r>
                    <m:r>
                      <a:rPr lang="en-IN" b="0" i="1" smtClean="0">
                        <a:latin typeface="Cambria Math" panose="02040503050406030204" pitchFamily="18" charset="0"/>
                      </a:rPr>
                      <m:t>0</m:t>
                    </m:r>
                    <m:r>
                      <a:rPr lang="en-IN" b="0" i="1" smtClean="0">
                        <a:latin typeface="Cambria Math" panose="02040503050406030204" pitchFamily="18" charset="0"/>
                      </a:rPr>
                      <m:t> </m:t>
                    </m:r>
                    <m:r>
                      <a:rPr lang="en-IN" b="0" i="1" smtClean="0">
                        <a:latin typeface="Cambria Math" panose="02040503050406030204" pitchFamily="18" charset="0"/>
                      </a:rPr>
                      <m:t>𝑎𝑛𝑑</m:t>
                    </m:r>
                    <m:r>
                      <a:rPr lang="en-IN" b="0" i="1" smtClean="0">
                        <a:latin typeface="Cambria Math" panose="02040503050406030204" pitchFamily="18" charset="0"/>
                      </a:rPr>
                      <m:t> </m:t>
                    </m:r>
                    <m:r>
                      <a:rPr lang="en-IN" b="0" i="1" smtClean="0">
                        <a:latin typeface="Cambria Math" panose="02040503050406030204" pitchFamily="18" charset="0"/>
                      </a:rPr>
                      <m:t>𝐴</m:t>
                    </m:r>
                    <m:acc>
                      <m:accPr>
                        <m:chr m:val="̅"/>
                        <m:ctrlPr>
                          <a:rPr lang="en-IN" b="0" i="1" smtClean="0">
                            <a:latin typeface="Cambria Math" panose="02040503050406030204" pitchFamily="18" charset="0"/>
                          </a:rPr>
                        </m:ctrlPr>
                      </m:accPr>
                      <m:e>
                        <m:r>
                          <a:rPr lang="en-IN" b="0" i="1" smtClean="0">
                            <a:latin typeface="Cambria Math" panose="02040503050406030204" pitchFamily="18" charset="0"/>
                          </a:rPr>
                          <m:t>𝑥</m:t>
                        </m:r>
                      </m:e>
                    </m:acc>
                    <m:r>
                      <a:rPr lang="en-IN" b="0" i="1" smtClean="0">
                        <a:latin typeface="Cambria Math" panose="02040503050406030204" pitchFamily="18" charset="0"/>
                      </a:rPr>
                      <m:t>=</m:t>
                    </m:r>
                    <m:acc>
                      <m:accPr>
                        <m:chr m:val="̅"/>
                        <m:ctrlPr>
                          <a:rPr lang="en-IN" b="0" i="1" smtClean="0">
                            <a:latin typeface="Cambria Math" panose="02040503050406030204" pitchFamily="18" charset="0"/>
                          </a:rPr>
                        </m:ctrlPr>
                      </m:accPr>
                      <m:e>
                        <m:r>
                          <a:rPr lang="en-IN" b="0" i="1" smtClean="0">
                            <a:latin typeface="Cambria Math" panose="02040503050406030204" pitchFamily="18" charset="0"/>
                          </a:rPr>
                          <m:t>𝑏</m:t>
                        </m:r>
                      </m:e>
                    </m:acc>
                  </m:oMath>
                </a14:m>
                <a:r>
                  <a:rPr lang="en-IN" dirty="0"/>
                  <a:t> are:</a:t>
                </a:r>
              </a:p>
              <a:p>
                <a:pPr lvl="1"/>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𝑝𝑎𝑟𝑡𝑖𝑐𝑢𝑙𝑎𝑟</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𝑝</m:t>
                        </m:r>
                      </m:sub>
                    </m:sSub>
                  </m:oMath>
                </a14:m>
                <a:r>
                  <a:rPr lang="en-IN" dirty="0"/>
                  <a:t> - this particular solution solves </a:t>
                </a:r>
                <a14:m>
                  <m:oMath xmlns:m="http://schemas.openxmlformats.org/officeDocument/2006/math">
                    <m:r>
                      <a:rPr lang="en-IN" b="0" i="1" smtClean="0">
                        <a:latin typeface="Cambria Math" panose="02040503050406030204" pitchFamily="18" charset="0"/>
                      </a:rPr>
                      <m:t>𝐴</m:t>
                    </m:r>
                    <m:acc>
                      <m:accPr>
                        <m:chr m:val="̅"/>
                        <m:ctrlPr>
                          <a:rPr lang="en-IN" b="0" i="1" smtClean="0">
                            <a:latin typeface="Cambria Math" panose="02040503050406030204" pitchFamily="18" charset="0"/>
                          </a:rPr>
                        </m:ctrlPr>
                      </m:accPr>
                      <m:e>
                        <m:r>
                          <a:rPr lang="en-IN" b="0" i="1" smtClean="0">
                            <a:latin typeface="Cambria Math" panose="02040503050406030204" pitchFamily="18" charset="0"/>
                          </a:rPr>
                          <m:t>𝑥</m:t>
                        </m:r>
                      </m:e>
                    </m:acc>
                    <m:r>
                      <a:rPr lang="en-IN" b="0" i="1" smtClean="0">
                        <a:latin typeface="Cambria Math" panose="02040503050406030204" pitchFamily="18" charset="0"/>
                      </a:rPr>
                      <m:t>=</m:t>
                    </m:r>
                    <m:acc>
                      <m:accPr>
                        <m:chr m:val="̅"/>
                        <m:ctrlPr>
                          <a:rPr lang="en-IN" b="0" i="1" smtClean="0">
                            <a:latin typeface="Cambria Math" panose="02040503050406030204" pitchFamily="18" charset="0"/>
                          </a:rPr>
                        </m:ctrlPr>
                      </m:accPr>
                      <m:e>
                        <m:r>
                          <a:rPr lang="en-IN" b="0" i="1" smtClean="0">
                            <a:latin typeface="Cambria Math" panose="02040503050406030204" pitchFamily="18" charset="0"/>
                          </a:rPr>
                          <m:t>𝑏</m:t>
                        </m:r>
                      </m:e>
                    </m:acc>
                  </m:oMath>
                </a14:m>
                <a:r>
                  <a:rPr lang="en-IN" dirty="0"/>
                  <a:t> for </a:t>
                </a:r>
                <a14:m>
                  <m:oMath xmlns:m="http://schemas.openxmlformats.org/officeDocument/2006/math">
                    <m:acc>
                      <m:accPr>
                        <m:chr m:val="̅"/>
                        <m:ctrlPr>
                          <a:rPr lang="en-IN" b="0" i="1" smtClean="0">
                            <a:latin typeface="Cambria Math" panose="02040503050406030204" pitchFamily="18" charset="0"/>
                          </a:rPr>
                        </m:ctrlPr>
                      </m:accPr>
                      <m:e>
                        <m:r>
                          <a:rPr lang="en-IN" b="0" i="1" smtClean="0">
                            <a:latin typeface="Cambria Math" panose="02040503050406030204" pitchFamily="18" charset="0"/>
                          </a:rPr>
                          <m:t>𝑥</m:t>
                        </m:r>
                      </m:e>
                    </m:acc>
                  </m:oMath>
                </a14:m>
                <a:endParaRPr lang="en-IN" b="0" dirty="0"/>
              </a:p>
              <a:p>
                <a:pPr lvl="1"/>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𝑛𝑢𝑙𝑙𝑠𝑝𝑎𝑐𝑒</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𝑛</m:t>
                        </m:r>
                      </m:sub>
                    </m:sSub>
                  </m:oMath>
                </a14:m>
                <a:r>
                  <a:rPr lang="en-IN" dirty="0"/>
                  <a:t> - </a:t>
                </a:r>
                <a14:m>
                  <m:oMath xmlns:m="http://schemas.openxmlformats.org/officeDocument/2006/math">
                    <m:r>
                      <a:rPr lang="en-IN" b="0" i="1" smtClean="0">
                        <a:latin typeface="Cambria Math" panose="02040503050406030204" pitchFamily="18" charset="0"/>
                      </a:rPr>
                      <m:t>(</m:t>
                    </m:r>
                    <m:r>
                      <a:rPr lang="en-IN" b="0" i="1" smtClean="0">
                        <a:latin typeface="Cambria Math" panose="02040503050406030204" pitchFamily="18" charset="0"/>
                      </a:rPr>
                      <m:t>𝑛</m:t>
                    </m:r>
                    <m:r>
                      <a:rPr lang="en-IN" b="0" i="1" smtClean="0">
                        <a:latin typeface="Cambria Math" panose="02040503050406030204" pitchFamily="18" charset="0"/>
                      </a:rPr>
                      <m:t>−</m:t>
                    </m:r>
                    <m:r>
                      <a:rPr lang="en-IN" b="0" i="1" smtClean="0">
                        <a:latin typeface="Cambria Math" panose="02040503050406030204" pitchFamily="18" charset="0"/>
                      </a:rPr>
                      <m:t>𝑟</m:t>
                    </m:r>
                    <m:r>
                      <a:rPr lang="en-IN" b="0" i="1" smtClean="0">
                        <a:latin typeface="Cambria Math" panose="02040503050406030204" pitchFamily="18" charset="0"/>
                      </a:rPr>
                      <m:t>)</m:t>
                    </m:r>
                  </m:oMath>
                </a14:m>
                <a:r>
                  <a:rPr lang="en-IN" dirty="0"/>
                  <a:t> special solutions solving </a:t>
                </a:r>
                <a14:m>
                  <m:oMath xmlns:m="http://schemas.openxmlformats.org/officeDocument/2006/math">
                    <m:r>
                      <a:rPr lang="en-IN" b="0" i="1" smtClean="0">
                        <a:latin typeface="Cambria Math" panose="02040503050406030204" pitchFamily="18" charset="0"/>
                      </a:rPr>
                      <m:t>𝐴</m:t>
                    </m:r>
                    <m:acc>
                      <m:accPr>
                        <m:chr m:val="̅"/>
                        <m:ctrlPr>
                          <a:rPr lang="en-IN" b="0" i="1" smtClean="0">
                            <a:latin typeface="Cambria Math" panose="02040503050406030204" pitchFamily="18" charset="0"/>
                          </a:rPr>
                        </m:ctrlPr>
                      </m:accPr>
                      <m:e>
                        <m:r>
                          <a:rPr lang="en-IN" b="0" i="1" smtClean="0">
                            <a:latin typeface="Cambria Math" panose="02040503050406030204" pitchFamily="18" charset="0"/>
                          </a:rPr>
                          <m:t>𝑥</m:t>
                        </m:r>
                      </m:e>
                    </m:acc>
                    <m:r>
                      <a:rPr lang="en-IN" b="0" i="1" smtClean="0">
                        <a:latin typeface="Cambria Math" panose="02040503050406030204" pitchFamily="18" charset="0"/>
                      </a:rPr>
                      <m:t>=</m:t>
                    </m:r>
                    <m:acc>
                      <m:accPr>
                        <m:chr m:val="̅"/>
                        <m:ctrlPr>
                          <a:rPr lang="en-IN" b="0" i="1" smtClean="0">
                            <a:latin typeface="Cambria Math" panose="02040503050406030204" pitchFamily="18" charset="0"/>
                          </a:rPr>
                        </m:ctrlPr>
                      </m:accPr>
                      <m:e>
                        <m:r>
                          <a:rPr lang="en-IN" b="0" i="1" smtClean="0">
                            <a:latin typeface="Cambria Math" panose="02040503050406030204" pitchFamily="18" charset="0"/>
                          </a:rPr>
                          <m:t>0</m:t>
                        </m:r>
                      </m:e>
                    </m:acc>
                  </m:oMath>
                </a14:m>
                <a:r>
                  <a:rPr lang="en-IN" dirty="0"/>
                  <a:t> for </a:t>
                </a:r>
                <a14:m>
                  <m:oMath xmlns:m="http://schemas.openxmlformats.org/officeDocument/2006/math">
                    <m:acc>
                      <m:accPr>
                        <m:chr m:val="̅"/>
                        <m:ctrlPr>
                          <a:rPr lang="en-IN" b="0" i="1" smtClean="0">
                            <a:latin typeface="Cambria Math" panose="02040503050406030204" pitchFamily="18" charset="0"/>
                          </a:rPr>
                        </m:ctrlPr>
                      </m:accPr>
                      <m:e>
                        <m:r>
                          <a:rPr lang="en-IN" b="0" i="1" smtClean="0">
                            <a:latin typeface="Cambria Math" panose="02040503050406030204" pitchFamily="18" charset="0"/>
                          </a:rPr>
                          <m:t>𝑥</m:t>
                        </m:r>
                      </m:e>
                    </m:acc>
                  </m:oMath>
                </a14:m>
                <a:endParaRPr lang="en-IN" b="0" dirty="0"/>
              </a:p>
              <a:p>
                <a:r>
                  <a:rPr lang="en-IN" dirty="0"/>
                  <a:t>The complete solution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𝑝</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𝑛</m:t>
                        </m:r>
                      </m:sub>
                    </m:sSub>
                  </m:oMath>
                </a14:m>
                <a:r>
                  <a:rPr lang="en-IN" dirty="0"/>
                  <a:t> to </a:t>
                </a:r>
                <a14:m>
                  <m:oMath xmlns:m="http://schemas.openxmlformats.org/officeDocument/2006/math">
                    <m:r>
                      <a:rPr lang="en-IN" b="0" i="1" smtClean="0">
                        <a:latin typeface="Cambria Math" panose="02040503050406030204" pitchFamily="18" charset="0"/>
                      </a:rPr>
                      <m:t>𝐴</m:t>
                    </m:r>
                    <m:acc>
                      <m:accPr>
                        <m:chr m:val="̅"/>
                        <m:ctrlPr>
                          <a:rPr lang="en-IN" b="0" i="1" smtClean="0">
                            <a:latin typeface="Cambria Math" panose="02040503050406030204" pitchFamily="18" charset="0"/>
                          </a:rPr>
                        </m:ctrlPr>
                      </m:accPr>
                      <m:e>
                        <m:r>
                          <a:rPr lang="en-IN" b="0" i="1" smtClean="0">
                            <a:latin typeface="Cambria Math" panose="02040503050406030204" pitchFamily="18" charset="0"/>
                          </a:rPr>
                          <m:t>𝑥</m:t>
                        </m:r>
                      </m:e>
                    </m:acc>
                    <m:r>
                      <a:rPr lang="en-IN" b="0" i="1" smtClean="0">
                        <a:latin typeface="Cambria Math" panose="02040503050406030204" pitchFamily="18" charset="0"/>
                      </a:rPr>
                      <m:t>=</m:t>
                    </m:r>
                    <m:acc>
                      <m:accPr>
                        <m:chr m:val="̅"/>
                        <m:ctrlPr>
                          <a:rPr lang="en-IN" b="0" i="1" smtClean="0">
                            <a:latin typeface="Cambria Math" panose="02040503050406030204" pitchFamily="18" charset="0"/>
                          </a:rPr>
                        </m:ctrlPr>
                      </m:accPr>
                      <m:e>
                        <m:r>
                          <a:rPr lang="en-IN" b="0" i="1" smtClean="0">
                            <a:latin typeface="Cambria Math" panose="02040503050406030204" pitchFamily="18" charset="0"/>
                          </a:rPr>
                          <m:t>𝑏</m:t>
                        </m:r>
                      </m:e>
                    </m:acc>
                  </m:oMath>
                </a14:m>
                <a:endParaRPr lang="en-IN" dirty="0"/>
              </a:p>
              <a:p>
                <a:pPr lvl="1"/>
                <a:r>
                  <a:rPr lang="en-IN" dirty="0"/>
                  <a:t>One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𝑝</m:t>
                        </m:r>
                      </m:sub>
                    </m:sSub>
                    <m:r>
                      <a:rPr lang="en-IN" b="0" i="1" smtClean="0">
                        <a:latin typeface="Cambria Math" panose="02040503050406030204" pitchFamily="18" charset="0"/>
                      </a:rPr>
                      <m:t> </m:t>
                    </m:r>
                  </m:oMath>
                </a14:m>
                <a:r>
                  <a:rPr lang="en-IN" dirty="0"/>
                  <a:t> and many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𝑛</m:t>
                        </m:r>
                      </m:sub>
                    </m:sSub>
                    <m:r>
                      <a:rPr lang="en-IN" b="0" i="1" smtClean="0">
                        <a:latin typeface="Cambria Math" panose="02040503050406030204" pitchFamily="18" charset="0"/>
                      </a:rPr>
                      <m:t> </m:t>
                    </m:r>
                  </m:oMath>
                </a14:m>
                <a:r>
                  <a:rPr lang="en-IN" dirty="0"/>
                  <a:t> solutions </a:t>
                </a:r>
                <a14:m>
                  <m:oMath xmlns:m="http://schemas.openxmlformats.org/officeDocument/2006/math">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𝑝</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𝑛</m:t>
                        </m:r>
                      </m:sub>
                    </m:sSub>
                    <m:r>
                      <a:rPr lang="en-IN" b="0" i="1" smtClean="0">
                        <a:latin typeface="Cambria Math" panose="02040503050406030204" pitchFamily="18" charset="0"/>
                      </a:rPr>
                      <m:t> </m:t>
                    </m:r>
                  </m:oMath>
                </a14:m>
                <a:endParaRPr lang="en-IN" b="0" dirty="0"/>
              </a:p>
              <a:p>
                <a:pPr lvl="1"/>
                <a14:m>
                  <m:oMath xmlns:m="http://schemas.openxmlformats.org/officeDocument/2006/math">
                    <m:r>
                      <a:rPr lang="en-IN" b="0" i="1" smtClean="0">
                        <a:latin typeface="Cambria Math" panose="02040503050406030204" pitchFamily="18" charset="0"/>
                      </a:rPr>
                      <m:t>𝑥</m:t>
                    </m:r>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𝑝</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𝑓</m:t>
                        </m:r>
                        <m:r>
                          <a:rPr lang="en-IN" b="0" i="1" smtClean="0">
                            <a:latin typeface="Cambria Math" panose="02040503050406030204" pitchFamily="18" charset="0"/>
                          </a:rPr>
                          <m:t>1</m:t>
                        </m:r>
                      </m:sub>
                    </m:sSub>
                    <m:sSub>
                      <m:sSubPr>
                        <m:ctrlPr>
                          <a:rPr lang="en-IN" b="0" i="1" smtClean="0">
                            <a:latin typeface="Cambria Math" panose="02040503050406030204" pitchFamily="18" charset="0"/>
                          </a:rPr>
                        </m:ctrlPr>
                      </m:sSubPr>
                      <m:e>
                        <m:r>
                          <a:rPr lang="en-IN" b="0" i="1" smtClean="0">
                            <a:latin typeface="Cambria Math" panose="02040503050406030204" pitchFamily="18" charset="0"/>
                          </a:rPr>
                          <m:t>𝑆</m:t>
                        </m:r>
                      </m:e>
                      <m:sub>
                        <m:r>
                          <a:rPr lang="en-IN" b="0" i="1" smtClean="0">
                            <a:latin typeface="Cambria Math" panose="02040503050406030204" pitchFamily="18" charset="0"/>
                          </a:rPr>
                          <m:t>1</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𝑓</m:t>
                        </m:r>
                        <m:r>
                          <a:rPr lang="en-IN" b="0" i="1" smtClean="0">
                            <a:latin typeface="Cambria Math" panose="02040503050406030204" pitchFamily="18" charset="0"/>
                          </a:rPr>
                          <m:t>2</m:t>
                        </m:r>
                      </m:sub>
                    </m:sSub>
                    <m:sSub>
                      <m:sSubPr>
                        <m:ctrlPr>
                          <a:rPr lang="en-IN" b="0" i="1" smtClean="0">
                            <a:latin typeface="Cambria Math" panose="02040503050406030204" pitchFamily="18" charset="0"/>
                          </a:rPr>
                        </m:ctrlPr>
                      </m:sSubPr>
                      <m:e>
                        <m:r>
                          <a:rPr lang="en-IN" b="0" i="1" smtClean="0">
                            <a:latin typeface="Cambria Math" panose="02040503050406030204" pitchFamily="18" charset="0"/>
                          </a:rPr>
                          <m:t>𝑆</m:t>
                        </m:r>
                      </m:e>
                      <m:sub>
                        <m:r>
                          <a:rPr lang="en-IN" b="0" i="1" smtClean="0">
                            <a:latin typeface="Cambria Math" panose="02040503050406030204" pitchFamily="18" charset="0"/>
                          </a:rPr>
                          <m:t>2</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𝑓𝑛</m:t>
                        </m:r>
                      </m:sub>
                    </m:sSub>
                    <m:sSub>
                      <m:sSubPr>
                        <m:ctrlPr>
                          <a:rPr lang="en-IN" b="0" i="1" smtClean="0">
                            <a:latin typeface="Cambria Math" panose="02040503050406030204" pitchFamily="18" charset="0"/>
                          </a:rPr>
                        </m:ctrlPr>
                      </m:sSubPr>
                      <m:e>
                        <m:r>
                          <a:rPr lang="en-IN" b="0" i="1" smtClean="0">
                            <a:latin typeface="Cambria Math" panose="02040503050406030204" pitchFamily="18" charset="0"/>
                          </a:rPr>
                          <m:t>𝑆</m:t>
                        </m:r>
                      </m:e>
                      <m:sub>
                        <m:r>
                          <a:rPr lang="en-IN" b="0" i="1" smtClean="0">
                            <a:latin typeface="Cambria Math" panose="02040503050406030204" pitchFamily="18" charset="0"/>
                          </a:rPr>
                          <m:t>𝑛</m:t>
                        </m:r>
                      </m:sub>
                    </m:sSub>
                  </m:oMath>
                </a14:m>
                <a:r>
                  <a:rPr lang="en-IN" b="0" dirty="0"/>
                  <a:t> </a:t>
                </a:r>
              </a:p>
              <a:p>
                <a:pPr lvl="2"/>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𝑓</m:t>
                        </m:r>
                        <m:r>
                          <a:rPr lang="en-IN" b="0" i="1" smtClean="0">
                            <a:latin typeface="Cambria Math" panose="02040503050406030204" pitchFamily="18" charset="0"/>
                          </a:rPr>
                          <m:t>1</m:t>
                        </m:r>
                      </m:sub>
                    </m:sSub>
                    <m:r>
                      <a:rPr lang="en-IN" b="0" i="1" smtClean="0">
                        <a:latin typeface="Cambria Math" panose="02040503050406030204" pitchFamily="18" charset="0"/>
                      </a:rPr>
                      <m:t>−</m:t>
                    </m:r>
                    <m:r>
                      <a:rPr lang="en-IN" b="0" i="1" smtClean="0">
                        <a:latin typeface="Cambria Math" panose="02040503050406030204" pitchFamily="18" charset="0"/>
                      </a:rPr>
                      <m:t>𝑓𝑟𝑒𝑒</m:t>
                    </m:r>
                    <m:r>
                      <a:rPr lang="en-IN" b="0" i="1" smtClean="0">
                        <a:latin typeface="Cambria Math" panose="02040503050406030204" pitchFamily="18" charset="0"/>
                      </a:rPr>
                      <m:t> </m:t>
                    </m:r>
                    <m:r>
                      <a:rPr lang="en-IN" b="0" i="1" smtClean="0">
                        <a:latin typeface="Cambria Math" panose="02040503050406030204" pitchFamily="18" charset="0"/>
                      </a:rPr>
                      <m:t>𝑣𝑎𝑟𝑖𝑎𝑏𝑙𝑒</m:t>
                    </m:r>
                    <m:r>
                      <a:rPr lang="en-IN" b="0" i="1" smtClean="0">
                        <a:latin typeface="Cambria Math" panose="02040503050406030204" pitchFamily="18" charset="0"/>
                      </a:rPr>
                      <m:t> </m:t>
                    </m:r>
                    <m:r>
                      <a:rPr lang="en-IN" b="0" i="1" smtClean="0">
                        <a:latin typeface="Cambria Math" panose="02040503050406030204" pitchFamily="18" charset="0"/>
                      </a:rPr>
                      <m:t>1</m:t>
                    </m:r>
                    <m:r>
                      <a:rPr lang="en-IN" b="0" i="1" smtClean="0">
                        <a:latin typeface="Cambria Math" panose="02040503050406030204" pitchFamily="18" charset="0"/>
                      </a:rPr>
                      <m:t> </m:t>
                    </m:r>
                    <m:r>
                      <a:rPr lang="en-IN" b="0" i="1" smtClean="0">
                        <a:latin typeface="Cambria Math" panose="02040503050406030204" pitchFamily="18" charset="0"/>
                      </a:rPr>
                      <m:t>𝑎𝑛𝑑</m:t>
                    </m:r>
                    <m:r>
                      <a:rPr lang="en-IN" b="0" i="1" smtClean="0">
                        <a:latin typeface="Cambria Math" panose="02040503050406030204" pitchFamily="18" charset="0"/>
                      </a:rPr>
                      <m:t> </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𝑆</m:t>
                        </m:r>
                      </m:e>
                      <m:sub>
                        <m:r>
                          <a:rPr lang="en-IN" b="0" i="1" smtClean="0">
                            <a:latin typeface="Cambria Math" panose="02040503050406030204" pitchFamily="18" charset="0"/>
                          </a:rPr>
                          <m:t>1</m:t>
                        </m:r>
                      </m:sub>
                    </m:sSub>
                    <m:r>
                      <a:rPr lang="en-IN" b="0" i="1" smtClean="0">
                        <a:latin typeface="Cambria Math" panose="02040503050406030204" pitchFamily="18" charset="0"/>
                      </a:rPr>
                      <m:t>𝑖𝑠</m:t>
                    </m:r>
                    <m:r>
                      <a:rPr lang="en-IN" b="0" i="1" smtClean="0">
                        <a:latin typeface="Cambria Math" panose="02040503050406030204" pitchFamily="18" charset="0"/>
                      </a:rPr>
                      <m:t> </m:t>
                    </m:r>
                    <m:r>
                      <a:rPr lang="en-IN" b="0" i="1" smtClean="0">
                        <a:latin typeface="Cambria Math" panose="02040503050406030204" pitchFamily="18" charset="0"/>
                      </a:rPr>
                      <m:t>𝑠𝑝𝑒𝑐𝑖𝑎𝑙</m:t>
                    </m:r>
                    <m:r>
                      <a:rPr lang="en-IN" b="0" i="1" smtClean="0">
                        <a:latin typeface="Cambria Math" panose="02040503050406030204" pitchFamily="18" charset="0"/>
                      </a:rPr>
                      <m:t> </m:t>
                    </m:r>
                    <m:r>
                      <a:rPr lang="en-IN" b="0" i="1" smtClean="0">
                        <a:latin typeface="Cambria Math" panose="02040503050406030204" pitchFamily="18" charset="0"/>
                      </a:rPr>
                      <m:t>𝑠𝑜𝑙𝑢𝑡𝑖𝑜𝑛</m:t>
                    </m:r>
                    <m:r>
                      <a:rPr lang="en-IN" b="0" i="1" smtClean="0">
                        <a:latin typeface="Cambria Math" panose="02040503050406030204" pitchFamily="18" charset="0"/>
                      </a:rPr>
                      <m:t> </m:t>
                    </m:r>
                    <m:r>
                      <a:rPr lang="en-IN" b="0" i="1" smtClean="0">
                        <a:latin typeface="Cambria Math" panose="02040503050406030204" pitchFamily="18" charset="0"/>
                      </a:rPr>
                      <m:t>1</m:t>
                    </m:r>
                    <m:r>
                      <a:rPr lang="en-IN" b="0" i="1" smtClean="0">
                        <a:latin typeface="Cambria Math" panose="02040503050406030204" pitchFamily="18" charset="0"/>
                      </a:rPr>
                      <m:t>𝑐𝑜𝑟𝑟𝑒𝑠𝑝𝑜𝑛𝑑𝑖𝑛𝑔</m:t>
                    </m:r>
                    <m:r>
                      <a:rPr lang="en-IN" b="0" i="1" smtClean="0">
                        <a:latin typeface="Cambria Math" panose="02040503050406030204" pitchFamily="18" charset="0"/>
                      </a:rPr>
                      <m:t> </m:t>
                    </m:r>
                    <m:r>
                      <a:rPr lang="en-IN" b="0" i="1" smtClean="0">
                        <a:latin typeface="Cambria Math" panose="02040503050406030204" pitchFamily="18" charset="0"/>
                      </a:rPr>
                      <m:t>𝑡𝑜</m:t>
                    </m:r>
                    <m:r>
                      <a:rPr lang="en-IN" b="0" i="1" smtClean="0">
                        <a:latin typeface="Cambria Math" panose="02040503050406030204" pitchFamily="18" charset="0"/>
                      </a:rPr>
                      <m:t> </m:t>
                    </m:r>
                    <m:r>
                      <a:rPr lang="en-IN" b="0" i="1" smtClean="0">
                        <a:latin typeface="Cambria Math" panose="02040503050406030204" pitchFamily="18" charset="0"/>
                      </a:rPr>
                      <m:t>𝑓𝑟𝑒𝑒</m:t>
                    </m:r>
                    <m:r>
                      <a:rPr lang="en-IN" b="0" i="1" smtClean="0">
                        <a:latin typeface="Cambria Math" panose="02040503050406030204" pitchFamily="18" charset="0"/>
                      </a:rPr>
                      <m:t> </m:t>
                    </m:r>
                    <m:r>
                      <a:rPr lang="en-IN" b="0" i="1" smtClean="0">
                        <a:latin typeface="Cambria Math" panose="02040503050406030204" pitchFamily="18" charset="0"/>
                      </a:rPr>
                      <m:t>𝑣𝑎𝑟𝑖𝑎𝑏𝑙𝑒</m:t>
                    </m:r>
                    <m:r>
                      <a:rPr lang="en-IN" b="0" i="1" smtClean="0">
                        <a:latin typeface="Cambria Math" panose="02040503050406030204" pitchFamily="18" charset="0"/>
                      </a:rPr>
                      <m:t> </m:t>
                    </m:r>
                    <m:r>
                      <a:rPr lang="en-IN" b="0" i="1" smtClean="0">
                        <a:latin typeface="Cambria Math" panose="02040503050406030204" pitchFamily="18" charset="0"/>
                      </a:rPr>
                      <m:t>1</m:t>
                    </m:r>
                  </m:oMath>
                </a14:m>
                <a:endParaRPr lang="en-IN" b="0" dirty="0"/>
              </a:p>
              <a:p>
                <a:r>
                  <a:rPr lang="en-IN" dirty="0"/>
                  <a:t>Every matrix </a:t>
                </a:r>
                <a14:m>
                  <m:oMath xmlns:m="http://schemas.openxmlformats.org/officeDocument/2006/math">
                    <m:r>
                      <a:rPr lang="en-IN" b="0" i="1" smtClean="0">
                        <a:latin typeface="Cambria Math" panose="02040503050406030204" pitchFamily="18" charset="0"/>
                      </a:rPr>
                      <m:t>𝐴</m:t>
                    </m:r>
                  </m:oMath>
                </a14:m>
                <a:r>
                  <a:rPr lang="en-IN" b="0" dirty="0"/>
                  <a:t> with full column rank (r=n) has the below properties:</a:t>
                </a:r>
              </a:p>
              <a:p>
                <a:pPr lvl="1"/>
                <a:r>
                  <a:rPr lang="en-IN" dirty="0"/>
                  <a:t>All columns of A have pivots</a:t>
                </a:r>
              </a:p>
              <a:p>
                <a:pPr lvl="1"/>
                <a:r>
                  <a:rPr lang="en-IN" b="0" dirty="0"/>
                  <a:t>There are no free variables nor any special solutions</a:t>
                </a:r>
              </a:p>
              <a:p>
                <a:pPr lvl="1"/>
                <a:r>
                  <a:rPr lang="en-IN" b="0" dirty="0"/>
                  <a:t>N(A) contains only </a:t>
                </a:r>
                <a14:m>
                  <m:oMath xmlns:m="http://schemas.openxmlformats.org/officeDocument/2006/math">
                    <m:acc>
                      <m:accPr>
                        <m:chr m:val="̅"/>
                        <m:ctrlPr>
                          <a:rPr lang="en-IN" b="0" i="1" smtClean="0">
                            <a:latin typeface="Cambria Math" panose="02040503050406030204" pitchFamily="18" charset="0"/>
                          </a:rPr>
                        </m:ctrlPr>
                      </m:accPr>
                      <m:e>
                        <m:r>
                          <a:rPr lang="en-IN" b="0" i="1" smtClean="0">
                            <a:latin typeface="Cambria Math" panose="02040503050406030204" pitchFamily="18" charset="0"/>
                          </a:rPr>
                          <m:t>0</m:t>
                        </m:r>
                      </m:e>
                    </m:acc>
                  </m:oMath>
                </a14:m>
                <a:endParaRPr lang="en-IN" b="0" dirty="0"/>
              </a:p>
              <a:p>
                <a:pPr lvl="1"/>
                <a:r>
                  <a:rPr lang="en-IN" b="0" dirty="0"/>
                  <a:t>If </a:t>
                </a:r>
                <a14:m>
                  <m:oMath xmlns:m="http://schemas.openxmlformats.org/officeDocument/2006/math">
                    <m:r>
                      <a:rPr lang="en-IN" b="0" i="1" smtClean="0">
                        <a:latin typeface="Cambria Math" panose="02040503050406030204" pitchFamily="18" charset="0"/>
                      </a:rPr>
                      <m:t>𝐴</m:t>
                    </m:r>
                    <m:acc>
                      <m:accPr>
                        <m:chr m:val="̅"/>
                        <m:ctrlPr>
                          <a:rPr lang="en-IN" b="0" i="1" smtClean="0">
                            <a:latin typeface="Cambria Math" panose="02040503050406030204" pitchFamily="18" charset="0"/>
                          </a:rPr>
                        </m:ctrlPr>
                      </m:accPr>
                      <m:e>
                        <m:r>
                          <a:rPr lang="en-IN" b="0" i="1" smtClean="0">
                            <a:latin typeface="Cambria Math" panose="02040503050406030204" pitchFamily="18" charset="0"/>
                          </a:rPr>
                          <m:t>𝑥</m:t>
                        </m:r>
                      </m:e>
                    </m:acc>
                    <m:r>
                      <a:rPr lang="en-IN" b="0" i="1" smtClean="0">
                        <a:latin typeface="Cambria Math" panose="02040503050406030204" pitchFamily="18" charset="0"/>
                      </a:rPr>
                      <m:t>=</m:t>
                    </m:r>
                    <m:acc>
                      <m:accPr>
                        <m:chr m:val="̅"/>
                        <m:ctrlPr>
                          <a:rPr lang="en-IN" b="0" i="1" smtClean="0">
                            <a:latin typeface="Cambria Math" panose="02040503050406030204" pitchFamily="18" charset="0"/>
                          </a:rPr>
                        </m:ctrlPr>
                      </m:accPr>
                      <m:e>
                        <m:r>
                          <a:rPr lang="en-IN" b="0" i="1" smtClean="0">
                            <a:latin typeface="Cambria Math" panose="02040503050406030204" pitchFamily="18" charset="0"/>
                          </a:rPr>
                          <m:t>𝑏</m:t>
                        </m:r>
                      </m:e>
                    </m:acc>
                  </m:oMath>
                </a14:m>
                <a:r>
                  <a:rPr lang="en-IN" b="0" dirty="0"/>
                  <a:t> has a solution (it might not) then it has only one solution</a:t>
                </a:r>
              </a:p>
              <a:p>
                <a:pPr lvl="1"/>
                <a:endParaRPr lang="en-IN" b="0" dirty="0"/>
              </a:p>
              <a:p>
                <a:pPr marL="457200" lvl="1" indent="0">
                  <a:buNone/>
                </a:pPr>
                <a:endParaRPr lang="en-IN" dirty="0"/>
              </a:p>
            </p:txBody>
          </p:sp>
        </mc:Choice>
        <mc:Fallback>
          <p:sp>
            <p:nvSpPr>
              <p:cNvPr id="3" name="Content Placeholder 2">
                <a:extLst>
                  <a:ext uri="{FF2B5EF4-FFF2-40B4-BE49-F238E27FC236}">
                    <a16:creationId xmlns:a16="http://schemas.microsoft.com/office/drawing/2014/main" id="{9125AA05-DDF5-56B5-8D24-E111635DD084}"/>
                  </a:ext>
                </a:extLst>
              </p:cNvPr>
              <p:cNvSpPr>
                <a:spLocks noGrp="1" noRot="1" noChangeAspect="1" noMove="1" noResize="1" noEditPoints="1" noAdjustHandles="1" noChangeArrowheads="1" noChangeShapeType="1" noTextEdit="1"/>
              </p:cNvSpPr>
              <p:nvPr>
                <p:ph sz="quarter" idx="10"/>
              </p:nvPr>
            </p:nvSpPr>
            <p:spPr>
              <a:blipFill>
                <a:blip r:embed="rId3"/>
                <a:stretch>
                  <a:fillRect t="-307" r="-268"/>
                </a:stretch>
              </a:blipFill>
            </p:spPr>
            <p:txBody>
              <a:bodyPr/>
              <a:lstStyle/>
              <a:p>
                <a:r>
                  <a:rPr lang="en-IN">
                    <a:noFill/>
                  </a:rPr>
                  <a:t> </a:t>
                </a:r>
              </a:p>
            </p:txBody>
          </p:sp>
        </mc:Fallback>
      </mc:AlternateContent>
    </p:spTree>
    <p:extLst>
      <p:ext uri="{BB962C8B-B14F-4D97-AF65-F5344CB8AC3E}">
        <p14:creationId xmlns:p14="http://schemas.microsoft.com/office/powerpoint/2010/main" val="1886398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82B55-1EFA-EC66-6DAB-10BF521EDDF5}"/>
              </a:ext>
            </a:extLst>
          </p:cNvPr>
          <p:cNvSpPr>
            <a:spLocks noGrp="1"/>
          </p:cNvSpPr>
          <p:nvPr>
            <p:ph type="title"/>
          </p:nvPr>
        </p:nvSpPr>
        <p:spPr/>
        <p:txBody>
          <a:bodyPr/>
          <a:lstStyle/>
          <a:p>
            <a:r>
              <a:rPr lang="en-GB" dirty="0"/>
              <a:t>Inner Product</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5496471-9C7F-1964-AB03-E8BA8918168E}"/>
                  </a:ext>
                </a:extLst>
              </p:cNvPr>
              <p:cNvSpPr>
                <a:spLocks noGrp="1"/>
              </p:cNvSpPr>
              <p:nvPr>
                <p:ph sz="quarter" idx="10"/>
              </p:nvPr>
            </p:nvSpPr>
            <p:spPr/>
            <p:txBody>
              <a:bodyPr/>
              <a:lstStyle/>
              <a:p>
                <a:r>
                  <a:rPr lang="en-GB" dirty="0"/>
                  <a:t>Dot/inner product of </a:t>
                </a:r>
                <a14:m>
                  <m:oMath xmlns:m="http://schemas.openxmlformats.org/officeDocument/2006/math">
                    <m:r>
                      <a:rPr lang="en-GB" b="0" i="1" smtClean="0">
                        <a:latin typeface="Cambria Math" panose="02040503050406030204" pitchFamily="18" charset="0"/>
                      </a:rPr>
                      <m:t>𝑥</m:t>
                    </m:r>
                  </m:oMath>
                </a14:m>
                <a:r>
                  <a:rPr lang="en-IN" dirty="0"/>
                  <a:t> and </a:t>
                </a:r>
                <a14:m>
                  <m:oMath xmlns:m="http://schemas.openxmlformats.org/officeDocument/2006/math">
                    <m:r>
                      <a:rPr lang="en-GB" b="0" i="1" smtClean="0">
                        <a:latin typeface="Cambria Math" panose="02040503050406030204" pitchFamily="18" charset="0"/>
                      </a:rPr>
                      <m:t>𝑦</m:t>
                    </m:r>
                  </m:oMath>
                </a14:m>
                <a:r>
                  <a:rPr lang="en-IN" dirty="0"/>
                  <a:t> is the sum of numbers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𝑖</m:t>
                        </m:r>
                      </m:sub>
                    </m:sSub>
                    <m:sSub>
                      <m:sSubPr>
                        <m:ctrlPr>
                          <a:rPr lang="en-GB" b="0" i="1" smtClean="0">
                            <a:latin typeface="Cambria Math" panose="02040503050406030204" pitchFamily="18" charset="0"/>
                          </a:rPr>
                        </m:ctrlPr>
                      </m:sSubPr>
                      <m:e>
                        <m:r>
                          <a:rPr lang="en-GB" b="0" i="1" smtClean="0">
                            <a:latin typeface="Cambria Math" panose="02040503050406030204" pitchFamily="18" charset="0"/>
                          </a:rPr>
                          <m:t>𝑦</m:t>
                        </m:r>
                      </m:e>
                      <m:sub>
                        <m:r>
                          <a:rPr lang="en-GB" b="0" i="1" smtClean="0">
                            <a:latin typeface="Cambria Math" panose="02040503050406030204" pitchFamily="18" charset="0"/>
                          </a:rPr>
                          <m:t>𝑖</m:t>
                        </m:r>
                      </m:sub>
                    </m:sSub>
                    <m:r>
                      <a:rPr lang="en-GB" b="0" i="0"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𝑥</m:t>
                        </m:r>
                      </m:e>
                      <m:sup>
                        <m:r>
                          <a:rPr lang="en-GB" b="0" i="1" smtClean="0">
                            <a:latin typeface="Cambria Math" panose="02040503050406030204" pitchFamily="18" charset="0"/>
                          </a:rPr>
                          <m:t>𝑇</m:t>
                        </m:r>
                      </m:sup>
                    </m:sSup>
                    <m:r>
                      <a:rPr lang="en-GB" b="0" i="1" smtClean="0">
                        <a:latin typeface="Cambria Math" panose="02040503050406030204" pitchFamily="18" charset="0"/>
                      </a:rPr>
                      <m:t>𝑦</m:t>
                    </m:r>
                  </m:oMath>
                </a14:m>
                <a:endParaRPr lang="en-IN" i="1" dirty="0"/>
              </a:p>
              <a:p>
                <a:r>
                  <a:rPr lang="en-IN" dirty="0"/>
                  <a:t>If A is symmetric, </a:t>
                </a:r>
                <a14:m>
                  <m:oMath xmlns:m="http://schemas.openxmlformats.org/officeDocument/2006/math">
                    <m:sSup>
                      <m:sSupPr>
                        <m:ctrlPr>
                          <a:rPr lang="en-GB" b="0" i="1" smtClean="0">
                            <a:latin typeface="Cambria Math" panose="02040503050406030204" pitchFamily="18" charset="0"/>
                          </a:rPr>
                        </m:ctrlPr>
                      </m:sSupPr>
                      <m:e>
                        <m:r>
                          <a:rPr lang="en-GB" b="0" i="1" smtClean="0">
                            <a:latin typeface="Cambria Math" panose="02040503050406030204" pitchFamily="18" charset="0"/>
                          </a:rPr>
                          <m:t>𝑆</m:t>
                        </m:r>
                      </m:e>
                      <m:sup>
                        <m:r>
                          <a:rPr lang="en-GB" b="0" i="1" smtClean="0">
                            <a:latin typeface="Cambria Math" panose="02040503050406030204" pitchFamily="18" charset="0"/>
                          </a:rPr>
                          <m:t>𝑇</m:t>
                        </m:r>
                      </m:sup>
                    </m:sSup>
                    <m:r>
                      <a:rPr lang="en-GB" b="0" i="1" smtClean="0">
                        <a:latin typeface="Cambria Math" panose="02040503050406030204" pitchFamily="18" charset="0"/>
                      </a:rPr>
                      <m:t>=</m:t>
                    </m:r>
                    <m:r>
                      <a:rPr lang="en-GB" b="0" i="1" smtClean="0">
                        <a:latin typeface="Cambria Math" panose="02040503050406030204" pitchFamily="18" charset="0"/>
                      </a:rPr>
                      <m:t>𝑆</m:t>
                    </m:r>
                  </m:oMath>
                </a14:m>
                <a:endParaRPr lang="en-IN" dirty="0"/>
              </a:p>
            </p:txBody>
          </p:sp>
        </mc:Choice>
        <mc:Fallback xmlns="">
          <p:sp>
            <p:nvSpPr>
              <p:cNvPr id="3" name="Content Placeholder 2">
                <a:extLst>
                  <a:ext uri="{FF2B5EF4-FFF2-40B4-BE49-F238E27FC236}">
                    <a16:creationId xmlns:a16="http://schemas.microsoft.com/office/drawing/2014/main" id="{D5496471-9C7F-1964-AB03-E8BA8918168E}"/>
                  </a:ext>
                </a:extLst>
              </p:cNvPr>
              <p:cNvSpPr>
                <a:spLocks noGrp="1" noRot="1" noChangeAspect="1" noMove="1" noResize="1" noEditPoints="1" noAdjustHandles="1" noChangeArrowheads="1" noChangeShapeType="1" noTextEdit="1"/>
              </p:cNvSpPr>
              <p:nvPr>
                <p:ph sz="quarter" idx="10"/>
              </p:nvPr>
            </p:nvSpPr>
            <p:spPr>
              <a:blipFill>
                <a:blip r:embed="rId2"/>
                <a:stretch>
                  <a:fillRect t="-819"/>
                </a:stretch>
              </a:blipFill>
            </p:spPr>
            <p:txBody>
              <a:bodyPr/>
              <a:lstStyle/>
              <a:p>
                <a:r>
                  <a:rPr lang="en-IN">
                    <a:noFill/>
                  </a:rPr>
                  <a:t> </a:t>
                </a:r>
              </a:p>
            </p:txBody>
          </p:sp>
        </mc:Fallback>
      </mc:AlternateContent>
    </p:spTree>
    <p:extLst>
      <p:ext uri="{BB962C8B-B14F-4D97-AF65-F5344CB8AC3E}">
        <p14:creationId xmlns:p14="http://schemas.microsoft.com/office/powerpoint/2010/main" val="3042890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94828-EE3B-D082-4341-AAB35401C842}"/>
              </a:ext>
            </a:extLst>
          </p:cNvPr>
          <p:cNvSpPr>
            <a:spLocks noGrp="1"/>
          </p:cNvSpPr>
          <p:nvPr>
            <p:ph type="title"/>
          </p:nvPr>
        </p:nvSpPr>
        <p:spPr/>
        <p:txBody>
          <a:bodyPr/>
          <a:lstStyle/>
          <a:p>
            <a:r>
              <a:rPr lang="en-IN" dirty="0"/>
              <a:t>Solving Linear Equations</a:t>
            </a:r>
          </a:p>
        </p:txBody>
      </p:sp>
      <p:sp>
        <p:nvSpPr>
          <p:cNvPr id="3" name="Content Placeholder 2">
            <a:extLst>
              <a:ext uri="{FF2B5EF4-FFF2-40B4-BE49-F238E27FC236}">
                <a16:creationId xmlns:a16="http://schemas.microsoft.com/office/drawing/2014/main" id="{CF88A139-6011-E80C-A822-3CFCABAEBD27}"/>
              </a:ext>
            </a:extLst>
          </p:cNvPr>
          <p:cNvSpPr>
            <a:spLocks noGrp="1"/>
          </p:cNvSpPr>
          <p:nvPr>
            <p:ph sz="quarter" idx="10"/>
          </p:nvPr>
        </p:nvSpPr>
        <p:spPr/>
        <p:txBody>
          <a:bodyPr/>
          <a:lstStyle/>
          <a:p>
            <a:r>
              <a:rPr lang="en-IN" dirty="0"/>
              <a:t>System way to solve linear equations – “Gaussian Elimination”</a:t>
            </a:r>
          </a:p>
          <a:p>
            <a:r>
              <a:rPr lang="en-IN" dirty="0"/>
              <a:t>First non-zero coefficient in the row that does the elimination is pivot</a:t>
            </a:r>
          </a:p>
          <a:p>
            <a:r>
              <a:rPr lang="en-IN" dirty="0"/>
              <a:t>Pivots must be non-zero as we have to divide  by them</a:t>
            </a:r>
          </a:p>
          <a:p>
            <a:r>
              <a:rPr lang="en-IN" dirty="0"/>
              <a:t>Multiplier – (entry to eliminate)/(pivot)</a:t>
            </a:r>
          </a:p>
          <a:p>
            <a:r>
              <a:rPr lang="en-IN" dirty="0"/>
              <a:t>Singular – there is no second pivot</a:t>
            </a:r>
          </a:p>
          <a:p>
            <a:pPr lvl="1"/>
            <a:r>
              <a:rPr lang="en-IN" dirty="0"/>
              <a:t>Have no solution or infinitely many solutions </a:t>
            </a:r>
          </a:p>
          <a:p>
            <a:r>
              <a:rPr lang="en-IN" dirty="0"/>
              <a:t>Non-singular – full set of pivots and exactly one solution</a:t>
            </a:r>
          </a:p>
          <a:p>
            <a:r>
              <a:rPr lang="en-IN" dirty="0"/>
              <a:t> </a:t>
            </a:r>
          </a:p>
          <a:p>
            <a:endParaRPr lang="en-IN" dirty="0"/>
          </a:p>
          <a:p>
            <a:endParaRPr lang="en-IN" dirty="0"/>
          </a:p>
        </p:txBody>
      </p:sp>
    </p:spTree>
    <p:extLst>
      <p:ext uri="{BB962C8B-B14F-4D97-AF65-F5344CB8AC3E}">
        <p14:creationId xmlns:p14="http://schemas.microsoft.com/office/powerpoint/2010/main" val="2153056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4845D-2147-D2E0-367C-D98EF15D19D1}"/>
              </a:ext>
            </a:extLst>
          </p:cNvPr>
          <p:cNvSpPr>
            <a:spLocks noGrp="1"/>
          </p:cNvSpPr>
          <p:nvPr>
            <p:ph type="title"/>
          </p:nvPr>
        </p:nvSpPr>
        <p:spPr/>
        <p:txBody>
          <a:bodyPr/>
          <a:lstStyle/>
          <a:p>
            <a:r>
              <a:rPr lang="en-IN" dirty="0"/>
              <a:t>Lecture 7</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DFE4FF1-09C6-7278-4026-55D746D77679}"/>
                  </a:ext>
                </a:extLst>
              </p:cNvPr>
              <p:cNvSpPr>
                <a:spLocks noGrp="1"/>
              </p:cNvSpPr>
              <p:nvPr>
                <p:ph sz="quarter" idx="10"/>
              </p:nvPr>
            </p:nvSpPr>
            <p:spPr/>
            <p:txBody>
              <a:bodyPr/>
              <a:lstStyle/>
              <a:p>
                <a:r>
                  <a:rPr lang="en-IN" dirty="0"/>
                  <a:t>Matrix rules</a:t>
                </a:r>
              </a:p>
              <a:p>
                <a:pPr lvl="1"/>
                <a:r>
                  <a:rPr lang="en-IN" dirty="0"/>
                  <a:t>When a matrix has </a:t>
                </a:r>
                <a14:m>
                  <m:oMath xmlns:m="http://schemas.openxmlformats.org/officeDocument/2006/math">
                    <m:r>
                      <a:rPr lang="en-IN" b="0" i="1" smtClean="0">
                        <a:latin typeface="Cambria Math" panose="02040503050406030204" pitchFamily="18" charset="0"/>
                      </a:rPr>
                      <m:t>𝑚</m:t>
                    </m:r>
                  </m:oMath>
                </a14:m>
                <a:r>
                  <a:rPr lang="en-IN" dirty="0"/>
                  <a:t> rows and </a:t>
                </a:r>
                <a14:m>
                  <m:oMath xmlns:m="http://schemas.openxmlformats.org/officeDocument/2006/math">
                    <m:r>
                      <a:rPr lang="en-IN" b="0" i="1" smtClean="0">
                        <a:latin typeface="Cambria Math" panose="02040503050406030204" pitchFamily="18" charset="0"/>
                      </a:rPr>
                      <m:t>𝑛</m:t>
                    </m:r>
                  </m:oMath>
                </a14:m>
                <a:r>
                  <a:rPr lang="en-IN" dirty="0"/>
                  <a:t> columns it is a </a:t>
                </a:r>
                <a14:m>
                  <m:oMath xmlns:m="http://schemas.openxmlformats.org/officeDocument/2006/math">
                    <m:r>
                      <a:rPr lang="en-IN" b="0" i="1" smtClean="0">
                        <a:latin typeface="Cambria Math" panose="02040503050406030204" pitchFamily="18" charset="0"/>
                      </a:rPr>
                      <m:t>𝑚</m:t>
                    </m:r>
                  </m:oMath>
                </a14:m>
                <a:r>
                  <a:rPr lang="en-IN" dirty="0"/>
                  <a:t>x</a:t>
                </a:r>
                <a14:m>
                  <m:oMath xmlns:m="http://schemas.openxmlformats.org/officeDocument/2006/math">
                    <m:r>
                      <a:rPr lang="en-IN" b="0" i="1" dirty="0" smtClean="0">
                        <a:latin typeface="Cambria Math" panose="02040503050406030204" pitchFamily="18" charset="0"/>
                      </a:rPr>
                      <m:t>𝑛</m:t>
                    </m:r>
                  </m:oMath>
                </a14:m>
                <a:r>
                  <a:rPr lang="en-IN" dirty="0"/>
                  <a:t> matrix</a:t>
                </a:r>
              </a:p>
            </p:txBody>
          </p:sp>
        </mc:Choice>
        <mc:Fallback xmlns="">
          <p:sp>
            <p:nvSpPr>
              <p:cNvPr id="3" name="Content Placeholder 2">
                <a:extLst>
                  <a:ext uri="{FF2B5EF4-FFF2-40B4-BE49-F238E27FC236}">
                    <a16:creationId xmlns:a16="http://schemas.microsoft.com/office/drawing/2014/main" id="{5DFE4FF1-09C6-7278-4026-55D746D77679}"/>
                  </a:ext>
                </a:extLst>
              </p:cNvPr>
              <p:cNvSpPr>
                <a:spLocks noGrp="1" noRot="1" noChangeAspect="1" noMove="1" noResize="1" noEditPoints="1" noAdjustHandles="1" noChangeArrowheads="1" noChangeShapeType="1" noTextEdit="1"/>
              </p:cNvSpPr>
              <p:nvPr>
                <p:ph sz="quarter" idx="10"/>
              </p:nvPr>
            </p:nvSpPr>
            <p:spPr>
              <a:blipFill>
                <a:blip r:embed="rId2"/>
                <a:stretch>
                  <a:fillRect t="-819"/>
                </a:stretch>
              </a:blipFill>
            </p:spPr>
            <p:txBody>
              <a:bodyPr/>
              <a:lstStyle/>
              <a:p>
                <a:r>
                  <a:rPr lang="en-IN">
                    <a:noFill/>
                  </a:rPr>
                  <a:t> </a:t>
                </a:r>
              </a:p>
            </p:txBody>
          </p:sp>
        </mc:Fallback>
      </mc:AlternateContent>
    </p:spTree>
    <p:extLst>
      <p:ext uri="{BB962C8B-B14F-4D97-AF65-F5344CB8AC3E}">
        <p14:creationId xmlns:p14="http://schemas.microsoft.com/office/powerpoint/2010/main" val="3900746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98A81-B20C-4994-1A2B-85D50854DEED}"/>
              </a:ext>
            </a:extLst>
          </p:cNvPr>
          <p:cNvSpPr>
            <a:spLocks noGrp="1"/>
          </p:cNvSpPr>
          <p:nvPr>
            <p:ph type="title"/>
          </p:nvPr>
        </p:nvSpPr>
        <p:spPr/>
        <p:txBody>
          <a:bodyPr/>
          <a:lstStyle/>
          <a:p>
            <a:r>
              <a:rPr lang="en-IN" dirty="0"/>
              <a:t>Finding If b is in Column Space of A in </a:t>
            </a:r>
            <a:r>
              <a:rPr lang="en-IN" dirty="0" err="1"/>
              <a:t>Ax</a:t>
            </a:r>
            <a:r>
              <a:rPr lang="en-IN" dirty="0"/>
              <a:t>=b</a:t>
            </a:r>
          </a:p>
        </p:txBody>
      </p:sp>
      <p:sp>
        <p:nvSpPr>
          <p:cNvPr id="3" name="Content Placeholder 2">
            <a:extLst>
              <a:ext uri="{FF2B5EF4-FFF2-40B4-BE49-F238E27FC236}">
                <a16:creationId xmlns:a16="http://schemas.microsoft.com/office/drawing/2014/main" id="{FEEEA193-1C31-39D7-077C-B3FAEE89014A}"/>
              </a:ext>
            </a:extLst>
          </p:cNvPr>
          <p:cNvSpPr>
            <a:spLocks noGrp="1"/>
          </p:cNvSpPr>
          <p:nvPr>
            <p:ph sz="quarter" idx="10"/>
          </p:nvPr>
        </p:nvSpPr>
        <p:spPr/>
        <p:txBody>
          <a:bodyPr>
            <a:normAutofit/>
          </a:bodyPr>
          <a:lstStyle/>
          <a:p>
            <a:r>
              <a:rPr lang="en-GB" dirty="0"/>
              <a:t>If we want to check whether a given vector b is in the column space of a matrix A, we need to find the reduced row echelon form of the augmented matrix [A | b]</a:t>
            </a:r>
          </a:p>
          <a:p>
            <a:r>
              <a:rPr lang="en-GB" dirty="0"/>
              <a:t>Perform the following steps:</a:t>
            </a:r>
          </a:p>
          <a:p>
            <a:pPr lvl="1"/>
            <a:r>
              <a:rPr lang="en-GB" dirty="0"/>
              <a:t>Augment matrix A with vector b to form [A | b]</a:t>
            </a:r>
          </a:p>
          <a:p>
            <a:pPr lvl="1"/>
            <a:r>
              <a:rPr lang="en-GB" dirty="0"/>
              <a:t>Find the reduced row echelon form of [A | b]</a:t>
            </a:r>
          </a:p>
          <a:p>
            <a:pPr lvl="1"/>
            <a:r>
              <a:rPr lang="en-GB" dirty="0"/>
              <a:t>If the reduced row echelon form of [A | b] has a row of zeros followed by a non-zero number in the last column</a:t>
            </a:r>
          </a:p>
          <a:p>
            <a:pPr lvl="2"/>
            <a:r>
              <a:rPr lang="en-GB" dirty="0"/>
              <a:t>Then b is not in the column space of A</a:t>
            </a:r>
          </a:p>
          <a:p>
            <a:pPr lvl="2"/>
            <a:r>
              <a:rPr lang="en-GB" dirty="0"/>
              <a:t>Otherwise, b is in the column space of A</a:t>
            </a:r>
            <a:endParaRPr lang="en-IN" dirty="0"/>
          </a:p>
        </p:txBody>
      </p:sp>
    </p:spTree>
    <p:extLst>
      <p:ext uri="{BB962C8B-B14F-4D97-AF65-F5344CB8AC3E}">
        <p14:creationId xmlns:p14="http://schemas.microsoft.com/office/powerpoint/2010/main" val="1100283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50BF6-A80C-AFD2-407B-DFB855A79B58}"/>
              </a:ext>
            </a:extLst>
          </p:cNvPr>
          <p:cNvSpPr>
            <a:spLocks noGrp="1"/>
          </p:cNvSpPr>
          <p:nvPr>
            <p:ph type="title"/>
          </p:nvPr>
        </p:nvSpPr>
        <p:spPr/>
        <p:txBody>
          <a:bodyPr/>
          <a:lstStyle/>
          <a:p>
            <a:r>
              <a:rPr lang="en-IN" dirty="0"/>
              <a:t>Spaces of A Matrix</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9AE076A-FC42-DC6B-4E82-24BABE08E8BC}"/>
                  </a:ext>
                </a:extLst>
              </p:cNvPr>
              <p:cNvSpPr>
                <a:spLocks noGrp="1"/>
              </p:cNvSpPr>
              <p:nvPr>
                <p:ph sz="quarter" idx="10"/>
              </p:nvPr>
            </p:nvSpPr>
            <p:spPr/>
            <p:txBody>
              <a:bodyPr/>
              <a:lstStyle/>
              <a:p>
                <a:r>
                  <a:rPr lang="en-IN" dirty="0"/>
                  <a:t>Column space C(A) of A</a:t>
                </a:r>
              </a:p>
              <a:p>
                <a:pPr lvl="1"/>
                <a:r>
                  <a:rPr lang="en-IN" dirty="0"/>
                  <a:t>Made up of all linear combinations of the column vectors – </a:t>
                </a:r>
                <a:r>
                  <a:rPr lang="en-IN" i="1" dirty="0" err="1"/>
                  <a:t>Ax</a:t>
                </a:r>
                <a:endParaRPr lang="en-IN" i="1" dirty="0"/>
              </a:p>
              <a:p>
                <a:pPr lvl="1"/>
                <a:r>
                  <a:rPr lang="en-IN" dirty="0"/>
                  <a:t>System </a:t>
                </a:r>
                <a:r>
                  <a:rPr lang="en-IN" i="1" dirty="0" err="1"/>
                  <a:t>Ax</a:t>
                </a:r>
                <a:r>
                  <a:rPr lang="en-IN" i="1" dirty="0"/>
                  <a:t>=b</a:t>
                </a:r>
                <a:r>
                  <a:rPr lang="en-IN" dirty="0"/>
                  <a:t>, if and only if </a:t>
                </a:r>
                <a:r>
                  <a:rPr lang="en-IN" i="1" dirty="0"/>
                  <a:t>b</a:t>
                </a:r>
                <a:r>
                  <a:rPr lang="en-IN" dirty="0"/>
                  <a:t> is in the column space of </a:t>
                </a:r>
                <a:r>
                  <a:rPr lang="en-IN" i="1" dirty="0"/>
                  <a:t>A - </a:t>
                </a:r>
                <a:r>
                  <a:rPr lang="en-IN" dirty="0"/>
                  <a:t>when </a:t>
                </a:r>
                <a:r>
                  <a:rPr lang="en-IN" i="1" dirty="0"/>
                  <a:t>b</a:t>
                </a:r>
                <a:r>
                  <a:rPr lang="en-IN" dirty="0"/>
                  <a:t> is in the column space of A, it is a combination of the columns</a:t>
                </a:r>
              </a:p>
              <a:p>
                <a:pPr lvl="1"/>
                <a:r>
                  <a:rPr lang="en-IN" dirty="0"/>
                  <a:t>For a matrix A of </a:t>
                </a:r>
                <a:r>
                  <a:rPr lang="en-IN" dirty="0" err="1"/>
                  <a:t>mxn</a:t>
                </a:r>
                <a:r>
                  <a:rPr lang="en-IN" dirty="0"/>
                  <a:t> size:</a:t>
                </a:r>
              </a:p>
              <a:p>
                <a:pPr lvl="2"/>
                <a:r>
                  <a:rPr lang="en-IN" dirty="0"/>
                  <a:t>It’s columns have m components</a:t>
                </a:r>
              </a:p>
              <a:p>
                <a:pPr lvl="2"/>
                <a:r>
                  <a:rPr lang="en-IN" dirty="0"/>
                  <a:t>So the column space belongs to </a:t>
                </a:r>
                <a14:m>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𝑅</m:t>
                        </m:r>
                      </m:e>
                      <m:sup>
                        <m:r>
                          <a:rPr lang="en-IN" b="0" i="1" smtClean="0">
                            <a:latin typeface="Cambria Math" panose="02040503050406030204" pitchFamily="18" charset="0"/>
                          </a:rPr>
                          <m:t>𝑚</m:t>
                        </m:r>
                      </m:sup>
                    </m:sSup>
                  </m:oMath>
                </a14:m>
                <a:r>
                  <a:rPr lang="en-IN" dirty="0"/>
                  <a:t> and C(A) is a subspace of </a:t>
                </a:r>
                <a14:m>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𝑅</m:t>
                        </m:r>
                      </m:e>
                      <m:sup>
                        <m:r>
                          <a:rPr lang="en-IN" b="0" i="1" smtClean="0">
                            <a:latin typeface="Cambria Math" panose="02040503050406030204" pitchFamily="18" charset="0"/>
                          </a:rPr>
                          <m:t>𝑚</m:t>
                        </m:r>
                      </m:sup>
                    </m:sSup>
                  </m:oMath>
                </a14:m>
                <a:endParaRPr lang="en-IN" dirty="0"/>
              </a:p>
              <a:p>
                <a:r>
                  <a:rPr lang="en-IN" dirty="0"/>
                  <a:t>Null Space of matrix A</a:t>
                </a:r>
              </a:p>
              <a:p>
                <a:pPr lvl="1"/>
                <a:r>
                  <a:rPr lang="en-IN" dirty="0"/>
                  <a:t>Subspaces containing all solutions to </a:t>
                </a:r>
                <a14:m>
                  <m:oMath xmlns:m="http://schemas.openxmlformats.org/officeDocument/2006/math">
                    <m:r>
                      <a:rPr lang="en-IN" b="0" i="1" smtClean="0">
                        <a:latin typeface="Cambria Math" panose="02040503050406030204" pitchFamily="18" charset="0"/>
                      </a:rPr>
                      <m:t>𝐴𝑥</m:t>
                    </m:r>
                    <m:r>
                      <a:rPr lang="en-IN" b="0" i="1" smtClean="0">
                        <a:latin typeface="Cambria Math" panose="02040503050406030204" pitchFamily="18" charset="0"/>
                      </a:rPr>
                      <m:t>=0</m:t>
                    </m:r>
                  </m:oMath>
                </a14:m>
                <a:r>
                  <a:rPr lang="en-IN" dirty="0"/>
                  <a:t> where A is </a:t>
                </a:r>
                <a:r>
                  <a:rPr lang="en-IN" dirty="0" err="1"/>
                  <a:t>mxn</a:t>
                </a:r>
                <a:r>
                  <a:rPr lang="en-IN" dirty="0"/>
                  <a:t>, x is nx1, and </a:t>
                </a:r>
                <a14:m>
                  <m:oMath xmlns:m="http://schemas.openxmlformats.org/officeDocument/2006/math">
                    <m:r>
                      <a:rPr lang="en-IN" b="0" i="1" smtClean="0">
                        <a:latin typeface="Cambria Math" panose="02040503050406030204" pitchFamily="18" charset="0"/>
                      </a:rPr>
                      <m:t>𝑁</m:t>
                    </m:r>
                    <m:d>
                      <m:dPr>
                        <m:ctrlPr>
                          <a:rPr lang="en-IN" b="0" i="1" smtClean="0">
                            <a:latin typeface="Cambria Math" panose="02040503050406030204" pitchFamily="18" charset="0"/>
                          </a:rPr>
                        </m:ctrlPr>
                      </m:dPr>
                      <m:e>
                        <m:r>
                          <a:rPr lang="en-IN" b="0" i="1" smtClean="0">
                            <a:latin typeface="Cambria Math" panose="02040503050406030204" pitchFamily="18" charset="0"/>
                          </a:rPr>
                          <m:t>𝐴</m:t>
                        </m:r>
                      </m:e>
                    </m:d>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𝑅</m:t>
                        </m:r>
                      </m:e>
                      <m:sup>
                        <m:r>
                          <a:rPr lang="en-IN" b="0" i="1" smtClean="0">
                            <a:latin typeface="Cambria Math" panose="02040503050406030204" pitchFamily="18" charset="0"/>
                          </a:rPr>
                          <m:t>𝑛</m:t>
                        </m:r>
                      </m:sup>
                    </m:sSup>
                  </m:oMath>
                </a14:m>
                <a:endParaRPr lang="en-IN" dirty="0"/>
              </a:p>
              <a:p>
                <a:pPr lvl="1"/>
                <a:r>
                  <a:rPr lang="en-IN" dirty="0"/>
                  <a:t>Solution for </a:t>
                </a:r>
                <a14:m>
                  <m:oMath xmlns:m="http://schemas.openxmlformats.org/officeDocument/2006/math">
                    <m:r>
                      <a:rPr lang="en-IN" b="0" i="1" smtClean="0">
                        <a:latin typeface="Cambria Math" panose="02040503050406030204" pitchFamily="18" charset="0"/>
                      </a:rPr>
                      <m:t>𝐴𝑥</m:t>
                    </m:r>
                    <m:r>
                      <a:rPr lang="en-IN" b="0" i="1" smtClean="0">
                        <a:latin typeface="Cambria Math" panose="02040503050406030204" pitchFamily="18" charset="0"/>
                      </a:rPr>
                      <m:t>=0</m:t>
                    </m:r>
                  </m:oMath>
                </a14:m>
                <a:endParaRPr lang="en-IN" dirty="0"/>
              </a:p>
              <a:p>
                <a:pPr lvl="2"/>
                <a:r>
                  <a:rPr lang="en-IN" dirty="0"/>
                  <a:t>One solution is </a:t>
                </a:r>
                <a14:m>
                  <m:oMath xmlns:m="http://schemas.openxmlformats.org/officeDocument/2006/math">
                    <m:r>
                      <a:rPr lang="en-IN" b="0" i="1" smtClean="0">
                        <a:latin typeface="Cambria Math" panose="02040503050406030204" pitchFamily="18" charset="0"/>
                      </a:rPr>
                      <m:t>𝑥</m:t>
                    </m:r>
                    <m:r>
                      <a:rPr lang="en-IN" b="0" i="1" smtClean="0">
                        <a:latin typeface="Cambria Math" panose="02040503050406030204" pitchFamily="18" charset="0"/>
                      </a:rPr>
                      <m:t>=0</m:t>
                    </m:r>
                  </m:oMath>
                </a14:m>
                <a:r>
                  <a:rPr lang="en-IN" dirty="0"/>
                  <a:t> – for invertible matrices, this is the only solution (square matrix)</a:t>
                </a:r>
              </a:p>
              <a:p>
                <a:pPr lvl="2"/>
                <a:r>
                  <a:rPr lang="en-IN" dirty="0"/>
                  <a:t>For other matrices, not invertible, there are non-zero solutions</a:t>
                </a:r>
              </a:p>
              <a:p>
                <a:pPr lvl="2"/>
                <a:r>
                  <a:rPr lang="en-IN" dirty="0" err="1"/>
                  <a:t>Nullspace</a:t>
                </a:r>
                <a:r>
                  <a:rPr lang="en-IN" dirty="0"/>
                  <a:t> N(A) consists of all solutions to </a:t>
                </a:r>
                <a14:m>
                  <m:oMath xmlns:m="http://schemas.openxmlformats.org/officeDocument/2006/math">
                    <m:r>
                      <a:rPr lang="en-IN" b="0" i="1" smtClean="0">
                        <a:latin typeface="Cambria Math" panose="02040503050406030204" pitchFamily="18" charset="0"/>
                      </a:rPr>
                      <m:t>𝐴𝑥</m:t>
                    </m:r>
                    <m:r>
                      <a:rPr lang="en-IN" b="0" i="1" smtClean="0">
                        <a:latin typeface="Cambria Math" panose="02040503050406030204" pitchFamily="18" charset="0"/>
                      </a:rPr>
                      <m:t>=0</m:t>
                    </m:r>
                  </m:oMath>
                </a14:m>
                <a:r>
                  <a:rPr lang="en-IN" dirty="0"/>
                  <a:t>, these vectors x are in </a:t>
                </a:r>
                <a14:m>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𝑅</m:t>
                        </m:r>
                      </m:e>
                      <m:sup>
                        <m:r>
                          <a:rPr lang="en-IN" b="0" i="1" smtClean="0">
                            <a:latin typeface="Cambria Math" panose="02040503050406030204" pitchFamily="18" charset="0"/>
                          </a:rPr>
                          <m:t>𝑛</m:t>
                        </m:r>
                      </m:sup>
                    </m:sSup>
                  </m:oMath>
                </a14:m>
                <a:endParaRPr lang="en-IN" dirty="0"/>
              </a:p>
              <a:p>
                <a:r>
                  <a:rPr lang="en-IN" dirty="0"/>
                  <a:t>Number of pivots is rank r of matrix and also is the number of independent columns of the matrix</a:t>
                </a:r>
              </a:p>
              <a:p>
                <a:r>
                  <a:rPr lang="en-IN" dirty="0"/>
                  <a:t>A vector with all its components zero is called trivial vector</a:t>
                </a:r>
              </a:p>
            </p:txBody>
          </p:sp>
        </mc:Choice>
        <mc:Fallback xmlns="">
          <p:sp>
            <p:nvSpPr>
              <p:cNvPr id="3" name="Content Placeholder 2">
                <a:extLst>
                  <a:ext uri="{FF2B5EF4-FFF2-40B4-BE49-F238E27FC236}">
                    <a16:creationId xmlns:a16="http://schemas.microsoft.com/office/drawing/2014/main" id="{79AE076A-FC42-DC6B-4E82-24BABE08E8BC}"/>
                  </a:ext>
                </a:extLst>
              </p:cNvPr>
              <p:cNvSpPr>
                <a:spLocks noGrp="1" noRot="1" noChangeAspect="1" noMove="1" noResize="1" noEditPoints="1" noAdjustHandles="1" noChangeArrowheads="1" noChangeShapeType="1" noTextEdit="1"/>
              </p:cNvSpPr>
              <p:nvPr>
                <p:ph sz="quarter" idx="10"/>
              </p:nvPr>
            </p:nvSpPr>
            <p:spPr>
              <a:blipFill>
                <a:blip r:embed="rId2"/>
                <a:stretch>
                  <a:fillRect t="-819" b="-1740"/>
                </a:stretch>
              </a:blipFill>
            </p:spPr>
            <p:txBody>
              <a:bodyPr/>
              <a:lstStyle/>
              <a:p>
                <a:r>
                  <a:rPr lang="en-IN">
                    <a:noFill/>
                  </a:rPr>
                  <a:t> </a:t>
                </a:r>
              </a:p>
            </p:txBody>
          </p:sp>
        </mc:Fallback>
      </mc:AlternateContent>
    </p:spTree>
    <p:extLst>
      <p:ext uri="{BB962C8B-B14F-4D97-AF65-F5344CB8AC3E}">
        <p14:creationId xmlns:p14="http://schemas.microsoft.com/office/powerpoint/2010/main" val="2874983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DDE9B-7C16-9B72-FA6F-34822960E7CF}"/>
              </a:ext>
            </a:extLst>
          </p:cNvPr>
          <p:cNvSpPr>
            <a:spLocks noGrp="1"/>
          </p:cNvSpPr>
          <p:nvPr>
            <p:ph type="title"/>
          </p:nvPr>
        </p:nvSpPr>
        <p:spPr/>
        <p:txBody>
          <a:bodyPr/>
          <a:lstStyle/>
          <a:p>
            <a:r>
              <a:rPr lang="en-IN" dirty="0"/>
              <a:t>Spaces of A Matrix</a:t>
            </a:r>
          </a:p>
        </p:txBody>
      </p:sp>
      <p:sp>
        <p:nvSpPr>
          <p:cNvPr id="3" name="Content Placeholder 2">
            <a:extLst>
              <a:ext uri="{FF2B5EF4-FFF2-40B4-BE49-F238E27FC236}">
                <a16:creationId xmlns:a16="http://schemas.microsoft.com/office/drawing/2014/main" id="{69F67D6E-0735-985D-30A1-2DCD530BD5D1}"/>
              </a:ext>
            </a:extLst>
          </p:cNvPr>
          <p:cNvSpPr>
            <a:spLocks noGrp="1"/>
          </p:cNvSpPr>
          <p:nvPr>
            <p:ph sz="quarter" idx="10"/>
          </p:nvPr>
        </p:nvSpPr>
        <p:spPr/>
        <p:txBody>
          <a:bodyPr/>
          <a:lstStyle/>
          <a:p>
            <a:r>
              <a:rPr lang="en-IN" dirty="0"/>
              <a:t>Importance of null space of a matrix</a:t>
            </a:r>
          </a:p>
          <a:p>
            <a:pPr lvl="1"/>
            <a:r>
              <a:rPr lang="en-IN" dirty="0"/>
              <a:t>It says that all columns have pivots and are independent</a:t>
            </a:r>
          </a:p>
          <a:p>
            <a:pPr lvl="1"/>
            <a:r>
              <a:rPr lang="en-IN" dirty="0"/>
              <a:t>No combination of columns gives a zero vector – except zero combination</a:t>
            </a:r>
          </a:p>
          <a:p>
            <a:pPr lvl="1"/>
            <a:r>
              <a:rPr lang="en-IN" dirty="0"/>
              <a:t>Number of free columns (non-pivot columns) tell us the number of special solutions for </a:t>
            </a:r>
            <a:r>
              <a:rPr lang="en-IN" dirty="0" err="1"/>
              <a:t>Ax</a:t>
            </a:r>
            <a:r>
              <a:rPr lang="en-IN" dirty="0"/>
              <a:t>=0</a:t>
            </a:r>
          </a:p>
          <a:p>
            <a:pPr lvl="2"/>
            <a:r>
              <a:rPr lang="en-IN" dirty="0"/>
              <a:t>Number of special solutions will be same as number of free columns</a:t>
            </a:r>
          </a:p>
          <a:p>
            <a:pPr lvl="2"/>
            <a:r>
              <a:rPr lang="en-IN" dirty="0"/>
              <a:t>This is possible when in the matrix size of </a:t>
            </a:r>
            <a:r>
              <a:rPr lang="en-IN" dirty="0" err="1"/>
              <a:t>mxn</a:t>
            </a:r>
            <a:r>
              <a:rPr lang="en-IN" dirty="0"/>
              <a:t> n&gt;m</a:t>
            </a:r>
          </a:p>
        </p:txBody>
      </p:sp>
    </p:spTree>
    <p:extLst>
      <p:ext uri="{BB962C8B-B14F-4D97-AF65-F5344CB8AC3E}">
        <p14:creationId xmlns:p14="http://schemas.microsoft.com/office/powerpoint/2010/main" val="1595830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D9B1F-C595-0047-0DED-E2F81AE454AE}"/>
              </a:ext>
            </a:extLst>
          </p:cNvPr>
          <p:cNvSpPr>
            <a:spLocks noGrp="1"/>
          </p:cNvSpPr>
          <p:nvPr>
            <p:ph type="title"/>
          </p:nvPr>
        </p:nvSpPr>
        <p:spPr/>
        <p:txBody>
          <a:bodyPr/>
          <a:lstStyle/>
          <a:p>
            <a:r>
              <a:rPr lang="en-IN" dirty="0"/>
              <a:t>Matrix Column Space and Span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12233ED-D3CA-ACF5-41CA-20B7615E27F5}"/>
                  </a:ext>
                </a:extLst>
              </p:cNvPr>
              <p:cNvSpPr>
                <a:spLocks noGrp="1"/>
              </p:cNvSpPr>
              <p:nvPr>
                <p:ph sz="quarter" idx="10"/>
              </p:nvPr>
            </p:nvSpPr>
            <p:spPr/>
            <p:txBody>
              <a:bodyPr/>
              <a:lstStyle/>
              <a:p>
                <a:r>
                  <a:rPr lang="en-IN" dirty="0"/>
                  <a:t>The column space of a matrix is the set of all possible linear combinations of its columns – in other words, it is the span of the columns of the matrix</a:t>
                </a:r>
              </a:p>
              <a:p>
                <a:r>
                  <a:rPr lang="en-IN" dirty="0"/>
                  <a:t>To find the span of the column space</a:t>
                </a:r>
              </a:p>
              <a:p>
                <a:pPr lvl="1"/>
                <a:r>
                  <a:rPr lang="en-IN" dirty="0"/>
                  <a:t>Perform RREF on the matrix</a:t>
                </a:r>
              </a:p>
              <a:p>
                <a:pPr lvl="1"/>
                <a:r>
                  <a:rPr lang="en-IN" dirty="0"/>
                  <a:t>Identify the pivot columns – these are linearly independent columns</a:t>
                </a:r>
              </a:p>
              <a:p>
                <a:pPr lvl="1"/>
                <a:r>
                  <a:rPr lang="en-IN" dirty="0"/>
                  <a:t>The span of the column space is then the set of all linear combinations of the pivot columns</a:t>
                </a:r>
              </a:p>
              <a:p>
                <a:pPr lvl="1"/>
                <a:r>
                  <a:rPr lang="en-GB" b="0" i="0" dirty="0">
                    <a:solidFill>
                      <a:srgbClr val="374151"/>
                    </a:solidFill>
                    <a:effectLst/>
                    <a:latin typeface="Söhne"/>
                  </a:rPr>
                  <a:t>The span of the column space of an m x n matrix is a subspace of </a:t>
                </a:r>
                <a14:m>
                  <m:oMath xmlns:m="http://schemas.openxmlformats.org/officeDocument/2006/math">
                    <m:sSup>
                      <m:sSupPr>
                        <m:ctrlPr>
                          <a:rPr lang="en-IN" b="0" i="1" smtClean="0">
                            <a:solidFill>
                              <a:srgbClr val="374151"/>
                            </a:solidFill>
                            <a:effectLst/>
                            <a:latin typeface="Cambria Math" panose="02040503050406030204" pitchFamily="18" charset="0"/>
                          </a:rPr>
                        </m:ctrlPr>
                      </m:sSupPr>
                      <m:e>
                        <m:r>
                          <a:rPr lang="en-IN" b="0" i="1" smtClean="0">
                            <a:solidFill>
                              <a:srgbClr val="374151"/>
                            </a:solidFill>
                            <a:effectLst/>
                            <a:latin typeface="Cambria Math" panose="02040503050406030204" pitchFamily="18" charset="0"/>
                          </a:rPr>
                          <m:t>𝑅</m:t>
                        </m:r>
                      </m:e>
                      <m:sup>
                        <m:r>
                          <a:rPr lang="en-IN" b="0" i="1" smtClean="0">
                            <a:solidFill>
                              <a:srgbClr val="374151"/>
                            </a:solidFill>
                            <a:effectLst/>
                            <a:latin typeface="Cambria Math" panose="02040503050406030204" pitchFamily="18" charset="0"/>
                          </a:rPr>
                          <m:t>𝑚</m:t>
                        </m:r>
                      </m:sup>
                    </m:sSup>
                  </m:oMath>
                </a14:m>
                <a:endParaRPr lang="en-IN" dirty="0"/>
              </a:p>
            </p:txBody>
          </p:sp>
        </mc:Choice>
        <mc:Fallback xmlns="">
          <p:sp>
            <p:nvSpPr>
              <p:cNvPr id="3" name="Content Placeholder 2">
                <a:extLst>
                  <a:ext uri="{FF2B5EF4-FFF2-40B4-BE49-F238E27FC236}">
                    <a16:creationId xmlns:a16="http://schemas.microsoft.com/office/drawing/2014/main" id="{012233ED-D3CA-ACF5-41CA-20B7615E27F5}"/>
                  </a:ext>
                </a:extLst>
              </p:cNvPr>
              <p:cNvSpPr>
                <a:spLocks noGrp="1" noRot="1" noChangeAspect="1" noMove="1" noResize="1" noEditPoints="1" noAdjustHandles="1" noChangeArrowheads="1" noChangeShapeType="1" noTextEdit="1"/>
              </p:cNvSpPr>
              <p:nvPr>
                <p:ph sz="quarter" idx="10"/>
              </p:nvPr>
            </p:nvSpPr>
            <p:spPr>
              <a:blipFill>
                <a:blip r:embed="rId2"/>
                <a:stretch>
                  <a:fillRect t="-819" r="-1019"/>
                </a:stretch>
              </a:blipFill>
            </p:spPr>
            <p:txBody>
              <a:bodyPr/>
              <a:lstStyle/>
              <a:p>
                <a:r>
                  <a:rPr lang="en-IN">
                    <a:noFill/>
                  </a:rPr>
                  <a:t> </a:t>
                </a:r>
              </a:p>
            </p:txBody>
          </p:sp>
        </mc:Fallback>
      </mc:AlternateContent>
    </p:spTree>
    <p:extLst>
      <p:ext uri="{BB962C8B-B14F-4D97-AF65-F5344CB8AC3E}">
        <p14:creationId xmlns:p14="http://schemas.microsoft.com/office/powerpoint/2010/main" val="664798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6DC6A-CD59-4031-0741-BE009909F4FD}"/>
              </a:ext>
            </a:extLst>
          </p:cNvPr>
          <p:cNvSpPr>
            <a:spLocks noGrp="1"/>
          </p:cNvSpPr>
          <p:nvPr>
            <p:ph type="title"/>
          </p:nvPr>
        </p:nvSpPr>
        <p:spPr/>
        <p:txBody>
          <a:bodyPr/>
          <a:lstStyle/>
          <a:p>
            <a:r>
              <a:rPr lang="en-IN" dirty="0"/>
              <a:t>Reduced Row Echelon Form - RREF</a:t>
            </a:r>
          </a:p>
        </p:txBody>
      </p:sp>
      <p:sp>
        <p:nvSpPr>
          <p:cNvPr id="3" name="Content Placeholder 2">
            <a:extLst>
              <a:ext uri="{FF2B5EF4-FFF2-40B4-BE49-F238E27FC236}">
                <a16:creationId xmlns:a16="http://schemas.microsoft.com/office/drawing/2014/main" id="{E338BD86-0AB5-F72A-8470-949196FB7568}"/>
              </a:ext>
            </a:extLst>
          </p:cNvPr>
          <p:cNvSpPr>
            <a:spLocks noGrp="1"/>
          </p:cNvSpPr>
          <p:nvPr>
            <p:ph sz="quarter" idx="10"/>
          </p:nvPr>
        </p:nvSpPr>
        <p:spPr/>
        <p:txBody>
          <a:bodyPr>
            <a:normAutofit lnSpcReduction="10000"/>
          </a:bodyPr>
          <a:lstStyle/>
          <a:p>
            <a:r>
              <a:rPr lang="en-IN" dirty="0"/>
              <a:t>Method to transform a matrix into a simpler and more compact form</a:t>
            </a:r>
          </a:p>
          <a:p>
            <a:r>
              <a:rPr lang="en-IN" dirty="0"/>
              <a:t>The process involves performing a series of elementary row operations on the matrix until the below two conditions are satisfied:</a:t>
            </a:r>
          </a:p>
          <a:p>
            <a:pPr lvl="1"/>
            <a:r>
              <a:rPr lang="en-IN" dirty="0"/>
              <a:t>All rows containing only zeros are at the bottom of the matrix</a:t>
            </a:r>
          </a:p>
          <a:p>
            <a:pPr lvl="1"/>
            <a:r>
              <a:rPr lang="en-IN" dirty="0"/>
              <a:t>The first non-zero element – called </a:t>
            </a:r>
            <a:r>
              <a:rPr lang="en-IN" b="1" dirty="0"/>
              <a:t>pivot </a:t>
            </a:r>
            <a:r>
              <a:rPr lang="en-IN" dirty="0"/>
              <a:t>– in each row is a 1 and it is the only non-zero element in its column</a:t>
            </a:r>
          </a:p>
          <a:p>
            <a:pPr lvl="1"/>
            <a:r>
              <a:rPr lang="en-GB" dirty="0"/>
              <a:t>A leading 1 in a column is the first non-zero entry in that column, which is directly below the leading 1 of the row above it</a:t>
            </a:r>
            <a:endParaRPr lang="en-IN" dirty="0"/>
          </a:p>
          <a:p>
            <a:pPr lvl="1"/>
            <a:r>
              <a:rPr lang="en-GB" dirty="0"/>
              <a:t>The free variables correspond to the columns in which there is no leading 1</a:t>
            </a:r>
            <a:endParaRPr lang="en-IN" dirty="0"/>
          </a:p>
          <a:p>
            <a:r>
              <a:rPr lang="en-GB" dirty="0"/>
              <a:t>In this form, the pivot elements form a diagonal from the upper left corner to the lower right corner, and all elements above and below the pivot elements are zero</a:t>
            </a:r>
          </a:p>
          <a:p>
            <a:pPr lvl="1"/>
            <a:r>
              <a:rPr lang="en-GB" dirty="0"/>
              <a:t>Use row operations to make all other entries below the pivot zero</a:t>
            </a:r>
          </a:p>
          <a:p>
            <a:r>
              <a:rPr lang="en-GB" dirty="0"/>
              <a:t>The RREF matrix has the following properties</a:t>
            </a:r>
          </a:p>
          <a:p>
            <a:pPr lvl="1"/>
            <a:r>
              <a:rPr lang="en-GB" dirty="0"/>
              <a:t>All rows with only zero entries are at the bottom of the matrix</a:t>
            </a:r>
          </a:p>
          <a:p>
            <a:pPr lvl="1"/>
            <a:r>
              <a:rPr lang="en-GB" dirty="0"/>
              <a:t>The first non-zero entry (pivot) of each non-zero row is 1</a:t>
            </a:r>
          </a:p>
          <a:p>
            <a:pPr lvl="1"/>
            <a:r>
              <a:rPr lang="en-GB" dirty="0"/>
              <a:t>The pivots appear in increasingly higher columns from top to bottom</a:t>
            </a:r>
          </a:p>
          <a:p>
            <a:pPr lvl="1"/>
            <a:r>
              <a:rPr lang="en-GB" dirty="0"/>
              <a:t>All entries above and below each pivot are zero</a:t>
            </a:r>
            <a:endParaRPr lang="en-IN" dirty="0"/>
          </a:p>
        </p:txBody>
      </p:sp>
    </p:spTree>
    <p:extLst>
      <p:ext uri="{BB962C8B-B14F-4D97-AF65-F5344CB8AC3E}">
        <p14:creationId xmlns:p14="http://schemas.microsoft.com/office/powerpoint/2010/main" val="3402438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D0D33-FAF2-711B-E425-20A6EBAFD7DF}"/>
              </a:ext>
            </a:extLst>
          </p:cNvPr>
          <p:cNvSpPr>
            <a:spLocks noGrp="1"/>
          </p:cNvSpPr>
          <p:nvPr>
            <p:ph type="title"/>
          </p:nvPr>
        </p:nvSpPr>
        <p:spPr/>
        <p:txBody>
          <a:bodyPr/>
          <a:lstStyle/>
          <a:p>
            <a:r>
              <a:rPr lang="en-IN" dirty="0"/>
              <a:t>Functions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DB41C75-4146-505B-AC35-EF82809835D9}"/>
                  </a:ext>
                </a:extLst>
              </p:cNvPr>
              <p:cNvSpPr>
                <a:spLocks noGrp="1"/>
              </p:cNvSpPr>
              <p:nvPr>
                <p:ph sz="quarter" idx="10"/>
              </p:nvPr>
            </p:nvSpPr>
            <p:spPr/>
            <p:txBody>
              <a:bodyPr/>
              <a:lstStyle/>
              <a:p>
                <a:r>
                  <a:rPr lang="en-IN" dirty="0"/>
                  <a:t>Affine function</a:t>
                </a:r>
              </a:p>
              <a:p>
                <a:pPr lvl="1"/>
                <a:r>
                  <a:rPr lang="en-IN" dirty="0"/>
                  <a:t>A linear function plus a constant</a:t>
                </a:r>
              </a:p>
              <a:p>
                <a:pPr lvl="1"/>
                <a:r>
                  <a:rPr lang="en-IN" dirty="0"/>
                  <a:t>A function </a:t>
                </a:r>
                <a14:m>
                  <m:oMath xmlns:m="http://schemas.openxmlformats.org/officeDocument/2006/math">
                    <m:r>
                      <a:rPr lang="en-IN" b="0" i="1" smtClean="0">
                        <a:latin typeface="Cambria Math" panose="02040503050406030204" pitchFamily="18" charset="0"/>
                      </a:rPr>
                      <m:t>𝑓</m:t>
                    </m:r>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𝑅</m:t>
                        </m:r>
                      </m:e>
                      <m:sup>
                        <m:r>
                          <a:rPr lang="en-IN" b="0" i="1" smtClean="0">
                            <a:latin typeface="Cambria Math" panose="02040503050406030204" pitchFamily="18" charset="0"/>
                          </a:rPr>
                          <m:t>𝑛</m:t>
                        </m:r>
                      </m:sup>
                    </m:sSup>
                    <m:r>
                      <a:rPr lang="en-IN" b="0" i="1" smtClean="0">
                        <a:latin typeface="Cambria Math" panose="02040503050406030204" pitchFamily="18" charset="0"/>
                      </a:rPr>
                      <m:t>→</m:t>
                    </m:r>
                    <m:r>
                      <a:rPr lang="en-IN" b="0" i="1" smtClean="0">
                        <a:latin typeface="Cambria Math" panose="02040503050406030204" pitchFamily="18" charset="0"/>
                      </a:rPr>
                      <m:t>𝑅</m:t>
                    </m:r>
                  </m:oMath>
                </a14:m>
                <a:r>
                  <a:rPr lang="en-IN" dirty="0"/>
                  <a:t> is affine if and only if it can be expressed as </a:t>
                </a:r>
                <a14:m>
                  <m:oMath xmlns:m="http://schemas.openxmlformats.org/officeDocument/2006/math">
                    <m:r>
                      <a:rPr lang="en-IN" b="0" i="1" smtClean="0">
                        <a:latin typeface="Cambria Math" panose="02040503050406030204" pitchFamily="18" charset="0"/>
                      </a:rPr>
                      <m:t>𝑓</m:t>
                    </m:r>
                    <m:d>
                      <m:dPr>
                        <m:ctrlPr>
                          <a:rPr lang="en-IN" b="0" i="1" smtClean="0">
                            <a:latin typeface="Cambria Math" panose="02040503050406030204" pitchFamily="18" charset="0"/>
                          </a:rPr>
                        </m:ctrlPr>
                      </m:dPr>
                      <m:e>
                        <m:r>
                          <a:rPr lang="en-IN" b="0" i="1" smtClean="0">
                            <a:latin typeface="Cambria Math" panose="02040503050406030204" pitchFamily="18" charset="0"/>
                          </a:rPr>
                          <m:t>𝑥</m:t>
                        </m:r>
                      </m:e>
                    </m:d>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𝑎</m:t>
                        </m:r>
                      </m:e>
                      <m:sup>
                        <m:r>
                          <a:rPr lang="en-IN" b="0" i="1" smtClean="0">
                            <a:latin typeface="Cambria Math" panose="02040503050406030204" pitchFamily="18" charset="0"/>
                          </a:rPr>
                          <m:t>𝑇</m:t>
                        </m:r>
                      </m:sup>
                    </m:sSup>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𝑏</m:t>
                    </m:r>
                  </m:oMath>
                </a14:m>
                <a:r>
                  <a:rPr lang="en-IN" dirty="0"/>
                  <a:t> for some </a:t>
                </a:r>
                <a14:m>
                  <m:oMath xmlns:m="http://schemas.openxmlformats.org/officeDocument/2006/math">
                    <m:r>
                      <a:rPr lang="en-IN" b="0" i="1" smtClean="0">
                        <a:latin typeface="Cambria Math" panose="02040503050406030204" pitchFamily="18" charset="0"/>
                      </a:rPr>
                      <m:t>𝑛</m:t>
                    </m:r>
                  </m:oMath>
                </a14:m>
                <a:r>
                  <a:rPr lang="en-IN" dirty="0"/>
                  <a:t>-vector</a:t>
                </a:r>
                <a14:m>
                  <m:oMath xmlns:m="http://schemas.openxmlformats.org/officeDocument/2006/math">
                    <m:r>
                      <a:rPr lang="en-IN" b="0" i="1" smtClean="0">
                        <a:latin typeface="Cambria Math" panose="02040503050406030204" pitchFamily="18" charset="0"/>
                      </a:rPr>
                      <m:t> </m:t>
                    </m:r>
                    <m:r>
                      <a:rPr lang="en-IN" b="0" i="1" smtClean="0">
                        <a:latin typeface="Cambria Math" panose="02040503050406030204" pitchFamily="18" charset="0"/>
                      </a:rPr>
                      <m:t>𝑎</m:t>
                    </m:r>
                  </m:oMath>
                </a14:m>
                <a:r>
                  <a:rPr lang="en-IN" dirty="0"/>
                  <a:t> and scalar </a:t>
                </a:r>
                <a14:m>
                  <m:oMath xmlns:m="http://schemas.openxmlformats.org/officeDocument/2006/math">
                    <m:r>
                      <a:rPr lang="en-IN" b="0" i="1" smtClean="0">
                        <a:latin typeface="Cambria Math" panose="02040503050406030204" pitchFamily="18" charset="0"/>
                      </a:rPr>
                      <m:t>𝑏</m:t>
                    </m:r>
                  </m:oMath>
                </a14:m>
                <a:r>
                  <a:rPr lang="en-IN" dirty="0"/>
                  <a:t> which is sometimes called offset</a:t>
                </a:r>
              </a:p>
              <a:p>
                <a:pPr lvl="2"/>
                <a:r>
                  <a:rPr lang="en-IN" dirty="0"/>
                  <a:t>Example – a function on 3-vectors defined by  </a:t>
                </a:r>
                <a14:m>
                  <m:oMath xmlns:m="http://schemas.openxmlformats.org/officeDocument/2006/math">
                    <m:r>
                      <a:rPr lang="en-IN" b="0" i="1" smtClean="0">
                        <a:latin typeface="Cambria Math" panose="02040503050406030204" pitchFamily="18" charset="0"/>
                      </a:rPr>
                      <m:t>𝑓</m:t>
                    </m:r>
                    <m:d>
                      <m:dPr>
                        <m:ctrlPr>
                          <a:rPr lang="en-IN" b="0" i="1" smtClean="0">
                            <a:latin typeface="Cambria Math" panose="02040503050406030204" pitchFamily="18" charset="0"/>
                          </a:rPr>
                        </m:ctrlPr>
                      </m:dPr>
                      <m:e>
                        <m:r>
                          <a:rPr lang="en-IN" b="0" i="1" smtClean="0">
                            <a:latin typeface="Cambria Math" panose="02040503050406030204" pitchFamily="18" charset="0"/>
                          </a:rPr>
                          <m:t>𝑥</m:t>
                        </m:r>
                      </m:e>
                    </m:d>
                    <m:r>
                      <a:rPr lang="en-IN" b="0" i="1" smtClean="0">
                        <a:latin typeface="Cambria Math" panose="02040503050406030204" pitchFamily="18" charset="0"/>
                      </a:rPr>
                      <m:t>=2.3−2</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1</m:t>
                        </m:r>
                      </m:sub>
                    </m:sSub>
                    <m:r>
                      <a:rPr lang="en-IN" b="0" i="1" smtClean="0">
                        <a:latin typeface="Cambria Math" panose="02040503050406030204" pitchFamily="18" charset="0"/>
                      </a:rPr>
                      <m:t>+1.3</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2</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3</m:t>
                        </m:r>
                      </m:sub>
                    </m:sSub>
                  </m:oMath>
                </a14:m>
                <a:r>
                  <a:rPr lang="en-IN" dirty="0"/>
                  <a:t> is affine with </a:t>
                </a:r>
                <a14:m>
                  <m:oMath xmlns:m="http://schemas.openxmlformats.org/officeDocument/2006/math">
                    <m:r>
                      <a:rPr lang="en-IN" b="0" i="1" smtClean="0">
                        <a:latin typeface="Cambria Math" panose="02040503050406030204" pitchFamily="18" charset="0"/>
                      </a:rPr>
                      <m:t>𝑏</m:t>
                    </m:r>
                    <m:r>
                      <a:rPr lang="en-IN" b="0" i="1" smtClean="0">
                        <a:latin typeface="Cambria Math" panose="02040503050406030204" pitchFamily="18" charset="0"/>
                      </a:rPr>
                      <m:t>=2.3</m:t>
                    </m:r>
                  </m:oMath>
                </a14:m>
                <a:r>
                  <a:rPr lang="en-IN" dirty="0"/>
                  <a:t>, </a:t>
                </a:r>
                <a14:m>
                  <m:oMath xmlns:m="http://schemas.openxmlformats.org/officeDocument/2006/math">
                    <m:r>
                      <a:rPr lang="en-IN" b="0" i="1" smtClean="0">
                        <a:latin typeface="Cambria Math" panose="02040503050406030204" pitchFamily="18" charset="0"/>
                      </a:rPr>
                      <m:t>𝑎</m:t>
                    </m:r>
                    <m:r>
                      <a:rPr lang="en-IN" b="0" i="1" smtClean="0">
                        <a:latin typeface="Cambria Math" panose="02040503050406030204" pitchFamily="18" charset="0"/>
                      </a:rPr>
                      <m:t>=(−2,1.3,−1)</m:t>
                    </m:r>
                  </m:oMath>
                </a14:m>
                <a:r>
                  <a:rPr lang="en-IN" dirty="0"/>
                  <a:t> (affine scalar-valued function)</a:t>
                </a:r>
              </a:p>
              <a:p>
                <a:r>
                  <a:rPr lang="en-IN" dirty="0"/>
                  <a:t>Regression function</a:t>
                </a:r>
              </a:p>
              <a:p>
                <a:pPr lvl="1"/>
                <a:r>
                  <a:rPr lang="en-IN" dirty="0"/>
                  <a:t>The affine function of </a:t>
                </a:r>
                <a14:m>
                  <m:oMath xmlns:m="http://schemas.openxmlformats.org/officeDocument/2006/math">
                    <m:r>
                      <a:rPr lang="en-IN" b="0" i="1" smtClean="0">
                        <a:latin typeface="Cambria Math" panose="02040503050406030204" pitchFamily="18" charset="0"/>
                      </a:rPr>
                      <m:t>𝑥</m:t>
                    </m:r>
                  </m:oMath>
                </a14:m>
                <a:r>
                  <a:rPr lang="en-IN" dirty="0"/>
                  <a:t> given by </a:t>
                </a:r>
                <a14:m>
                  <m:oMath xmlns:m="http://schemas.openxmlformats.org/officeDocument/2006/math">
                    <m:acc>
                      <m:accPr>
                        <m:chr m:val="̂"/>
                        <m:ctrlPr>
                          <a:rPr lang="en-IN" b="0" i="1" smtClean="0">
                            <a:latin typeface="Cambria Math" panose="02040503050406030204" pitchFamily="18" charset="0"/>
                          </a:rPr>
                        </m:ctrlPr>
                      </m:accPr>
                      <m:e>
                        <m:r>
                          <a:rPr lang="en-IN" b="0" i="1" smtClean="0">
                            <a:latin typeface="Cambria Math" panose="02040503050406030204" pitchFamily="18" charset="0"/>
                          </a:rPr>
                          <m:t>𝑦</m:t>
                        </m:r>
                      </m:e>
                    </m:acc>
                    <m:r>
                      <a:rPr lang="en-IN" b="0" i="1" dirty="0" smtClean="0">
                        <a:latin typeface="Cambria Math" panose="02040503050406030204" pitchFamily="18" charset="0"/>
                      </a:rPr>
                      <m:t>=</m:t>
                    </m:r>
                    <m:sSup>
                      <m:sSupPr>
                        <m:ctrlPr>
                          <a:rPr lang="en-IN" b="0" i="1" dirty="0" smtClean="0">
                            <a:latin typeface="Cambria Math" panose="02040503050406030204" pitchFamily="18" charset="0"/>
                          </a:rPr>
                        </m:ctrlPr>
                      </m:sSupPr>
                      <m:e>
                        <m:r>
                          <a:rPr lang="en-IN" b="0" i="1" dirty="0" smtClean="0">
                            <a:latin typeface="Cambria Math" panose="02040503050406030204" pitchFamily="18" charset="0"/>
                          </a:rPr>
                          <m:t>𝑥</m:t>
                        </m:r>
                      </m:e>
                      <m:sup>
                        <m:r>
                          <a:rPr lang="en-IN" b="0" i="1" dirty="0" smtClean="0">
                            <a:latin typeface="Cambria Math" panose="02040503050406030204" pitchFamily="18" charset="0"/>
                          </a:rPr>
                          <m:t>𝑇</m:t>
                        </m:r>
                      </m:sup>
                    </m:sSup>
                    <m:r>
                      <a:rPr lang="en-IN" b="0" i="1" dirty="0" smtClean="0">
                        <a:latin typeface="Cambria Math" panose="02040503050406030204" pitchFamily="18" charset="0"/>
                      </a:rPr>
                      <m:t>𝛽</m:t>
                    </m:r>
                    <m:r>
                      <a:rPr lang="en-IN" b="0" i="1" dirty="0" smtClean="0">
                        <a:latin typeface="Cambria Math" panose="02040503050406030204" pitchFamily="18" charset="0"/>
                      </a:rPr>
                      <m:t>+</m:t>
                    </m:r>
                    <m:r>
                      <a:rPr lang="en-IN" b="0" i="1" dirty="0" smtClean="0">
                        <a:latin typeface="Cambria Math" panose="02040503050406030204" pitchFamily="18" charset="0"/>
                      </a:rPr>
                      <m:t>𝑣</m:t>
                    </m:r>
                  </m:oMath>
                </a14:m>
                <a:r>
                  <a:rPr lang="en-IN" dirty="0"/>
                  <a:t> where </a:t>
                </a:r>
                <a14:m>
                  <m:oMath xmlns:m="http://schemas.openxmlformats.org/officeDocument/2006/math">
                    <m:r>
                      <a:rPr lang="en-IN" b="0" i="1" smtClean="0">
                        <a:latin typeface="Cambria Math" panose="02040503050406030204" pitchFamily="18" charset="0"/>
                      </a:rPr>
                      <m:t>𝛽</m:t>
                    </m:r>
                  </m:oMath>
                </a14:m>
                <a:r>
                  <a:rPr lang="en-IN" dirty="0"/>
                  <a:t> is an </a:t>
                </a:r>
                <a14:m>
                  <m:oMath xmlns:m="http://schemas.openxmlformats.org/officeDocument/2006/math">
                    <m:r>
                      <a:rPr lang="en-IN" b="0" i="1" smtClean="0">
                        <a:latin typeface="Cambria Math" panose="02040503050406030204" pitchFamily="18" charset="0"/>
                      </a:rPr>
                      <m:t>𝑛</m:t>
                    </m:r>
                  </m:oMath>
                </a14:m>
                <a:r>
                  <a:rPr lang="en-IN" dirty="0"/>
                  <a:t>-vector and </a:t>
                </a:r>
                <a14:m>
                  <m:oMath xmlns:m="http://schemas.openxmlformats.org/officeDocument/2006/math">
                    <m:r>
                      <a:rPr lang="en-IN" b="0" i="1" smtClean="0">
                        <a:latin typeface="Cambria Math" panose="02040503050406030204" pitchFamily="18" charset="0"/>
                      </a:rPr>
                      <m:t>𝑣</m:t>
                    </m:r>
                  </m:oMath>
                </a14:m>
                <a:r>
                  <a:rPr lang="en-IN" dirty="0"/>
                  <a:t> is a scalar is called regression model</a:t>
                </a:r>
              </a:p>
              <a:p>
                <a:pPr lvl="2"/>
                <a:r>
                  <a:rPr lang="en-IN" dirty="0"/>
                  <a:t>The entries of </a:t>
                </a:r>
                <a14:m>
                  <m:oMath xmlns:m="http://schemas.openxmlformats.org/officeDocument/2006/math">
                    <m:r>
                      <a:rPr lang="en-IN" b="0" i="1" smtClean="0">
                        <a:latin typeface="Cambria Math" panose="02040503050406030204" pitchFamily="18" charset="0"/>
                      </a:rPr>
                      <m:t>𝑥</m:t>
                    </m:r>
                  </m:oMath>
                </a14:m>
                <a:r>
                  <a:rPr lang="en-IN" dirty="0"/>
                  <a:t> are called the regressors, </a:t>
                </a:r>
                <a14:m>
                  <m:oMath xmlns:m="http://schemas.openxmlformats.org/officeDocument/2006/math">
                    <m:acc>
                      <m:accPr>
                        <m:chr m:val="̂"/>
                        <m:ctrlPr>
                          <a:rPr lang="en-IN" b="0" i="1" smtClean="0">
                            <a:latin typeface="Cambria Math" panose="02040503050406030204" pitchFamily="18" charset="0"/>
                          </a:rPr>
                        </m:ctrlPr>
                      </m:accPr>
                      <m:e>
                        <m:r>
                          <a:rPr lang="en-IN" b="0" i="1" smtClean="0">
                            <a:latin typeface="Cambria Math" panose="02040503050406030204" pitchFamily="18" charset="0"/>
                          </a:rPr>
                          <m:t>𝑦</m:t>
                        </m:r>
                      </m:e>
                    </m:acc>
                  </m:oMath>
                </a14:m>
                <a:r>
                  <a:rPr lang="en-IN" dirty="0"/>
                  <a:t> is called prediction, </a:t>
                </a:r>
                <a14:m>
                  <m:oMath xmlns:m="http://schemas.openxmlformats.org/officeDocument/2006/math">
                    <m:r>
                      <a:rPr lang="en-IN" b="0" i="1" smtClean="0">
                        <a:latin typeface="Cambria Math" panose="02040503050406030204" pitchFamily="18" charset="0"/>
                      </a:rPr>
                      <m:t>𝛽</m:t>
                    </m:r>
                  </m:oMath>
                </a14:m>
                <a:r>
                  <a:rPr lang="en-IN" dirty="0"/>
                  <a:t> </a:t>
                </a:r>
                <a:r>
                  <a:rPr lang="en-IN" i="1" dirty="0"/>
                  <a:t>weight vector or coefficient vector</a:t>
                </a:r>
                <a:r>
                  <a:rPr lang="en-IN" dirty="0"/>
                  <a:t>, </a:t>
                </a:r>
                <a:r>
                  <a:rPr lang="en-IN" i="1" dirty="0"/>
                  <a:t>v</a:t>
                </a:r>
                <a:r>
                  <a:rPr lang="en-IN" dirty="0"/>
                  <a:t> is called </a:t>
                </a:r>
                <a:r>
                  <a:rPr lang="en-IN" i="1" dirty="0"/>
                  <a:t>offset or intercept</a:t>
                </a:r>
              </a:p>
              <a:p>
                <a:pPr lvl="2"/>
                <a:r>
                  <a:rPr lang="en-IN" dirty="0"/>
                  <a:t>Together </a:t>
                </a:r>
                <a14:m>
                  <m:oMath xmlns:m="http://schemas.openxmlformats.org/officeDocument/2006/math">
                    <m:r>
                      <a:rPr lang="en-IN" b="0" i="1" smtClean="0">
                        <a:latin typeface="Cambria Math" panose="02040503050406030204" pitchFamily="18" charset="0"/>
                      </a:rPr>
                      <m:t>𝛽</m:t>
                    </m:r>
                    <m:r>
                      <a:rPr lang="en-IN" b="0" i="1" smtClean="0">
                        <a:latin typeface="Cambria Math" panose="02040503050406030204" pitchFamily="18" charset="0"/>
                      </a:rPr>
                      <m:t>, </m:t>
                    </m:r>
                    <m:r>
                      <a:rPr lang="en-IN" b="0" i="1" smtClean="0">
                        <a:latin typeface="Cambria Math" panose="02040503050406030204" pitchFamily="18" charset="0"/>
                      </a:rPr>
                      <m:t>𝑣</m:t>
                    </m:r>
                  </m:oMath>
                </a14:m>
                <a:r>
                  <a:rPr lang="en-IN" dirty="0"/>
                  <a:t> are called parameters</a:t>
                </a:r>
              </a:p>
              <a:p>
                <a:r>
                  <a:rPr lang="en-IN" dirty="0"/>
                  <a:t>Norm</a:t>
                </a:r>
              </a:p>
              <a:p>
                <a:pPr lvl="1"/>
                <a:r>
                  <a:rPr lang="en-IN" dirty="0"/>
                  <a:t>The Euclidean Norm of a </a:t>
                </a:r>
                <a14:m>
                  <m:oMath xmlns:m="http://schemas.openxmlformats.org/officeDocument/2006/math">
                    <m:r>
                      <a:rPr lang="en-IN" b="0" i="1" smtClean="0">
                        <a:latin typeface="Cambria Math" panose="02040503050406030204" pitchFamily="18" charset="0"/>
                      </a:rPr>
                      <m:t>𝑛</m:t>
                    </m:r>
                  </m:oMath>
                </a14:m>
                <a:r>
                  <a:rPr lang="en-IN" dirty="0"/>
                  <a:t>-vector </a:t>
                </a:r>
                <a14:m>
                  <m:oMath xmlns:m="http://schemas.openxmlformats.org/officeDocument/2006/math">
                    <m:r>
                      <a:rPr lang="en-IN" b="0" i="1" smtClean="0">
                        <a:latin typeface="Cambria Math" panose="02040503050406030204" pitchFamily="18" charset="0"/>
                      </a:rPr>
                      <m:t>𝑥</m:t>
                    </m:r>
                    <m:r>
                      <a:rPr lang="en-IN" b="0" i="0" smtClean="0">
                        <a:latin typeface="Cambria Math" panose="02040503050406030204" pitchFamily="18" charset="0"/>
                      </a:rPr>
                      <m:t>, </m:t>
                    </m:r>
                  </m:oMath>
                </a14:m>
                <a:r>
                  <a:rPr lang="en-IN" dirty="0"/>
                  <a:t>denoted by </a:t>
                </a:r>
                <a14:m>
                  <m:oMath xmlns:m="http://schemas.openxmlformats.org/officeDocument/2006/math">
                    <m:d>
                      <m:dPr>
                        <m:begChr m:val="|"/>
                        <m:endChr m:val="|"/>
                        <m:ctrlPr>
                          <a:rPr lang="en-IN" b="0" i="1" smtClean="0">
                            <a:latin typeface="Cambria Math" panose="02040503050406030204" pitchFamily="18" charset="0"/>
                          </a:rPr>
                        </m:ctrlPr>
                      </m:dPr>
                      <m:e>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𝑥</m:t>
                            </m:r>
                          </m:e>
                        </m:d>
                      </m:e>
                    </m:d>
                    <m:r>
                      <a:rPr lang="en-IN" b="0" i="0" smtClean="0">
                        <a:latin typeface="Cambria Math" panose="02040503050406030204" pitchFamily="18" charset="0"/>
                      </a:rPr>
                      <m:t>, </m:t>
                    </m:r>
                  </m:oMath>
                </a14:m>
                <a:r>
                  <a:rPr lang="en-IN" dirty="0"/>
                  <a:t>is the square root of sum of squares of its elements </a:t>
                </a:r>
                <a14:m>
                  <m:oMath xmlns:m="http://schemas.openxmlformats.org/officeDocument/2006/math">
                    <m:d>
                      <m:dPr>
                        <m:begChr m:val="|"/>
                        <m:endChr m:val="|"/>
                        <m:ctrlPr>
                          <a:rPr lang="en-IN" b="0" i="1" smtClean="0">
                            <a:latin typeface="Cambria Math" panose="02040503050406030204" pitchFamily="18" charset="0"/>
                          </a:rPr>
                        </m:ctrlPr>
                      </m:dPr>
                      <m:e>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𝑥</m:t>
                            </m:r>
                          </m:e>
                        </m:d>
                      </m:e>
                    </m:d>
                    <m:r>
                      <a:rPr lang="en-IN" b="0" i="1" smtClean="0">
                        <a:latin typeface="Cambria Math" panose="02040503050406030204" pitchFamily="18" charset="0"/>
                      </a:rPr>
                      <m:t>=</m:t>
                    </m:r>
                    <m:rad>
                      <m:radPr>
                        <m:degHide m:val="on"/>
                        <m:ctrlPr>
                          <a:rPr lang="en-IN" b="0" i="1" smtClean="0">
                            <a:latin typeface="Cambria Math" panose="02040503050406030204" pitchFamily="18" charset="0"/>
                          </a:rPr>
                        </m:ctrlPr>
                      </m:radPr>
                      <m:deg/>
                      <m:e>
                        <m:sSubSup>
                          <m:sSubSupPr>
                            <m:ctrlPr>
                              <a:rPr lang="en-IN" i="1">
                                <a:latin typeface="Cambria Math" panose="02040503050406030204" pitchFamily="18" charset="0"/>
                              </a:rPr>
                            </m:ctrlPr>
                          </m:sSubSupPr>
                          <m:e>
                            <m:r>
                              <a:rPr lang="en-IN" i="1">
                                <a:latin typeface="Cambria Math" panose="02040503050406030204" pitchFamily="18" charset="0"/>
                              </a:rPr>
                              <m:t> </m:t>
                            </m:r>
                            <m:r>
                              <a:rPr lang="en-IN" i="1">
                                <a:latin typeface="Cambria Math" panose="02040503050406030204" pitchFamily="18" charset="0"/>
                              </a:rPr>
                              <m:t>𝑥</m:t>
                            </m:r>
                          </m:e>
                          <m:sub>
                            <m:r>
                              <a:rPr lang="en-IN" i="1">
                                <a:latin typeface="Cambria Math" panose="02040503050406030204" pitchFamily="18" charset="0"/>
                              </a:rPr>
                              <m:t>1</m:t>
                            </m:r>
                          </m:sub>
                          <m:sup>
                            <m:r>
                              <a:rPr lang="en-IN" i="1">
                                <a:latin typeface="Cambria Math" panose="02040503050406030204" pitchFamily="18" charset="0"/>
                              </a:rPr>
                              <m:t>2</m:t>
                            </m:r>
                          </m:sup>
                        </m:sSubSup>
                        <m:r>
                          <a:rPr lang="en-IN" i="1">
                            <a:latin typeface="Cambria Math" panose="02040503050406030204" pitchFamily="18" charset="0"/>
                          </a:rPr>
                          <m:t>+</m:t>
                        </m:r>
                        <m:sSubSup>
                          <m:sSubSupPr>
                            <m:ctrlPr>
                              <a:rPr lang="en-IN" i="1">
                                <a:latin typeface="Cambria Math" panose="02040503050406030204" pitchFamily="18" charset="0"/>
                              </a:rPr>
                            </m:ctrlPr>
                          </m:sSubSupPr>
                          <m:e>
                            <m:r>
                              <a:rPr lang="en-IN" i="1">
                                <a:latin typeface="Cambria Math" panose="02040503050406030204" pitchFamily="18" charset="0"/>
                              </a:rPr>
                              <m:t>𝑥</m:t>
                            </m:r>
                          </m:e>
                          <m:sub>
                            <m:r>
                              <a:rPr lang="en-IN" i="1">
                                <a:latin typeface="Cambria Math" panose="02040503050406030204" pitchFamily="18" charset="0"/>
                              </a:rPr>
                              <m:t>2</m:t>
                            </m:r>
                          </m:sub>
                          <m:sup>
                            <m:r>
                              <a:rPr lang="en-IN" i="1">
                                <a:latin typeface="Cambria Math" panose="02040503050406030204" pitchFamily="18" charset="0"/>
                              </a:rPr>
                              <m:t>2</m:t>
                            </m:r>
                          </m:sup>
                        </m:sSubSup>
                        <m:r>
                          <a:rPr lang="en-IN" i="1">
                            <a:latin typeface="Cambria Math" panose="02040503050406030204" pitchFamily="18" charset="0"/>
                          </a:rPr>
                          <m:t>+…+</m:t>
                        </m:r>
                        <m:sSubSup>
                          <m:sSubSupPr>
                            <m:ctrlPr>
                              <a:rPr lang="en-IN" i="1">
                                <a:latin typeface="Cambria Math" panose="02040503050406030204" pitchFamily="18" charset="0"/>
                              </a:rPr>
                            </m:ctrlPr>
                          </m:sSubSupPr>
                          <m:e>
                            <m:r>
                              <a:rPr lang="en-IN" i="1">
                                <a:latin typeface="Cambria Math" panose="02040503050406030204" pitchFamily="18" charset="0"/>
                              </a:rPr>
                              <m:t>𝑥</m:t>
                            </m:r>
                          </m:e>
                          <m:sub>
                            <m:r>
                              <a:rPr lang="en-IN" i="1">
                                <a:latin typeface="Cambria Math" panose="02040503050406030204" pitchFamily="18" charset="0"/>
                              </a:rPr>
                              <m:t>𝑛</m:t>
                            </m:r>
                          </m:sub>
                          <m:sup>
                            <m:r>
                              <a:rPr lang="en-IN" i="1">
                                <a:latin typeface="Cambria Math" panose="02040503050406030204" pitchFamily="18" charset="0"/>
                              </a:rPr>
                              <m:t>2</m:t>
                            </m:r>
                          </m:sup>
                        </m:sSubSup>
                      </m:e>
                    </m:rad>
                    <m:r>
                      <a:rPr lang="en-IN" b="0" i="1" smtClean="0">
                        <a:latin typeface="Cambria Math" panose="02040503050406030204" pitchFamily="18" charset="0"/>
                      </a:rPr>
                      <m:t>=</m:t>
                    </m:r>
                    <m:rad>
                      <m:radPr>
                        <m:degHide m:val="on"/>
                        <m:ctrlPr>
                          <a:rPr lang="en-IN" b="0" i="1" smtClean="0">
                            <a:latin typeface="Cambria Math" panose="02040503050406030204" pitchFamily="18" charset="0"/>
                          </a:rPr>
                        </m:ctrlPr>
                      </m:radPr>
                      <m:deg/>
                      <m:e>
                        <m:sSup>
                          <m:sSupPr>
                            <m:ctrlPr>
                              <a:rPr lang="en-IN" i="1">
                                <a:latin typeface="Cambria Math" panose="02040503050406030204" pitchFamily="18" charset="0"/>
                              </a:rPr>
                            </m:ctrlPr>
                          </m:sSupPr>
                          <m:e>
                            <m:r>
                              <a:rPr lang="en-IN" i="1">
                                <a:latin typeface="Cambria Math" panose="02040503050406030204" pitchFamily="18" charset="0"/>
                              </a:rPr>
                              <m:t>𝑥</m:t>
                            </m:r>
                          </m:e>
                          <m:sup>
                            <m:r>
                              <a:rPr lang="en-IN" i="1">
                                <a:latin typeface="Cambria Math" panose="02040503050406030204" pitchFamily="18" charset="0"/>
                              </a:rPr>
                              <m:t>𝑇</m:t>
                            </m:r>
                          </m:sup>
                        </m:sSup>
                        <m:r>
                          <a:rPr lang="en-IN" i="1">
                            <a:latin typeface="Cambria Math" panose="02040503050406030204" pitchFamily="18" charset="0"/>
                          </a:rPr>
                          <m:t>𝑥</m:t>
                        </m:r>
                      </m:e>
                    </m:rad>
                  </m:oMath>
                </a14:m>
                <a:r>
                  <a:rPr lang="en-IN" dirty="0"/>
                  <a:t> – square root of inner product</a:t>
                </a:r>
              </a:p>
            </p:txBody>
          </p:sp>
        </mc:Choice>
        <mc:Fallback xmlns="">
          <p:sp>
            <p:nvSpPr>
              <p:cNvPr id="3" name="Content Placeholder 2">
                <a:extLst>
                  <a:ext uri="{FF2B5EF4-FFF2-40B4-BE49-F238E27FC236}">
                    <a16:creationId xmlns:a16="http://schemas.microsoft.com/office/drawing/2014/main" id="{1DB41C75-4146-505B-AC35-EF82809835D9}"/>
                  </a:ext>
                </a:extLst>
              </p:cNvPr>
              <p:cNvSpPr>
                <a:spLocks noGrp="1" noRot="1" noChangeAspect="1" noMove="1" noResize="1" noEditPoints="1" noAdjustHandles="1" noChangeArrowheads="1" noChangeShapeType="1" noTextEdit="1"/>
              </p:cNvSpPr>
              <p:nvPr>
                <p:ph sz="quarter" idx="10"/>
              </p:nvPr>
            </p:nvSpPr>
            <p:spPr>
              <a:blipFill>
                <a:blip r:embed="rId2"/>
                <a:stretch>
                  <a:fillRect t="-819"/>
                </a:stretch>
              </a:blipFill>
            </p:spPr>
            <p:txBody>
              <a:bodyPr/>
              <a:lstStyle/>
              <a:p>
                <a:r>
                  <a:rPr lang="en-IN">
                    <a:noFill/>
                  </a:rPr>
                  <a:t> </a:t>
                </a:r>
              </a:p>
            </p:txBody>
          </p:sp>
        </mc:Fallback>
      </mc:AlternateContent>
    </p:spTree>
    <p:extLst>
      <p:ext uri="{BB962C8B-B14F-4D97-AF65-F5344CB8AC3E}">
        <p14:creationId xmlns:p14="http://schemas.microsoft.com/office/powerpoint/2010/main" val="1563114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7C7A6-9D72-19E8-9344-8C213E93BE78}"/>
              </a:ext>
            </a:extLst>
          </p:cNvPr>
          <p:cNvSpPr>
            <a:spLocks noGrp="1"/>
          </p:cNvSpPr>
          <p:nvPr>
            <p:ph type="title"/>
          </p:nvPr>
        </p:nvSpPr>
        <p:spPr/>
        <p:txBody>
          <a:bodyPr/>
          <a:lstStyle/>
          <a:p>
            <a:r>
              <a:rPr lang="en-IN" dirty="0"/>
              <a:t>Reduced Row Echelon Form - RREF</a:t>
            </a:r>
          </a:p>
        </p:txBody>
      </p:sp>
      <p:sp>
        <p:nvSpPr>
          <p:cNvPr id="3" name="Content Placeholder 2">
            <a:extLst>
              <a:ext uri="{FF2B5EF4-FFF2-40B4-BE49-F238E27FC236}">
                <a16:creationId xmlns:a16="http://schemas.microsoft.com/office/drawing/2014/main" id="{9E612180-46AD-3D5D-2627-11175CE3FB5F}"/>
              </a:ext>
            </a:extLst>
          </p:cNvPr>
          <p:cNvSpPr>
            <a:spLocks noGrp="1"/>
          </p:cNvSpPr>
          <p:nvPr>
            <p:ph sz="quarter" idx="10"/>
          </p:nvPr>
        </p:nvSpPr>
        <p:spPr/>
        <p:txBody>
          <a:bodyPr>
            <a:noAutofit/>
          </a:bodyPr>
          <a:lstStyle/>
          <a:p>
            <a:r>
              <a:rPr lang="en-GB" sz="1600" dirty="0"/>
              <a:t>Reduced row echelon form (RREF) is a matrix that has been transformed using a series of row operations, resulting in a matrix that has certain properties. Specifically, a matrix is in reduced row echelon form if it satisfies the following conditions:</a:t>
            </a:r>
          </a:p>
          <a:p>
            <a:pPr lvl="1"/>
            <a:r>
              <a:rPr lang="en-GB" sz="1400" dirty="0"/>
              <a:t>All rows containing only zeros are at the bottom of the matrix</a:t>
            </a:r>
          </a:p>
          <a:p>
            <a:pPr lvl="1"/>
            <a:r>
              <a:rPr lang="en-GB" sz="1400" dirty="0"/>
              <a:t>The first nonzero entry (also called a pivot) in each row is 1</a:t>
            </a:r>
          </a:p>
          <a:p>
            <a:pPr lvl="1"/>
            <a:r>
              <a:rPr lang="en-GB" sz="1400" dirty="0"/>
              <a:t>Each pivot is to the right of the pivot in the row above it</a:t>
            </a:r>
          </a:p>
          <a:p>
            <a:pPr lvl="1"/>
            <a:r>
              <a:rPr lang="en-GB" sz="1400" dirty="0"/>
              <a:t>If a column contains a pivot, then all other entries in that column are zeros</a:t>
            </a:r>
          </a:p>
          <a:p>
            <a:r>
              <a:rPr lang="en-GB" sz="1600" dirty="0"/>
              <a:t>To put a matrix into reduced row echelon form, we can use a series of row operations, including:</a:t>
            </a:r>
          </a:p>
          <a:p>
            <a:pPr lvl="1"/>
            <a:r>
              <a:rPr lang="en-GB" sz="1400" dirty="0"/>
              <a:t>Interchange any two rows</a:t>
            </a:r>
          </a:p>
          <a:p>
            <a:pPr lvl="1"/>
            <a:r>
              <a:rPr lang="en-GB" sz="1400" dirty="0"/>
              <a:t>Multiply a row by a nonzero constant</a:t>
            </a:r>
          </a:p>
          <a:p>
            <a:pPr lvl="1"/>
            <a:r>
              <a:rPr lang="en-GB" sz="1400" dirty="0"/>
              <a:t>Add a multiple of one row to another row</a:t>
            </a:r>
          </a:p>
          <a:p>
            <a:r>
              <a:rPr lang="en-GB" sz="1600" dirty="0"/>
              <a:t>The process of putting a matrix into reduced row echelon form is called row reduction or Gaussian elimination</a:t>
            </a:r>
          </a:p>
          <a:p>
            <a:r>
              <a:rPr lang="en-GB" sz="1600" dirty="0"/>
              <a:t>This process is used in many areas of mathematics, including linear algebra, differential equations, and numerical analysis</a:t>
            </a:r>
          </a:p>
          <a:p>
            <a:r>
              <a:rPr lang="en-GB" sz="1600" dirty="0"/>
              <a:t>The reduced row echelon form is useful </a:t>
            </a:r>
          </a:p>
          <a:p>
            <a:pPr lvl="1"/>
            <a:r>
              <a:rPr lang="en-GB" sz="1400" dirty="0"/>
              <a:t>For solving linear systems of equations</a:t>
            </a:r>
          </a:p>
          <a:p>
            <a:pPr lvl="1"/>
            <a:r>
              <a:rPr lang="en-GB" sz="1400" dirty="0"/>
              <a:t>Finding the rank of a matrix</a:t>
            </a:r>
          </a:p>
          <a:p>
            <a:pPr lvl="2"/>
            <a:r>
              <a:rPr lang="en-GB" sz="1400" dirty="0"/>
              <a:t>The number of non-zero rows in the RREF of a matrix is the rank of the matrix</a:t>
            </a:r>
          </a:p>
          <a:p>
            <a:pPr lvl="3"/>
            <a:r>
              <a:rPr lang="en-GB" sz="1400" b="0" i="0" dirty="0">
                <a:solidFill>
                  <a:srgbClr val="374151"/>
                </a:solidFill>
                <a:effectLst/>
                <a:latin typeface="Söhne"/>
              </a:rPr>
              <a:t>Rank of a matrix is equal to the dimension of the column space of the matrix which is the span of the columns of the matrix</a:t>
            </a:r>
          </a:p>
          <a:p>
            <a:pPr lvl="3"/>
            <a:r>
              <a:rPr lang="en-GB" sz="1400" b="0" i="0" dirty="0">
                <a:solidFill>
                  <a:srgbClr val="374151"/>
                </a:solidFill>
                <a:effectLst/>
                <a:latin typeface="Söhne"/>
              </a:rPr>
              <a:t>It is also equal to the dimension of the row space of the matrix, which is the span of the rows of the matrix</a:t>
            </a:r>
            <a:endParaRPr lang="en-GB" sz="1200" dirty="0"/>
          </a:p>
          <a:p>
            <a:pPr lvl="1"/>
            <a:r>
              <a:rPr lang="en-GB" sz="1400" dirty="0"/>
              <a:t>Computing inverse</a:t>
            </a:r>
          </a:p>
          <a:p>
            <a:pPr lvl="2"/>
            <a:r>
              <a:rPr lang="en-GB" sz="1400" dirty="0"/>
              <a:t>Create augmented matrix [A |I]</a:t>
            </a:r>
          </a:p>
          <a:p>
            <a:pPr lvl="2"/>
            <a:r>
              <a:rPr lang="en-GB" sz="1400" dirty="0"/>
              <a:t>Perform RREF operations on [A |I] to obtain a matrix in the form [I |B] where B is the inverse of A</a:t>
            </a:r>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2"/>
            <a:endParaRPr lang="en-GB" sz="1400" dirty="0"/>
          </a:p>
          <a:p>
            <a:pPr lvl="1"/>
            <a:r>
              <a:rPr lang="en-GB" sz="1400" dirty="0"/>
              <a:t>Computing determinant</a:t>
            </a:r>
            <a:endParaRPr lang="en-IN" sz="1400" dirty="0"/>
          </a:p>
        </p:txBody>
      </p:sp>
    </p:spTree>
    <p:extLst>
      <p:ext uri="{BB962C8B-B14F-4D97-AF65-F5344CB8AC3E}">
        <p14:creationId xmlns:p14="http://schemas.microsoft.com/office/powerpoint/2010/main" val="347380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F1129-92E3-0C18-1E98-124B7CF8396C}"/>
              </a:ext>
            </a:extLst>
          </p:cNvPr>
          <p:cNvSpPr>
            <a:spLocks noGrp="1"/>
          </p:cNvSpPr>
          <p:nvPr>
            <p:ph type="title"/>
          </p:nvPr>
        </p:nvSpPr>
        <p:spPr/>
        <p:txBody>
          <a:bodyPr/>
          <a:lstStyle/>
          <a:p>
            <a:r>
              <a:rPr lang="en-IN" dirty="0"/>
              <a:t>Reduced Row Echelon Form R</a:t>
            </a:r>
          </a:p>
        </p:txBody>
      </p:sp>
      <p:sp>
        <p:nvSpPr>
          <p:cNvPr id="3" name="Content Placeholder 2">
            <a:extLst>
              <a:ext uri="{FF2B5EF4-FFF2-40B4-BE49-F238E27FC236}">
                <a16:creationId xmlns:a16="http://schemas.microsoft.com/office/drawing/2014/main" id="{7FFA93B2-A830-F365-A1F7-FE2BA5425D4E}"/>
              </a:ext>
            </a:extLst>
          </p:cNvPr>
          <p:cNvSpPr>
            <a:spLocks noGrp="1"/>
          </p:cNvSpPr>
          <p:nvPr>
            <p:ph sz="quarter" idx="10"/>
          </p:nvPr>
        </p:nvSpPr>
        <p:spPr/>
        <p:txBody>
          <a:bodyPr/>
          <a:lstStyle/>
          <a:p>
            <a:r>
              <a:rPr lang="en-IN" dirty="0"/>
              <a:t>Create upper triangle matrix U by reduction</a:t>
            </a:r>
          </a:p>
          <a:p>
            <a:r>
              <a:rPr lang="en-IN" dirty="0"/>
              <a:t>Produce zeros above pivots</a:t>
            </a:r>
          </a:p>
          <a:p>
            <a:r>
              <a:rPr lang="en-IN" dirty="0"/>
              <a:t>Produce ones in pivots</a:t>
            </a:r>
          </a:p>
        </p:txBody>
      </p:sp>
    </p:spTree>
    <p:extLst>
      <p:ext uri="{BB962C8B-B14F-4D97-AF65-F5344CB8AC3E}">
        <p14:creationId xmlns:p14="http://schemas.microsoft.com/office/powerpoint/2010/main" val="1564038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57B82-1C28-8F9A-7A01-00FC398EAA38}"/>
              </a:ext>
            </a:extLst>
          </p:cNvPr>
          <p:cNvSpPr>
            <a:spLocks noGrp="1"/>
          </p:cNvSpPr>
          <p:nvPr>
            <p:ph type="title"/>
          </p:nvPr>
        </p:nvSpPr>
        <p:spPr/>
        <p:txBody>
          <a:bodyPr/>
          <a:lstStyle/>
          <a:p>
            <a:r>
              <a:rPr lang="en-IN" dirty="0"/>
              <a:t>Dimensionality of </a:t>
            </a:r>
            <a:r>
              <a:rPr lang="en-IN" dirty="0" err="1"/>
              <a:t>Nullspace</a:t>
            </a:r>
            <a:r>
              <a:rPr lang="en-IN" dirty="0"/>
              <a:t> of a Matrix</a:t>
            </a:r>
          </a:p>
        </p:txBody>
      </p:sp>
      <p:sp>
        <p:nvSpPr>
          <p:cNvPr id="3" name="Content Placeholder 2">
            <a:extLst>
              <a:ext uri="{FF2B5EF4-FFF2-40B4-BE49-F238E27FC236}">
                <a16:creationId xmlns:a16="http://schemas.microsoft.com/office/drawing/2014/main" id="{9E5E040C-0726-535A-965A-E276C492A871}"/>
              </a:ext>
            </a:extLst>
          </p:cNvPr>
          <p:cNvSpPr>
            <a:spLocks noGrp="1"/>
          </p:cNvSpPr>
          <p:nvPr>
            <p:ph sz="quarter" idx="10"/>
          </p:nvPr>
        </p:nvSpPr>
        <p:spPr/>
        <p:txBody>
          <a:bodyPr/>
          <a:lstStyle/>
          <a:p>
            <a:r>
              <a:rPr lang="en-IN" dirty="0"/>
              <a:t>If matrix A has more columns than rows (n&gt;m)</a:t>
            </a:r>
          </a:p>
          <a:p>
            <a:pPr lvl="1"/>
            <a:r>
              <a:rPr lang="en-IN" dirty="0"/>
              <a:t>Must have at least (n-m) free variables since the number of pivots cannot exceed m – also (n-m) special solutions</a:t>
            </a:r>
          </a:p>
          <a:p>
            <a:r>
              <a:rPr lang="en-IN" dirty="0"/>
              <a:t>A row never has more than 1 pivot</a:t>
            </a:r>
          </a:p>
          <a:p>
            <a:r>
              <a:rPr lang="en-IN" dirty="0" err="1"/>
              <a:t>Nullspace</a:t>
            </a:r>
            <a:r>
              <a:rPr lang="en-IN" dirty="0"/>
              <a:t> is a subspace and its dimension is the number of free variables</a:t>
            </a:r>
          </a:p>
        </p:txBody>
      </p:sp>
    </p:spTree>
    <p:extLst>
      <p:ext uri="{BB962C8B-B14F-4D97-AF65-F5344CB8AC3E}">
        <p14:creationId xmlns:p14="http://schemas.microsoft.com/office/powerpoint/2010/main" val="168457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157D8-E95C-2A7C-E70B-C7C0985FCAD6}"/>
              </a:ext>
            </a:extLst>
          </p:cNvPr>
          <p:cNvSpPr>
            <a:spLocks noGrp="1"/>
          </p:cNvSpPr>
          <p:nvPr>
            <p:ph type="title"/>
          </p:nvPr>
        </p:nvSpPr>
        <p:spPr/>
        <p:txBody>
          <a:bodyPr/>
          <a:lstStyle/>
          <a:p>
            <a:r>
              <a:rPr lang="en-IN" dirty="0"/>
              <a:t>Finding Solution for </a:t>
            </a:r>
            <a:r>
              <a:rPr lang="en-IN" i="1" dirty="0" err="1"/>
              <a:t>Ax</a:t>
            </a:r>
            <a:r>
              <a:rPr lang="en-IN" i="1" dirty="0"/>
              <a:t>=b</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F8BDD49-4AF8-B9FB-17E0-DC66A6EB298A}"/>
                  </a:ext>
                </a:extLst>
              </p:cNvPr>
              <p:cNvSpPr>
                <a:spLocks noGrp="1"/>
              </p:cNvSpPr>
              <p:nvPr>
                <p:ph sz="quarter" idx="10"/>
              </p:nvPr>
            </p:nvSpPr>
            <p:spPr>
              <a:xfrm>
                <a:off x="175187" y="452703"/>
                <a:ext cx="11368755" cy="5952594"/>
              </a:xfrm>
            </p:spPr>
            <p:txBody>
              <a:bodyPr>
                <a:normAutofit lnSpcReduction="10000"/>
              </a:bodyPr>
              <a:lstStyle/>
              <a:p>
                <a:r>
                  <a:rPr lang="en-IN" dirty="0"/>
                  <a:t>Form augmented matrix [A b]</a:t>
                </a:r>
              </a:p>
              <a:p>
                <a:r>
                  <a:rPr lang="en-IN" dirty="0"/>
                  <a:t>Apply elimination steps to [A b] and reduce to [R d]</a:t>
                </a:r>
              </a:p>
              <a:p>
                <a:r>
                  <a:rPr lang="en-IN" dirty="0"/>
                  <a:t>For a particular solution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𝑝</m:t>
                        </m:r>
                      </m:sub>
                    </m:sSub>
                  </m:oMath>
                </a14:m>
                <a:r>
                  <a:rPr lang="en-IN" dirty="0"/>
                  <a:t>, choose free variables as zero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2</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4</m:t>
                        </m:r>
                      </m:sub>
                    </m:sSub>
                    <m:r>
                      <a:rPr lang="en-IN" b="0" i="1" smtClean="0">
                        <a:latin typeface="Cambria Math" panose="02040503050406030204" pitchFamily="18" charset="0"/>
                      </a:rPr>
                      <m:t>=0</m:t>
                    </m:r>
                  </m:oMath>
                </a14:m>
                <a:endParaRPr lang="en-IN" b="0" dirty="0"/>
              </a:p>
              <a:p>
                <a:r>
                  <a:rPr lang="en-IN" dirty="0"/>
                  <a:t>Two solutions are given as:</a:t>
                </a:r>
              </a:p>
              <a:p>
                <a:pPr lvl="1"/>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𝑝𝑎𝑟𝑡𝑖𝑐𝑢𝑙𝑎𝑟</m:t>
                        </m:r>
                      </m:sub>
                    </m:sSub>
                    <m:r>
                      <a:rPr lang="en-IN" b="0" i="1" smtClean="0">
                        <a:latin typeface="Cambria Math" panose="02040503050406030204" pitchFamily="18" charset="0"/>
                      </a:rPr>
                      <m:t>=</m:t>
                    </m:r>
                    <m:r>
                      <a:rPr lang="en-IN" b="0" i="1" smtClean="0">
                        <a:latin typeface="Cambria Math" panose="02040503050406030204" pitchFamily="18" charset="0"/>
                      </a:rPr>
                      <m:t>𝑇h𝑒</m:t>
                    </m:r>
                    <m:r>
                      <a:rPr lang="en-IN" b="0" i="1" smtClean="0">
                        <a:latin typeface="Cambria Math" panose="02040503050406030204" pitchFamily="18" charset="0"/>
                      </a:rPr>
                      <m:t> </m:t>
                    </m:r>
                    <m:r>
                      <a:rPr lang="en-IN" b="0" i="1" smtClean="0">
                        <a:latin typeface="Cambria Math" panose="02040503050406030204" pitchFamily="18" charset="0"/>
                      </a:rPr>
                      <m:t>𝑝𝑎𝑟𝑡𝑖𝑐𝑢𝑙𝑎𝑟</m:t>
                    </m:r>
                    <m:r>
                      <a:rPr lang="en-IN" b="0" i="1" smtClean="0">
                        <a:latin typeface="Cambria Math" panose="02040503050406030204" pitchFamily="18" charset="0"/>
                      </a:rPr>
                      <m:t> </m:t>
                    </m:r>
                    <m:r>
                      <a:rPr lang="en-IN" b="0" i="1" smtClean="0">
                        <a:latin typeface="Cambria Math" panose="02040503050406030204" pitchFamily="18" charset="0"/>
                      </a:rPr>
                      <m:t>𝑠𝑜𝑙𝑢𝑡𝑖𝑜𝑛</m:t>
                    </m:r>
                    <m:r>
                      <a:rPr lang="en-IN" b="0" i="1" smtClean="0">
                        <a:latin typeface="Cambria Math" panose="02040503050406030204" pitchFamily="18" charset="0"/>
                      </a:rPr>
                      <m:t> </m:t>
                    </m:r>
                    <m:r>
                      <a:rPr lang="en-IN" b="0" i="1" smtClean="0">
                        <a:latin typeface="Cambria Math" panose="02040503050406030204" pitchFamily="18" charset="0"/>
                      </a:rPr>
                      <m:t>𝑠𝑜𝑙𝑣𝑒𝑠</m:t>
                    </m:r>
                    <m:r>
                      <a:rPr lang="en-IN" b="0" i="1" smtClean="0">
                        <a:latin typeface="Cambria Math" panose="02040503050406030204" pitchFamily="18" charset="0"/>
                      </a:rPr>
                      <m:t> </m:t>
                    </m:r>
                    <m:r>
                      <a:rPr lang="en-IN" b="0" i="1" smtClean="0">
                        <a:latin typeface="Cambria Math" panose="02040503050406030204" pitchFamily="18" charset="0"/>
                      </a:rPr>
                      <m:t>𝐴</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𝑝</m:t>
                        </m:r>
                      </m:sub>
                    </m:sSub>
                    <m:r>
                      <a:rPr lang="en-IN" b="0" i="1" smtClean="0">
                        <a:latin typeface="Cambria Math" panose="02040503050406030204" pitchFamily="18" charset="0"/>
                      </a:rPr>
                      <m:t>=</m:t>
                    </m:r>
                    <m:r>
                      <a:rPr lang="en-IN" b="0" i="1" smtClean="0">
                        <a:latin typeface="Cambria Math" panose="02040503050406030204" pitchFamily="18" charset="0"/>
                      </a:rPr>
                      <m:t>𝑏</m:t>
                    </m:r>
                  </m:oMath>
                </a14:m>
                <a:endParaRPr lang="en-IN" b="0" dirty="0"/>
              </a:p>
              <a:p>
                <a:pPr lvl="1"/>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𝑛𝑢𝑙𝑙𝑠𝑝𝑎𝑐𝑒</m:t>
                        </m:r>
                      </m:sub>
                    </m:sSub>
                    <m:r>
                      <a:rPr lang="en-IN" b="0" i="1" smtClean="0">
                        <a:latin typeface="Cambria Math" panose="02040503050406030204" pitchFamily="18" charset="0"/>
                      </a:rPr>
                      <m:t>=</m:t>
                    </m:r>
                    <m:r>
                      <a:rPr lang="en-IN" b="0" i="1" smtClean="0">
                        <a:latin typeface="Cambria Math" panose="02040503050406030204" pitchFamily="18" charset="0"/>
                      </a:rPr>
                      <m:t>𝑇h𝑒</m:t>
                    </m:r>
                    <m:r>
                      <a:rPr lang="en-IN" b="0" i="1" smtClean="0">
                        <a:latin typeface="Cambria Math" panose="02040503050406030204" pitchFamily="18" charset="0"/>
                      </a:rPr>
                      <m:t> </m:t>
                    </m:r>
                    <m:r>
                      <a:rPr lang="en-IN" b="0" i="1" smtClean="0">
                        <a:latin typeface="Cambria Math" panose="02040503050406030204" pitchFamily="18" charset="0"/>
                      </a:rPr>
                      <m:t>𝑛</m:t>
                    </m:r>
                    <m:d>
                      <m:dPr>
                        <m:ctrlPr>
                          <a:rPr lang="en-IN" b="0" i="1" smtClean="0">
                            <a:latin typeface="Cambria Math" panose="02040503050406030204" pitchFamily="18" charset="0"/>
                          </a:rPr>
                        </m:ctrlPr>
                      </m:dPr>
                      <m:e>
                        <m:r>
                          <a:rPr lang="en-IN" b="0" i="1" smtClean="0">
                            <a:latin typeface="Cambria Math" panose="02040503050406030204" pitchFamily="18" charset="0"/>
                          </a:rPr>
                          <m:t>𝑐𝑜𝑙𝑢𝑚𝑛𝑠</m:t>
                        </m:r>
                      </m:e>
                    </m:d>
                    <m:r>
                      <a:rPr lang="en-IN" b="0" i="1" smtClean="0">
                        <a:latin typeface="Cambria Math" panose="02040503050406030204" pitchFamily="18" charset="0"/>
                      </a:rPr>
                      <m:t>−</m:t>
                    </m:r>
                    <m:r>
                      <a:rPr lang="en-IN" b="0" i="1" smtClean="0">
                        <a:latin typeface="Cambria Math" panose="02040503050406030204" pitchFamily="18" charset="0"/>
                      </a:rPr>
                      <m:t>𝑟</m:t>
                    </m:r>
                    <m:d>
                      <m:dPr>
                        <m:ctrlPr>
                          <a:rPr lang="en-IN" b="0" i="1" smtClean="0">
                            <a:latin typeface="Cambria Math" panose="02040503050406030204" pitchFamily="18" charset="0"/>
                          </a:rPr>
                        </m:ctrlPr>
                      </m:dPr>
                      <m:e>
                        <m:r>
                          <a:rPr lang="en-GB" b="0" i="1" smtClean="0">
                            <a:latin typeface="Cambria Math" panose="02040503050406030204" pitchFamily="18" charset="0"/>
                          </a:rPr>
                          <m:t>𝑝𝑖𝑣𝑜𝑡𝑠</m:t>
                        </m:r>
                        <m:r>
                          <a:rPr lang="en-GB" b="0" i="1" smtClean="0">
                            <a:latin typeface="Cambria Math" panose="02040503050406030204" pitchFamily="18" charset="0"/>
                          </a:rPr>
                          <m:t> </m:t>
                        </m:r>
                        <m:r>
                          <a:rPr lang="en-GB" b="0" i="1" smtClean="0">
                            <a:latin typeface="Cambria Math" panose="02040503050406030204" pitchFamily="18" charset="0"/>
                          </a:rPr>
                          <m:t>𝑜𝑟</m:t>
                        </m:r>
                        <m:r>
                          <a:rPr lang="en-GB" b="0" i="1" smtClean="0">
                            <a:latin typeface="Cambria Math" panose="02040503050406030204" pitchFamily="18" charset="0"/>
                          </a:rPr>
                          <m:t> </m:t>
                        </m:r>
                        <m:r>
                          <a:rPr lang="en-GB" b="0" i="1" smtClean="0">
                            <a:latin typeface="Cambria Math" panose="02040503050406030204" pitchFamily="18" charset="0"/>
                          </a:rPr>
                          <m:t>𝑟𝑎𝑛𝑘</m:t>
                        </m:r>
                        <m:r>
                          <a:rPr lang="en-GB" b="0" i="1" smtClean="0">
                            <a:latin typeface="Cambria Math" panose="02040503050406030204" pitchFamily="18" charset="0"/>
                          </a:rPr>
                          <m:t> </m:t>
                        </m:r>
                        <m:r>
                          <a:rPr lang="en-IN" b="0" i="1" smtClean="0">
                            <a:latin typeface="Cambria Math" panose="02040503050406030204" pitchFamily="18" charset="0"/>
                          </a:rPr>
                          <m:t>𝑜𝑓</m:t>
                        </m:r>
                        <m:r>
                          <a:rPr lang="en-IN" b="0" i="1" smtClean="0">
                            <a:latin typeface="Cambria Math" panose="02040503050406030204" pitchFamily="18" charset="0"/>
                          </a:rPr>
                          <m:t> </m:t>
                        </m:r>
                        <m:r>
                          <a:rPr lang="en-IN" b="0" i="1" smtClean="0">
                            <a:latin typeface="Cambria Math" panose="02040503050406030204" pitchFamily="18" charset="0"/>
                          </a:rPr>
                          <m:t>𝑅𝑅𝐸𝐹</m:t>
                        </m:r>
                        <m:r>
                          <a:rPr lang="en-IN" b="0" i="1" smtClean="0">
                            <a:latin typeface="Cambria Math" panose="02040503050406030204" pitchFamily="18" charset="0"/>
                          </a:rPr>
                          <m:t> </m:t>
                        </m:r>
                        <m:r>
                          <a:rPr lang="en-IN" b="0" i="1" smtClean="0">
                            <a:latin typeface="Cambria Math" panose="02040503050406030204" pitchFamily="18" charset="0"/>
                          </a:rPr>
                          <m:t>𝑜𝑓</m:t>
                        </m:r>
                        <m:r>
                          <a:rPr lang="en-IN" b="0" i="1" smtClean="0">
                            <a:latin typeface="Cambria Math" panose="02040503050406030204" pitchFamily="18" charset="0"/>
                          </a:rPr>
                          <m:t> </m:t>
                        </m:r>
                        <m:r>
                          <a:rPr lang="en-IN" b="0" i="1" smtClean="0">
                            <a:latin typeface="Cambria Math" panose="02040503050406030204" pitchFamily="18" charset="0"/>
                          </a:rPr>
                          <m:t>𝑀𝑎𝑡𝑟𝑖𝑥</m:t>
                        </m:r>
                        <m:r>
                          <a:rPr lang="en-IN" b="0" i="1" smtClean="0">
                            <a:latin typeface="Cambria Math" panose="02040503050406030204" pitchFamily="18" charset="0"/>
                          </a:rPr>
                          <m:t> </m:t>
                        </m:r>
                        <m:r>
                          <a:rPr lang="en-IN" b="0" i="1" smtClean="0">
                            <a:latin typeface="Cambria Math" panose="02040503050406030204" pitchFamily="18" charset="0"/>
                          </a:rPr>
                          <m:t>𝐴</m:t>
                        </m:r>
                      </m:e>
                    </m:d>
                    <m:r>
                      <a:rPr lang="en-IN" b="0" i="1" smtClean="0">
                        <a:latin typeface="Cambria Math" panose="02040503050406030204" pitchFamily="18" charset="0"/>
                      </a:rPr>
                      <m:t>𝑠𝑝𝑒𝑐𝑖𝑎𝑙</m:t>
                    </m:r>
                    <m:r>
                      <a:rPr lang="en-IN" b="0" i="1" smtClean="0">
                        <a:latin typeface="Cambria Math" panose="02040503050406030204" pitchFamily="18" charset="0"/>
                      </a:rPr>
                      <m:t> </m:t>
                    </m:r>
                    <m:r>
                      <a:rPr lang="en-IN" b="0" i="1" smtClean="0">
                        <a:latin typeface="Cambria Math" panose="02040503050406030204" pitchFamily="18" charset="0"/>
                      </a:rPr>
                      <m:t>𝑠𝑜𝑙𝑢𝑡𝑖𝑜𝑛𝑠</m:t>
                    </m:r>
                    <m:r>
                      <a:rPr lang="en-IN" b="0" i="1" smtClean="0">
                        <a:latin typeface="Cambria Math" panose="02040503050406030204" pitchFamily="18" charset="0"/>
                      </a:rPr>
                      <m:t> </m:t>
                    </m:r>
                    <m:r>
                      <a:rPr lang="en-IN" b="0" i="1" smtClean="0">
                        <a:latin typeface="Cambria Math" panose="02040503050406030204" pitchFamily="18" charset="0"/>
                      </a:rPr>
                      <m:t>𝑠𝑜𝑙𝑣𝑒</m:t>
                    </m:r>
                    <m:r>
                      <a:rPr lang="en-IN" b="0" i="1" smtClean="0">
                        <a:latin typeface="Cambria Math" panose="02040503050406030204" pitchFamily="18" charset="0"/>
                      </a:rPr>
                      <m:t> </m:t>
                    </m:r>
                    <m:r>
                      <a:rPr lang="en-IN" b="0" i="1" smtClean="0">
                        <a:latin typeface="Cambria Math" panose="02040503050406030204" pitchFamily="18" charset="0"/>
                      </a:rPr>
                      <m:t>𝐴</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𝑛</m:t>
                        </m:r>
                      </m:sub>
                    </m:sSub>
                    <m:r>
                      <a:rPr lang="en-IN" b="0" i="1" smtClean="0">
                        <a:latin typeface="Cambria Math" panose="02040503050406030204" pitchFamily="18" charset="0"/>
                      </a:rPr>
                      <m:t>=0</m:t>
                    </m:r>
                  </m:oMath>
                </a14:m>
                <a:endParaRPr lang="en-IN" b="0" dirty="0"/>
              </a:p>
              <a:p>
                <a:r>
                  <a:rPr lang="en-IN" b="0" dirty="0"/>
                  <a:t>Complete solution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𝑝</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𝑛</m:t>
                        </m:r>
                      </m:sub>
                    </m:sSub>
                    <m:r>
                      <a:rPr lang="en-IN" b="0" i="1" smtClean="0">
                        <a:latin typeface="Cambria Math" panose="02040503050406030204" pitchFamily="18" charset="0"/>
                      </a:rPr>
                      <m:t> </m:t>
                    </m:r>
                    <m:r>
                      <a:rPr lang="en-IN" b="0" i="1" smtClean="0">
                        <a:latin typeface="Cambria Math" panose="02040503050406030204" pitchFamily="18" charset="0"/>
                      </a:rPr>
                      <m:t>𝑡𝑜</m:t>
                    </m:r>
                    <m:r>
                      <a:rPr lang="en-IN" b="0" i="1" smtClean="0">
                        <a:latin typeface="Cambria Math" panose="02040503050406030204" pitchFamily="18" charset="0"/>
                      </a:rPr>
                      <m:t> </m:t>
                    </m:r>
                    <m:r>
                      <a:rPr lang="en-IN" b="0" i="1" smtClean="0">
                        <a:latin typeface="Cambria Math" panose="02040503050406030204" pitchFamily="18" charset="0"/>
                      </a:rPr>
                      <m:t>𝐴𝑥</m:t>
                    </m:r>
                    <m:r>
                      <a:rPr lang="en-IN" b="0" i="1" smtClean="0">
                        <a:latin typeface="Cambria Math" panose="02040503050406030204" pitchFamily="18" charset="0"/>
                      </a:rPr>
                      <m:t>=</m:t>
                    </m:r>
                    <m:r>
                      <a:rPr lang="en-IN" b="0" i="1" smtClean="0">
                        <a:latin typeface="Cambria Math" panose="02040503050406030204" pitchFamily="18" charset="0"/>
                      </a:rPr>
                      <m:t>𝑏</m:t>
                    </m:r>
                    <m:r>
                      <a:rPr lang="en-IN" b="0" i="1" smtClean="0">
                        <a:latin typeface="Cambria Math" panose="02040503050406030204" pitchFamily="18" charset="0"/>
                      </a:rPr>
                      <m:t> </m:t>
                    </m:r>
                    <m:r>
                      <a:rPr lang="en-IN" b="0" i="1" smtClean="0">
                        <a:latin typeface="Cambria Math" panose="02040503050406030204" pitchFamily="18" charset="0"/>
                      </a:rPr>
                      <m:t>𝑖𝑠</m:t>
                    </m:r>
                  </m:oMath>
                </a14:m>
                <a:endParaRPr lang="en-IN" i="1" dirty="0">
                  <a:latin typeface="Cambria Math" panose="02040503050406030204" pitchFamily="18" charset="0"/>
                </a:endParaRPr>
              </a:p>
              <a:p>
                <a:pPr lvl="1"/>
                <a:r>
                  <a:rPr lang="en-IN" dirty="0"/>
                  <a:t>One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𝑝</m:t>
                        </m:r>
                      </m:sub>
                    </m:sSub>
                  </m:oMath>
                </a14:m>
                <a:r>
                  <a:rPr lang="en-IN" dirty="0"/>
                  <a:t>and many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𝑛</m:t>
                        </m:r>
                      </m:sub>
                    </m:sSub>
                  </m:oMath>
                </a14:m>
                <a:endParaRPr lang="en-IN" dirty="0"/>
              </a:p>
              <a:p>
                <a:pPr lvl="1"/>
                <a14:m>
                  <m:oMath xmlns:m="http://schemas.openxmlformats.org/officeDocument/2006/math">
                    <m:r>
                      <a:rPr lang="en-IN" b="0" i="1" smtClean="0">
                        <a:latin typeface="Cambria Math" panose="02040503050406030204" pitchFamily="18" charset="0"/>
                      </a:rPr>
                      <m:t>𝑥</m:t>
                    </m:r>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𝑝</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𝑛</m:t>
                        </m:r>
                      </m:sub>
                    </m:sSub>
                  </m:oMath>
                </a14:m>
                <a:endParaRPr lang="en-IN" dirty="0"/>
              </a:p>
              <a:p>
                <a:r>
                  <a:rPr lang="en-IN" dirty="0"/>
                  <a:t>A matrix with full column rank (r=n) has the below properties</a:t>
                </a:r>
              </a:p>
              <a:p>
                <a:pPr lvl="1"/>
                <a:r>
                  <a:rPr lang="en-IN" dirty="0"/>
                  <a:t>All columns of A are pivot columns</a:t>
                </a:r>
              </a:p>
              <a:p>
                <a:pPr lvl="1"/>
                <a:r>
                  <a:rPr lang="en-IN" dirty="0"/>
                  <a:t>There are no free variables or special solutions</a:t>
                </a:r>
              </a:p>
              <a:p>
                <a:pPr lvl="1"/>
                <a:r>
                  <a:rPr lang="en-IN" dirty="0" err="1"/>
                  <a:t>Nullspace</a:t>
                </a:r>
                <a:r>
                  <a:rPr lang="en-IN" dirty="0"/>
                  <a:t> N(A) contains only the zero vector x=0</a:t>
                </a:r>
              </a:p>
              <a:p>
                <a:pPr lvl="1"/>
                <a:r>
                  <a:rPr lang="en-IN" dirty="0"/>
                  <a:t>If </a:t>
                </a:r>
                <a:r>
                  <a:rPr lang="en-IN" dirty="0" err="1"/>
                  <a:t>Ax</a:t>
                </a:r>
                <a:r>
                  <a:rPr lang="en-IN" dirty="0"/>
                  <a:t>=b has a solution, then it has only one solution</a:t>
                </a:r>
              </a:p>
              <a:p>
                <a:pPr lvl="1"/>
                <a:endParaRPr lang="en-IN" dirty="0"/>
              </a:p>
            </p:txBody>
          </p:sp>
        </mc:Choice>
        <mc:Fallback xmlns="">
          <p:sp>
            <p:nvSpPr>
              <p:cNvPr id="3" name="Content Placeholder 2">
                <a:extLst>
                  <a:ext uri="{FF2B5EF4-FFF2-40B4-BE49-F238E27FC236}">
                    <a16:creationId xmlns:a16="http://schemas.microsoft.com/office/drawing/2014/main" id="{5F8BDD49-4AF8-B9FB-17E0-DC66A6EB298A}"/>
                  </a:ext>
                </a:extLst>
              </p:cNvPr>
              <p:cNvSpPr>
                <a:spLocks noGrp="1" noRot="1" noChangeAspect="1" noMove="1" noResize="1" noEditPoints="1" noAdjustHandles="1" noChangeArrowheads="1" noChangeShapeType="1" noTextEdit="1"/>
              </p:cNvSpPr>
              <p:nvPr>
                <p:ph sz="quarter" idx="10"/>
              </p:nvPr>
            </p:nvSpPr>
            <p:spPr>
              <a:xfrm>
                <a:off x="175187" y="452703"/>
                <a:ext cx="11368755" cy="5952594"/>
              </a:xfrm>
              <a:blipFill>
                <a:blip r:embed="rId2"/>
                <a:stretch>
                  <a:fillRect t="-1433"/>
                </a:stretch>
              </a:blipFill>
            </p:spPr>
            <p:txBody>
              <a:bodyPr/>
              <a:lstStyle/>
              <a:p>
                <a:r>
                  <a:rPr lang="en-IN">
                    <a:noFill/>
                  </a:rPr>
                  <a:t> </a:t>
                </a:r>
              </a:p>
            </p:txBody>
          </p:sp>
        </mc:Fallback>
      </mc:AlternateContent>
    </p:spTree>
    <p:extLst>
      <p:ext uri="{BB962C8B-B14F-4D97-AF65-F5344CB8AC3E}">
        <p14:creationId xmlns:p14="http://schemas.microsoft.com/office/powerpoint/2010/main" val="34673973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40A60-2C2D-B492-1B9A-EDAD4E82FB8F}"/>
              </a:ext>
            </a:extLst>
          </p:cNvPr>
          <p:cNvSpPr>
            <a:spLocks noGrp="1"/>
          </p:cNvSpPr>
          <p:nvPr>
            <p:ph type="title"/>
          </p:nvPr>
        </p:nvSpPr>
        <p:spPr/>
        <p:txBody>
          <a:bodyPr/>
          <a:lstStyle/>
          <a:p>
            <a:r>
              <a:rPr lang="en-GB" dirty="0"/>
              <a:t>Linear Independence, Column Space, and Row Spaces</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C79FD67-ED56-265E-0F28-28CFD5196F59}"/>
                  </a:ext>
                </a:extLst>
              </p:cNvPr>
              <p:cNvSpPr>
                <a:spLocks noGrp="1"/>
              </p:cNvSpPr>
              <p:nvPr>
                <p:ph sz="quarter" idx="10"/>
              </p:nvPr>
            </p:nvSpPr>
            <p:spPr/>
            <p:txBody>
              <a:bodyPr/>
              <a:lstStyle/>
              <a:p>
                <a:r>
                  <a:rPr lang="en-GB" dirty="0"/>
                  <a:t>If three vectors are not in same plane, they are linearly independent</a:t>
                </a:r>
              </a:p>
              <a:p>
                <a:pPr lvl="1"/>
                <a:r>
                  <a:rPr lang="en-GB" dirty="0"/>
                  <a:t>No combination of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1</m:t>
                        </m:r>
                      </m:sub>
                    </m:sSub>
                    <m:r>
                      <a:rPr lang="en-GB" b="0" i="1" smtClean="0">
                        <a:latin typeface="Cambria Math" panose="02040503050406030204" pitchFamily="18" charset="0"/>
                      </a:rPr>
                      <m:t>, </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2</m:t>
                        </m:r>
                      </m:sub>
                    </m:sSub>
                    <m:r>
                      <a:rPr lang="en-GB" b="0" i="1" smtClean="0">
                        <a:latin typeface="Cambria Math" panose="02040503050406030204" pitchFamily="18" charset="0"/>
                      </a:rPr>
                      <m:t>, </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3</m:t>
                        </m:r>
                      </m:sub>
                    </m:sSub>
                  </m:oMath>
                </a14:m>
                <a:r>
                  <a:rPr lang="en-IN" dirty="0"/>
                  <a:t> gives zero except </a:t>
                </a:r>
                <a14:m>
                  <m:oMath xmlns:m="http://schemas.openxmlformats.org/officeDocument/2006/math">
                    <m:r>
                      <a:rPr lang="en-GB" b="0" i="1" smtClean="0">
                        <a:latin typeface="Cambria Math" panose="02040503050406030204" pitchFamily="18" charset="0"/>
                      </a:rPr>
                      <m:t>0.</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1</m:t>
                        </m:r>
                      </m:sub>
                    </m:sSub>
                    <m:r>
                      <a:rPr lang="en-GB" b="0" i="1" smtClean="0">
                        <a:latin typeface="Cambria Math" panose="02040503050406030204" pitchFamily="18" charset="0"/>
                      </a:rPr>
                      <m:t>+0.</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2</m:t>
                        </m:r>
                      </m:sub>
                    </m:sSub>
                    <m:r>
                      <a:rPr lang="en-GB" b="0" i="1" smtClean="0">
                        <a:latin typeface="Cambria Math" panose="02040503050406030204" pitchFamily="18" charset="0"/>
                      </a:rPr>
                      <m:t>+0.</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3</m:t>
                        </m:r>
                      </m:sub>
                    </m:sSub>
                  </m:oMath>
                </a14:m>
                <a:r>
                  <a:rPr lang="en-IN" dirty="0"/>
                  <a:t> i.e.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1</m:t>
                        </m:r>
                      </m:sub>
                    </m:sSub>
                    <m:sSub>
                      <m:sSubPr>
                        <m:ctrlPr>
                          <a:rPr lang="en-GB" b="0"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1</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2</m:t>
                        </m:r>
                      </m:sub>
                    </m:sSub>
                    <m:sSub>
                      <m:sSubPr>
                        <m:ctrlPr>
                          <a:rPr lang="en-GB" b="0"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2</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3</m:t>
                        </m:r>
                      </m:sub>
                    </m:sSub>
                    <m:sSub>
                      <m:sSubPr>
                        <m:ctrlPr>
                          <a:rPr lang="en-GB" b="0"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3</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𝑛</m:t>
                        </m:r>
                      </m:sub>
                    </m:sSub>
                    <m:sSub>
                      <m:sSubPr>
                        <m:ctrlPr>
                          <a:rPr lang="en-GB" b="0"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𝑛</m:t>
                        </m:r>
                      </m:sub>
                    </m:sSub>
                    <m:r>
                      <a:rPr lang="en-GB" b="0" i="1" smtClean="0">
                        <a:latin typeface="Cambria Math" panose="02040503050406030204" pitchFamily="18" charset="0"/>
                      </a:rPr>
                      <m:t>=0</m:t>
                    </m:r>
                  </m:oMath>
                </a14:m>
                <a:r>
                  <a:rPr lang="en-IN" dirty="0"/>
                  <a:t> only happens when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1</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2</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3</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𝑛</m:t>
                        </m:r>
                      </m:sub>
                    </m:sSub>
                    <m:r>
                      <a:rPr lang="en-GB" b="0" i="1" smtClean="0">
                        <a:latin typeface="Cambria Math" panose="02040503050406030204" pitchFamily="18" charset="0"/>
                      </a:rPr>
                      <m:t>=0</m:t>
                    </m:r>
                  </m:oMath>
                </a14:m>
                <a:endParaRPr lang="en-IN" dirty="0"/>
              </a:p>
              <a:p>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𝑤</m:t>
                        </m:r>
                      </m:e>
                      <m:sub>
                        <m:r>
                          <a:rPr lang="en-GB" b="0" i="1" smtClean="0">
                            <a:latin typeface="Cambria Math" panose="02040503050406030204" pitchFamily="18" charset="0"/>
                          </a:rPr>
                          <m:t>1</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𝑤</m:t>
                        </m:r>
                      </m:e>
                      <m:sub>
                        <m:r>
                          <a:rPr lang="en-GB" b="0" i="1" smtClean="0">
                            <a:latin typeface="Cambria Math" panose="02040503050406030204" pitchFamily="18" charset="0"/>
                          </a:rPr>
                          <m:t>2</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𝑤</m:t>
                        </m:r>
                      </m:e>
                      <m:sub>
                        <m:r>
                          <a:rPr lang="en-GB" b="0" i="1" smtClean="0">
                            <a:latin typeface="Cambria Math" panose="02040503050406030204" pitchFamily="18" charset="0"/>
                          </a:rPr>
                          <m:t>3</m:t>
                        </m:r>
                      </m:sub>
                    </m:sSub>
                  </m:oMath>
                </a14:m>
                <a:r>
                  <a:rPr lang="en-IN" dirty="0"/>
                  <a:t> are in the same plane , they are dependent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𝑤</m:t>
                        </m:r>
                      </m:e>
                      <m:sub>
                        <m:r>
                          <a:rPr lang="en-GB" b="0" i="1" smtClean="0">
                            <a:latin typeface="Cambria Math" panose="02040503050406030204" pitchFamily="18" charset="0"/>
                          </a:rPr>
                          <m:t>1</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𝑤</m:t>
                        </m:r>
                      </m:e>
                      <m:sub>
                        <m:r>
                          <a:rPr lang="en-GB" b="0" i="1" smtClean="0">
                            <a:latin typeface="Cambria Math" panose="02040503050406030204" pitchFamily="18" charset="0"/>
                          </a:rPr>
                          <m:t>3</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𝑤</m:t>
                        </m:r>
                      </m:e>
                      <m:sub>
                        <m:r>
                          <a:rPr lang="en-GB" b="0" i="1" smtClean="0">
                            <a:latin typeface="Cambria Math" panose="02040503050406030204" pitchFamily="18" charset="0"/>
                          </a:rPr>
                          <m:t>2</m:t>
                        </m:r>
                      </m:sub>
                    </m:sSub>
                  </m:oMath>
                </a14:m>
                <a:endParaRPr lang="en-IN" dirty="0"/>
              </a:p>
              <a:p>
                <a:pPr lvl="1"/>
                <a:r>
                  <a:rPr lang="en-IN" dirty="0"/>
                  <a:t>Three vectors in </a:t>
                </a:r>
                <a14:m>
                  <m:oMath xmlns:m="http://schemas.openxmlformats.org/officeDocument/2006/math">
                    <m:sSup>
                      <m:sSupPr>
                        <m:ctrlPr>
                          <a:rPr lang="en-GB" b="0" i="1" smtClean="0">
                            <a:latin typeface="Cambria Math" panose="02040503050406030204" pitchFamily="18" charset="0"/>
                          </a:rPr>
                        </m:ctrlPr>
                      </m:sSupPr>
                      <m:e>
                        <m:r>
                          <a:rPr lang="en-GB" b="0" i="1" smtClean="0">
                            <a:latin typeface="Cambria Math" panose="02040503050406030204" pitchFamily="18" charset="0"/>
                          </a:rPr>
                          <m:t>𝑅</m:t>
                        </m:r>
                      </m:e>
                      <m:sup>
                        <m:r>
                          <a:rPr lang="en-GB" b="0" i="1" smtClean="0">
                            <a:latin typeface="Cambria Math" panose="02040503050406030204" pitchFamily="18" charset="0"/>
                          </a:rPr>
                          <m:t>2</m:t>
                        </m:r>
                      </m:sup>
                    </m:sSup>
                  </m:oMath>
                </a14:m>
                <a:r>
                  <a:rPr lang="en-IN" dirty="0"/>
                  <a:t>cannot be independent</a:t>
                </a:r>
              </a:p>
              <a:p>
                <a:pPr lvl="1"/>
                <a:r>
                  <a:rPr lang="en-IN" dirty="0"/>
                  <a:t>A matrix A with these three column vectors must have a free variable</a:t>
                </a:r>
              </a:p>
              <a:p>
                <a:pPr lvl="2"/>
                <a14:m>
                  <m:oMath xmlns:m="http://schemas.openxmlformats.org/officeDocument/2006/math">
                    <m:r>
                      <a:rPr lang="en-GB" b="0" i="1" smtClean="0">
                        <a:latin typeface="Cambria Math" panose="02040503050406030204" pitchFamily="18" charset="0"/>
                      </a:rPr>
                      <m:t>𝐴𝑥</m:t>
                    </m:r>
                    <m:r>
                      <a:rPr lang="en-GB" b="0" i="1" smtClean="0">
                        <a:latin typeface="Cambria Math" panose="02040503050406030204" pitchFamily="18" charset="0"/>
                      </a:rPr>
                      <m:t>=0</m:t>
                    </m:r>
                  </m:oMath>
                </a14:m>
                <a:r>
                  <a:rPr lang="en-IN" dirty="0"/>
                  <a:t> will have special solution</a:t>
                </a:r>
              </a:p>
              <a:p>
                <a:pPr lvl="1"/>
                <a:r>
                  <a:rPr lang="en-IN" dirty="0"/>
                  <a:t>Any set of n vectors in </a:t>
                </a:r>
                <a14:m>
                  <m:oMath xmlns:m="http://schemas.openxmlformats.org/officeDocument/2006/math">
                    <m:sSup>
                      <m:sSupPr>
                        <m:ctrlPr>
                          <a:rPr lang="en-GB" b="0" i="1" smtClean="0">
                            <a:latin typeface="Cambria Math" panose="02040503050406030204" pitchFamily="18" charset="0"/>
                          </a:rPr>
                        </m:ctrlPr>
                      </m:sSupPr>
                      <m:e>
                        <m:r>
                          <a:rPr lang="en-GB" b="0" i="1" smtClean="0">
                            <a:latin typeface="Cambria Math" panose="02040503050406030204" pitchFamily="18" charset="0"/>
                          </a:rPr>
                          <m:t>𝑅</m:t>
                        </m:r>
                      </m:e>
                      <m:sup>
                        <m:r>
                          <a:rPr lang="en-GB" b="0" i="1" smtClean="0">
                            <a:latin typeface="Cambria Math" panose="02040503050406030204" pitchFamily="18" charset="0"/>
                          </a:rPr>
                          <m:t>𝑚</m:t>
                        </m:r>
                      </m:sup>
                    </m:sSup>
                  </m:oMath>
                </a14:m>
                <a:r>
                  <a:rPr lang="en-IN" dirty="0"/>
                  <a:t> must be linearly dependent n&gt;m (more columns than dimensions)</a:t>
                </a:r>
              </a:p>
              <a:p>
                <a:r>
                  <a:rPr lang="en-IN" dirty="0"/>
                  <a:t>For an </a:t>
                </a:r>
                <a:r>
                  <a:rPr lang="en-IN" dirty="0" err="1"/>
                  <a:t>mxn</a:t>
                </a:r>
                <a:r>
                  <a:rPr lang="en-IN" dirty="0"/>
                  <a:t> matrix, way to check linear independence:</a:t>
                </a:r>
              </a:p>
              <a:p>
                <a:pPr lvl="1"/>
                <a:r>
                  <a:rPr lang="en-IN" dirty="0"/>
                  <a:t>Its columns are linearly independent when only solution to </a:t>
                </a:r>
                <a:r>
                  <a:rPr lang="en-IN" dirty="0" err="1"/>
                  <a:t>Ax</a:t>
                </a:r>
                <a:r>
                  <a:rPr lang="en-IN" dirty="0"/>
                  <a:t>=0 is x=0</a:t>
                </a:r>
              </a:p>
              <a:p>
                <a:pPr lvl="2"/>
                <a:r>
                  <a:rPr lang="en-IN" dirty="0"/>
                  <a:t>Means </a:t>
                </a:r>
                <a:r>
                  <a:rPr lang="en-IN" dirty="0" err="1"/>
                  <a:t>nullspace</a:t>
                </a:r>
                <a:r>
                  <a:rPr lang="en-IN" dirty="0"/>
                  <a:t> of A does not contain any special solution</a:t>
                </a:r>
              </a:p>
              <a:p>
                <a:pPr lvl="2"/>
                <a:r>
                  <a:rPr lang="en-IN" dirty="0" err="1"/>
                  <a:t>Nullspace</a:t>
                </a:r>
                <a:r>
                  <a:rPr lang="en-IN" dirty="0"/>
                  <a:t> of A does contain special solution when it contains at least one free variable</a:t>
                </a:r>
              </a:p>
              <a:p>
                <a:pPr lvl="1"/>
                <a:r>
                  <a:rPr lang="en-IN" dirty="0"/>
                  <a:t>Its columns are linearly independent exactly when the rank is r=n</a:t>
                </a:r>
              </a:p>
              <a:p>
                <a:pPr lvl="2"/>
                <a:r>
                  <a:rPr lang="en-IN" dirty="0"/>
                  <a:t>N(A)=n-r</a:t>
                </a:r>
              </a:p>
              <a:p>
                <a:pPr lvl="1"/>
                <a:r>
                  <a:rPr lang="en-IN" dirty="0"/>
                  <a:t>There are n pivots and there are no free variables, only x=0 is in the N(A)</a:t>
                </a:r>
              </a:p>
            </p:txBody>
          </p:sp>
        </mc:Choice>
        <mc:Fallback xmlns="">
          <p:sp>
            <p:nvSpPr>
              <p:cNvPr id="3" name="Content Placeholder 2">
                <a:extLst>
                  <a:ext uri="{FF2B5EF4-FFF2-40B4-BE49-F238E27FC236}">
                    <a16:creationId xmlns:a16="http://schemas.microsoft.com/office/drawing/2014/main" id="{DC79FD67-ED56-265E-0F28-28CFD5196F59}"/>
                  </a:ext>
                </a:extLst>
              </p:cNvPr>
              <p:cNvSpPr>
                <a:spLocks noGrp="1" noRot="1" noChangeAspect="1" noMove="1" noResize="1" noEditPoints="1" noAdjustHandles="1" noChangeArrowheads="1" noChangeShapeType="1" noTextEdit="1"/>
              </p:cNvSpPr>
              <p:nvPr>
                <p:ph sz="quarter" idx="10"/>
              </p:nvPr>
            </p:nvSpPr>
            <p:spPr>
              <a:blipFill>
                <a:blip r:embed="rId2"/>
                <a:stretch>
                  <a:fillRect t="-819"/>
                </a:stretch>
              </a:blipFill>
            </p:spPr>
            <p:txBody>
              <a:bodyPr/>
              <a:lstStyle/>
              <a:p>
                <a:r>
                  <a:rPr lang="en-IN">
                    <a:noFill/>
                  </a:rPr>
                  <a:t> </a:t>
                </a:r>
              </a:p>
            </p:txBody>
          </p:sp>
        </mc:Fallback>
      </mc:AlternateContent>
    </p:spTree>
    <p:extLst>
      <p:ext uri="{BB962C8B-B14F-4D97-AF65-F5344CB8AC3E}">
        <p14:creationId xmlns:p14="http://schemas.microsoft.com/office/powerpoint/2010/main" val="3646544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D2C75-55A9-106D-11AB-084E53855E27}"/>
              </a:ext>
            </a:extLst>
          </p:cNvPr>
          <p:cNvSpPr>
            <a:spLocks noGrp="1"/>
          </p:cNvSpPr>
          <p:nvPr>
            <p:ph type="title"/>
          </p:nvPr>
        </p:nvSpPr>
        <p:spPr/>
        <p:txBody>
          <a:bodyPr/>
          <a:lstStyle/>
          <a:p>
            <a:r>
              <a:rPr lang="en-IN" dirty="0"/>
              <a:t>Vectors Spanning Subspace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752244A-00DA-5136-C198-F83E05BD5292}"/>
                  </a:ext>
                </a:extLst>
              </p:cNvPr>
              <p:cNvSpPr>
                <a:spLocks noGrp="1"/>
              </p:cNvSpPr>
              <p:nvPr>
                <p:ph sz="quarter" idx="10"/>
              </p:nvPr>
            </p:nvSpPr>
            <p:spPr/>
            <p:txBody>
              <a:bodyPr>
                <a:normAutofit fontScale="92500" lnSpcReduction="20000"/>
              </a:bodyPr>
              <a:lstStyle/>
              <a:p>
                <a:r>
                  <a:rPr lang="en-IN" dirty="0"/>
                  <a:t>Column space</a:t>
                </a:r>
              </a:p>
              <a:p>
                <a:pPr lvl="1"/>
                <a:r>
                  <a:rPr lang="en-IN" dirty="0"/>
                  <a:t>All co</a:t>
                </a:r>
              </a:p>
              <a:p>
                <a:r>
                  <a:rPr lang="en-IN" dirty="0"/>
                  <a:t>Row space</a:t>
                </a:r>
              </a:p>
              <a:p>
                <a:pPr lvl="1"/>
                <a:r>
                  <a:rPr lang="en-IN" dirty="0"/>
                  <a:t>Row space of A is C(</a:t>
                </a:r>
                <a14:m>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𝐴</m:t>
                        </m:r>
                      </m:e>
                      <m:sup>
                        <m:r>
                          <a:rPr lang="en-IN" b="0" i="1" smtClean="0">
                            <a:latin typeface="Cambria Math" panose="02040503050406030204" pitchFamily="18" charset="0"/>
                          </a:rPr>
                          <m:t>𝑇</m:t>
                        </m:r>
                      </m:sup>
                    </m:sSup>
                    <m:r>
                      <a:rPr lang="en-IN" b="0" i="1" smtClean="0">
                        <a:latin typeface="Cambria Math" panose="02040503050406030204" pitchFamily="18" charset="0"/>
                      </a:rPr>
                      <m:t>)</m:t>
                    </m:r>
                  </m:oMath>
                </a14:m>
                <a:endParaRPr lang="en-IN" dirty="0"/>
              </a:p>
              <a:p>
                <a:r>
                  <a:rPr lang="en-IN" dirty="0"/>
                  <a:t>Basis vectors</a:t>
                </a:r>
              </a:p>
              <a:p>
                <a:pPr lvl="1"/>
                <a:r>
                  <a:rPr lang="en-IN" dirty="0"/>
                  <a:t>Collection/sequence of vectors with two properties</a:t>
                </a:r>
              </a:p>
              <a:p>
                <a:pPr lvl="2"/>
                <a:r>
                  <a:rPr lang="en-IN" dirty="0"/>
                  <a:t>The collection should be linearly independent and </a:t>
                </a:r>
              </a:p>
              <a:p>
                <a:pPr lvl="2"/>
                <a:r>
                  <a:rPr lang="en-IN" dirty="0"/>
                  <a:t>They span the space</a:t>
                </a:r>
              </a:p>
              <a:p>
                <a:r>
                  <a:rPr lang="en-IN" dirty="0"/>
                  <a:t>Any invertible </a:t>
                </a:r>
                <a:r>
                  <a:rPr lang="en-IN" dirty="0" err="1"/>
                  <a:t>nxn</a:t>
                </a:r>
                <a:r>
                  <a:rPr lang="en-IN" dirty="0"/>
                  <a:t> matrix give a basis for </a:t>
                </a:r>
                <a14:m>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𝑅</m:t>
                        </m:r>
                      </m:e>
                      <m:sup>
                        <m:r>
                          <a:rPr lang="en-IN" b="0" i="1" smtClean="0">
                            <a:latin typeface="Cambria Math" panose="02040503050406030204" pitchFamily="18" charset="0"/>
                          </a:rPr>
                          <m:t>𝑛</m:t>
                        </m:r>
                      </m:sup>
                    </m:sSup>
                  </m:oMath>
                </a14:m>
                <a:endParaRPr lang="en-IN" dirty="0"/>
              </a:p>
              <a:p>
                <a:r>
                  <a:rPr lang="en-IN" dirty="0"/>
                  <a:t>For an invertible matrix:</a:t>
                </a:r>
              </a:p>
              <a:p>
                <a:pPr lvl="1"/>
                <a:r>
                  <a:rPr lang="en-IN" dirty="0"/>
                  <a:t>Only solution to </a:t>
                </a:r>
                <a14:m>
                  <m:oMath xmlns:m="http://schemas.openxmlformats.org/officeDocument/2006/math">
                    <m:r>
                      <a:rPr lang="en-IN" b="0" i="1" smtClean="0">
                        <a:latin typeface="Cambria Math" panose="02040503050406030204" pitchFamily="18" charset="0"/>
                      </a:rPr>
                      <m:t>𝐴𝑥</m:t>
                    </m:r>
                    <m:r>
                      <a:rPr lang="en-IN" b="0" i="1" smtClean="0">
                        <a:latin typeface="Cambria Math" panose="02040503050406030204" pitchFamily="18" charset="0"/>
                      </a:rPr>
                      <m:t>=</m:t>
                    </m:r>
                    <m:r>
                      <a:rPr lang="en-IN" b="0" i="1" smtClean="0">
                        <a:latin typeface="Cambria Math" panose="02040503050406030204" pitchFamily="18" charset="0"/>
                      </a:rPr>
                      <m:t>0</m:t>
                    </m:r>
                    <m:r>
                      <a:rPr lang="en-IN" b="0" i="1" smtClean="0">
                        <a:latin typeface="Cambria Math" panose="02040503050406030204" pitchFamily="18" charset="0"/>
                      </a:rPr>
                      <m:t> </m:t>
                    </m:r>
                    <m:r>
                      <a:rPr lang="en-IN" b="0" i="1" smtClean="0">
                        <a:latin typeface="Cambria Math" panose="02040503050406030204" pitchFamily="18" charset="0"/>
                      </a:rPr>
                      <m:t>𝑖𝑠</m:t>
                    </m:r>
                    <m:r>
                      <a:rPr lang="en-IN" b="0" i="1" smtClean="0">
                        <a:latin typeface="Cambria Math" panose="02040503050406030204" pitchFamily="18" charset="0"/>
                      </a:rPr>
                      <m:t> </m:t>
                    </m:r>
                    <m:r>
                      <a:rPr lang="en-IN" b="0" i="1" smtClean="0">
                        <a:latin typeface="Cambria Math" panose="02040503050406030204" pitchFamily="18" charset="0"/>
                      </a:rPr>
                      <m:t>𝑥</m:t>
                    </m:r>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𝐴</m:t>
                        </m:r>
                      </m:e>
                      <m:sup>
                        <m:r>
                          <a:rPr lang="en-IN" b="0" i="1" smtClean="0">
                            <a:latin typeface="Cambria Math" panose="02040503050406030204" pitchFamily="18" charset="0"/>
                          </a:rPr>
                          <m:t>−</m:t>
                        </m:r>
                        <m:r>
                          <a:rPr lang="en-IN" b="0" i="1" smtClean="0">
                            <a:latin typeface="Cambria Math" panose="02040503050406030204" pitchFamily="18" charset="0"/>
                          </a:rPr>
                          <m:t>1</m:t>
                        </m:r>
                      </m:sup>
                    </m:sSup>
                    <m:r>
                      <a:rPr lang="en-IN" b="0" i="1" smtClean="0">
                        <a:latin typeface="Cambria Math" panose="02040503050406030204" pitchFamily="18" charset="0"/>
                      </a:rPr>
                      <m:t>0</m:t>
                    </m:r>
                    <m:r>
                      <a:rPr lang="en-IN" b="0" i="1" smtClean="0">
                        <a:latin typeface="Cambria Math" panose="02040503050406030204" pitchFamily="18" charset="0"/>
                      </a:rPr>
                      <m:t>=</m:t>
                    </m:r>
                    <m:r>
                      <a:rPr lang="en-IN" b="0" i="1" smtClean="0">
                        <a:latin typeface="Cambria Math" panose="02040503050406030204" pitchFamily="18" charset="0"/>
                      </a:rPr>
                      <m:t>0</m:t>
                    </m:r>
                  </m:oMath>
                </a14:m>
                <a:endParaRPr lang="en-IN" b="0" dirty="0"/>
              </a:p>
              <a:p>
                <a:pPr lvl="1"/>
                <a:r>
                  <a:rPr lang="en-IN" dirty="0"/>
                  <a:t>Columns are independent -&gt; they span the whole space </a:t>
                </a:r>
                <a14:m>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𝑅</m:t>
                        </m:r>
                      </m:e>
                      <m:sup>
                        <m:r>
                          <a:rPr lang="en-IN" b="0" i="1" smtClean="0">
                            <a:latin typeface="Cambria Math" panose="02040503050406030204" pitchFamily="18" charset="0"/>
                          </a:rPr>
                          <m:t>𝑛</m:t>
                        </m:r>
                      </m:sup>
                    </m:sSup>
                  </m:oMath>
                </a14:m>
                <a:endParaRPr lang="en-IN" dirty="0"/>
              </a:p>
              <a:p>
                <a:pPr lvl="1"/>
                <a:r>
                  <a:rPr lang="en-IN" dirty="0"/>
                  <a:t>Thus </a:t>
                </a:r>
                <a14:m>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𝑅</m:t>
                        </m:r>
                      </m:e>
                      <m:sup>
                        <m:r>
                          <a:rPr lang="en-IN" b="0" i="1" smtClean="0">
                            <a:latin typeface="Cambria Math" panose="02040503050406030204" pitchFamily="18" charset="0"/>
                          </a:rPr>
                          <m:t>𝑛</m:t>
                        </m:r>
                      </m:sup>
                    </m:sSup>
                  </m:oMath>
                </a14:m>
                <a:r>
                  <a:rPr lang="en-IN" dirty="0"/>
                  <a:t> has infinitely many different bases</a:t>
                </a:r>
              </a:p>
              <a:p>
                <a:pPr lvl="1"/>
                <a:r>
                  <a:rPr lang="en-IN" b="0" dirty="0"/>
                  <a:t>Vectors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𝑣</m:t>
                        </m:r>
                      </m:e>
                      <m:sub>
                        <m:r>
                          <a:rPr lang="en-IN" b="0" i="1" smtClean="0">
                            <a:latin typeface="Cambria Math" panose="02040503050406030204" pitchFamily="18" charset="0"/>
                          </a:rPr>
                          <m:t>1</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𝑣</m:t>
                        </m:r>
                      </m:e>
                      <m:sub>
                        <m:r>
                          <a:rPr lang="en-IN" b="0" i="1" smtClean="0">
                            <a:latin typeface="Cambria Math" panose="02040503050406030204" pitchFamily="18" charset="0"/>
                          </a:rPr>
                          <m:t>2</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𝑣</m:t>
                        </m:r>
                      </m:e>
                      <m:sub>
                        <m:r>
                          <a:rPr lang="en-IN" b="0" i="1" smtClean="0">
                            <a:latin typeface="Cambria Math" panose="02040503050406030204" pitchFamily="18" charset="0"/>
                          </a:rPr>
                          <m:t>3</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𝑣</m:t>
                        </m:r>
                      </m:e>
                      <m:sub>
                        <m:r>
                          <a:rPr lang="en-IN" b="0" i="1" smtClean="0">
                            <a:latin typeface="Cambria Math" panose="02040503050406030204" pitchFamily="18" charset="0"/>
                          </a:rPr>
                          <m:t>𝑛</m:t>
                        </m:r>
                      </m:sub>
                    </m:sSub>
                  </m:oMath>
                </a14:m>
                <a:r>
                  <a:rPr lang="en-IN" dirty="0"/>
                  <a:t> are basis for </a:t>
                </a:r>
                <a14:m>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𝑅</m:t>
                        </m:r>
                      </m:e>
                      <m:sup>
                        <m:r>
                          <a:rPr lang="en-IN" b="0" i="1" smtClean="0">
                            <a:latin typeface="Cambria Math" panose="02040503050406030204" pitchFamily="18" charset="0"/>
                          </a:rPr>
                          <m:t>𝑛</m:t>
                        </m:r>
                      </m:sup>
                    </m:sSup>
                  </m:oMath>
                </a14:m>
                <a:r>
                  <a:rPr lang="en-IN" dirty="0"/>
                  <a:t> when they are the columns of an </a:t>
                </a:r>
                <a:r>
                  <a:rPr lang="en-IN" dirty="0" err="1"/>
                  <a:t>nxn</a:t>
                </a:r>
                <a:r>
                  <a:rPr lang="en-IN" dirty="0"/>
                  <a:t> invertible matrix</a:t>
                </a:r>
              </a:p>
              <a:p>
                <a:r>
                  <a:rPr lang="en-IN" dirty="0"/>
                  <a:t>For a singular matrix (non-invertible):</a:t>
                </a:r>
              </a:p>
              <a:p>
                <a:pPr lvl="1"/>
                <a:r>
                  <a:rPr lang="en-IN" dirty="0"/>
                  <a:t>Non-invertible</a:t>
                </a:r>
              </a:p>
              <a:p>
                <a:pPr lvl="1"/>
                <a:r>
                  <a:rPr lang="en-IN" dirty="0"/>
                  <a:t>Has dependent columns</a:t>
                </a:r>
              </a:p>
              <a:p>
                <a:pPr lvl="1"/>
                <a:r>
                  <a:rPr lang="en-IN" dirty="0"/>
                  <a:t>Column space is </a:t>
                </a:r>
                <a14:m>
                  <m:oMath xmlns:m="http://schemas.openxmlformats.org/officeDocument/2006/math">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𝑅</m:t>
                        </m:r>
                      </m:e>
                      <m:sup>
                        <m:r>
                          <a:rPr lang="en-IN" b="0" i="1" smtClean="0">
                            <a:latin typeface="Cambria Math" panose="02040503050406030204" pitchFamily="18" charset="0"/>
                          </a:rPr>
                          <m:t>𝑛</m:t>
                        </m:r>
                      </m:sup>
                    </m:sSup>
                  </m:oMath>
                </a14:m>
                <a:endParaRPr lang="en-IN" dirty="0"/>
              </a:p>
            </p:txBody>
          </p:sp>
        </mc:Choice>
        <mc:Fallback xmlns="">
          <p:sp>
            <p:nvSpPr>
              <p:cNvPr id="3" name="Content Placeholder 2">
                <a:extLst>
                  <a:ext uri="{FF2B5EF4-FFF2-40B4-BE49-F238E27FC236}">
                    <a16:creationId xmlns:a16="http://schemas.microsoft.com/office/drawing/2014/main" id="{C752244A-00DA-5136-C198-F83E05BD5292}"/>
                  </a:ext>
                </a:extLst>
              </p:cNvPr>
              <p:cNvSpPr>
                <a:spLocks noGrp="1" noRot="1" noChangeAspect="1" noMove="1" noResize="1" noEditPoints="1" noAdjustHandles="1" noChangeArrowheads="1" noChangeShapeType="1" noTextEdit="1"/>
              </p:cNvSpPr>
              <p:nvPr>
                <p:ph sz="quarter" idx="10"/>
              </p:nvPr>
            </p:nvSpPr>
            <p:spPr>
              <a:blipFill>
                <a:blip r:embed="rId2"/>
                <a:stretch>
                  <a:fillRect t="-1638"/>
                </a:stretch>
              </a:blipFill>
            </p:spPr>
            <p:txBody>
              <a:bodyPr/>
              <a:lstStyle/>
              <a:p>
                <a:r>
                  <a:rPr lang="en-IN">
                    <a:noFill/>
                  </a:rPr>
                  <a:t> </a:t>
                </a:r>
              </a:p>
            </p:txBody>
          </p:sp>
        </mc:Fallback>
      </mc:AlternateContent>
    </p:spTree>
    <p:extLst>
      <p:ext uri="{BB962C8B-B14F-4D97-AF65-F5344CB8AC3E}">
        <p14:creationId xmlns:p14="http://schemas.microsoft.com/office/powerpoint/2010/main" val="41435869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2CDE3-575A-1104-77B7-CDAA1EA9BA8E}"/>
              </a:ext>
            </a:extLst>
          </p:cNvPr>
          <p:cNvSpPr>
            <a:spLocks noGrp="1"/>
          </p:cNvSpPr>
          <p:nvPr>
            <p:ph type="title"/>
          </p:nvPr>
        </p:nvSpPr>
        <p:spPr/>
        <p:txBody>
          <a:bodyPr/>
          <a:lstStyle/>
          <a:p>
            <a:r>
              <a:rPr lang="en-IN" dirty="0"/>
              <a:t>Finding Basis Vectors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28604C9-FA0B-AA65-43AF-0CB21A17E9B1}"/>
                  </a:ext>
                </a:extLst>
              </p:cNvPr>
              <p:cNvSpPr>
                <a:spLocks noGrp="1"/>
              </p:cNvSpPr>
              <p:nvPr>
                <p:ph sz="quarter" idx="10"/>
              </p:nvPr>
            </p:nvSpPr>
            <p:spPr/>
            <p:txBody>
              <a:bodyPr>
                <a:normAutofit lnSpcReduction="10000"/>
              </a:bodyPr>
              <a:lstStyle/>
              <a:p>
                <a:r>
                  <a:rPr lang="en-IN" dirty="0"/>
                  <a:t>R (RREF) of matrix A:</a:t>
                </a:r>
              </a:p>
              <a:p>
                <a:pPr lvl="1"/>
                <a:r>
                  <a:rPr lang="en-IN" dirty="0"/>
                  <a:t>The pivot column of C(R) is a basis for C(R) but it does not belong to C(A)</a:t>
                </a:r>
              </a:p>
              <a:p>
                <a:r>
                  <a:rPr lang="en-IN" dirty="0"/>
                  <a:t>Pivot columns of matrix A are a basis for its column space</a:t>
                </a:r>
              </a:p>
              <a:p>
                <a:r>
                  <a:rPr lang="en-IN" dirty="0"/>
                  <a:t>Pivot rows of matrix A are the basis for its row space</a:t>
                </a:r>
              </a:p>
              <a:p>
                <a:r>
                  <a:rPr lang="en-IN" dirty="0"/>
                  <a:t>Row space of R and A are same</a:t>
                </a:r>
              </a:p>
              <a:p>
                <a:r>
                  <a:rPr lang="en-IN" dirty="0"/>
                  <a:t>Rows with pivot of a matrix form the basis for row space</a:t>
                </a:r>
              </a:p>
              <a:p>
                <a:r>
                  <a:rPr lang="en-IN" dirty="0"/>
                  <a:t>Number of vectors in the basis is the dimension of the space</a:t>
                </a:r>
              </a:p>
              <a:p>
                <a14:m>
                  <m:oMath xmlns:m="http://schemas.openxmlformats.org/officeDocument/2006/math">
                    <m:r>
                      <a:rPr lang="en-IN" i="1" dirty="0" smtClean="0">
                        <a:latin typeface="Cambria Math" panose="02040503050406030204" pitchFamily="18" charset="0"/>
                      </a:rPr>
                      <m:t>𝐶</m:t>
                    </m:r>
                    <m:d>
                      <m:dPr>
                        <m:ctrlPr>
                          <a:rPr lang="en-IN" i="1" dirty="0" smtClean="0">
                            <a:latin typeface="Cambria Math" panose="02040503050406030204" pitchFamily="18" charset="0"/>
                          </a:rPr>
                        </m:ctrlPr>
                      </m:dPr>
                      <m:e>
                        <m:r>
                          <a:rPr lang="en-IN" i="1" dirty="0" smtClean="0">
                            <a:latin typeface="Cambria Math" panose="02040503050406030204" pitchFamily="18" charset="0"/>
                          </a:rPr>
                          <m:t>𝐴</m:t>
                        </m:r>
                      </m:e>
                    </m:d>
                    <m:r>
                      <a:rPr lang="en-IN" b="0" i="1" dirty="0" smtClean="0">
                        <a:latin typeface="Cambria Math" panose="02040503050406030204" pitchFamily="18" charset="0"/>
                      </a:rPr>
                      <m:t>−</m:t>
                    </m:r>
                    <m:r>
                      <a:rPr lang="en-IN" b="0" i="1" dirty="0" smtClean="0">
                        <a:latin typeface="Cambria Math" panose="02040503050406030204" pitchFamily="18" charset="0"/>
                      </a:rPr>
                      <m:t>𝑐𝑜𝑙𝑢𝑚𝑛</m:t>
                    </m:r>
                    <m:r>
                      <a:rPr lang="en-IN" b="0" i="1" dirty="0" smtClean="0">
                        <a:latin typeface="Cambria Math" panose="02040503050406030204" pitchFamily="18" charset="0"/>
                      </a:rPr>
                      <m:t> </m:t>
                    </m:r>
                    <m:r>
                      <a:rPr lang="en-IN" b="0" i="1" dirty="0" smtClean="0">
                        <a:latin typeface="Cambria Math" panose="02040503050406030204" pitchFamily="18" charset="0"/>
                      </a:rPr>
                      <m:t>𝑠𝑝𝑎𝑐𝑒</m:t>
                    </m:r>
                    <m:r>
                      <a:rPr lang="en-IN" b="0" i="1" dirty="0" smtClean="0">
                        <a:latin typeface="Cambria Math" panose="02040503050406030204" pitchFamily="18" charset="0"/>
                      </a:rPr>
                      <m:t> </m:t>
                    </m:r>
                    <m:r>
                      <a:rPr lang="en-IN" i="1" dirty="0" smtClean="0">
                        <a:latin typeface="Cambria Math" panose="02040503050406030204" pitchFamily="18" charset="0"/>
                      </a:rPr>
                      <m:t>𝑎𝑛𝑑</m:t>
                    </m:r>
                    <m:r>
                      <a:rPr lang="en-IN" i="1" dirty="0" smtClean="0">
                        <a:latin typeface="Cambria Math" panose="02040503050406030204" pitchFamily="18" charset="0"/>
                      </a:rPr>
                      <m:t> </m:t>
                    </m:r>
                    <m:r>
                      <a:rPr lang="en-IN" i="1" dirty="0" smtClean="0">
                        <a:latin typeface="Cambria Math" panose="02040503050406030204" pitchFamily="18" charset="0"/>
                      </a:rPr>
                      <m:t>𝐶</m:t>
                    </m:r>
                    <m:d>
                      <m:dPr>
                        <m:ctrlPr>
                          <a:rPr lang="en-IN" i="1" dirty="0" smtClean="0">
                            <a:latin typeface="Cambria Math" panose="02040503050406030204" pitchFamily="18" charset="0"/>
                          </a:rPr>
                        </m:ctrlPr>
                      </m:dPr>
                      <m:e>
                        <m:sSup>
                          <m:sSupPr>
                            <m:ctrlPr>
                              <a:rPr lang="en-IN" b="0" i="1" dirty="0" smtClean="0">
                                <a:latin typeface="Cambria Math" panose="02040503050406030204" pitchFamily="18" charset="0"/>
                              </a:rPr>
                            </m:ctrlPr>
                          </m:sSupPr>
                          <m:e>
                            <m:r>
                              <a:rPr lang="en-IN" b="0" i="1" dirty="0" smtClean="0">
                                <a:latin typeface="Cambria Math" panose="02040503050406030204" pitchFamily="18" charset="0"/>
                              </a:rPr>
                              <m:t>𝐴</m:t>
                            </m:r>
                          </m:e>
                          <m:sup>
                            <m:r>
                              <a:rPr lang="en-IN" b="0" i="1" dirty="0" smtClean="0">
                                <a:latin typeface="Cambria Math" panose="02040503050406030204" pitchFamily="18" charset="0"/>
                              </a:rPr>
                              <m:t>𝑇</m:t>
                            </m:r>
                          </m:sup>
                        </m:sSup>
                      </m:e>
                    </m:d>
                    <m:r>
                      <a:rPr lang="en-IN" b="0" i="1" dirty="0" smtClean="0">
                        <a:latin typeface="Cambria Math" panose="02040503050406030204" pitchFamily="18" charset="0"/>
                      </a:rPr>
                      <m:t>−</m:t>
                    </m:r>
                    <m:r>
                      <a:rPr lang="en-IN" b="0" i="1" dirty="0" smtClean="0">
                        <a:latin typeface="Cambria Math" panose="02040503050406030204" pitchFamily="18" charset="0"/>
                      </a:rPr>
                      <m:t>𝑟𝑜𝑤</m:t>
                    </m:r>
                    <m:r>
                      <a:rPr lang="en-IN" b="0" i="1" dirty="0" smtClean="0">
                        <a:latin typeface="Cambria Math" panose="02040503050406030204" pitchFamily="18" charset="0"/>
                      </a:rPr>
                      <m:t> </m:t>
                    </m:r>
                    <m:r>
                      <a:rPr lang="en-IN" b="0" i="1" dirty="0" smtClean="0">
                        <a:latin typeface="Cambria Math" panose="02040503050406030204" pitchFamily="18" charset="0"/>
                      </a:rPr>
                      <m:t>𝑠𝑝𝑎𝑐𝑒</m:t>
                    </m:r>
                  </m:oMath>
                </a14:m>
                <a:r>
                  <a:rPr lang="en-IN" dirty="0"/>
                  <a:t> have the same dimension i.e. rank r </a:t>
                </a:r>
              </a:p>
              <a:p>
                <a:r>
                  <a:rPr lang="en-IN" dirty="0"/>
                  <a:t>C(A) is subspace in </a:t>
                </a:r>
                <a14:m>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𝑅</m:t>
                        </m:r>
                      </m:e>
                      <m:sup>
                        <m:r>
                          <a:rPr lang="en-IN" b="0" i="1" smtClean="0">
                            <a:latin typeface="Cambria Math" panose="02040503050406030204" pitchFamily="18" charset="0"/>
                          </a:rPr>
                          <m:t>𝑛</m:t>
                        </m:r>
                      </m:sup>
                    </m:sSup>
                  </m:oMath>
                </a14:m>
                <a:endParaRPr lang="en-IN" b="0" dirty="0"/>
              </a:p>
              <a:p>
                <a:pPr lvl="1"/>
                <a:r>
                  <a:rPr lang="en-IN" dirty="0"/>
                  <a:t>N(A) is calculated by solving </a:t>
                </a:r>
                <a14:m>
                  <m:oMath xmlns:m="http://schemas.openxmlformats.org/officeDocument/2006/math">
                    <m:r>
                      <a:rPr lang="en-IN" b="0" i="1" smtClean="0">
                        <a:latin typeface="Cambria Math" panose="02040503050406030204" pitchFamily="18" charset="0"/>
                      </a:rPr>
                      <m:t>𝐴𝑥</m:t>
                    </m:r>
                    <m:r>
                      <a:rPr lang="en-IN" b="0" i="1" smtClean="0">
                        <a:latin typeface="Cambria Math" panose="02040503050406030204" pitchFamily="18" charset="0"/>
                      </a:rPr>
                      <m:t>=</m:t>
                    </m:r>
                    <m:r>
                      <a:rPr lang="en-IN" b="0" i="1" smtClean="0">
                        <a:latin typeface="Cambria Math" panose="02040503050406030204" pitchFamily="18" charset="0"/>
                      </a:rPr>
                      <m:t>0</m:t>
                    </m:r>
                  </m:oMath>
                </a14:m>
                <a:r>
                  <a:rPr lang="en-IN" dirty="0"/>
                  <a:t> and is a subspace in </a:t>
                </a:r>
                <a14:m>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𝑅</m:t>
                        </m:r>
                      </m:e>
                      <m:sup>
                        <m:r>
                          <a:rPr lang="en-IN" b="0" i="1" smtClean="0">
                            <a:latin typeface="Cambria Math" panose="02040503050406030204" pitchFamily="18" charset="0"/>
                          </a:rPr>
                          <m:t>𝑛</m:t>
                        </m:r>
                      </m:sup>
                    </m:sSup>
                  </m:oMath>
                </a14:m>
                <a:endParaRPr lang="en-IN" b="0" dirty="0"/>
              </a:p>
              <a:p>
                <a:pPr lvl="1"/>
                <a:r>
                  <a:rPr lang="en-IN" dirty="0"/>
                  <a:t>It is a subspace in </a:t>
                </a:r>
                <a14:m>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𝑅</m:t>
                        </m:r>
                      </m:e>
                      <m:sup>
                        <m:r>
                          <a:rPr lang="en-IN" b="0" i="1" smtClean="0">
                            <a:latin typeface="Cambria Math" panose="02040503050406030204" pitchFamily="18" charset="0"/>
                          </a:rPr>
                          <m:t>𝑛</m:t>
                        </m:r>
                      </m:sup>
                    </m:sSup>
                  </m:oMath>
                </a14:m>
                <a:r>
                  <a:rPr lang="en-IN" dirty="0"/>
                  <a:t> and dimensions are (n-r)</a:t>
                </a:r>
              </a:p>
              <a:p>
                <a:r>
                  <a:rPr lang="en-IN" dirty="0"/>
                  <a:t>C(</a:t>
                </a:r>
                <a14:m>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𝐴</m:t>
                        </m:r>
                      </m:e>
                      <m:sup>
                        <m:r>
                          <a:rPr lang="en-IN" b="0" i="1" smtClean="0">
                            <a:latin typeface="Cambria Math" panose="02040503050406030204" pitchFamily="18" charset="0"/>
                          </a:rPr>
                          <m:t>𝑇</m:t>
                        </m:r>
                      </m:sup>
                    </m:sSup>
                    <m:r>
                      <a:rPr lang="en-IN" b="0" i="1" smtClean="0">
                        <a:latin typeface="Cambria Math" panose="02040503050406030204" pitchFamily="18" charset="0"/>
                      </a:rPr>
                      <m:t>)</m:t>
                    </m:r>
                  </m:oMath>
                </a14:m>
                <a:r>
                  <a:rPr lang="en-IN" dirty="0"/>
                  <a:t> is subspace in </a:t>
                </a:r>
                <a14:m>
                  <m:oMath xmlns:m="http://schemas.openxmlformats.org/officeDocument/2006/math">
                    <m:sSup>
                      <m:sSupPr>
                        <m:ctrlPr>
                          <a:rPr lang="en-IN" i="1">
                            <a:latin typeface="Cambria Math" panose="02040503050406030204" pitchFamily="18" charset="0"/>
                          </a:rPr>
                        </m:ctrlPr>
                      </m:sSupPr>
                      <m:e>
                        <m:r>
                          <a:rPr lang="en-IN" i="1">
                            <a:latin typeface="Cambria Math" panose="02040503050406030204" pitchFamily="18" charset="0"/>
                          </a:rPr>
                          <m:t>𝑅</m:t>
                        </m:r>
                      </m:e>
                      <m:sup>
                        <m:r>
                          <a:rPr lang="en-IN" b="0" i="1" smtClean="0">
                            <a:latin typeface="Cambria Math" panose="02040503050406030204" pitchFamily="18" charset="0"/>
                          </a:rPr>
                          <m:t>𝑚</m:t>
                        </m:r>
                      </m:sup>
                    </m:sSup>
                  </m:oMath>
                </a14:m>
                <a:endParaRPr lang="en-IN" dirty="0"/>
              </a:p>
              <a:p>
                <a:pPr lvl="1"/>
                <a:r>
                  <a:rPr lang="en-IN" dirty="0"/>
                  <a:t>Left </a:t>
                </a:r>
                <a:r>
                  <a:rPr lang="en-IN" dirty="0" err="1"/>
                  <a:t>nullspace</a:t>
                </a:r>
                <a:r>
                  <a:rPr lang="en-IN" dirty="0"/>
                  <a:t> N</a:t>
                </a:r>
                <a14:m>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m:t>
                        </m:r>
                        <m:r>
                          <a:rPr lang="en-IN" b="0" i="1" smtClean="0">
                            <a:latin typeface="Cambria Math" panose="02040503050406030204" pitchFamily="18" charset="0"/>
                          </a:rPr>
                          <m:t>𝐴</m:t>
                        </m:r>
                      </m:e>
                      <m:sup>
                        <m:r>
                          <a:rPr lang="en-IN" b="0" i="1" smtClean="0">
                            <a:latin typeface="Cambria Math" panose="02040503050406030204" pitchFamily="18" charset="0"/>
                          </a:rPr>
                          <m:t>𝑇</m:t>
                        </m:r>
                      </m:sup>
                    </m:sSup>
                    <m:r>
                      <a:rPr lang="en-IN" b="0" i="1" smtClean="0">
                        <a:latin typeface="Cambria Math" panose="02040503050406030204" pitchFamily="18" charset="0"/>
                      </a:rPr>
                      <m:t>)</m:t>
                    </m:r>
                  </m:oMath>
                </a14:m>
                <a:r>
                  <a:rPr lang="en-IN" dirty="0"/>
                  <a:t> is calculated by solving </a:t>
                </a:r>
                <a14:m>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𝐴</m:t>
                        </m:r>
                      </m:e>
                      <m:sup>
                        <m:r>
                          <a:rPr lang="en-IN" b="0" i="1" smtClean="0">
                            <a:latin typeface="Cambria Math" panose="02040503050406030204" pitchFamily="18" charset="0"/>
                          </a:rPr>
                          <m:t>𝑇</m:t>
                        </m:r>
                      </m:sup>
                    </m:sSup>
                    <m:r>
                      <a:rPr lang="en-IN" b="0" i="1" smtClean="0">
                        <a:latin typeface="Cambria Math" panose="02040503050406030204" pitchFamily="18" charset="0"/>
                      </a:rPr>
                      <m:t>𝑦</m:t>
                    </m:r>
                    <m:r>
                      <a:rPr lang="en-IN" b="0" i="1" smtClean="0">
                        <a:latin typeface="Cambria Math" panose="02040503050406030204" pitchFamily="18" charset="0"/>
                      </a:rPr>
                      <m:t>=</m:t>
                    </m:r>
                    <m:r>
                      <a:rPr lang="en-IN" b="0" i="1" smtClean="0">
                        <a:latin typeface="Cambria Math" panose="02040503050406030204" pitchFamily="18" charset="0"/>
                      </a:rPr>
                      <m:t>0</m:t>
                    </m:r>
                  </m:oMath>
                </a14:m>
                <a:endParaRPr lang="en-IN" dirty="0"/>
              </a:p>
              <a:p>
                <a:pPr lvl="1"/>
                <a:r>
                  <a:rPr lang="en-IN" dirty="0"/>
                  <a:t>It is a subspace in </a:t>
                </a:r>
                <a14:m>
                  <m:oMath xmlns:m="http://schemas.openxmlformats.org/officeDocument/2006/math">
                    <m:sSup>
                      <m:sSupPr>
                        <m:ctrlPr>
                          <a:rPr lang="en-IN" i="1">
                            <a:latin typeface="Cambria Math" panose="02040503050406030204" pitchFamily="18" charset="0"/>
                          </a:rPr>
                        </m:ctrlPr>
                      </m:sSupPr>
                      <m:e>
                        <m:r>
                          <a:rPr lang="en-IN" i="1">
                            <a:latin typeface="Cambria Math" panose="02040503050406030204" pitchFamily="18" charset="0"/>
                          </a:rPr>
                          <m:t>𝑅</m:t>
                        </m:r>
                      </m:e>
                      <m:sup>
                        <m:r>
                          <a:rPr lang="en-IN" b="0" i="1" smtClean="0">
                            <a:latin typeface="Cambria Math" panose="02040503050406030204" pitchFamily="18" charset="0"/>
                          </a:rPr>
                          <m:t>𝑚</m:t>
                        </m:r>
                      </m:sup>
                    </m:sSup>
                  </m:oMath>
                </a14:m>
                <a:r>
                  <a:rPr lang="en-IN" dirty="0"/>
                  <a:t> and dimensions are (m-r)</a:t>
                </a:r>
              </a:p>
              <a:p>
                <a:r>
                  <a:rPr lang="en-IN" dirty="0"/>
                  <a:t>Dimensions count is free variable count</a:t>
                </a:r>
              </a:p>
              <a:p>
                <a:pPr marL="93663" indent="0">
                  <a:buNone/>
                </a:pPr>
                <a:endParaRPr lang="en-IN" dirty="0"/>
              </a:p>
            </p:txBody>
          </p:sp>
        </mc:Choice>
        <mc:Fallback xmlns="">
          <p:sp>
            <p:nvSpPr>
              <p:cNvPr id="3" name="Content Placeholder 2">
                <a:extLst>
                  <a:ext uri="{FF2B5EF4-FFF2-40B4-BE49-F238E27FC236}">
                    <a16:creationId xmlns:a16="http://schemas.microsoft.com/office/drawing/2014/main" id="{928604C9-FA0B-AA65-43AF-0CB21A17E9B1}"/>
                  </a:ext>
                </a:extLst>
              </p:cNvPr>
              <p:cNvSpPr>
                <a:spLocks noGrp="1" noRot="1" noChangeAspect="1" noMove="1" noResize="1" noEditPoints="1" noAdjustHandles="1" noChangeArrowheads="1" noChangeShapeType="1" noTextEdit="1"/>
              </p:cNvSpPr>
              <p:nvPr>
                <p:ph sz="quarter" idx="10"/>
              </p:nvPr>
            </p:nvSpPr>
            <p:spPr>
              <a:blipFill>
                <a:blip r:embed="rId2"/>
                <a:stretch>
                  <a:fillRect t="-1433"/>
                </a:stretch>
              </a:blipFill>
            </p:spPr>
            <p:txBody>
              <a:bodyPr/>
              <a:lstStyle/>
              <a:p>
                <a:r>
                  <a:rPr lang="en-IN">
                    <a:noFill/>
                  </a:rPr>
                  <a:t> </a:t>
                </a:r>
              </a:p>
            </p:txBody>
          </p:sp>
        </mc:Fallback>
      </mc:AlternateContent>
    </p:spTree>
    <p:extLst>
      <p:ext uri="{BB962C8B-B14F-4D97-AF65-F5344CB8AC3E}">
        <p14:creationId xmlns:p14="http://schemas.microsoft.com/office/powerpoint/2010/main" val="899063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D1297-2AAD-EF58-11DA-C5D5E64BCE21}"/>
              </a:ext>
            </a:extLst>
          </p:cNvPr>
          <p:cNvSpPr>
            <a:spLocks noGrp="1"/>
          </p:cNvSpPr>
          <p:nvPr>
            <p:ph type="title"/>
          </p:nvPr>
        </p:nvSpPr>
        <p:spPr/>
        <p:txBody>
          <a:bodyPr/>
          <a:lstStyle/>
          <a:p>
            <a:r>
              <a:rPr lang="en-IN" dirty="0"/>
              <a:t>Orthogonal Subspaces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D68E0B1-1FD0-88C7-24E5-C766B819F3DF}"/>
                  </a:ext>
                </a:extLst>
              </p:cNvPr>
              <p:cNvSpPr>
                <a:spLocks noGrp="1"/>
              </p:cNvSpPr>
              <p:nvPr>
                <p:ph sz="quarter" idx="10"/>
              </p:nvPr>
            </p:nvSpPr>
            <p:spPr/>
            <p:txBody>
              <a:bodyPr>
                <a:normAutofit lnSpcReduction="10000"/>
              </a:bodyPr>
              <a:lstStyle/>
              <a:p>
                <a:r>
                  <a:rPr lang="en-IN" dirty="0"/>
                  <a:t>Two vectors </a:t>
                </a:r>
                <a14:m>
                  <m:oMath xmlns:m="http://schemas.openxmlformats.org/officeDocument/2006/math">
                    <m:r>
                      <a:rPr lang="en-IN" b="0" i="1" smtClean="0">
                        <a:latin typeface="Cambria Math" panose="02040503050406030204" pitchFamily="18" charset="0"/>
                      </a:rPr>
                      <m:t>𝑣</m:t>
                    </m:r>
                    <m:r>
                      <a:rPr lang="en-IN" b="0" i="1" smtClean="0">
                        <a:latin typeface="Cambria Math" panose="02040503050406030204" pitchFamily="18" charset="0"/>
                      </a:rPr>
                      <m:t>,</m:t>
                    </m:r>
                    <m:r>
                      <a:rPr lang="en-IN" b="0" i="1" smtClean="0">
                        <a:latin typeface="Cambria Math" panose="02040503050406030204" pitchFamily="18" charset="0"/>
                      </a:rPr>
                      <m:t>𝑢</m:t>
                    </m:r>
                  </m:oMath>
                </a14:m>
                <a:r>
                  <a:rPr lang="en-IN" dirty="0"/>
                  <a:t> are orthogonal when </a:t>
                </a:r>
                <a14:m>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𝑣</m:t>
                        </m:r>
                      </m:e>
                      <m:sup>
                        <m:r>
                          <a:rPr lang="en-IN" b="0" i="1" smtClean="0">
                            <a:latin typeface="Cambria Math" panose="02040503050406030204" pitchFamily="18" charset="0"/>
                          </a:rPr>
                          <m:t>𝑇</m:t>
                        </m:r>
                      </m:sup>
                    </m:sSup>
                    <m:r>
                      <a:rPr lang="en-IN" b="0" i="1" smtClean="0">
                        <a:latin typeface="Cambria Math" panose="02040503050406030204" pitchFamily="18" charset="0"/>
                      </a:rPr>
                      <m:t>𝑢</m:t>
                    </m:r>
                    <m:r>
                      <a:rPr lang="en-IN" b="0" i="1" smtClean="0">
                        <a:latin typeface="Cambria Math" panose="02040503050406030204" pitchFamily="18" charset="0"/>
                      </a:rPr>
                      <m:t>=0</m:t>
                    </m:r>
                  </m:oMath>
                </a14:m>
                <a:endParaRPr lang="en-IN" dirty="0"/>
              </a:p>
              <a:p>
                <a:r>
                  <a:rPr lang="en-IN" dirty="0"/>
                  <a:t>Two subspaces V and U of a vector space  are orthogonal if</a:t>
                </a:r>
              </a:p>
              <a:p>
                <a:pPr lvl="1"/>
                <a14:m>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𝑣</m:t>
                        </m:r>
                      </m:e>
                      <m:sup>
                        <m:r>
                          <a:rPr lang="en-IN" b="0" i="1" smtClean="0">
                            <a:latin typeface="Cambria Math" panose="02040503050406030204" pitchFamily="18" charset="0"/>
                          </a:rPr>
                          <m:t>𝑇</m:t>
                        </m:r>
                      </m:sup>
                    </m:sSup>
                    <m:r>
                      <a:rPr lang="en-IN" b="0" i="1" smtClean="0">
                        <a:latin typeface="Cambria Math" panose="02040503050406030204" pitchFamily="18" charset="0"/>
                      </a:rPr>
                      <m:t>𝑢</m:t>
                    </m:r>
                    <m:r>
                      <a:rPr lang="en-IN" b="0" i="1" smtClean="0">
                        <a:latin typeface="Cambria Math" panose="02040503050406030204" pitchFamily="18" charset="0"/>
                      </a:rPr>
                      <m:t>=0</m:t>
                    </m:r>
                  </m:oMath>
                </a14:m>
                <a:r>
                  <a:rPr lang="en-IN" dirty="0"/>
                  <a:t> for all </a:t>
                </a:r>
                <a14:m>
                  <m:oMath xmlns:m="http://schemas.openxmlformats.org/officeDocument/2006/math">
                    <m:r>
                      <a:rPr lang="en-IN" b="0" i="1" smtClean="0">
                        <a:latin typeface="Cambria Math" panose="02040503050406030204" pitchFamily="18" charset="0"/>
                      </a:rPr>
                      <m:t>𝑣</m:t>
                    </m:r>
                  </m:oMath>
                </a14:m>
                <a:r>
                  <a:rPr lang="en-IN" dirty="0"/>
                  <a:t> in V and </a:t>
                </a:r>
                <a14:m>
                  <m:oMath xmlns:m="http://schemas.openxmlformats.org/officeDocument/2006/math">
                    <m:r>
                      <a:rPr lang="en-IN" i="1">
                        <a:latin typeface="Cambria Math" panose="02040503050406030204" pitchFamily="18" charset="0"/>
                      </a:rPr>
                      <m:t>𝑢</m:t>
                    </m:r>
                    <m:r>
                      <a:rPr lang="en-IN" i="1">
                        <a:latin typeface="Cambria Math" panose="02040503050406030204" pitchFamily="18" charset="0"/>
                      </a:rPr>
                      <m:t> </m:t>
                    </m:r>
                  </m:oMath>
                </a14:m>
                <a:r>
                  <a:rPr lang="en-IN" dirty="0"/>
                  <a:t>in W</a:t>
                </a:r>
              </a:p>
              <a:p>
                <a:r>
                  <a:rPr lang="en-IN" dirty="0"/>
                  <a:t>Orthogonality is impossible when (dimension V + dimension W)&gt; dimension (whole space)</a:t>
                </a:r>
              </a:p>
              <a:p>
                <a:r>
                  <a:rPr lang="en-IN" dirty="0"/>
                  <a:t>For a matrix A:</a:t>
                </a:r>
              </a:p>
              <a:p>
                <a:pPr lvl="1"/>
                <a:r>
                  <a:rPr lang="en-IN" dirty="0"/>
                  <a:t>Null space N(A) when </a:t>
                </a:r>
                <a14:m>
                  <m:oMath xmlns:m="http://schemas.openxmlformats.org/officeDocument/2006/math">
                    <m:r>
                      <a:rPr lang="en-IN" b="0" i="1" smtClean="0">
                        <a:latin typeface="Cambria Math" panose="02040503050406030204" pitchFamily="18" charset="0"/>
                      </a:rPr>
                      <m:t>𝐴𝑥</m:t>
                    </m:r>
                    <m:r>
                      <a:rPr lang="en-IN" b="0" i="1" smtClean="0">
                        <a:latin typeface="Cambria Math" panose="02040503050406030204" pitchFamily="18" charset="0"/>
                      </a:rPr>
                      <m:t>=0⇒</m:t>
                    </m:r>
                    <m:sSup>
                      <m:sSupPr>
                        <m:ctrlPr>
                          <a:rPr lang="en-IN" b="0" i="1" smtClean="0">
                            <a:latin typeface="Cambria Math" panose="02040503050406030204" pitchFamily="18" charset="0"/>
                          </a:rPr>
                        </m:ctrlPr>
                      </m:sSupPr>
                      <m:e>
                        <m:d>
                          <m:dPr>
                            <m:ctrlPr>
                              <a:rPr lang="en-IN" b="0" i="1" smtClean="0">
                                <a:latin typeface="Cambria Math" panose="02040503050406030204" pitchFamily="18" charset="0"/>
                              </a:rPr>
                            </m:ctrlPr>
                          </m:dPr>
                          <m:e>
                            <m:sSup>
                              <m:sSupPr>
                                <m:ctrlPr>
                                  <a:rPr lang="en-IN" b="0" i="1" smtClean="0">
                                    <a:latin typeface="Cambria Math" panose="02040503050406030204" pitchFamily="18" charset="0"/>
                                  </a:rPr>
                                </m:ctrlPr>
                              </m:sSupPr>
                              <m:e>
                                <m:r>
                                  <a:rPr lang="en-IN" b="0" i="1" smtClean="0">
                                    <a:latin typeface="Cambria Math" panose="02040503050406030204" pitchFamily="18" charset="0"/>
                                  </a:rPr>
                                  <m:t>𝐴</m:t>
                                </m:r>
                              </m:e>
                              <m:sup>
                                <m:r>
                                  <a:rPr lang="en-IN" b="0" i="1" smtClean="0">
                                    <a:latin typeface="Cambria Math" panose="02040503050406030204" pitchFamily="18" charset="0"/>
                                  </a:rPr>
                                  <m:t>𝑇</m:t>
                                </m:r>
                              </m:sup>
                            </m:sSup>
                          </m:e>
                        </m:d>
                      </m:e>
                      <m:sup>
                        <m:r>
                          <a:rPr lang="en-IN" b="0" i="1" smtClean="0">
                            <a:latin typeface="Cambria Math" panose="02040503050406030204" pitchFamily="18" charset="0"/>
                          </a:rPr>
                          <m:t>𝑇</m:t>
                        </m:r>
                      </m:sup>
                    </m:sSup>
                    <m:r>
                      <a:rPr lang="en-IN" b="0" i="1" smtClean="0">
                        <a:latin typeface="Cambria Math" panose="02040503050406030204" pitchFamily="18" charset="0"/>
                      </a:rPr>
                      <m:t>𝑥</m:t>
                    </m:r>
                    <m:r>
                      <a:rPr lang="en-IN" b="0" i="1" smtClean="0">
                        <a:latin typeface="Cambria Math" panose="02040503050406030204" pitchFamily="18" charset="0"/>
                      </a:rPr>
                      <m:t>=0</m:t>
                    </m:r>
                  </m:oMath>
                </a14:m>
                <a:endParaRPr lang="en-IN" b="0" dirty="0"/>
              </a:p>
              <a:p>
                <a:pPr lvl="1"/>
                <a:r>
                  <a:rPr lang="en-IN" dirty="0"/>
                  <a:t>Applying Orthogonality principle,</a:t>
                </a:r>
              </a:p>
              <a:p>
                <a:pPr lvl="2"/>
                <a:r>
                  <a:rPr lang="en-IN" dirty="0" err="1"/>
                  <a:t>Nullspace</a:t>
                </a:r>
                <a:r>
                  <a:rPr lang="en-IN" dirty="0"/>
                  <a:t> of A i.e. N(A) is perpendicular to columns of </a:t>
                </a:r>
                <a14:m>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𝐴</m:t>
                        </m:r>
                      </m:e>
                      <m:sup>
                        <m:r>
                          <a:rPr lang="en-IN" b="0" i="1" smtClean="0">
                            <a:latin typeface="Cambria Math" panose="02040503050406030204" pitchFamily="18" charset="0"/>
                          </a:rPr>
                          <m:t>𝑇</m:t>
                        </m:r>
                      </m:sup>
                    </m:sSup>
                  </m:oMath>
                </a14:m>
                <a:r>
                  <a:rPr lang="en-IN" dirty="0"/>
                  <a:t> i.e. rows of A</a:t>
                </a:r>
              </a:p>
              <a:p>
                <a:pPr lvl="1"/>
                <a:r>
                  <a:rPr lang="en-IN" dirty="0"/>
                  <a:t>Null space N(A) and row space C(</a:t>
                </a:r>
                <a14:m>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𝐴</m:t>
                        </m:r>
                      </m:e>
                      <m:sup>
                        <m:r>
                          <a:rPr lang="en-IN" b="0" i="1" smtClean="0">
                            <a:latin typeface="Cambria Math" panose="02040503050406030204" pitchFamily="18" charset="0"/>
                          </a:rPr>
                          <m:t>𝑇</m:t>
                        </m:r>
                      </m:sup>
                    </m:sSup>
                    <m:r>
                      <a:rPr lang="en-IN" b="0" i="1" smtClean="0">
                        <a:latin typeface="Cambria Math" panose="02040503050406030204" pitchFamily="18" charset="0"/>
                      </a:rPr>
                      <m:t>)</m:t>
                    </m:r>
                  </m:oMath>
                </a14:m>
                <a:r>
                  <a:rPr lang="en-IN" dirty="0"/>
                  <a:t> of a matrix are orthogonal subspaces of </a:t>
                </a:r>
                <a14:m>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𝑅</m:t>
                        </m:r>
                      </m:e>
                      <m:sup>
                        <m:r>
                          <a:rPr lang="en-IN" b="0" i="1" smtClean="0">
                            <a:latin typeface="Cambria Math" panose="02040503050406030204" pitchFamily="18" charset="0"/>
                          </a:rPr>
                          <m:t>𝑛</m:t>
                        </m:r>
                      </m:sup>
                    </m:sSup>
                  </m:oMath>
                </a14:m>
                <a:endParaRPr lang="en-IN" b="0" dirty="0"/>
              </a:p>
              <a:p>
                <a:r>
                  <a:rPr lang="en-IN" dirty="0"/>
                  <a:t>For a matrix A:</a:t>
                </a:r>
              </a:p>
              <a:p>
                <a:pPr lvl="1"/>
                <a:r>
                  <a:rPr lang="en-IN" dirty="0"/>
                  <a:t>Left null space N(A) when </a:t>
                </a:r>
                <a14:m>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𝐴</m:t>
                        </m:r>
                      </m:e>
                      <m:sup>
                        <m:r>
                          <a:rPr lang="en-IN" b="0" i="1" smtClean="0">
                            <a:latin typeface="Cambria Math" panose="02040503050406030204" pitchFamily="18" charset="0"/>
                          </a:rPr>
                          <m:t>𝑇</m:t>
                        </m:r>
                      </m:sup>
                    </m:sSup>
                    <m:r>
                      <a:rPr lang="en-IN" b="0" i="1" smtClean="0">
                        <a:latin typeface="Cambria Math" panose="02040503050406030204" pitchFamily="18" charset="0"/>
                      </a:rPr>
                      <m:t>𝑦</m:t>
                    </m:r>
                    <m:r>
                      <a:rPr lang="en-IN" b="0" i="1" smtClean="0">
                        <a:latin typeface="Cambria Math" panose="02040503050406030204" pitchFamily="18" charset="0"/>
                      </a:rPr>
                      <m:t>=0</m:t>
                    </m:r>
                  </m:oMath>
                </a14:m>
                <a:endParaRPr lang="en-IN" b="0" dirty="0"/>
              </a:p>
              <a:p>
                <a:pPr lvl="1"/>
                <a:r>
                  <a:rPr lang="en-IN" dirty="0"/>
                  <a:t>Applying Orthogonality principle,</a:t>
                </a:r>
              </a:p>
              <a:p>
                <a:pPr lvl="2"/>
                <a:r>
                  <a:rPr lang="en-IN" dirty="0"/>
                  <a:t>Left null space of A i.e. N(</a:t>
                </a:r>
                <a14:m>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𝐴</m:t>
                        </m:r>
                      </m:e>
                      <m:sup>
                        <m:r>
                          <a:rPr lang="en-IN" b="0" i="1" smtClean="0">
                            <a:latin typeface="Cambria Math" panose="02040503050406030204" pitchFamily="18" charset="0"/>
                          </a:rPr>
                          <m:t>𝑇</m:t>
                        </m:r>
                      </m:sup>
                    </m:sSup>
                  </m:oMath>
                </a14:m>
                <a:r>
                  <a:rPr lang="en-IN" dirty="0"/>
                  <a:t>) is perpendicular to columns of </a:t>
                </a:r>
                <a14:m>
                  <m:oMath xmlns:m="http://schemas.openxmlformats.org/officeDocument/2006/math">
                    <m:r>
                      <a:rPr lang="en-IN" b="0" i="1" smtClean="0">
                        <a:latin typeface="Cambria Math" panose="02040503050406030204" pitchFamily="18" charset="0"/>
                      </a:rPr>
                      <m:t>𝐴</m:t>
                    </m:r>
                  </m:oMath>
                </a14:m>
                <a:r>
                  <a:rPr lang="en-IN" dirty="0"/>
                  <a:t> i.e. columns of A</a:t>
                </a:r>
              </a:p>
              <a:p>
                <a:pPr lvl="1"/>
                <a:r>
                  <a:rPr lang="en-IN" dirty="0"/>
                  <a:t>Left null space N(</a:t>
                </a:r>
                <a14:m>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𝐴</m:t>
                        </m:r>
                      </m:e>
                      <m:sup>
                        <m:r>
                          <a:rPr lang="en-IN" b="0" i="1" smtClean="0">
                            <a:latin typeface="Cambria Math" panose="02040503050406030204" pitchFamily="18" charset="0"/>
                          </a:rPr>
                          <m:t>𝑇</m:t>
                        </m:r>
                      </m:sup>
                    </m:sSup>
                  </m:oMath>
                </a14:m>
                <a:r>
                  <a:rPr lang="en-IN" dirty="0"/>
                  <a:t>) and column space C(</a:t>
                </a:r>
                <a14:m>
                  <m:oMath xmlns:m="http://schemas.openxmlformats.org/officeDocument/2006/math">
                    <m:r>
                      <a:rPr lang="en-IN" b="0" i="1" smtClean="0">
                        <a:latin typeface="Cambria Math" panose="02040503050406030204" pitchFamily="18" charset="0"/>
                      </a:rPr>
                      <m:t>𝐴</m:t>
                    </m:r>
                    <m:r>
                      <a:rPr lang="en-IN" b="0" i="1" smtClean="0">
                        <a:latin typeface="Cambria Math" panose="02040503050406030204" pitchFamily="18" charset="0"/>
                      </a:rPr>
                      <m:t>)</m:t>
                    </m:r>
                  </m:oMath>
                </a14:m>
                <a:r>
                  <a:rPr lang="en-IN" dirty="0"/>
                  <a:t> of a matrix are orthogonal subspaces of </a:t>
                </a:r>
                <a14:m>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𝑅</m:t>
                        </m:r>
                      </m:e>
                      <m:sup>
                        <m:r>
                          <a:rPr lang="en-IN" b="0" i="1" smtClean="0">
                            <a:latin typeface="Cambria Math" panose="02040503050406030204" pitchFamily="18" charset="0"/>
                          </a:rPr>
                          <m:t>𝑚</m:t>
                        </m:r>
                      </m:sup>
                    </m:sSup>
                  </m:oMath>
                </a14:m>
                <a:endParaRPr lang="en-IN" b="0" dirty="0"/>
              </a:p>
              <a:p>
                <a:pPr lvl="1"/>
                <a14:m>
                  <m:oMath xmlns:m="http://schemas.openxmlformats.org/officeDocument/2006/math">
                    <m:r>
                      <a:rPr lang="en-IN" b="0" i="1" smtClean="0">
                        <a:latin typeface="Cambria Math" panose="02040503050406030204" pitchFamily="18" charset="0"/>
                      </a:rPr>
                      <m:t>𝐶</m:t>
                    </m:r>
                    <m:d>
                      <m:dPr>
                        <m:ctrlPr>
                          <a:rPr lang="en-IN" b="0" i="1" smtClean="0">
                            <a:latin typeface="Cambria Math" panose="02040503050406030204" pitchFamily="18" charset="0"/>
                          </a:rPr>
                        </m:ctrlPr>
                      </m:dPr>
                      <m:e>
                        <m:r>
                          <a:rPr lang="en-IN" b="0" i="1" smtClean="0">
                            <a:latin typeface="Cambria Math" panose="02040503050406030204" pitchFamily="18" charset="0"/>
                          </a:rPr>
                          <m:t>𝐴</m:t>
                        </m:r>
                      </m:e>
                    </m:d>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𝑁</m:t>
                    </m:r>
                    <m:r>
                      <a:rPr lang="en-IN" b="0" i="1" smtClean="0">
                        <a:latin typeface="Cambria Math" panose="02040503050406030204" pitchFamily="18" charset="0"/>
                        <a:ea typeface="Cambria Math" panose="02040503050406030204" pitchFamily="18" charset="0"/>
                      </a:rPr>
                      <m:t>(</m:t>
                    </m:r>
                    <m:sSup>
                      <m:sSupPr>
                        <m:ctrlPr>
                          <a:rPr lang="en-IN" b="0" i="1" smtClean="0">
                            <a:latin typeface="Cambria Math" panose="02040503050406030204" pitchFamily="18" charset="0"/>
                            <a:ea typeface="Cambria Math" panose="02040503050406030204" pitchFamily="18" charset="0"/>
                          </a:rPr>
                        </m:ctrlPr>
                      </m:sSupPr>
                      <m:e>
                        <m:r>
                          <a:rPr lang="en-IN" b="0" i="1" smtClean="0">
                            <a:latin typeface="Cambria Math" panose="02040503050406030204" pitchFamily="18" charset="0"/>
                            <a:ea typeface="Cambria Math" panose="02040503050406030204" pitchFamily="18" charset="0"/>
                          </a:rPr>
                          <m:t>𝐴</m:t>
                        </m:r>
                      </m:e>
                      <m:sup>
                        <m:r>
                          <a:rPr lang="en-IN" b="0" i="1" smtClean="0">
                            <a:latin typeface="Cambria Math" panose="02040503050406030204" pitchFamily="18" charset="0"/>
                            <a:ea typeface="Cambria Math" panose="02040503050406030204" pitchFamily="18" charset="0"/>
                          </a:rPr>
                          <m:t>𝑇</m:t>
                        </m:r>
                      </m:sup>
                    </m:sSup>
                    <m:r>
                      <a:rPr lang="en-IN" b="0" i="1" smtClean="0">
                        <a:latin typeface="Cambria Math" panose="02040503050406030204" pitchFamily="18" charset="0"/>
                        <a:ea typeface="Cambria Math" panose="02040503050406030204" pitchFamily="18" charset="0"/>
                      </a:rPr>
                      <m:t>)</m:t>
                    </m:r>
                  </m:oMath>
                </a14:m>
                <a:endParaRPr lang="en-IN" b="0" dirty="0"/>
              </a:p>
            </p:txBody>
          </p:sp>
        </mc:Choice>
        <mc:Fallback xmlns="">
          <p:sp>
            <p:nvSpPr>
              <p:cNvPr id="3" name="Content Placeholder 2">
                <a:extLst>
                  <a:ext uri="{FF2B5EF4-FFF2-40B4-BE49-F238E27FC236}">
                    <a16:creationId xmlns:a16="http://schemas.microsoft.com/office/drawing/2014/main" id="{0D68E0B1-1FD0-88C7-24E5-C766B819F3DF}"/>
                  </a:ext>
                </a:extLst>
              </p:cNvPr>
              <p:cNvSpPr>
                <a:spLocks noGrp="1" noRot="1" noChangeAspect="1" noMove="1" noResize="1" noEditPoints="1" noAdjustHandles="1" noChangeArrowheads="1" noChangeShapeType="1" noTextEdit="1"/>
              </p:cNvSpPr>
              <p:nvPr>
                <p:ph sz="quarter" idx="10"/>
              </p:nvPr>
            </p:nvSpPr>
            <p:spPr>
              <a:blipFill>
                <a:blip r:embed="rId2"/>
                <a:stretch>
                  <a:fillRect t="-1433"/>
                </a:stretch>
              </a:blipFill>
            </p:spPr>
            <p:txBody>
              <a:bodyPr/>
              <a:lstStyle/>
              <a:p>
                <a:r>
                  <a:rPr lang="en-IN">
                    <a:noFill/>
                  </a:rPr>
                  <a:t> </a:t>
                </a:r>
              </a:p>
            </p:txBody>
          </p:sp>
        </mc:Fallback>
      </mc:AlternateContent>
    </p:spTree>
    <p:extLst>
      <p:ext uri="{BB962C8B-B14F-4D97-AF65-F5344CB8AC3E}">
        <p14:creationId xmlns:p14="http://schemas.microsoft.com/office/powerpoint/2010/main" val="1660571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D1297-2AAD-EF58-11DA-C5D5E64BCE21}"/>
              </a:ext>
            </a:extLst>
          </p:cNvPr>
          <p:cNvSpPr>
            <a:spLocks noGrp="1"/>
          </p:cNvSpPr>
          <p:nvPr>
            <p:ph type="title"/>
          </p:nvPr>
        </p:nvSpPr>
        <p:spPr/>
        <p:txBody>
          <a:bodyPr/>
          <a:lstStyle/>
          <a:p>
            <a:r>
              <a:rPr lang="en-IN" dirty="0"/>
              <a:t>Orthogonal Subspaces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D68E0B1-1FD0-88C7-24E5-C766B819F3DF}"/>
                  </a:ext>
                </a:extLst>
              </p:cNvPr>
              <p:cNvSpPr>
                <a:spLocks noGrp="1"/>
              </p:cNvSpPr>
              <p:nvPr>
                <p:ph sz="quarter" idx="10"/>
              </p:nvPr>
            </p:nvSpPr>
            <p:spPr/>
            <p:txBody>
              <a:bodyPr>
                <a:normAutofit/>
              </a:bodyPr>
              <a:lstStyle/>
              <a:p>
                <a:r>
                  <a:rPr lang="en-IN" dirty="0"/>
                  <a:t>Orthogonal complement of a subspace </a:t>
                </a:r>
                <a:r>
                  <a:rPr lang="en-IN" b="1" dirty="0"/>
                  <a:t>V</a:t>
                </a:r>
              </a:p>
              <a:p>
                <a:pPr lvl="1"/>
                <a:r>
                  <a:rPr lang="en-IN" dirty="0"/>
                  <a:t>Contains every vector that is perpendicular to </a:t>
                </a:r>
                <a:r>
                  <a:rPr lang="en-IN" b="1" dirty="0"/>
                  <a:t>V </a:t>
                </a:r>
                <a:r>
                  <a:rPr lang="en-IN" dirty="0"/>
                  <a:t>and denoted by </a:t>
                </a:r>
                <a14:m>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𝑉</m:t>
                        </m:r>
                      </m:e>
                      <m:sup>
                        <m:r>
                          <a:rPr lang="en-IN" b="0" i="1" smtClean="0">
                            <a:latin typeface="Cambria Math" panose="02040503050406030204" pitchFamily="18" charset="0"/>
                          </a:rPr>
                          <m:t>⊥</m:t>
                        </m:r>
                      </m:sup>
                    </m:sSup>
                  </m:oMath>
                </a14:m>
                <a:endParaRPr lang="en-IN" dirty="0"/>
              </a:p>
              <a:p>
                <a:r>
                  <a:rPr lang="en-IN" dirty="0"/>
                  <a:t>Null space N(A) is the orthogonal complement of the row space of A</a:t>
                </a:r>
              </a:p>
              <a:p>
                <a:r>
                  <a:rPr lang="en-IN" dirty="0"/>
                  <a:t>Let null space N(</a:t>
                </a:r>
                <a14:m>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𝐴</m:t>
                        </m:r>
                      </m:e>
                      <m:sup>
                        <m:r>
                          <a:rPr lang="en-IN" b="0" i="1" smtClean="0">
                            <a:latin typeface="Cambria Math" panose="02040503050406030204" pitchFamily="18" charset="0"/>
                          </a:rPr>
                          <m:t>𝑇</m:t>
                        </m:r>
                      </m:sup>
                    </m:sSup>
                  </m:oMath>
                </a14:m>
                <a:r>
                  <a:rPr lang="en-IN" dirty="0"/>
                  <a:t>) is the orthogonal complement of the column space of A</a:t>
                </a:r>
              </a:p>
              <a:p>
                <a:endParaRPr lang="en-IN" dirty="0"/>
              </a:p>
            </p:txBody>
          </p:sp>
        </mc:Choice>
        <mc:Fallback xmlns="">
          <p:sp>
            <p:nvSpPr>
              <p:cNvPr id="3" name="Content Placeholder 2">
                <a:extLst>
                  <a:ext uri="{FF2B5EF4-FFF2-40B4-BE49-F238E27FC236}">
                    <a16:creationId xmlns:a16="http://schemas.microsoft.com/office/drawing/2014/main" id="{0D68E0B1-1FD0-88C7-24E5-C766B819F3DF}"/>
                  </a:ext>
                </a:extLst>
              </p:cNvPr>
              <p:cNvSpPr>
                <a:spLocks noGrp="1" noRot="1" noChangeAspect="1" noMove="1" noResize="1" noEditPoints="1" noAdjustHandles="1" noChangeArrowheads="1" noChangeShapeType="1" noTextEdit="1"/>
              </p:cNvSpPr>
              <p:nvPr>
                <p:ph sz="quarter" idx="10"/>
              </p:nvPr>
            </p:nvSpPr>
            <p:spPr>
              <a:blipFill>
                <a:blip r:embed="rId2"/>
                <a:stretch>
                  <a:fillRect t="-819"/>
                </a:stretch>
              </a:blipFill>
            </p:spPr>
            <p:txBody>
              <a:bodyPr/>
              <a:lstStyle/>
              <a:p>
                <a:r>
                  <a:rPr lang="en-IN">
                    <a:noFill/>
                  </a:rPr>
                  <a:t> </a:t>
                </a:r>
              </a:p>
            </p:txBody>
          </p:sp>
        </mc:Fallback>
      </mc:AlternateContent>
    </p:spTree>
    <p:extLst>
      <p:ext uri="{BB962C8B-B14F-4D97-AF65-F5344CB8AC3E}">
        <p14:creationId xmlns:p14="http://schemas.microsoft.com/office/powerpoint/2010/main" val="2755887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8B97F-B26A-E640-9AEB-D6632F10E1D9}"/>
              </a:ext>
            </a:extLst>
          </p:cNvPr>
          <p:cNvSpPr>
            <a:spLocks noGrp="1"/>
          </p:cNvSpPr>
          <p:nvPr>
            <p:ph type="title"/>
          </p:nvPr>
        </p:nvSpPr>
        <p:spPr/>
        <p:txBody>
          <a:bodyPr/>
          <a:lstStyle/>
          <a:p>
            <a:r>
              <a:rPr lang="en-IN" dirty="0"/>
              <a:t>Projections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E28BB77-AE3E-4E85-09FA-307D2FCEC79C}"/>
                  </a:ext>
                </a:extLst>
              </p:cNvPr>
              <p:cNvSpPr>
                <a:spLocks noGrp="1"/>
              </p:cNvSpPr>
              <p:nvPr>
                <p:ph sz="quarter" idx="10"/>
              </p:nvPr>
            </p:nvSpPr>
            <p:spPr/>
            <p:txBody>
              <a:bodyPr/>
              <a:lstStyle/>
              <a:p>
                <a:r>
                  <a:rPr lang="en-IN" dirty="0"/>
                  <a:t>Projections p1 (on z-axis) and p2 (on </a:t>
                </a:r>
                <a:r>
                  <a:rPr lang="en-IN" dirty="0" err="1"/>
                  <a:t>xy</a:t>
                </a:r>
                <a:r>
                  <a:rPr lang="en-IN" dirty="0"/>
                  <a:t>-plane) of b (</a:t>
                </a:r>
                <a:r>
                  <a:rPr lang="en-IN" dirty="0" err="1"/>
                  <a:t>x,y,z</a:t>
                </a:r>
                <a:r>
                  <a:rPr lang="en-IN" dirty="0"/>
                  <a:t>)</a:t>
                </a:r>
              </a:p>
              <a:p>
                <a:pPr lvl="1"/>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𝑝</m:t>
                        </m:r>
                      </m:e>
                      <m:sub>
                        <m:r>
                          <a:rPr lang="en-IN" b="0" i="1" smtClean="0">
                            <a:latin typeface="Cambria Math" panose="02040503050406030204" pitchFamily="18" charset="0"/>
                          </a:rPr>
                          <m:t>1</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𝑃</m:t>
                        </m:r>
                      </m:e>
                      <m:sub>
                        <m:r>
                          <a:rPr lang="en-IN" b="0" i="1" smtClean="0">
                            <a:latin typeface="Cambria Math" panose="02040503050406030204" pitchFamily="18" charset="0"/>
                          </a:rPr>
                          <m:t>1</m:t>
                        </m:r>
                      </m:sub>
                    </m:sSub>
                    <m:r>
                      <a:rPr lang="en-IN" b="0" i="1" smtClean="0">
                        <a:latin typeface="Cambria Math" panose="02040503050406030204" pitchFamily="18" charset="0"/>
                      </a:rPr>
                      <m:t>𝑏</m:t>
                    </m:r>
                    <m:r>
                      <a:rPr lang="en-IN" b="0" i="0" smtClean="0">
                        <a:latin typeface="Cambria Math" panose="02040503050406030204" pitchFamily="18" charset="0"/>
                      </a:rPr>
                      <m:t>=</m:t>
                    </m:r>
                    <m:d>
                      <m:dPr>
                        <m:begChr m:val="["/>
                        <m:endChr m:val="]"/>
                        <m:ctrlPr>
                          <a:rPr lang="en-IN" b="0" i="1" smtClean="0">
                            <a:latin typeface="Cambria Math" panose="02040503050406030204" pitchFamily="18" charset="0"/>
                          </a:rPr>
                        </m:ctrlPr>
                      </m:dPr>
                      <m:e>
                        <m:m>
                          <m:mPr>
                            <m:plcHide m:val="on"/>
                            <m:mcs>
                              <m:mc>
                                <m:mcPr>
                                  <m:count m:val="3"/>
                                  <m:mcJc m:val="center"/>
                                </m:mcPr>
                              </m:mc>
                            </m:mcs>
                            <m:ctrlPr>
                              <a:rPr lang="en-IN" b="0" i="1" smtClean="0">
                                <a:latin typeface="Cambria Math" panose="02040503050406030204" pitchFamily="18" charset="0"/>
                              </a:rPr>
                            </m:ctrlPr>
                          </m:mPr>
                          <m:mr>
                            <m:e>
                              <m:r>
                                <a:rPr lang="en-IN" b="0" i="1" smtClean="0">
                                  <a:latin typeface="Cambria Math" panose="02040503050406030204" pitchFamily="18" charset="0"/>
                                </a:rPr>
                                <m:t>0</m:t>
                              </m:r>
                            </m:e>
                            <m:e>
                              <m:r>
                                <a:rPr lang="en-IN" b="0" i="1" smtClean="0">
                                  <a:latin typeface="Cambria Math" panose="02040503050406030204" pitchFamily="18" charset="0"/>
                                </a:rPr>
                                <m:t>0</m:t>
                              </m:r>
                            </m:e>
                            <m:e>
                              <m:r>
                                <a:rPr lang="en-IN" b="0" i="1" smtClean="0">
                                  <a:latin typeface="Cambria Math" panose="02040503050406030204" pitchFamily="18" charset="0"/>
                                </a:rPr>
                                <m:t>0</m:t>
                              </m:r>
                            </m:e>
                          </m:mr>
                          <m:mr>
                            <m:e>
                              <m:r>
                                <a:rPr lang="en-IN" b="0" i="1" smtClean="0">
                                  <a:latin typeface="Cambria Math" panose="02040503050406030204" pitchFamily="18" charset="0"/>
                                </a:rPr>
                                <m:t>0</m:t>
                              </m:r>
                            </m:e>
                            <m:e>
                              <m:r>
                                <a:rPr lang="en-IN" b="0" i="1" smtClean="0">
                                  <a:latin typeface="Cambria Math" panose="02040503050406030204" pitchFamily="18" charset="0"/>
                                </a:rPr>
                                <m:t>0</m:t>
                              </m:r>
                            </m:e>
                            <m:e>
                              <m:r>
                                <a:rPr lang="en-IN" b="0" i="1" smtClean="0">
                                  <a:latin typeface="Cambria Math" panose="02040503050406030204" pitchFamily="18" charset="0"/>
                                </a:rPr>
                                <m:t>0</m:t>
                              </m:r>
                            </m:e>
                          </m:mr>
                          <m:mr>
                            <m:e>
                              <m:r>
                                <a:rPr lang="en-IN" b="0" i="1" smtClean="0">
                                  <a:latin typeface="Cambria Math" panose="02040503050406030204" pitchFamily="18" charset="0"/>
                                </a:rPr>
                                <m:t>0</m:t>
                              </m:r>
                            </m:e>
                            <m:e>
                              <m:r>
                                <a:rPr lang="en-IN" b="0" i="1" smtClean="0">
                                  <a:latin typeface="Cambria Math" panose="02040503050406030204" pitchFamily="18" charset="0"/>
                                </a:rPr>
                                <m:t>0</m:t>
                              </m:r>
                            </m:e>
                            <m:e>
                              <m:r>
                                <a:rPr lang="en-IN" b="0" i="1" smtClean="0">
                                  <a:latin typeface="Cambria Math" panose="02040503050406030204" pitchFamily="18" charset="0"/>
                                </a:rPr>
                                <m:t>1</m:t>
                              </m:r>
                            </m:e>
                          </m:mr>
                        </m:m>
                      </m:e>
                    </m:d>
                    <m:d>
                      <m:dPr>
                        <m:begChr m:val="["/>
                        <m:endChr m:val="]"/>
                        <m:ctrlPr>
                          <a:rPr lang="en-IN" b="0" i="1" smtClean="0">
                            <a:latin typeface="Cambria Math" panose="02040503050406030204" pitchFamily="18" charset="0"/>
                          </a:rPr>
                        </m:ctrlPr>
                      </m:dPr>
                      <m:e>
                        <m:m>
                          <m:mPr>
                            <m:mcs>
                              <m:mc>
                                <m:mcPr>
                                  <m:count m:val="1"/>
                                  <m:mcJc m:val="center"/>
                                </m:mcPr>
                              </m:mc>
                            </m:mcs>
                            <m:ctrlPr>
                              <a:rPr lang="en-IN" b="0" i="1" smtClean="0">
                                <a:latin typeface="Cambria Math" panose="02040503050406030204" pitchFamily="18" charset="0"/>
                              </a:rPr>
                            </m:ctrlPr>
                          </m:mPr>
                          <m:mr>
                            <m:e>
                              <m:r>
                                <m:rPr>
                                  <m:brk m:alnAt="7"/>
                                </m:rPr>
                                <a:rPr lang="en-IN" b="0" i="1" smtClean="0">
                                  <a:latin typeface="Cambria Math" panose="02040503050406030204" pitchFamily="18" charset="0"/>
                                </a:rPr>
                                <m:t>𝑥</m:t>
                              </m:r>
                            </m:e>
                          </m:mr>
                          <m:mr>
                            <m:e>
                              <m:r>
                                <a:rPr lang="en-IN" b="0" i="1" smtClean="0">
                                  <a:latin typeface="Cambria Math" panose="02040503050406030204" pitchFamily="18" charset="0"/>
                                </a:rPr>
                                <m:t>𝑦</m:t>
                              </m:r>
                            </m:e>
                          </m:mr>
                          <m:mr>
                            <m:e>
                              <m:r>
                                <a:rPr lang="en-IN" b="0" i="1" smtClean="0">
                                  <a:latin typeface="Cambria Math" panose="02040503050406030204" pitchFamily="18" charset="0"/>
                                </a:rPr>
                                <m:t>𝑧</m:t>
                              </m:r>
                            </m:e>
                          </m:mr>
                        </m:m>
                      </m:e>
                    </m:d>
                    <m:r>
                      <a:rPr lang="en-IN" b="0" i="0" smtClean="0">
                        <a:latin typeface="Cambria Math" panose="02040503050406030204" pitchFamily="18" charset="0"/>
                      </a:rPr>
                      <m:t>=</m:t>
                    </m:r>
                    <m:d>
                      <m:dPr>
                        <m:begChr m:val="["/>
                        <m:endChr m:val="]"/>
                        <m:ctrlPr>
                          <a:rPr lang="en-IN" i="1">
                            <a:latin typeface="Cambria Math" panose="02040503050406030204" pitchFamily="18" charset="0"/>
                          </a:rPr>
                        </m:ctrlPr>
                      </m:dPr>
                      <m:e>
                        <m:m>
                          <m:mPr>
                            <m:mcs>
                              <m:mc>
                                <m:mcPr>
                                  <m:count m:val="1"/>
                                  <m:mcJc m:val="center"/>
                                </m:mcPr>
                              </m:mc>
                            </m:mcs>
                            <m:ctrlPr>
                              <a:rPr lang="en-IN" i="1">
                                <a:latin typeface="Cambria Math" panose="02040503050406030204" pitchFamily="18" charset="0"/>
                              </a:rPr>
                            </m:ctrlPr>
                          </m:mPr>
                          <m:mr>
                            <m:e>
                              <m:r>
                                <m:rPr>
                                  <m:brk m:alnAt="7"/>
                                </m:rPr>
                                <a:rPr lang="en-IN" i="1">
                                  <a:latin typeface="Cambria Math" panose="02040503050406030204" pitchFamily="18" charset="0"/>
                                </a:rPr>
                                <m:t>0</m:t>
                              </m:r>
                            </m:e>
                          </m:mr>
                          <m:mr>
                            <m:e>
                              <m:r>
                                <a:rPr lang="en-IN" i="1">
                                  <a:latin typeface="Cambria Math" panose="02040503050406030204" pitchFamily="18" charset="0"/>
                                </a:rPr>
                                <m:t>0</m:t>
                              </m:r>
                            </m:e>
                          </m:mr>
                          <m:mr>
                            <m:e>
                              <m:r>
                                <a:rPr lang="en-IN" i="1">
                                  <a:latin typeface="Cambria Math" panose="02040503050406030204" pitchFamily="18" charset="0"/>
                                </a:rPr>
                                <m:t>𝑧</m:t>
                              </m:r>
                            </m:e>
                          </m:mr>
                        </m:m>
                      </m:e>
                    </m:d>
                  </m:oMath>
                </a14:m>
                <a:endParaRPr lang="en-IN" b="0" dirty="0"/>
              </a:p>
              <a:p>
                <a:pPr lvl="1"/>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𝑝</m:t>
                        </m:r>
                      </m:e>
                      <m:sub>
                        <m:r>
                          <a:rPr lang="en-IN" b="0" i="1" smtClean="0">
                            <a:latin typeface="Cambria Math" panose="02040503050406030204" pitchFamily="18" charset="0"/>
                          </a:rPr>
                          <m:t>2</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𝑃</m:t>
                        </m:r>
                      </m:e>
                      <m:sub>
                        <m:r>
                          <a:rPr lang="en-IN" b="0" i="1" smtClean="0">
                            <a:latin typeface="Cambria Math" panose="02040503050406030204" pitchFamily="18" charset="0"/>
                          </a:rPr>
                          <m:t>2</m:t>
                        </m:r>
                      </m:sub>
                    </m:sSub>
                    <m:r>
                      <a:rPr lang="en-IN" b="0" i="1" smtClean="0">
                        <a:latin typeface="Cambria Math" panose="02040503050406030204" pitchFamily="18" charset="0"/>
                      </a:rPr>
                      <m:t>𝑏</m:t>
                    </m:r>
                  </m:oMath>
                </a14:m>
                <a:r>
                  <a:rPr lang="en-IN" dirty="0"/>
                  <a:t> = </a:t>
                </a:r>
                <a14:m>
                  <m:oMath xmlns:m="http://schemas.openxmlformats.org/officeDocument/2006/math">
                    <m:d>
                      <m:dPr>
                        <m:begChr m:val="["/>
                        <m:endChr m:val="]"/>
                        <m:ctrlPr>
                          <a:rPr lang="en-IN" i="1">
                            <a:latin typeface="Cambria Math" panose="02040503050406030204" pitchFamily="18" charset="0"/>
                          </a:rPr>
                        </m:ctrlPr>
                      </m:dPr>
                      <m:e>
                        <m:m>
                          <m:mPr>
                            <m:plcHide m:val="on"/>
                            <m:mcs>
                              <m:mc>
                                <m:mcPr>
                                  <m:count m:val="3"/>
                                  <m:mcJc m:val="center"/>
                                </m:mcPr>
                              </m:mc>
                            </m:mcs>
                            <m:ctrlPr>
                              <a:rPr lang="en-IN" i="1">
                                <a:latin typeface="Cambria Math" panose="02040503050406030204" pitchFamily="18" charset="0"/>
                              </a:rPr>
                            </m:ctrlPr>
                          </m:mPr>
                          <m:mr>
                            <m:e>
                              <m:r>
                                <a:rPr lang="en-IN" b="0" i="1" smtClean="0">
                                  <a:latin typeface="Cambria Math" panose="02040503050406030204" pitchFamily="18" charset="0"/>
                                </a:rPr>
                                <m:t>1</m:t>
                              </m:r>
                            </m:e>
                            <m:e>
                              <m:r>
                                <a:rPr lang="en-IN" i="1">
                                  <a:latin typeface="Cambria Math" panose="02040503050406030204" pitchFamily="18" charset="0"/>
                                </a:rPr>
                                <m:t>0</m:t>
                              </m:r>
                            </m:e>
                            <m:e>
                              <m:r>
                                <a:rPr lang="en-IN" i="1">
                                  <a:latin typeface="Cambria Math" panose="02040503050406030204" pitchFamily="18" charset="0"/>
                                </a:rPr>
                                <m:t>0</m:t>
                              </m:r>
                            </m:e>
                          </m:mr>
                          <m:mr>
                            <m:e>
                              <m:r>
                                <a:rPr lang="en-IN" i="1">
                                  <a:latin typeface="Cambria Math" panose="02040503050406030204" pitchFamily="18" charset="0"/>
                                </a:rPr>
                                <m:t>0</m:t>
                              </m:r>
                            </m:e>
                            <m:e>
                              <m:r>
                                <a:rPr lang="en-IN" b="0" i="1" smtClean="0">
                                  <a:latin typeface="Cambria Math" panose="02040503050406030204" pitchFamily="18" charset="0"/>
                                </a:rPr>
                                <m:t>1</m:t>
                              </m:r>
                            </m:e>
                            <m:e>
                              <m:r>
                                <a:rPr lang="en-IN" i="1">
                                  <a:latin typeface="Cambria Math" panose="02040503050406030204" pitchFamily="18" charset="0"/>
                                </a:rPr>
                                <m:t>0</m:t>
                              </m:r>
                            </m:e>
                          </m:mr>
                          <m:mr>
                            <m:e>
                              <m:r>
                                <a:rPr lang="en-IN" i="1">
                                  <a:latin typeface="Cambria Math" panose="02040503050406030204" pitchFamily="18" charset="0"/>
                                </a:rPr>
                                <m:t>0</m:t>
                              </m:r>
                            </m:e>
                            <m:e>
                              <m:r>
                                <a:rPr lang="en-IN" i="1">
                                  <a:latin typeface="Cambria Math" panose="02040503050406030204" pitchFamily="18" charset="0"/>
                                </a:rPr>
                                <m:t>0</m:t>
                              </m:r>
                            </m:e>
                            <m:e>
                              <m:r>
                                <a:rPr lang="en-IN" b="0" i="1" smtClean="0">
                                  <a:latin typeface="Cambria Math" panose="02040503050406030204" pitchFamily="18" charset="0"/>
                                </a:rPr>
                                <m:t>0</m:t>
                              </m:r>
                            </m:e>
                          </m:mr>
                        </m:m>
                      </m:e>
                    </m:d>
                    <m:d>
                      <m:dPr>
                        <m:begChr m:val="["/>
                        <m:endChr m:val="]"/>
                        <m:ctrlPr>
                          <a:rPr lang="en-IN" i="1">
                            <a:latin typeface="Cambria Math" panose="02040503050406030204" pitchFamily="18" charset="0"/>
                          </a:rPr>
                        </m:ctrlPr>
                      </m:dPr>
                      <m:e>
                        <m:m>
                          <m:mPr>
                            <m:mcs>
                              <m:mc>
                                <m:mcPr>
                                  <m:count m:val="1"/>
                                  <m:mcJc m:val="center"/>
                                </m:mcPr>
                              </m:mc>
                            </m:mcs>
                            <m:ctrlPr>
                              <a:rPr lang="en-IN" i="1">
                                <a:latin typeface="Cambria Math" panose="02040503050406030204" pitchFamily="18" charset="0"/>
                              </a:rPr>
                            </m:ctrlPr>
                          </m:mPr>
                          <m:mr>
                            <m:e>
                              <m:r>
                                <m:rPr>
                                  <m:brk m:alnAt="7"/>
                                </m:rPr>
                                <a:rPr lang="en-IN" i="1">
                                  <a:latin typeface="Cambria Math" panose="02040503050406030204" pitchFamily="18" charset="0"/>
                                </a:rPr>
                                <m:t>𝑥</m:t>
                              </m:r>
                            </m:e>
                          </m:mr>
                          <m:mr>
                            <m:e>
                              <m:r>
                                <a:rPr lang="en-IN" i="1">
                                  <a:latin typeface="Cambria Math" panose="02040503050406030204" pitchFamily="18" charset="0"/>
                                </a:rPr>
                                <m:t>𝑦</m:t>
                              </m:r>
                            </m:e>
                          </m:mr>
                          <m:mr>
                            <m:e>
                              <m:r>
                                <a:rPr lang="en-IN" i="1">
                                  <a:latin typeface="Cambria Math" panose="02040503050406030204" pitchFamily="18" charset="0"/>
                                </a:rPr>
                                <m:t>𝑧</m:t>
                              </m:r>
                            </m:e>
                          </m:mr>
                        </m:m>
                      </m:e>
                    </m:d>
                    <m:r>
                      <a:rPr lang="en-IN">
                        <a:latin typeface="Cambria Math" panose="02040503050406030204" pitchFamily="18" charset="0"/>
                      </a:rPr>
                      <m:t>=</m:t>
                    </m:r>
                    <m:d>
                      <m:dPr>
                        <m:begChr m:val="["/>
                        <m:endChr m:val="]"/>
                        <m:ctrlPr>
                          <a:rPr lang="en-IN" i="1">
                            <a:latin typeface="Cambria Math" panose="02040503050406030204" pitchFamily="18" charset="0"/>
                          </a:rPr>
                        </m:ctrlPr>
                      </m:dPr>
                      <m:e>
                        <m:m>
                          <m:mPr>
                            <m:mcs>
                              <m:mc>
                                <m:mcPr>
                                  <m:count m:val="1"/>
                                  <m:mcJc m:val="center"/>
                                </m:mcPr>
                              </m:mc>
                            </m:mcs>
                            <m:ctrlPr>
                              <a:rPr lang="en-IN" i="1">
                                <a:latin typeface="Cambria Math" panose="02040503050406030204" pitchFamily="18" charset="0"/>
                              </a:rPr>
                            </m:ctrlPr>
                          </m:mPr>
                          <m:mr>
                            <m:e>
                              <m:r>
                                <m:rPr>
                                  <m:brk m:alnAt="7"/>
                                </m:rPr>
                                <a:rPr lang="en-IN" b="0" i="1" smtClean="0">
                                  <a:latin typeface="Cambria Math" panose="02040503050406030204" pitchFamily="18" charset="0"/>
                                </a:rPr>
                                <m:t>𝑥</m:t>
                              </m:r>
                            </m:e>
                          </m:mr>
                          <m:mr>
                            <m:e>
                              <m:r>
                                <a:rPr lang="en-IN" b="0" i="1" smtClean="0">
                                  <a:latin typeface="Cambria Math" panose="02040503050406030204" pitchFamily="18" charset="0"/>
                                </a:rPr>
                                <m:t>𝑦</m:t>
                              </m:r>
                            </m:e>
                          </m:mr>
                          <m:mr>
                            <m:e>
                              <m:r>
                                <a:rPr lang="en-IN" b="0" i="1" smtClean="0">
                                  <a:latin typeface="Cambria Math" panose="02040503050406030204" pitchFamily="18" charset="0"/>
                                </a:rPr>
                                <m:t>0</m:t>
                              </m:r>
                            </m:e>
                          </m:mr>
                        </m:m>
                      </m:e>
                    </m:d>
                  </m:oMath>
                </a14:m>
                <a:endParaRPr lang="en-IN" dirty="0"/>
              </a:p>
              <a:p>
                <a:r>
                  <a:rPr lang="en-IN" dirty="0"/>
                  <a:t>The vectors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𝑝</m:t>
                        </m:r>
                      </m:e>
                      <m:sub>
                        <m:r>
                          <a:rPr lang="en-IN" b="0" i="1" smtClean="0">
                            <a:latin typeface="Cambria Math" panose="02040503050406030204" pitchFamily="18" charset="0"/>
                          </a:rPr>
                          <m:t>1</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𝑝</m:t>
                        </m:r>
                      </m:e>
                      <m:sub>
                        <m:r>
                          <a:rPr lang="en-IN" b="0" i="1" smtClean="0">
                            <a:latin typeface="Cambria Math" panose="02040503050406030204" pitchFamily="18" charset="0"/>
                          </a:rPr>
                          <m:t>2</m:t>
                        </m:r>
                      </m:sub>
                    </m:sSub>
                    <m:r>
                      <a:rPr lang="en-IN" b="0" i="1" smtClean="0">
                        <a:latin typeface="Cambria Math" panose="02040503050406030204" pitchFamily="18" charset="0"/>
                      </a:rPr>
                      <m:t>=</m:t>
                    </m:r>
                    <m:r>
                      <a:rPr lang="en-IN" b="0" i="1" smtClean="0">
                        <a:latin typeface="Cambria Math" panose="02040503050406030204" pitchFamily="18" charset="0"/>
                      </a:rPr>
                      <m:t>𝑏</m:t>
                    </m:r>
                    <m:r>
                      <a:rPr lang="en-IN" b="0" i="1" smtClean="0">
                        <a:latin typeface="Cambria Math" panose="02040503050406030204" pitchFamily="18" charset="0"/>
                      </a:rPr>
                      <m:t> </m:t>
                    </m:r>
                  </m:oMath>
                </a14:m>
                <a:r>
                  <a:rPr lang="en-IN" dirty="0"/>
                  <a:t> and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𝑃</m:t>
                        </m:r>
                      </m:e>
                      <m:sub>
                        <m:r>
                          <a:rPr lang="en-IN" b="0" i="1" smtClean="0">
                            <a:latin typeface="Cambria Math" panose="02040503050406030204" pitchFamily="18" charset="0"/>
                          </a:rPr>
                          <m:t>1</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𝑃</m:t>
                        </m:r>
                      </m:e>
                      <m:sub>
                        <m:r>
                          <a:rPr lang="en-IN" b="0" i="1" smtClean="0">
                            <a:latin typeface="Cambria Math" panose="02040503050406030204" pitchFamily="18" charset="0"/>
                          </a:rPr>
                          <m:t>2</m:t>
                        </m:r>
                      </m:sub>
                    </m:sSub>
                    <m:r>
                      <a:rPr lang="en-IN" b="0" i="1" smtClean="0">
                        <a:latin typeface="Cambria Math" panose="02040503050406030204" pitchFamily="18" charset="0"/>
                      </a:rPr>
                      <m:t>=</m:t>
                    </m:r>
                    <m:r>
                      <a:rPr lang="en-IN" b="0" i="1" smtClean="0">
                        <a:latin typeface="Cambria Math" panose="02040503050406030204" pitchFamily="18" charset="0"/>
                      </a:rPr>
                      <m:t>𝐼</m:t>
                    </m:r>
                  </m:oMath>
                </a14:m>
                <a:endParaRPr lang="en-IN" b="0" dirty="0"/>
              </a:p>
              <a:p>
                <a:r>
                  <a:rPr lang="en-IN" dirty="0"/>
                  <a:t>The projection matrix of </a:t>
                </a:r>
                <a:r>
                  <a:rPr lang="en-IN" b="1" dirty="0"/>
                  <a:t>b </a:t>
                </a:r>
                <a:r>
                  <a:rPr lang="en-IN" dirty="0"/>
                  <a:t>on a line </a:t>
                </a:r>
                <a:r>
                  <a:rPr lang="en-IN" b="1" dirty="0"/>
                  <a:t>a</a:t>
                </a:r>
                <a:r>
                  <a:rPr lang="en-IN" dirty="0"/>
                  <a:t> is</a:t>
                </a:r>
              </a:p>
              <a:p>
                <a:pPr lvl="1"/>
                <a14:m>
                  <m:oMath xmlns:m="http://schemas.openxmlformats.org/officeDocument/2006/math">
                    <m:r>
                      <a:rPr lang="en-IN" b="0" i="1" smtClean="0">
                        <a:latin typeface="Cambria Math" panose="02040503050406030204" pitchFamily="18" charset="0"/>
                      </a:rPr>
                      <m:t>𝑃</m:t>
                    </m:r>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𝑎</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𝑎</m:t>
                            </m:r>
                          </m:e>
                          <m:sup>
                            <m:r>
                              <a:rPr lang="en-IN" b="0" i="1" smtClean="0">
                                <a:latin typeface="Cambria Math" panose="02040503050406030204" pitchFamily="18" charset="0"/>
                              </a:rPr>
                              <m:t>𝑇</m:t>
                            </m:r>
                          </m:sup>
                        </m:sSup>
                      </m:num>
                      <m:den>
                        <m:sSup>
                          <m:sSupPr>
                            <m:ctrlPr>
                              <a:rPr lang="en-IN" b="0" i="1" smtClean="0">
                                <a:latin typeface="Cambria Math" panose="02040503050406030204" pitchFamily="18" charset="0"/>
                              </a:rPr>
                            </m:ctrlPr>
                          </m:sSupPr>
                          <m:e>
                            <m:r>
                              <a:rPr lang="en-IN" b="0" i="1" smtClean="0">
                                <a:latin typeface="Cambria Math" panose="02040503050406030204" pitchFamily="18" charset="0"/>
                              </a:rPr>
                              <m:t>𝑎</m:t>
                            </m:r>
                          </m:e>
                          <m:sup>
                            <m:r>
                              <a:rPr lang="en-IN" b="0" i="1" smtClean="0">
                                <a:latin typeface="Cambria Math" panose="02040503050406030204" pitchFamily="18" charset="0"/>
                              </a:rPr>
                              <m:t>𝑇</m:t>
                            </m:r>
                          </m:sup>
                        </m:sSup>
                        <m:r>
                          <a:rPr lang="en-IN" b="0" i="1" smtClean="0">
                            <a:latin typeface="Cambria Math" panose="02040503050406030204" pitchFamily="18" charset="0"/>
                          </a:rPr>
                          <m:t>𝑎</m:t>
                        </m:r>
                      </m:den>
                    </m:f>
                  </m:oMath>
                </a14:m>
                <a:r>
                  <a:rPr lang="en-IN" dirty="0"/>
                  <a:t> </a:t>
                </a:r>
              </a:p>
              <a:p>
                <a:r>
                  <a:rPr lang="en-IN" dirty="0"/>
                  <a:t>Projection of </a:t>
                </a:r>
                <a14:m>
                  <m:oMath xmlns:m="http://schemas.openxmlformats.org/officeDocument/2006/math">
                    <m:acc>
                      <m:accPr>
                        <m:chr m:val="̅"/>
                        <m:ctrlPr>
                          <a:rPr lang="en-IN" b="0" i="1" smtClean="0">
                            <a:latin typeface="Cambria Math" panose="02040503050406030204" pitchFamily="18" charset="0"/>
                          </a:rPr>
                        </m:ctrlPr>
                      </m:accPr>
                      <m:e>
                        <m:r>
                          <a:rPr lang="en-IN" b="0" i="1" smtClean="0">
                            <a:latin typeface="Cambria Math" panose="02040503050406030204" pitchFamily="18" charset="0"/>
                          </a:rPr>
                          <m:t>𝑏</m:t>
                        </m:r>
                      </m:e>
                    </m:acc>
                  </m:oMath>
                </a14:m>
                <a:r>
                  <a:rPr lang="en-IN" dirty="0"/>
                  <a:t> onto a space spanned by </a:t>
                </a:r>
                <a14:m>
                  <m:oMath xmlns:m="http://schemas.openxmlformats.org/officeDocument/2006/math">
                    <m:r>
                      <a:rPr lang="en-IN" b="0" i="1" smtClean="0">
                        <a:latin typeface="Cambria Math" panose="02040503050406030204" pitchFamily="18" charset="0"/>
                      </a:rPr>
                      <m:t>𝑛</m:t>
                    </m:r>
                  </m:oMath>
                </a14:m>
                <a:r>
                  <a:rPr lang="en-IN" dirty="0"/>
                  <a:t> linearly independent vectors</a:t>
                </a:r>
                <a14:m>
                  <m:oMath xmlns:m="http://schemas.openxmlformats.org/officeDocument/2006/math">
                    <m:r>
                      <a:rPr lang="en-IN" b="0" i="0" smtClean="0">
                        <a:latin typeface="Cambria Math" panose="02040503050406030204" pitchFamily="18" charset="0"/>
                      </a:rPr>
                      <m:t> </m:t>
                    </m:r>
                    <m:acc>
                      <m:accPr>
                        <m:chr m:val="̅"/>
                        <m:ctrlPr>
                          <a:rPr lang="en-IN" b="0" i="1" smtClean="0">
                            <a:latin typeface="Cambria Math" panose="02040503050406030204" pitchFamily="18" charset="0"/>
                          </a:rPr>
                        </m:ctrlPr>
                      </m:acc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𝑎</m:t>
                            </m:r>
                          </m:e>
                          <m:sub>
                            <m:r>
                              <a:rPr lang="en-IN" b="0" i="1" smtClean="0">
                                <a:latin typeface="Cambria Math" panose="02040503050406030204" pitchFamily="18" charset="0"/>
                              </a:rPr>
                              <m:t>1</m:t>
                            </m:r>
                          </m:sub>
                        </m:sSub>
                      </m:e>
                    </m:acc>
                    <m:r>
                      <a:rPr lang="en-IN" b="0" i="1" smtClean="0">
                        <a:latin typeface="Cambria Math" panose="02040503050406030204" pitchFamily="18" charset="0"/>
                      </a:rPr>
                      <m:t>,</m:t>
                    </m:r>
                    <m:acc>
                      <m:accPr>
                        <m:chr m:val="̅"/>
                        <m:ctrlPr>
                          <a:rPr lang="en-IN" i="1">
                            <a:latin typeface="Cambria Math" panose="02040503050406030204" pitchFamily="18" charset="0"/>
                          </a:rPr>
                        </m:ctrlPr>
                      </m:accPr>
                      <m:e>
                        <m:sSub>
                          <m:sSubPr>
                            <m:ctrlPr>
                              <a:rPr lang="en-IN" i="1">
                                <a:latin typeface="Cambria Math" panose="02040503050406030204" pitchFamily="18" charset="0"/>
                              </a:rPr>
                            </m:ctrlPr>
                          </m:sSubPr>
                          <m:e>
                            <m:r>
                              <a:rPr lang="en-IN" i="1">
                                <a:latin typeface="Cambria Math" panose="02040503050406030204" pitchFamily="18" charset="0"/>
                              </a:rPr>
                              <m:t>𝑎</m:t>
                            </m:r>
                          </m:e>
                          <m:sub>
                            <m:r>
                              <a:rPr lang="en-IN" b="0" i="1" smtClean="0">
                                <a:latin typeface="Cambria Math" panose="02040503050406030204" pitchFamily="18" charset="0"/>
                              </a:rPr>
                              <m:t>2</m:t>
                            </m:r>
                          </m:sub>
                        </m:sSub>
                      </m:e>
                    </m:acc>
                    <m:r>
                      <a:rPr lang="en-IN" b="0" i="1" smtClean="0">
                        <a:latin typeface="Cambria Math" panose="02040503050406030204" pitchFamily="18" charset="0"/>
                      </a:rPr>
                      <m:t>…,</m:t>
                    </m:r>
                    <m:acc>
                      <m:accPr>
                        <m:chr m:val="̅"/>
                        <m:ctrlPr>
                          <a:rPr lang="en-IN" i="1">
                            <a:latin typeface="Cambria Math" panose="02040503050406030204" pitchFamily="18" charset="0"/>
                          </a:rPr>
                        </m:ctrlPr>
                      </m:accPr>
                      <m:e>
                        <m:sSub>
                          <m:sSubPr>
                            <m:ctrlPr>
                              <a:rPr lang="en-IN" i="1">
                                <a:latin typeface="Cambria Math" panose="02040503050406030204" pitchFamily="18" charset="0"/>
                              </a:rPr>
                            </m:ctrlPr>
                          </m:sSubPr>
                          <m:e>
                            <m:r>
                              <a:rPr lang="en-IN" i="1">
                                <a:latin typeface="Cambria Math" panose="02040503050406030204" pitchFamily="18" charset="0"/>
                              </a:rPr>
                              <m:t>𝑎</m:t>
                            </m:r>
                          </m:e>
                          <m:sub>
                            <m:r>
                              <a:rPr lang="en-IN" b="0" i="1" smtClean="0">
                                <a:latin typeface="Cambria Math" panose="02040503050406030204" pitchFamily="18" charset="0"/>
                              </a:rPr>
                              <m:t>𝑛</m:t>
                            </m:r>
                          </m:sub>
                        </m:sSub>
                      </m:e>
                    </m:acc>
                  </m:oMath>
                </a14:m>
                <a:r>
                  <a:rPr lang="en-IN" dirty="0"/>
                  <a:t> in </a:t>
                </a:r>
                <a14:m>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𝑅</m:t>
                        </m:r>
                      </m:e>
                      <m:sup>
                        <m:r>
                          <a:rPr lang="en-IN" b="0" i="1" smtClean="0">
                            <a:latin typeface="Cambria Math" panose="02040503050406030204" pitchFamily="18" charset="0"/>
                          </a:rPr>
                          <m:t>𝑚</m:t>
                        </m:r>
                      </m:sup>
                    </m:sSup>
                    <m:r>
                      <a:rPr lang="en-IN" b="0" i="1" smtClean="0">
                        <a:latin typeface="Cambria Math" panose="02040503050406030204" pitchFamily="18" charset="0"/>
                      </a:rPr>
                      <m:t>=</m:t>
                    </m:r>
                    <m:r>
                      <a:rPr lang="en-IN" b="0" i="1" smtClean="0">
                        <a:latin typeface="Cambria Math" panose="02040503050406030204" pitchFamily="18" charset="0"/>
                      </a:rPr>
                      <m:t>𝐴</m:t>
                    </m:r>
                    <m:sSup>
                      <m:sSupPr>
                        <m:ctrlPr>
                          <a:rPr lang="en-IN" b="0" i="1" smtClean="0">
                            <a:latin typeface="Cambria Math" panose="02040503050406030204" pitchFamily="18" charset="0"/>
                          </a:rPr>
                        </m:ctrlPr>
                      </m:sSupPr>
                      <m:e>
                        <m:d>
                          <m:dPr>
                            <m:ctrlPr>
                              <a:rPr lang="en-IN" b="0" i="1" smtClean="0">
                                <a:latin typeface="Cambria Math" panose="02040503050406030204" pitchFamily="18" charset="0"/>
                              </a:rPr>
                            </m:ctrlPr>
                          </m:dPr>
                          <m:e>
                            <m:sSup>
                              <m:sSupPr>
                                <m:ctrlPr>
                                  <a:rPr lang="en-IN" b="0" i="1" smtClean="0">
                                    <a:latin typeface="Cambria Math" panose="02040503050406030204" pitchFamily="18" charset="0"/>
                                  </a:rPr>
                                </m:ctrlPr>
                              </m:sSupPr>
                              <m:e>
                                <m:r>
                                  <a:rPr lang="en-IN" b="0" i="1" smtClean="0">
                                    <a:latin typeface="Cambria Math" panose="02040503050406030204" pitchFamily="18" charset="0"/>
                                  </a:rPr>
                                  <m:t>𝐴</m:t>
                                </m:r>
                              </m:e>
                              <m:sup>
                                <m:r>
                                  <a:rPr lang="en-IN" b="0" i="1" smtClean="0">
                                    <a:latin typeface="Cambria Math" panose="02040503050406030204" pitchFamily="18" charset="0"/>
                                  </a:rPr>
                                  <m:t>𝑇</m:t>
                                </m:r>
                              </m:sup>
                            </m:sSup>
                            <m:r>
                              <a:rPr lang="en-IN" b="0" i="1" smtClean="0">
                                <a:latin typeface="Cambria Math" panose="02040503050406030204" pitchFamily="18" charset="0"/>
                              </a:rPr>
                              <m:t>𝐴</m:t>
                            </m:r>
                          </m:e>
                        </m:d>
                      </m:e>
                      <m:sup>
                        <m:r>
                          <a:rPr lang="en-IN" b="0" i="1" smtClean="0">
                            <a:latin typeface="Cambria Math" panose="02040503050406030204" pitchFamily="18" charset="0"/>
                          </a:rPr>
                          <m:t>−1</m:t>
                        </m:r>
                      </m:sup>
                    </m:sSup>
                    <m:sSup>
                      <m:sSupPr>
                        <m:ctrlPr>
                          <a:rPr lang="en-IN" b="0" i="1" smtClean="0">
                            <a:latin typeface="Cambria Math" panose="02040503050406030204" pitchFamily="18" charset="0"/>
                          </a:rPr>
                        </m:ctrlPr>
                      </m:sSupPr>
                      <m:e>
                        <m:r>
                          <a:rPr lang="en-IN" b="0" i="1" smtClean="0">
                            <a:latin typeface="Cambria Math" panose="02040503050406030204" pitchFamily="18" charset="0"/>
                          </a:rPr>
                          <m:t>𝐴</m:t>
                        </m:r>
                      </m:e>
                      <m:sup>
                        <m:r>
                          <a:rPr lang="en-IN" b="0" i="1" smtClean="0">
                            <a:latin typeface="Cambria Math" panose="02040503050406030204" pitchFamily="18" charset="0"/>
                          </a:rPr>
                          <m:t>𝑇</m:t>
                        </m:r>
                      </m:sup>
                    </m:sSup>
                    <m:acc>
                      <m:accPr>
                        <m:chr m:val="̅"/>
                        <m:ctrlPr>
                          <a:rPr lang="en-IN" b="0" i="1" smtClean="0">
                            <a:latin typeface="Cambria Math" panose="02040503050406030204" pitchFamily="18" charset="0"/>
                          </a:rPr>
                        </m:ctrlPr>
                      </m:accPr>
                      <m:e>
                        <m:r>
                          <m:rPr>
                            <m:sty m:val="p"/>
                          </m:rPr>
                          <a:rPr lang="en-IN" b="0" i="0" smtClean="0">
                            <a:latin typeface="Cambria Math" panose="02040503050406030204" pitchFamily="18" charset="0"/>
                          </a:rPr>
                          <m:t>b</m:t>
                        </m:r>
                      </m:e>
                    </m:acc>
                  </m:oMath>
                </a14:m>
                <a:endParaRPr lang="en-IN" dirty="0"/>
              </a:p>
            </p:txBody>
          </p:sp>
        </mc:Choice>
        <mc:Fallback xmlns="">
          <p:sp>
            <p:nvSpPr>
              <p:cNvPr id="3" name="Content Placeholder 2">
                <a:extLst>
                  <a:ext uri="{FF2B5EF4-FFF2-40B4-BE49-F238E27FC236}">
                    <a16:creationId xmlns:a16="http://schemas.microsoft.com/office/drawing/2014/main" id="{AE28BB77-AE3E-4E85-09FA-307D2FCEC79C}"/>
                  </a:ext>
                </a:extLst>
              </p:cNvPr>
              <p:cNvSpPr>
                <a:spLocks noGrp="1" noRot="1" noChangeAspect="1" noMove="1" noResize="1" noEditPoints="1" noAdjustHandles="1" noChangeArrowheads="1" noChangeShapeType="1" noTextEdit="1"/>
              </p:cNvSpPr>
              <p:nvPr>
                <p:ph sz="quarter" idx="10"/>
              </p:nvPr>
            </p:nvSpPr>
            <p:spPr>
              <a:blipFill>
                <a:blip r:embed="rId2"/>
                <a:stretch>
                  <a:fillRect t="-819"/>
                </a:stretch>
              </a:blipFill>
            </p:spPr>
            <p:txBody>
              <a:bodyPr/>
              <a:lstStyle/>
              <a:p>
                <a:r>
                  <a:rPr lang="en-IN">
                    <a:noFill/>
                  </a:rPr>
                  <a:t> </a:t>
                </a:r>
              </a:p>
            </p:txBody>
          </p:sp>
        </mc:Fallback>
      </mc:AlternateContent>
      <p:pic>
        <p:nvPicPr>
          <p:cNvPr id="7" name="Picture 6">
            <a:extLst>
              <a:ext uri="{FF2B5EF4-FFF2-40B4-BE49-F238E27FC236}">
                <a16:creationId xmlns:a16="http://schemas.microsoft.com/office/drawing/2014/main" id="{72C453EE-C430-D585-E295-C81B25BBFDB5}"/>
              </a:ext>
            </a:extLst>
          </p:cNvPr>
          <p:cNvPicPr>
            <a:picLocks noChangeAspect="1"/>
          </p:cNvPicPr>
          <p:nvPr/>
        </p:nvPicPr>
        <p:blipFill>
          <a:blip r:embed="rId3"/>
          <a:stretch>
            <a:fillRect/>
          </a:stretch>
        </p:blipFill>
        <p:spPr>
          <a:xfrm>
            <a:off x="6727370" y="1630415"/>
            <a:ext cx="5250985" cy="1944809"/>
          </a:xfrm>
          <a:prstGeom prst="rect">
            <a:avLst/>
          </a:prstGeom>
        </p:spPr>
      </p:pic>
    </p:spTree>
    <p:extLst>
      <p:ext uri="{BB962C8B-B14F-4D97-AF65-F5344CB8AC3E}">
        <p14:creationId xmlns:p14="http://schemas.microsoft.com/office/powerpoint/2010/main" val="1249917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716FA1B-F9F3-FF14-F7BD-0E939C1AD7A6}"/>
              </a:ext>
            </a:extLst>
          </p:cNvPr>
          <p:cNvSpPr>
            <a:spLocks noGrp="1"/>
          </p:cNvSpPr>
          <p:nvPr>
            <p:ph type="title"/>
          </p:nvPr>
        </p:nvSpPr>
        <p:spPr/>
        <p:txBody>
          <a:bodyPr/>
          <a:lstStyle/>
          <a:p>
            <a:r>
              <a:rPr lang="en-IN" dirty="0"/>
              <a:t>Vectors</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AACF8472-07E0-3B96-9FA1-01347F60B50A}"/>
                  </a:ext>
                </a:extLst>
              </p:cNvPr>
              <p:cNvSpPr>
                <a:spLocks noGrp="1"/>
              </p:cNvSpPr>
              <p:nvPr>
                <p:ph sz="quarter" idx="10"/>
              </p:nvPr>
            </p:nvSpPr>
            <p:spPr/>
            <p:txBody>
              <a:bodyPr>
                <a:normAutofit fontScale="92500" lnSpcReduction="10000"/>
              </a:bodyPr>
              <a:lstStyle/>
              <a:p>
                <a:r>
                  <a:rPr lang="en-IN" dirty="0"/>
                  <a:t>Special vector linear combinations</a:t>
                </a:r>
              </a:p>
              <a:p>
                <a:pPr lvl="1"/>
                <a:r>
                  <a:rPr lang="en-IN" dirty="0"/>
                  <a:t>Linear combination with coefficients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𝛽</m:t>
                        </m:r>
                      </m:e>
                      <m:sub>
                        <m:r>
                          <a:rPr lang="en-IN" b="0" i="1" smtClean="0">
                            <a:latin typeface="Cambria Math" panose="02040503050406030204" pitchFamily="18" charset="0"/>
                          </a:rPr>
                          <m:t>1</m:t>
                        </m:r>
                      </m:sub>
                    </m:sSub>
                    <m:r>
                      <a:rPr lang="en-IN" b="0" i="1" smtClean="0">
                        <a:latin typeface="Cambria Math" panose="02040503050406030204" pitchFamily="18" charset="0"/>
                      </a:rPr>
                      <m:t>, </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𝛽</m:t>
                        </m:r>
                      </m:e>
                      <m:sub>
                        <m:r>
                          <a:rPr lang="en-IN" b="0" i="1" smtClean="0">
                            <a:latin typeface="Cambria Math" panose="02040503050406030204" pitchFamily="18" charset="0"/>
                          </a:rPr>
                          <m:t>2</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𝛽</m:t>
                        </m:r>
                      </m:e>
                      <m:sub>
                        <m:r>
                          <a:rPr lang="en-IN" b="0" i="1" smtClean="0">
                            <a:latin typeface="Cambria Math" panose="02040503050406030204" pitchFamily="18" charset="0"/>
                          </a:rPr>
                          <m:t>3</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𝛽</m:t>
                        </m:r>
                      </m:e>
                      <m:sub>
                        <m:r>
                          <a:rPr lang="en-IN" b="0" i="1" smtClean="0">
                            <a:latin typeface="Cambria Math" panose="02040503050406030204" pitchFamily="18" charset="0"/>
                          </a:rPr>
                          <m:t>𝑚</m:t>
                        </m:r>
                      </m:sub>
                    </m:sSub>
                    <m:r>
                      <a:rPr lang="en-IN" b="0" i="1" smtClean="0">
                        <a:latin typeface="Cambria Math" panose="02040503050406030204" pitchFamily="18" charset="0"/>
                      </a:rPr>
                      <m:t>=1 </m:t>
                    </m:r>
                    <m:r>
                      <a:rPr lang="en-IN" b="0" i="1" smtClean="0">
                        <a:latin typeface="Cambria Math" panose="02040503050406030204" pitchFamily="18" charset="0"/>
                      </a:rPr>
                      <m:t>𝑔𝑖𝑣𝑒𝑛</m:t>
                    </m:r>
                    <m:r>
                      <a:rPr lang="en-IN" b="0" i="1" smtClean="0">
                        <a:latin typeface="Cambria Math" panose="02040503050406030204" pitchFamily="18" charset="0"/>
                      </a:rPr>
                      <m:t> </m:t>
                    </m:r>
                    <m:r>
                      <a:rPr lang="en-IN" b="0" i="1" smtClean="0">
                        <a:latin typeface="Cambria Math" panose="02040503050406030204" pitchFamily="18" charset="0"/>
                      </a:rPr>
                      <m:t>𝑤𝑖𝑡h</m:t>
                    </m:r>
                    <m:r>
                      <a:rPr lang="en-IN" b="0" i="1" smtClean="0">
                        <a:latin typeface="Cambria Math" panose="02040503050406030204" pitchFamily="18" charset="0"/>
                      </a:rPr>
                      <m:t> </m:t>
                    </m:r>
                    <m:sSub>
                      <m:sSubPr>
                        <m:ctrlPr>
                          <a:rPr lang="en-IN" b="0" i="1" smtClean="0">
                            <a:latin typeface="Cambria Math" panose="02040503050406030204" pitchFamily="18" charset="0"/>
                          </a:rPr>
                        </m:ctrlPr>
                      </m:sSub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𝛽</m:t>
                            </m:r>
                          </m:e>
                          <m:sub>
                            <m:r>
                              <a:rPr lang="en-IN" b="0" i="1" smtClean="0">
                                <a:latin typeface="Cambria Math" panose="02040503050406030204" pitchFamily="18" charset="0"/>
                              </a:rPr>
                              <m:t>1</m:t>
                            </m:r>
                          </m:sub>
                        </m:sSub>
                        <m:r>
                          <a:rPr lang="en-IN" b="0" i="1" smtClean="0">
                            <a:latin typeface="Cambria Math" panose="02040503050406030204" pitchFamily="18" charset="0"/>
                          </a:rPr>
                          <m:t>𝑎</m:t>
                        </m:r>
                      </m:e>
                      <m:sub>
                        <m:r>
                          <a:rPr lang="en-IN" b="0" i="1" smtClean="0">
                            <a:latin typeface="Cambria Math" panose="02040503050406030204" pitchFamily="18" charset="0"/>
                          </a:rPr>
                          <m:t>1</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𝛽</m:t>
                            </m:r>
                          </m:e>
                          <m:sub>
                            <m:r>
                              <a:rPr lang="en-IN" b="0" i="1" smtClean="0">
                                <a:latin typeface="Cambria Math" panose="02040503050406030204" pitchFamily="18" charset="0"/>
                              </a:rPr>
                              <m:t>2</m:t>
                            </m:r>
                          </m:sub>
                        </m:sSub>
                        <m:r>
                          <a:rPr lang="en-IN" b="0" i="1" smtClean="0">
                            <a:latin typeface="Cambria Math" panose="02040503050406030204" pitchFamily="18" charset="0"/>
                          </a:rPr>
                          <m:t>𝑎</m:t>
                        </m:r>
                      </m:e>
                      <m:sub>
                        <m:r>
                          <a:rPr lang="en-IN" b="0" i="1" smtClean="0">
                            <a:latin typeface="Cambria Math" panose="02040503050406030204" pitchFamily="18" charset="0"/>
                          </a:rPr>
                          <m:t>2</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𝛽</m:t>
                            </m:r>
                          </m:e>
                          <m:sub>
                            <m:r>
                              <a:rPr lang="en-IN" b="0" i="1" smtClean="0">
                                <a:latin typeface="Cambria Math" panose="02040503050406030204" pitchFamily="18" charset="0"/>
                              </a:rPr>
                              <m:t>3</m:t>
                            </m:r>
                          </m:sub>
                        </m:sSub>
                        <m:r>
                          <a:rPr lang="en-IN" b="0" i="1" smtClean="0">
                            <a:latin typeface="Cambria Math" panose="02040503050406030204" pitchFamily="18" charset="0"/>
                          </a:rPr>
                          <m:t>𝑎</m:t>
                        </m:r>
                      </m:e>
                      <m:sub>
                        <m:r>
                          <a:rPr lang="en-IN" b="0" i="1" smtClean="0">
                            <a:latin typeface="Cambria Math" panose="02040503050406030204" pitchFamily="18" charset="0"/>
                          </a:rPr>
                          <m:t>3</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𝛽</m:t>
                            </m:r>
                          </m:e>
                          <m:sub>
                            <m:r>
                              <a:rPr lang="en-IN" b="0" i="1" smtClean="0">
                                <a:latin typeface="Cambria Math" panose="02040503050406030204" pitchFamily="18" charset="0"/>
                              </a:rPr>
                              <m:t>𝑚</m:t>
                            </m:r>
                          </m:sub>
                        </m:sSub>
                        <m:r>
                          <a:rPr lang="en-IN" b="0" i="1" smtClean="0">
                            <a:latin typeface="Cambria Math" panose="02040503050406030204" pitchFamily="18" charset="0"/>
                          </a:rPr>
                          <m:t>𝑎</m:t>
                        </m:r>
                      </m:e>
                      <m:sub>
                        <m:r>
                          <a:rPr lang="en-IN" b="0" i="1" smtClean="0">
                            <a:latin typeface="Cambria Math" panose="02040503050406030204" pitchFamily="18" charset="0"/>
                          </a:rPr>
                          <m:t>𝑚</m:t>
                        </m:r>
                      </m:sub>
                    </m:sSub>
                  </m:oMath>
                </a14:m>
                <a:r>
                  <a:rPr lang="en-IN" b="0" dirty="0"/>
                  <a:t> is called </a:t>
                </a:r>
                <a:r>
                  <a:rPr lang="en-IN" b="1" i="1" dirty="0"/>
                  <a:t>Sum </a:t>
                </a:r>
                <a:r>
                  <a:rPr lang="en-IN" dirty="0"/>
                  <a:t>of vectors</a:t>
                </a:r>
              </a:p>
              <a:p>
                <a:pPr lvl="1"/>
                <a:r>
                  <a:rPr lang="en-IN" dirty="0"/>
                  <a:t>Linear combination with coefficients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𝛽</m:t>
                        </m:r>
                      </m:e>
                      <m:sub>
                        <m:r>
                          <a:rPr lang="en-IN" b="0" i="1" smtClean="0">
                            <a:latin typeface="Cambria Math" panose="02040503050406030204" pitchFamily="18" charset="0"/>
                          </a:rPr>
                          <m:t>1</m:t>
                        </m:r>
                      </m:sub>
                    </m:sSub>
                    <m:r>
                      <a:rPr lang="en-IN" b="0" i="1" smtClean="0">
                        <a:latin typeface="Cambria Math" panose="02040503050406030204" pitchFamily="18" charset="0"/>
                      </a:rPr>
                      <m:t>, </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𝛽</m:t>
                        </m:r>
                      </m:e>
                      <m:sub>
                        <m:r>
                          <a:rPr lang="en-IN" b="0" i="1" smtClean="0">
                            <a:latin typeface="Cambria Math" panose="02040503050406030204" pitchFamily="18" charset="0"/>
                          </a:rPr>
                          <m:t>2</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𝛽</m:t>
                        </m:r>
                      </m:e>
                      <m:sub>
                        <m:r>
                          <a:rPr lang="en-IN" b="0" i="1" smtClean="0">
                            <a:latin typeface="Cambria Math" panose="02040503050406030204" pitchFamily="18" charset="0"/>
                          </a:rPr>
                          <m:t>3</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𝛽</m:t>
                        </m:r>
                      </m:e>
                      <m:sub>
                        <m:r>
                          <a:rPr lang="en-IN" b="0" i="1" smtClean="0">
                            <a:latin typeface="Cambria Math" panose="02040503050406030204" pitchFamily="18" charset="0"/>
                          </a:rPr>
                          <m:t>𝑚</m:t>
                        </m:r>
                      </m:sub>
                    </m:sSub>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1</m:t>
                        </m:r>
                      </m:num>
                      <m:den>
                        <m:r>
                          <a:rPr lang="en-IN" b="0" i="1" smtClean="0">
                            <a:latin typeface="Cambria Math" panose="02040503050406030204" pitchFamily="18" charset="0"/>
                          </a:rPr>
                          <m:t>𝑚</m:t>
                        </m:r>
                      </m:den>
                    </m:f>
                    <m:r>
                      <a:rPr lang="en-IN" b="0" i="1" smtClean="0">
                        <a:latin typeface="Cambria Math" panose="02040503050406030204" pitchFamily="18" charset="0"/>
                      </a:rPr>
                      <m:t> </m:t>
                    </m:r>
                    <m:r>
                      <a:rPr lang="en-IN" b="0" i="1" smtClean="0">
                        <a:latin typeface="Cambria Math" panose="02040503050406030204" pitchFamily="18" charset="0"/>
                      </a:rPr>
                      <m:t>𝑔𝑖𝑣𝑒𝑛</m:t>
                    </m:r>
                    <m:r>
                      <a:rPr lang="en-IN" b="0" i="1" smtClean="0">
                        <a:latin typeface="Cambria Math" panose="02040503050406030204" pitchFamily="18" charset="0"/>
                      </a:rPr>
                      <m:t> </m:t>
                    </m:r>
                    <m:r>
                      <a:rPr lang="en-IN" b="0" i="1" smtClean="0">
                        <a:latin typeface="Cambria Math" panose="02040503050406030204" pitchFamily="18" charset="0"/>
                      </a:rPr>
                      <m:t>𝑤𝑖𝑡h</m:t>
                    </m:r>
                    <m:r>
                      <a:rPr lang="en-IN" b="0" i="1" smtClean="0">
                        <a:latin typeface="Cambria Math" panose="02040503050406030204" pitchFamily="18" charset="0"/>
                      </a:rPr>
                      <m:t> </m:t>
                    </m:r>
                    <m:f>
                      <m:fPr>
                        <m:ctrlPr>
                          <a:rPr lang="en-IN" i="1">
                            <a:latin typeface="Cambria Math" panose="02040503050406030204" pitchFamily="18" charset="0"/>
                          </a:rPr>
                        </m:ctrlPr>
                      </m:fPr>
                      <m:num>
                        <m:r>
                          <a:rPr lang="en-IN" i="1">
                            <a:latin typeface="Cambria Math" panose="02040503050406030204" pitchFamily="18" charset="0"/>
                          </a:rPr>
                          <m:t>1</m:t>
                        </m:r>
                      </m:num>
                      <m:den>
                        <m:r>
                          <a:rPr lang="en-IN" i="1">
                            <a:latin typeface="Cambria Math" panose="02040503050406030204" pitchFamily="18" charset="0"/>
                          </a:rPr>
                          <m:t>𝑚</m:t>
                        </m:r>
                      </m:den>
                    </m:f>
                    <m:r>
                      <a:rPr lang="en-IN" i="1">
                        <a:latin typeface="Cambria Math" panose="02040503050406030204" pitchFamily="18" charset="0"/>
                      </a:rPr>
                      <m:t>(</m:t>
                    </m:r>
                    <m:sSub>
                      <m:sSubPr>
                        <m:ctrlPr>
                          <a:rPr lang="en-IN" i="1">
                            <a:latin typeface="Cambria Math" panose="02040503050406030204" pitchFamily="18" charset="0"/>
                          </a:rPr>
                        </m:ctrlPr>
                      </m:sSubPr>
                      <m:e>
                        <m:sSub>
                          <m:sSubPr>
                            <m:ctrlPr>
                              <a:rPr lang="en-IN" i="1">
                                <a:latin typeface="Cambria Math" panose="02040503050406030204" pitchFamily="18" charset="0"/>
                              </a:rPr>
                            </m:ctrlPr>
                          </m:sSubPr>
                          <m:e>
                            <m:r>
                              <a:rPr lang="en-IN" i="1">
                                <a:latin typeface="Cambria Math" panose="02040503050406030204" pitchFamily="18" charset="0"/>
                              </a:rPr>
                              <m:t>𝛽</m:t>
                            </m:r>
                          </m:e>
                          <m:sub>
                            <m:r>
                              <a:rPr lang="en-IN" i="1">
                                <a:latin typeface="Cambria Math" panose="02040503050406030204" pitchFamily="18" charset="0"/>
                              </a:rPr>
                              <m:t>1</m:t>
                            </m:r>
                          </m:sub>
                        </m:sSub>
                        <m:r>
                          <a:rPr lang="en-IN" i="1">
                            <a:latin typeface="Cambria Math" panose="02040503050406030204" pitchFamily="18" charset="0"/>
                          </a:rPr>
                          <m:t>𝑎</m:t>
                        </m:r>
                      </m:e>
                      <m:sub>
                        <m:r>
                          <a:rPr lang="en-IN" i="1">
                            <a:latin typeface="Cambria Math" panose="02040503050406030204" pitchFamily="18" charset="0"/>
                          </a:rPr>
                          <m:t>1</m:t>
                        </m:r>
                      </m:sub>
                    </m:sSub>
                    <m:r>
                      <a:rPr lang="en-IN" i="1">
                        <a:latin typeface="Cambria Math" panose="02040503050406030204" pitchFamily="18" charset="0"/>
                      </a:rPr>
                      <m:t>+</m:t>
                    </m:r>
                    <m:sSub>
                      <m:sSubPr>
                        <m:ctrlPr>
                          <a:rPr lang="en-IN" i="1">
                            <a:latin typeface="Cambria Math" panose="02040503050406030204" pitchFamily="18" charset="0"/>
                          </a:rPr>
                        </m:ctrlPr>
                      </m:sSubPr>
                      <m:e>
                        <m:sSub>
                          <m:sSubPr>
                            <m:ctrlPr>
                              <a:rPr lang="en-IN" i="1">
                                <a:latin typeface="Cambria Math" panose="02040503050406030204" pitchFamily="18" charset="0"/>
                              </a:rPr>
                            </m:ctrlPr>
                          </m:sSubPr>
                          <m:e>
                            <m:r>
                              <a:rPr lang="en-IN" i="1">
                                <a:latin typeface="Cambria Math" panose="02040503050406030204" pitchFamily="18" charset="0"/>
                              </a:rPr>
                              <m:t>𝛽</m:t>
                            </m:r>
                          </m:e>
                          <m:sub>
                            <m:r>
                              <a:rPr lang="en-IN" i="1">
                                <a:latin typeface="Cambria Math" panose="02040503050406030204" pitchFamily="18" charset="0"/>
                              </a:rPr>
                              <m:t>2</m:t>
                            </m:r>
                          </m:sub>
                        </m:sSub>
                        <m:r>
                          <a:rPr lang="en-IN" i="1">
                            <a:latin typeface="Cambria Math" panose="02040503050406030204" pitchFamily="18" charset="0"/>
                          </a:rPr>
                          <m:t>𝑎</m:t>
                        </m:r>
                      </m:e>
                      <m:sub>
                        <m:r>
                          <a:rPr lang="en-IN" i="1">
                            <a:latin typeface="Cambria Math" panose="02040503050406030204" pitchFamily="18" charset="0"/>
                          </a:rPr>
                          <m:t>2</m:t>
                        </m:r>
                      </m:sub>
                    </m:sSub>
                    <m:r>
                      <a:rPr lang="en-IN" i="1">
                        <a:latin typeface="Cambria Math" panose="02040503050406030204" pitchFamily="18" charset="0"/>
                      </a:rPr>
                      <m:t>+</m:t>
                    </m:r>
                    <m:sSub>
                      <m:sSubPr>
                        <m:ctrlPr>
                          <a:rPr lang="en-IN" i="1">
                            <a:latin typeface="Cambria Math" panose="02040503050406030204" pitchFamily="18" charset="0"/>
                          </a:rPr>
                        </m:ctrlPr>
                      </m:sSubPr>
                      <m:e>
                        <m:sSub>
                          <m:sSubPr>
                            <m:ctrlPr>
                              <a:rPr lang="en-IN" i="1">
                                <a:latin typeface="Cambria Math" panose="02040503050406030204" pitchFamily="18" charset="0"/>
                              </a:rPr>
                            </m:ctrlPr>
                          </m:sSubPr>
                          <m:e>
                            <m:r>
                              <a:rPr lang="en-IN" i="1">
                                <a:latin typeface="Cambria Math" panose="02040503050406030204" pitchFamily="18" charset="0"/>
                              </a:rPr>
                              <m:t>𝛽</m:t>
                            </m:r>
                          </m:e>
                          <m:sub>
                            <m:r>
                              <a:rPr lang="en-IN" i="1">
                                <a:latin typeface="Cambria Math" panose="02040503050406030204" pitchFamily="18" charset="0"/>
                              </a:rPr>
                              <m:t>3</m:t>
                            </m:r>
                          </m:sub>
                        </m:sSub>
                        <m:r>
                          <a:rPr lang="en-IN" i="1">
                            <a:latin typeface="Cambria Math" panose="02040503050406030204" pitchFamily="18" charset="0"/>
                          </a:rPr>
                          <m:t>𝑎</m:t>
                        </m:r>
                      </m:e>
                      <m:sub>
                        <m:r>
                          <a:rPr lang="en-IN" i="1">
                            <a:latin typeface="Cambria Math" panose="02040503050406030204" pitchFamily="18" charset="0"/>
                          </a:rPr>
                          <m:t>3</m:t>
                        </m:r>
                      </m:sub>
                    </m:sSub>
                    <m:r>
                      <a:rPr lang="en-IN" i="1">
                        <a:latin typeface="Cambria Math" panose="02040503050406030204" pitchFamily="18" charset="0"/>
                      </a:rPr>
                      <m:t>+…+</m:t>
                    </m:r>
                    <m:sSub>
                      <m:sSubPr>
                        <m:ctrlPr>
                          <a:rPr lang="en-IN" i="1">
                            <a:latin typeface="Cambria Math" panose="02040503050406030204" pitchFamily="18" charset="0"/>
                          </a:rPr>
                        </m:ctrlPr>
                      </m:sSubPr>
                      <m:e>
                        <m:sSub>
                          <m:sSubPr>
                            <m:ctrlPr>
                              <a:rPr lang="en-IN" i="1">
                                <a:latin typeface="Cambria Math" panose="02040503050406030204" pitchFamily="18" charset="0"/>
                              </a:rPr>
                            </m:ctrlPr>
                          </m:sSubPr>
                          <m:e>
                            <m:r>
                              <a:rPr lang="en-IN" i="1">
                                <a:latin typeface="Cambria Math" panose="02040503050406030204" pitchFamily="18" charset="0"/>
                              </a:rPr>
                              <m:t>𝛽</m:t>
                            </m:r>
                          </m:e>
                          <m:sub>
                            <m:r>
                              <a:rPr lang="en-IN" i="1">
                                <a:latin typeface="Cambria Math" panose="02040503050406030204" pitchFamily="18" charset="0"/>
                              </a:rPr>
                              <m:t>𝑚</m:t>
                            </m:r>
                          </m:sub>
                        </m:sSub>
                        <m:r>
                          <a:rPr lang="en-IN" i="1">
                            <a:latin typeface="Cambria Math" panose="02040503050406030204" pitchFamily="18" charset="0"/>
                          </a:rPr>
                          <m:t>𝑎</m:t>
                        </m:r>
                      </m:e>
                      <m:sub>
                        <m:r>
                          <a:rPr lang="en-IN" i="1">
                            <a:latin typeface="Cambria Math" panose="02040503050406030204" pitchFamily="18" charset="0"/>
                          </a:rPr>
                          <m:t>𝑚</m:t>
                        </m:r>
                      </m:sub>
                    </m:sSub>
                    <m:r>
                      <a:rPr lang="en-IN" i="1">
                        <a:latin typeface="Cambria Math" panose="02040503050406030204" pitchFamily="18" charset="0"/>
                      </a:rPr>
                      <m:t>)</m:t>
                    </m:r>
                  </m:oMath>
                </a14:m>
                <a:r>
                  <a:rPr lang="en-IN" dirty="0"/>
                  <a:t> </a:t>
                </a:r>
                <a:r>
                  <a:rPr lang="en-IN" b="0" dirty="0"/>
                  <a:t>is called </a:t>
                </a:r>
                <a:r>
                  <a:rPr lang="en-IN" b="1" i="1" dirty="0"/>
                  <a:t>Average </a:t>
                </a:r>
                <a:r>
                  <a:rPr lang="en-IN" dirty="0"/>
                  <a:t>of vectors</a:t>
                </a:r>
              </a:p>
              <a:p>
                <a:pPr lvl="1"/>
                <a:r>
                  <a:rPr lang="en-IN" dirty="0"/>
                  <a:t>When the coefficients in a linear combination sum to 1 </a:t>
                </a:r>
                <a:r>
                  <a:rPr lang="en-IN" i="1" dirty="0"/>
                  <a:t>i.e.</a:t>
                </a:r>
                <a:r>
                  <a:rPr lang="en-IN" dirty="0"/>
                  <a:t>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𝛽</m:t>
                        </m:r>
                      </m:e>
                      <m:sub>
                        <m:r>
                          <a:rPr lang="en-IN" b="0" i="1" smtClean="0">
                            <a:latin typeface="Cambria Math" panose="02040503050406030204" pitchFamily="18" charset="0"/>
                          </a:rPr>
                          <m:t>1</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𝛽</m:t>
                        </m:r>
                      </m:e>
                      <m:sub>
                        <m:r>
                          <a:rPr lang="en-IN" b="0" i="1" smtClean="0">
                            <a:latin typeface="Cambria Math" panose="02040503050406030204" pitchFamily="18" charset="0"/>
                          </a:rPr>
                          <m:t>2</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𝛽</m:t>
                        </m:r>
                      </m:e>
                      <m:sub>
                        <m:r>
                          <a:rPr lang="en-IN" b="0" i="1" smtClean="0">
                            <a:latin typeface="Cambria Math" panose="02040503050406030204" pitchFamily="18" charset="0"/>
                          </a:rPr>
                          <m:t>3</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𝛽</m:t>
                        </m:r>
                      </m:e>
                      <m:sub>
                        <m:r>
                          <a:rPr lang="en-IN" b="0" i="1" smtClean="0">
                            <a:latin typeface="Cambria Math" panose="02040503050406030204" pitchFamily="18" charset="0"/>
                          </a:rPr>
                          <m:t>𝑚</m:t>
                        </m:r>
                      </m:sub>
                    </m:sSub>
                    <m:r>
                      <a:rPr lang="en-IN" b="0" i="1" smtClean="0">
                        <a:latin typeface="Cambria Math" panose="02040503050406030204" pitchFamily="18" charset="0"/>
                      </a:rPr>
                      <m:t>=1 </m:t>
                    </m:r>
                    <m:r>
                      <a:rPr lang="en-IN" b="0" i="1" smtClean="0">
                        <a:latin typeface="Cambria Math" panose="02040503050406030204" pitchFamily="18" charset="0"/>
                      </a:rPr>
                      <m:t>𝑔𝑖𝑣𝑒𝑛</m:t>
                    </m:r>
                    <m:r>
                      <a:rPr lang="en-IN" b="0" i="1" smtClean="0">
                        <a:latin typeface="Cambria Math" panose="02040503050406030204" pitchFamily="18" charset="0"/>
                      </a:rPr>
                      <m:t> </m:t>
                    </m:r>
                    <m:r>
                      <a:rPr lang="en-IN" b="0" i="1" smtClean="0">
                        <a:latin typeface="Cambria Math" panose="02040503050406030204" pitchFamily="18" charset="0"/>
                      </a:rPr>
                      <m:t>𝑤𝑖𝑡h</m:t>
                    </m:r>
                    <m:r>
                      <a:rPr lang="en-IN" b="0" i="1" smtClean="0">
                        <a:latin typeface="Cambria Math" panose="02040503050406030204" pitchFamily="18" charset="0"/>
                      </a:rPr>
                      <m:t> (</m:t>
                    </m:r>
                    <m:sSub>
                      <m:sSubPr>
                        <m:ctrlPr>
                          <a:rPr lang="en-IN" i="1">
                            <a:latin typeface="Cambria Math" panose="02040503050406030204" pitchFamily="18" charset="0"/>
                          </a:rPr>
                        </m:ctrlPr>
                      </m:sSubPr>
                      <m:e>
                        <m:sSub>
                          <m:sSubPr>
                            <m:ctrlPr>
                              <a:rPr lang="en-IN" i="1">
                                <a:latin typeface="Cambria Math" panose="02040503050406030204" pitchFamily="18" charset="0"/>
                              </a:rPr>
                            </m:ctrlPr>
                          </m:sSubPr>
                          <m:e>
                            <m:r>
                              <a:rPr lang="en-IN" i="1">
                                <a:latin typeface="Cambria Math" panose="02040503050406030204" pitchFamily="18" charset="0"/>
                              </a:rPr>
                              <m:t>𝛽</m:t>
                            </m:r>
                          </m:e>
                          <m:sub>
                            <m:r>
                              <a:rPr lang="en-IN" i="1">
                                <a:latin typeface="Cambria Math" panose="02040503050406030204" pitchFamily="18" charset="0"/>
                              </a:rPr>
                              <m:t>1</m:t>
                            </m:r>
                          </m:sub>
                        </m:sSub>
                        <m:r>
                          <a:rPr lang="en-IN" i="1">
                            <a:latin typeface="Cambria Math" panose="02040503050406030204" pitchFamily="18" charset="0"/>
                          </a:rPr>
                          <m:t>𝑎</m:t>
                        </m:r>
                      </m:e>
                      <m:sub>
                        <m:r>
                          <a:rPr lang="en-IN" i="1">
                            <a:latin typeface="Cambria Math" panose="02040503050406030204" pitchFamily="18" charset="0"/>
                          </a:rPr>
                          <m:t>1</m:t>
                        </m:r>
                      </m:sub>
                    </m:sSub>
                    <m:r>
                      <a:rPr lang="en-IN" i="1">
                        <a:latin typeface="Cambria Math" panose="02040503050406030204" pitchFamily="18" charset="0"/>
                      </a:rPr>
                      <m:t>+</m:t>
                    </m:r>
                    <m:sSub>
                      <m:sSubPr>
                        <m:ctrlPr>
                          <a:rPr lang="en-IN" i="1">
                            <a:latin typeface="Cambria Math" panose="02040503050406030204" pitchFamily="18" charset="0"/>
                          </a:rPr>
                        </m:ctrlPr>
                      </m:sSubPr>
                      <m:e>
                        <m:sSub>
                          <m:sSubPr>
                            <m:ctrlPr>
                              <a:rPr lang="en-IN" i="1">
                                <a:latin typeface="Cambria Math" panose="02040503050406030204" pitchFamily="18" charset="0"/>
                              </a:rPr>
                            </m:ctrlPr>
                          </m:sSubPr>
                          <m:e>
                            <m:r>
                              <a:rPr lang="en-IN" i="1">
                                <a:latin typeface="Cambria Math" panose="02040503050406030204" pitchFamily="18" charset="0"/>
                              </a:rPr>
                              <m:t>𝛽</m:t>
                            </m:r>
                          </m:e>
                          <m:sub>
                            <m:r>
                              <a:rPr lang="en-IN" i="1">
                                <a:latin typeface="Cambria Math" panose="02040503050406030204" pitchFamily="18" charset="0"/>
                              </a:rPr>
                              <m:t>2</m:t>
                            </m:r>
                          </m:sub>
                        </m:sSub>
                        <m:r>
                          <a:rPr lang="en-IN" i="1">
                            <a:latin typeface="Cambria Math" panose="02040503050406030204" pitchFamily="18" charset="0"/>
                          </a:rPr>
                          <m:t>𝑎</m:t>
                        </m:r>
                      </m:e>
                      <m:sub>
                        <m:r>
                          <a:rPr lang="en-IN" i="1">
                            <a:latin typeface="Cambria Math" panose="02040503050406030204" pitchFamily="18" charset="0"/>
                          </a:rPr>
                          <m:t>2</m:t>
                        </m:r>
                      </m:sub>
                    </m:sSub>
                    <m:r>
                      <a:rPr lang="en-IN" i="1">
                        <a:latin typeface="Cambria Math" panose="02040503050406030204" pitchFamily="18" charset="0"/>
                      </a:rPr>
                      <m:t>+</m:t>
                    </m:r>
                    <m:sSub>
                      <m:sSubPr>
                        <m:ctrlPr>
                          <a:rPr lang="en-IN" i="1">
                            <a:latin typeface="Cambria Math" panose="02040503050406030204" pitchFamily="18" charset="0"/>
                          </a:rPr>
                        </m:ctrlPr>
                      </m:sSubPr>
                      <m:e>
                        <m:sSub>
                          <m:sSubPr>
                            <m:ctrlPr>
                              <a:rPr lang="en-IN" i="1">
                                <a:latin typeface="Cambria Math" panose="02040503050406030204" pitchFamily="18" charset="0"/>
                              </a:rPr>
                            </m:ctrlPr>
                          </m:sSubPr>
                          <m:e>
                            <m:r>
                              <a:rPr lang="en-IN" i="1">
                                <a:latin typeface="Cambria Math" panose="02040503050406030204" pitchFamily="18" charset="0"/>
                              </a:rPr>
                              <m:t>𝛽</m:t>
                            </m:r>
                          </m:e>
                          <m:sub>
                            <m:r>
                              <a:rPr lang="en-IN" i="1">
                                <a:latin typeface="Cambria Math" panose="02040503050406030204" pitchFamily="18" charset="0"/>
                              </a:rPr>
                              <m:t>3</m:t>
                            </m:r>
                          </m:sub>
                        </m:sSub>
                        <m:r>
                          <a:rPr lang="en-IN" i="1">
                            <a:latin typeface="Cambria Math" panose="02040503050406030204" pitchFamily="18" charset="0"/>
                          </a:rPr>
                          <m:t>𝑎</m:t>
                        </m:r>
                      </m:e>
                      <m:sub>
                        <m:r>
                          <a:rPr lang="en-IN" i="1">
                            <a:latin typeface="Cambria Math" panose="02040503050406030204" pitchFamily="18" charset="0"/>
                          </a:rPr>
                          <m:t>3</m:t>
                        </m:r>
                      </m:sub>
                    </m:sSub>
                    <m:r>
                      <a:rPr lang="en-IN" i="1">
                        <a:latin typeface="Cambria Math" panose="02040503050406030204" pitchFamily="18" charset="0"/>
                      </a:rPr>
                      <m:t>+…+</m:t>
                    </m:r>
                    <m:sSub>
                      <m:sSubPr>
                        <m:ctrlPr>
                          <a:rPr lang="en-IN" i="1">
                            <a:latin typeface="Cambria Math" panose="02040503050406030204" pitchFamily="18" charset="0"/>
                          </a:rPr>
                        </m:ctrlPr>
                      </m:sSubPr>
                      <m:e>
                        <m:sSub>
                          <m:sSubPr>
                            <m:ctrlPr>
                              <a:rPr lang="en-IN" i="1">
                                <a:latin typeface="Cambria Math" panose="02040503050406030204" pitchFamily="18" charset="0"/>
                              </a:rPr>
                            </m:ctrlPr>
                          </m:sSubPr>
                          <m:e>
                            <m:r>
                              <a:rPr lang="en-IN" i="1">
                                <a:latin typeface="Cambria Math" panose="02040503050406030204" pitchFamily="18" charset="0"/>
                              </a:rPr>
                              <m:t>𝛽</m:t>
                            </m:r>
                          </m:e>
                          <m:sub>
                            <m:r>
                              <a:rPr lang="en-IN" i="1">
                                <a:latin typeface="Cambria Math" panose="02040503050406030204" pitchFamily="18" charset="0"/>
                              </a:rPr>
                              <m:t>𝑚</m:t>
                            </m:r>
                          </m:sub>
                        </m:sSub>
                        <m:r>
                          <a:rPr lang="en-IN" i="1">
                            <a:latin typeface="Cambria Math" panose="02040503050406030204" pitchFamily="18" charset="0"/>
                          </a:rPr>
                          <m:t>𝑎</m:t>
                        </m:r>
                      </m:e>
                      <m:sub>
                        <m:r>
                          <a:rPr lang="en-IN" i="1">
                            <a:latin typeface="Cambria Math" panose="02040503050406030204" pitchFamily="18" charset="0"/>
                          </a:rPr>
                          <m:t>𝑚</m:t>
                        </m:r>
                      </m:sub>
                    </m:sSub>
                    <m:r>
                      <a:rPr lang="en-IN" i="1">
                        <a:latin typeface="Cambria Math" panose="02040503050406030204" pitchFamily="18" charset="0"/>
                      </a:rPr>
                      <m:t>)</m:t>
                    </m:r>
                  </m:oMath>
                </a14:m>
                <a:r>
                  <a:rPr lang="en-IN" dirty="0"/>
                  <a:t> the linear combination is </a:t>
                </a:r>
                <a:r>
                  <a:rPr lang="en-IN" b="0" dirty="0"/>
                  <a:t>called </a:t>
                </a:r>
                <a:r>
                  <a:rPr lang="en-IN" b="1" i="1" dirty="0"/>
                  <a:t>an affine combination</a:t>
                </a:r>
              </a:p>
              <a:p>
                <a:pPr lvl="2"/>
                <a:r>
                  <a:rPr lang="en-IN" dirty="0"/>
                  <a:t>When the coefficients in an affine combination are non-negative, it called </a:t>
                </a:r>
                <a:r>
                  <a:rPr lang="en-IN" b="1" i="1" dirty="0"/>
                  <a:t>convex combination or a mixture or a weighted average</a:t>
                </a:r>
              </a:p>
              <a:p>
                <a:r>
                  <a:rPr lang="en-IN" dirty="0"/>
                  <a:t>Vector products</a:t>
                </a:r>
              </a:p>
              <a:p>
                <a:pPr lvl="1"/>
                <a:r>
                  <a:rPr lang="en-IN" dirty="0"/>
                  <a:t>Inner product - </a:t>
                </a:r>
                <a14:m>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𝑎</m:t>
                        </m:r>
                      </m:e>
                      <m:sup>
                        <m:r>
                          <a:rPr lang="en-IN" b="0" i="1" smtClean="0">
                            <a:latin typeface="Cambria Math" panose="02040503050406030204" pitchFamily="18" charset="0"/>
                          </a:rPr>
                          <m:t>𝑇</m:t>
                        </m:r>
                      </m:sup>
                    </m:sSup>
                    <m:r>
                      <a:rPr lang="en-IN" b="0" i="1" smtClean="0">
                        <a:latin typeface="Cambria Math" panose="02040503050406030204" pitchFamily="18" charset="0"/>
                      </a:rPr>
                      <m:t>𝑏</m:t>
                    </m:r>
                  </m:oMath>
                </a14:m>
                <a:endParaRPr lang="en-IN" b="0" dirty="0"/>
              </a:p>
              <a:p>
                <a:pPr lvl="1"/>
                <a:r>
                  <a:rPr lang="en-IN" dirty="0"/>
                  <a:t>Outer product - </a:t>
                </a:r>
                <a14:m>
                  <m:oMath xmlns:m="http://schemas.openxmlformats.org/officeDocument/2006/math">
                    <m:r>
                      <a:rPr lang="en-IN" b="0" i="1" smtClean="0">
                        <a:latin typeface="Cambria Math" panose="02040503050406030204" pitchFamily="18" charset="0"/>
                      </a:rPr>
                      <m:t>𝑎</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𝑏</m:t>
                        </m:r>
                      </m:e>
                      <m:sup>
                        <m:r>
                          <a:rPr lang="en-IN" b="0" i="1" smtClean="0">
                            <a:latin typeface="Cambria Math" panose="02040503050406030204" pitchFamily="18" charset="0"/>
                          </a:rPr>
                          <m:t>𝑇</m:t>
                        </m:r>
                      </m:sup>
                    </m:sSup>
                  </m:oMath>
                </a14:m>
                <a:endParaRPr lang="en-IN" dirty="0"/>
              </a:p>
              <a:p>
                <a:r>
                  <a:rPr lang="en-IN" dirty="0"/>
                  <a:t>Weights, features, and score</a:t>
                </a:r>
              </a:p>
              <a:p>
                <a:pPr lvl="1"/>
                <a:r>
                  <a:rPr lang="en-IN" dirty="0"/>
                  <a:t>When the vector </a:t>
                </a:r>
                <a:r>
                  <a:rPr lang="en-IN" i="1" dirty="0"/>
                  <a:t>f</a:t>
                </a:r>
                <a:r>
                  <a:rPr lang="en-IN" dirty="0"/>
                  <a:t> represents a set of features of an object, and </a:t>
                </a:r>
                <a:r>
                  <a:rPr lang="en-IN" i="1" dirty="0"/>
                  <a:t>w </a:t>
                </a:r>
                <a:r>
                  <a:rPr lang="en-IN" dirty="0"/>
                  <a:t>is a vector of the same size (often called </a:t>
                </a:r>
                <a:r>
                  <a:rPr lang="en-IN" i="1" dirty="0"/>
                  <a:t>weight vector), </a:t>
                </a:r>
                <a:r>
                  <a:rPr lang="en-IN" dirty="0"/>
                  <a:t>the inner product </a:t>
                </a:r>
                <a14:m>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𝑤</m:t>
                        </m:r>
                      </m:e>
                      <m:sup>
                        <m:r>
                          <a:rPr lang="en-IN" b="0" i="1" smtClean="0">
                            <a:latin typeface="Cambria Math" panose="02040503050406030204" pitchFamily="18" charset="0"/>
                          </a:rPr>
                          <m:t>𝑇</m:t>
                        </m:r>
                      </m:sup>
                    </m:sSup>
                    <m:r>
                      <a:rPr lang="en-IN" b="0" i="1" smtClean="0">
                        <a:latin typeface="Cambria Math" panose="02040503050406030204" pitchFamily="18" charset="0"/>
                      </a:rPr>
                      <m:t>𝑓</m:t>
                    </m:r>
                  </m:oMath>
                </a14:m>
                <a:r>
                  <a:rPr lang="en-IN" dirty="0"/>
                  <a:t> is the sum of feature values scaled (or weighted) by the weights and is sometimes called a </a:t>
                </a:r>
                <a:r>
                  <a:rPr lang="en-IN" b="1" i="1" dirty="0"/>
                  <a:t>score</a:t>
                </a:r>
              </a:p>
              <a:p>
                <a:pPr lvl="2"/>
                <a:r>
                  <a:rPr lang="en-IN" dirty="0"/>
                  <a:t>For example if the features are associated with a loan applicant (age, income, etc.), we might interpret </a:t>
                </a:r>
                <a14:m>
                  <m:oMath xmlns:m="http://schemas.openxmlformats.org/officeDocument/2006/math">
                    <m:r>
                      <a:rPr lang="en-IN" b="0" i="1" smtClean="0">
                        <a:latin typeface="Cambria Math" panose="02040503050406030204" pitchFamily="18" charset="0"/>
                      </a:rPr>
                      <m:t>𝑠</m:t>
                    </m:r>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𝑤</m:t>
                        </m:r>
                      </m:e>
                      <m:sup>
                        <m:r>
                          <a:rPr lang="en-IN" b="0" i="1" smtClean="0">
                            <a:latin typeface="Cambria Math" panose="02040503050406030204" pitchFamily="18" charset="0"/>
                          </a:rPr>
                          <m:t>𝑇</m:t>
                        </m:r>
                      </m:sup>
                    </m:sSup>
                    <m:r>
                      <a:rPr lang="en-IN" b="0" i="1" smtClean="0">
                        <a:latin typeface="Cambria Math" panose="02040503050406030204" pitchFamily="18" charset="0"/>
                      </a:rPr>
                      <m:t>𝑓</m:t>
                    </m:r>
                  </m:oMath>
                </a14:m>
                <a:r>
                  <a:rPr lang="en-IN" dirty="0"/>
                  <a:t>as </a:t>
                </a:r>
                <a:r>
                  <a:rPr lang="en-IN" b="1" i="1" dirty="0"/>
                  <a:t>a credit score</a:t>
                </a:r>
                <a:endParaRPr lang="en-IN" dirty="0"/>
              </a:p>
              <a:p>
                <a:pPr lvl="2"/>
                <a:endParaRPr lang="en-IN" dirty="0"/>
              </a:p>
              <a:p>
                <a:pPr lvl="1"/>
                <a:endParaRPr lang="en-IN" dirty="0"/>
              </a:p>
            </p:txBody>
          </p:sp>
        </mc:Choice>
        <mc:Fallback xmlns="">
          <p:sp>
            <p:nvSpPr>
              <p:cNvPr id="5" name="Content Placeholder 4">
                <a:extLst>
                  <a:ext uri="{FF2B5EF4-FFF2-40B4-BE49-F238E27FC236}">
                    <a16:creationId xmlns:a16="http://schemas.microsoft.com/office/drawing/2014/main" id="{AACF8472-07E0-3B96-9FA1-01347F60B50A}"/>
                  </a:ext>
                </a:extLst>
              </p:cNvPr>
              <p:cNvSpPr>
                <a:spLocks noGrp="1" noRot="1" noChangeAspect="1" noMove="1" noResize="1" noEditPoints="1" noAdjustHandles="1" noChangeArrowheads="1" noChangeShapeType="1" noTextEdit="1"/>
              </p:cNvSpPr>
              <p:nvPr>
                <p:ph sz="quarter" idx="10"/>
              </p:nvPr>
            </p:nvSpPr>
            <p:spPr>
              <a:blipFill>
                <a:blip r:embed="rId2"/>
                <a:stretch>
                  <a:fillRect t="-1228" r="-858"/>
                </a:stretch>
              </a:blipFill>
            </p:spPr>
            <p:txBody>
              <a:bodyPr/>
              <a:lstStyle/>
              <a:p>
                <a:r>
                  <a:rPr lang="en-IN">
                    <a:noFill/>
                  </a:rPr>
                  <a:t> </a:t>
                </a:r>
              </a:p>
            </p:txBody>
          </p:sp>
        </mc:Fallback>
      </mc:AlternateContent>
    </p:spTree>
    <p:extLst>
      <p:ext uri="{BB962C8B-B14F-4D97-AF65-F5344CB8AC3E}">
        <p14:creationId xmlns:p14="http://schemas.microsoft.com/office/powerpoint/2010/main" val="4180889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56F18-1F4E-AFA7-8F4A-F9C01B135865}"/>
              </a:ext>
            </a:extLst>
          </p:cNvPr>
          <p:cNvSpPr>
            <a:spLocks noGrp="1"/>
          </p:cNvSpPr>
          <p:nvPr>
            <p:ph type="title"/>
          </p:nvPr>
        </p:nvSpPr>
        <p:spPr/>
        <p:txBody>
          <a:bodyPr/>
          <a:lstStyle/>
          <a:p>
            <a:r>
              <a:rPr lang="en-IN" dirty="0"/>
              <a:t>Least Squares</a:t>
            </a:r>
          </a:p>
        </p:txBody>
      </p:sp>
      <p:sp>
        <p:nvSpPr>
          <p:cNvPr id="3" name="Content Placeholder 2">
            <a:extLst>
              <a:ext uri="{FF2B5EF4-FFF2-40B4-BE49-F238E27FC236}">
                <a16:creationId xmlns:a16="http://schemas.microsoft.com/office/drawing/2014/main" id="{9FCA20AC-F6F5-E4D9-F9DF-4B909E04E7A4}"/>
              </a:ext>
            </a:extLst>
          </p:cNvPr>
          <p:cNvSpPr>
            <a:spLocks noGrp="1"/>
          </p:cNvSpPr>
          <p:nvPr>
            <p:ph sz="quarter" idx="10"/>
          </p:nvPr>
        </p:nvSpPr>
        <p:spPr/>
        <p:txBody>
          <a:bodyPr/>
          <a:lstStyle/>
          <a:p>
            <a:endParaRPr lang="en-IN"/>
          </a:p>
        </p:txBody>
      </p:sp>
    </p:spTree>
    <p:extLst>
      <p:ext uri="{BB962C8B-B14F-4D97-AF65-F5344CB8AC3E}">
        <p14:creationId xmlns:p14="http://schemas.microsoft.com/office/powerpoint/2010/main" val="3507480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56F18-1F4E-AFA7-8F4A-F9C01B135865}"/>
              </a:ext>
            </a:extLst>
          </p:cNvPr>
          <p:cNvSpPr>
            <a:spLocks noGrp="1"/>
          </p:cNvSpPr>
          <p:nvPr>
            <p:ph type="title"/>
          </p:nvPr>
        </p:nvSpPr>
        <p:spPr/>
        <p:txBody>
          <a:bodyPr/>
          <a:lstStyle/>
          <a:p>
            <a:r>
              <a:rPr lang="en-IN" dirty="0"/>
              <a:t>Orthonormal Matrices</a:t>
            </a:r>
          </a:p>
        </p:txBody>
      </p:sp>
      <p:sp>
        <p:nvSpPr>
          <p:cNvPr id="3" name="Content Placeholder 2">
            <a:extLst>
              <a:ext uri="{FF2B5EF4-FFF2-40B4-BE49-F238E27FC236}">
                <a16:creationId xmlns:a16="http://schemas.microsoft.com/office/drawing/2014/main" id="{9FCA20AC-F6F5-E4D9-F9DF-4B909E04E7A4}"/>
              </a:ext>
            </a:extLst>
          </p:cNvPr>
          <p:cNvSpPr>
            <a:spLocks noGrp="1"/>
          </p:cNvSpPr>
          <p:nvPr>
            <p:ph sz="quarter" idx="10"/>
          </p:nvPr>
        </p:nvSpPr>
        <p:spPr/>
        <p:txBody>
          <a:bodyPr/>
          <a:lstStyle/>
          <a:p>
            <a:endParaRPr lang="en-IN"/>
          </a:p>
        </p:txBody>
      </p:sp>
    </p:spTree>
    <p:extLst>
      <p:ext uri="{BB962C8B-B14F-4D97-AF65-F5344CB8AC3E}">
        <p14:creationId xmlns:p14="http://schemas.microsoft.com/office/powerpoint/2010/main" val="142030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56F18-1F4E-AFA7-8F4A-F9C01B135865}"/>
              </a:ext>
            </a:extLst>
          </p:cNvPr>
          <p:cNvSpPr>
            <a:spLocks noGrp="1"/>
          </p:cNvSpPr>
          <p:nvPr>
            <p:ph type="title"/>
          </p:nvPr>
        </p:nvSpPr>
        <p:spPr/>
        <p:txBody>
          <a:bodyPr/>
          <a:lstStyle/>
          <a:p>
            <a:r>
              <a:rPr lang="en-IN" dirty="0"/>
              <a:t>Determinants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FCA20AC-F6F5-E4D9-F9DF-4B909E04E7A4}"/>
                  </a:ext>
                </a:extLst>
              </p:cNvPr>
              <p:cNvSpPr>
                <a:spLocks noGrp="1"/>
              </p:cNvSpPr>
              <p:nvPr>
                <p:ph sz="quarter" idx="10"/>
              </p:nvPr>
            </p:nvSpPr>
            <p:spPr/>
            <p:txBody>
              <a:bodyPr/>
              <a:lstStyle/>
              <a:p>
                <a:r>
                  <a:rPr lang="en-IN" dirty="0"/>
                  <a:t>The determinant of product of two matrices is the individual of product of determinant of individual matrix – for square matrices</a:t>
                </a:r>
              </a:p>
              <a:p>
                <a:r>
                  <a:rPr lang="en-IN" dirty="0"/>
                  <a:t>I</a:t>
                </a:r>
                <a:r>
                  <a:rPr lang="en-GB" b="0" i="0" dirty="0">
                    <a:solidFill>
                      <a:srgbClr val="374151"/>
                    </a:solidFill>
                    <a:effectLst/>
                    <a:latin typeface="Söhne"/>
                  </a:rPr>
                  <a:t>n general, the determinant of the product of more than two matrices is not equal to the product of their determinants</a:t>
                </a:r>
              </a:p>
              <a:p>
                <a:r>
                  <a:rPr lang="en-GB" dirty="0">
                    <a:solidFill>
                      <a:srgbClr val="374151"/>
                    </a:solidFill>
                    <a:latin typeface="Söhne"/>
                  </a:rPr>
                  <a:t>When A is invertible, determinant of </a:t>
                </a:r>
                <a14:m>
                  <m:oMath xmlns:m="http://schemas.openxmlformats.org/officeDocument/2006/math">
                    <m:sSup>
                      <m:sSupPr>
                        <m:ctrlPr>
                          <a:rPr lang="en-IN" b="0" i="1" smtClean="0">
                            <a:solidFill>
                              <a:srgbClr val="374151"/>
                            </a:solidFill>
                            <a:latin typeface="Cambria Math" panose="02040503050406030204" pitchFamily="18" charset="0"/>
                          </a:rPr>
                        </m:ctrlPr>
                      </m:sSupPr>
                      <m:e>
                        <m:r>
                          <a:rPr lang="en-IN" b="0" i="1" smtClean="0">
                            <a:solidFill>
                              <a:srgbClr val="374151"/>
                            </a:solidFill>
                            <a:latin typeface="Cambria Math" panose="02040503050406030204" pitchFamily="18" charset="0"/>
                          </a:rPr>
                          <m:t>𝐴</m:t>
                        </m:r>
                      </m:e>
                      <m:sup>
                        <m:r>
                          <a:rPr lang="en-IN" b="0" i="1" smtClean="0">
                            <a:solidFill>
                              <a:srgbClr val="374151"/>
                            </a:solidFill>
                            <a:latin typeface="Cambria Math" panose="02040503050406030204" pitchFamily="18" charset="0"/>
                          </a:rPr>
                          <m:t>−1</m:t>
                        </m:r>
                      </m:sup>
                    </m:sSup>
                  </m:oMath>
                </a14:m>
                <a:r>
                  <a:rPr lang="en-IN" dirty="0"/>
                  <a:t> is </a:t>
                </a:r>
                <a14:m>
                  <m:oMath xmlns:m="http://schemas.openxmlformats.org/officeDocument/2006/math">
                    <m:f>
                      <m:fPr>
                        <m:ctrlPr>
                          <a:rPr lang="en-IN" b="0" i="1" smtClean="0">
                            <a:latin typeface="Cambria Math" panose="02040503050406030204" pitchFamily="18" charset="0"/>
                          </a:rPr>
                        </m:ctrlPr>
                      </m:fPr>
                      <m:num>
                        <m:r>
                          <a:rPr lang="en-IN" b="0" i="1" smtClean="0">
                            <a:latin typeface="Cambria Math" panose="02040503050406030204" pitchFamily="18" charset="0"/>
                          </a:rPr>
                          <m:t>1</m:t>
                        </m:r>
                      </m:num>
                      <m:den>
                        <m:func>
                          <m:funcPr>
                            <m:ctrlPr>
                              <a:rPr lang="en-IN" b="0" i="1" smtClean="0">
                                <a:latin typeface="Cambria Math" panose="02040503050406030204" pitchFamily="18" charset="0"/>
                              </a:rPr>
                            </m:ctrlPr>
                          </m:funcPr>
                          <m:fName>
                            <m:r>
                              <m:rPr>
                                <m:sty m:val="p"/>
                              </m:rPr>
                              <a:rPr lang="en-IN" b="0" i="0" smtClean="0">
                                <a:latin typeface="Cambria Math" panose="02040503050406030204" pitchFamily="18" charset="0"/>
                              </a:rPr>
                              <m:t>det</m:t>
                            </m:r>
                          </m:fName>
                          <m:e>
                            <m:d>
                              <m:dPr>
                                <m:ctrlPr>
                                  <a:rPr lang="en-IN" b="0" i="1" smtClean="0">
                                    <a:latin typeface="Cambria Math" panose="02040503050406030204" pitchFamily="18" charset="0"/>
                                  </a:rPr>
                                </m:ctrlPr>
                              </m:dPr>
                              <m:e>
                                <m:r>
                                  <a:rPr lang="en-IN" b="0" i="1" smtClean="0">
                                    <a:latin typeface="Cambria Math" panose="02040503050406030204" pitchFamily="18" charset="0"/>
                                  </a:rPr>
                                  <m:t>𝐴</m:t>
                                </m:r>
                              </m:e>
                            </m:d>
                          </m:e>
                        </m:func>
                      </m:den>
                    </m:f>
                  </m:oMath>
                </a14:m>
                <a:endParaRPr lang="en-IN" b="0"/>
              </a:p>
              <a:p>
                <a:endParaRPr lang="en-IN" dirty="0"/>
              </a:p>
            </p:txBody>
          </p:sp>
        </mc:Choice>
        <mc:Fallback xmlns="">
          <p:sp>
            <p:nvSpPr>
              <p:cNvPr id="3" name="Content Placeholder 2">
                <a:extLst>
                  <a:ext uri="{FF2B5EF4-FFF2-40B4-BE49-F238E27FC236}">
                    <a16:creationId xmlns:a16="http://schemas.microsoft.com/office/drawing/2014/main" id="{9FCA20AC-F6F5-E4D9-F9DF-4B909E04E7A4}"/>
                  </a:ext>
                </a:extLst>
              </p:cNvPr>
              <p:cNvSpPr>
                <a:spLocks noGrp="1" noRot="1" noChangeAspect="1" noMove="1" noResize="1" noEditPoints="1" noAdjustHandles="1" noChangeArrowheads="1" noChangeShapeType="1" noTextEdit="1"/>
              </p:cNvSpPr>
              <p:nvPr>
                <p:ph sz="quarter" idx="10"/>
              </p:nvPr>
            </p:nvSpPr>
            <p:spPr>
              <a:blipFill>
                <a:blip r:embed="rId2"/>
                <a:stretch>
                  <a:fillRect t="-819" r="-54"/>
                </a:stretch>
              </a:blipFill>
            </p:spPr>
            <p:txBody>
              <a:bodyPr/>
              <a:lstStyle/>
              <a:p>
                <a:r>
                  <a:rPr lang="en-IN">
                    <a:noFill/>
                  </a:rPr>
                  <a:t> </a:t>
                </a:r>
              </a:p>
            </p:txBody>
          </p:sp>
        </mc:Fallback>
      </mc:AlternateContent>
    </p:spTree>
    <p:extLst>
      <p:ext uri="{BB962C8B-B14F-4D97-AF65-F5344CB8AC3E}">
        <p14:creationId xmlns:p14="http://schemas.microsoft.com/office/powerpoint/2010/main" val="4151026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56F18-1F4E-AFA7-8F4A-F9C01B135865}"/>
              </a:ext>
            </a:extLst>
          </p:cNvPr>
          <p:cNvSpPr>
            <a:spLocks noGrp="1"/>
          </p:cNvSpPr>
          <p:nvPr>
            <p:ph type="title"/>
          </p:nvPr>
        </p:nvSpPr>
        <p:spPr/>
        <p:txBody>
          <a:bodyPr/>
          <a:lstStyle/>
          <a:p>
            <a:r>
              <a:rPr lang="en-IN" dirty="0"/>
              <a:t>Eigenvalues and Eigenvectors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FCA20AC-F6F5-E4D9-F9DF-4B909E04E7A4}"/>
                  </a:ext>
                </a:extLst>
              </p:cNvPr>
              <p:cNvSpPr>
                <a:spLocks noGrp="1"/>
              </p:cNvSpPr>
              <p:nvPr>
                <p:ph sz="quarter" idx="10"/>
              </p:nvPr>
            </p:nvSpPr>
            <p:spPr/>
            <p:txBody>
              <a:bodyPr/>
              <a:lstStyle/>
              <a:p>
                <a:r>
                  <a:rPr lang="en-GB" sz="1800" b="0" i="0" u="none" strike="noStrike" baseline="0" dirty="0">
                    <a:solidFill>
                      <a:srgbClr val="383636"/>
                    </a:solidFill>
                    <a:latin typeface="*Times New Roman-6981-Identity-H"/>
                  </a:rPr>
                  <a:t>An </a:t>
                </a:r>
                <a:r>
                  <a:rPr lang="en-GB" sz="1800" b="1" i="0" u="none" strike="noStrike" baseline="0" dirty="0">
                    <a:solidFill>
                      <a:srgbClr val="383636"/>
                    </a:solidFill>
                    <a:latin typeface="*Times New Roman-Bold-6986-Identity-H"/>
                  </a:rPr>
                  <a:t>eigenvector </a:t>
                </a:r>
                <a:r>
                  <a:rPr lang="en-GB" sz="1800" b="0" i="1" u="none" strike="noStrike" baseline="0" dirty="0">
                    <a:solidFill>
                      <a:srgbClr val="383636"/>
                    </a:solidFill>
                    <a:latin typeface="*Times New Roman-Italic-6984-Identity-H"/>
                  </a:rPr>
                  <a:t>x </a:t>
                </a:r>
                <a:r>
                  <a:rPr lang="en-GB" sz="1800" b="0" i="0" u="none" strike="noStrike" baseline="0" dirty="0">
                    <a:solidFill>
                      <a:srgbClr val="383636"/>
                    </a:solidFill>
                    <a:latin typeface="*Times New Roman-6981-Identity-H"/>
                  </a:rPr>
                  <a:t>lies along the same line as </a:t>
                </a:r>
                <a:r>
                  <a:rPr lang="en-GB" sz="1800" b="0" i="1" u="none" strike="noStrike" baseline="0" dirty="0" err="1">
                    <a:solidFill>
                      <a:srgbClr val="383636"/>
                    </a:solidFill>
                    <a:latin typeface="*Times New Roman-Italic-6984-Identity-H"/>
                  </a:rPr>
                  <a:t>Ax</a:t>
                </a:r>
                <a:r>
                  <a:rPr lang="en-GB" sz="1800" b="0" i="1" u="none" strike="noStrike" baseline="0" dirty="0">
                    <a:solidFill>
                      <a:srgbClr val="383636"/>
                    </a:solidFill>
                    <a:latin typeface="*Times New Roman-Italic-6984-Identity-H"/>
                  </a:rPr>
                  <a:t> </a:t>
                </a:r>
                <a:r>
                  <a:rPr lang="en-GB" sz="1800" b="0" i="0" u="none" strike="noStrike" baseline="0" dirty="0">
                    <a:solidFill>
                      <a:srgbClr val="383636"/>
                    </a:solidFill>
                    <a:latin typeface="*Times New Roman-6981-Identity-H"/>
                  </a:rPr>
                  <a:t>: </a:t>
                </a:r>
                <a14:m>
                  <m:oMath xmlns:m="http://schemas.openxmlformats.org/officeDocument/2006/math">
                    <m:r>
                      <a:rPr lang="en-GB" sz="1800" b="0" i="1" u="none" strike="noStrike" baseline="0" dirty="0" smtClean="0">
                        <a:solidFill>
                          <a:srgbClr val="383636"/>
                        </a:solidFill>
                        <a:latin typeface="Cambria Math" panose="02040503050406030204" pitchFamily="18" charset="0"/>
                      </a:rPr>
                      <m:t>𝐴𝑥</m:t>
                    </m:r>
                    <m:r>
                      <a:rPr lang="en-GB" sz="1800" b="0" i="1" u="none" strike="noStrike" baseline="0" dirty="0" smtClean="0">
                        <a:solidFill>
                          <a:srgbClr val="383636"/>
                        </a:solidFill>
                        <a:latin typeface="Cambria Math" panose="02040503050406030204" pitchFamily="18" charset="0"/>
                      </a:rPr>
                      <m:t> =</m:t>
                    </m:r>
                    <m:r>
                      <a:rPr lang="en-IN" sz="1800" b="0" i="1" u="none" strike="noStrike" baseline="0" dirty="0" smtClean="0">
                        <a:solidFill>
                          <a:srgbClr val="383636"/>
                        </a:solidFill>
                        <a:latin typeface="Cambria Math" panose="02040503050406030204" pitchFamily="18" charset="0"/>
                      </a:rPr>
                      <m:t>𝜆</m:t>
                    </m:r>
                    <m:r>
                      <a:rPr lang="en-GB" sz="1800" b="0" i="1" u="none" strike="noStrike" baseline="0" dirty="0" err="1" smtClean="0">
                        <a:solidFill>
                          <a:srgbClr val="383636"/>
                        </a:solidFill>
                        <a:latin typeface="Cambria Math" panose="02040503050406030204" pitchFamily="18" charset="0"/>
                      </a:rPr>
                      <m:t>𝑥</m:t>
                    </m:r>
                  </m:oMath>
                </a14:m>
                <a:r>
                  <a:rPr lang="en-GB" sz="1800" b="0" i="0" u="none" strike="noStrike" baseline="0" dirty="0">
                    <a:solidFill>
                      <a:srgbClr val="383636"/>
                    </a:solidFill>
                    <a:latin typeface="*Times New Roman-6981-Identity-H"/>
                  </a:rPr>
                  <a:t> The </a:t>
                </a:r>
                <a:r>
                  <a:rPr lang="en-GB" sz="1800" b="1" i="0" u="none" strike="noStrike" baseline="0" dirty="0">
                    <a:solidFill>
                      <a:srgbClr val="383636"/>
                    </a:solidFill>
                    <a:latin typeface="*Times New Roman-Bold-6986-Identity-H"/>
                  </a:rPr>
                  <a:t>eigenvalue </a:t>
                </a:r>
                <a:r>
                  <a:rPr lang="en-GB" sz="1800" b="0" i="0" u="none" strike="noStrike" baseline="0" dirty="0">
                    <a:solidFill>
                      <a:srgbClr val="383636"/>
                    </a:solidFill>
                    <a:latin typeface="*Times New Roman-6981-Identity-H"/>
                  </a:rPr>
                  <a:t>is </a:t>
                </a:r>
                <a14:m>
                  <m:oMath xmlns:m="http://schemas.openxmlformats.org/officeDocument/2006/math">
                    <m:r>
                      <a:rPr lang="en-IN" sz="1800" b="0" i="1" u="none" strike="noStrike" baseline="0" smtClean="0">
                        <a:solidFill>
                          <a:srgbClr val="383636"/>
                        </a:solidFill>
                        <a:latin typeface="Cambria Math" panose="02040503050406030204" pitchFamily="18" charset="0"/>
                      </a:rPr>
                      <m:t>𝜆</m:t>
                    </m:r>
                  </m:oMath>
                </a14:m>
                <a:endParaRPr lang="en-GB" sz="1800" b="0" i="1" u="none" strike="noStrike" baseline="0" dirty="0">
                  <a:solidFill>
                    <a:srgbClr val="383636"/>
                  </a:solidFill>
                  <a:latin typeface="*Times New Roman-Italic-6984-Identity-H"/>
                </a:endParaRPr>
              </a:p>
              <a:p>
                <a:r>
                  <a:rPr lang="en-GB" sz="1800" b="0" i="0" u="none" strike="noStrike" baseline="0" dirty="0">
                    <a:solidFill>
                      <a:srgbClr val="2C2A2A"/>
                    </a:solidFill>
                    <a:latin typeface="*Times New Roman-6981-Identity-H"/>
                  </a:rPr>
                  <a:t>If </a:t>
                </a:r>
                <a14:m>
                  <m:oMath xmlns:m="http://schemas.openxmlformats.org/officeDocument/2006/math">
                    <m:r>
                      <a:rPr lang="en-GB" sz="1800" b="0" i="1" u="none" strike="noStrike" baseline="0" dirty="0" smtClean="0">
                        <a:solidFill>
                          <a:srgbClr val="2C2A2A"/>
                        </a:solidFill>
                        <a:latin typeface="Cambria Math" panose="02040503050406030204" pitchFamily="18" charset="0"/>
                      </a:rPr>
                      <m:t>𝐴𝑥</m:t>
                    </m:r>
                    <m:r>
                      <a:rPr lang="en-GB" sz="1800" b="0" i="1" u="none" strike="noStrike" baseline="0" dirty="0" smtClean="0">
                        <a:solidFill>
                          <a:srgbClr val="2C2A2A"/>
                        </a:solidFill>
                        <a:latin typeface="Cambria Math" panose="02040503050406030204" pitchFamily="18" charset="0"/>
                      </a:rPr>
                      <m:t> =</m:t>
                    </m:r>
                    <m:r>
                      <a:rPr lang="en-IN" sz="1800" i="1" dirty="0">
                        <a:solidFill>
                          <a:srgbClr val="383636"/>
                        </a:solidFill>
                        <a:latin typeface="Cambria Math" panose="02040503050406030204" pitchFamily="18" charset="0"/>
                      </a:rPr>
                      <m:t>𝜆</m:t>
                    </m:r>
                    <m:r>
                      <a:rPr lang="en-IN" sz="1800" b="0" i="1" dirty="0" smtClean="0">
                        <a:solidFill>
                          <a:srgbClr val="383636"/>
                        </a:solidFill>
                        <a:latin typeface="Cambria Math" panose="02040503050406030204" pitchFamily="18" charset="0"/>
                      </a:rPr>
                      <m:t>𝑥</m:t>
                    </m:r>
                    <m:r>
                      <a:rPr lang="en-GB" sz="1800" b="0" i="1" u="none" strike="noStrike" baseline="0" dirty="0" smtClean="0">
                        <a:solidFill>
                          <a:srgbClr val="2C2A2A"/>
                        </a:solidFill>
                        <a:latin typeface="Cambria Math" panose="02040503050406030204" pitchFamily="18" charset="0"/>
                      </a:rPr>
                      <m:t> </m:t>
                    </m:r>
                  </m:oMath>
                </a14:m>
                <a:r>
                  <a:rPr lang="en-GB" sz="1800" b="0" i="0" u="none" strike="noStrike" baseline="0" dirty="0">
                    <a:solidFill>
                      <a:srgbClr val="2C2A2A"/>
                    </a:solidFill>
                    <a:latin typeface="*Times New Roman-6981-Identity-H"/>
                  </a:rPr>
                  <a:t>then </a:t>
                </a:r>
                <a14:m>
                  <m:oMath xmlns:m="http://schemas.openxmlformats.org/officeDocument/2006/math">
                    <m:sSup>
                      <m:sSupPr>
                        <m:ctrlPr>
                          <a:rPr lang="en-IN" sz="1800" b="0" i="1" u="none" strike="noStrike" baseline="0" dirty="0" smtClean="0">
                            <a:solidFill>
                              <a:srgbClr val="2C2A2A"/>
                            </a:solidFill>
                            <a:latin typeface="Cambria Math" panose="02040503050406030204" pitchFamily="18" charset="0"/>
                          </a:rPr>
                        </m:ctrlPr>
                      </m:sSupPr>
                      <m:e>
                        <m:r>
                          <a:rPr lang="en-GB" sz="1800" b="0" i="1" u="none" strike="noStrike" baseline="0" dirty="0" smtClean="0">
                            <a:solidFill>
                              <a:srgbClr val="2C2A2A"/>
                            </a:solidFill>
                            <a:latin typeface="Cambria Math" panose="02040503050406030204" pitchFamily="18" charset="0"/>
                          </a:rPr>
                          <m:t>𝐴</m:t>
                        </m:r>
                      </m:e>
                      <m:sup>
                        <m:r>
                          <a:rPr lang="en-IN" sz="1800" b="0" i="1" u="none" strike="noStrike" baseline="0" dirty="0" smtClean="0">
                            <a:solidFill>
                              <a:srgbClr val="2C2A2A"/>
                            </a:solidFill>
                            <a:latin typeface="Cambria Math" panose="02040503050406030204" pitchFamily="18" charset="0"/>
                          </a:rPr>
                          <m:t>2</m:t>
                        </m:r>
                      </m:sup>
                    </m:sSup>
                    <m:r>
                      <a:rPr lang="en-GB" sz="1800" b="0" i="1" u="none" strike="noStrike" baseline="0" dirty="0" smtClean="0">
                        <a:solidFill>
                          <a:srgbClr val="2C2A2A"/>
                        </a:solidFill>
                        <a:latin typeface="Cambria Math" panose="02040503050406030204" pitchFamily="18" charset="0"/>
                      </a:rPr>
                      <m:t>𝑥</m:t>
                    </m:r>
                    <m:r>
                      <a:rPr lang="en-GB" sz="1800" b="0" i="1" u="none" strike="noStrike" baseline="0" dirty="0" smtClean="0">
                        <a:solidFill>
                          <a:srgbClr val="2C2A2A"/>
                        </a:solidFill>
                        <a:latin typeface="Cambria Math" panose="02040503050406030204" pitchFamily="18" charset="0"/>
                      </a:rPr>
                      <m:t> =</m:t>
                    </m:r>
                    <m:sSup>
                      <m:sSupPr>
                        <m:ctrlPr>
                          <a:rPr lang="en-IN" sz="1800" b="0" i="1" u="none" strike="noStrike" baseline="0" dirty="0" smtClean="0">
                            <a:solidFill>
                              <a:srgbClr val="2C2A2A"/>
                            </a:solidFill>
                            <a:latin typeface="Cambria Math" panose="02040503050406030204" pitchFamily="18" charset="0"/>
                          </a:rPr>
                        </m:ctrlPr>
                      </m:sSupPr>
                      <m:e>
                        <m:r>
                          <a:rPr lang="en-IN" sz="1800" b="0" i="1" u="none" strike="noStrike" baseline="0" dirty="0" smtClean="0">
                            <a:solidFill>
                              <a:srgbClr val="2C2A2A"/>
                            </a:solidFill>
                            <a:latin typeface="Cambria Math" panose="02040503050406030204" pitchFamily="18" charset="0"/>
                          </a:rPr>
                          <m:t>𝜆</m:t>
                        </m:r>
                      </m:e>
                      <m:sup>
                        <m:r>
                          <a:rPr lang="en-IN" sz="1800" b="0" i="1" u="none" strike="noStrike" baseline="0" dirty="0" smtClean="0">
                            <a:solidFill>
                              <a:srgbClr val="2C2A2A"/>
                            </a:solidFill>
                            <a:latin typeface="Cambria Math" panose="02040503050406030204" pitchFamily="18" charset="0"/>
                          </a:rPr>
                          <m:t>2</m:t>
                        </m:r>
                      </m:sup>
                    </m:sSup>
                    <m:r>
                      <a:rPr lang="en-GB" sz="1800" b="0" i="1" u="none" strike="noStrike" baseline="0" dirty="0" smtClean="0">
                        <a:solidFill>
                          <a:srgbClr val="2C2A2A"/>
                        </a:solidFill>
                        <a:latin typeface="Cambria Math" panose="02040503050406030204" pitchFamily="18" charset="0"/>
                      </a:rPr>
                      <m:t>𝑥</m:t>
                    </m:r>
                    <m:r>
                      <a:rPr lang="en-GB" sz="1800" b="0" i="1" u="none" strike="noStrike" baseline="0" dirty="0" smtClean="0">
                        <a:solidFill>
                          <a:srgbClr val="2C2A2A"/>
                        </a:solidFill>
                        <a:latin typeface="Cambria Math" panose="02040503050406030204" pitchFamily="18" charset="0"/>
                      </a:rPr>
                      <m:t> </m:t>
                    </m:r>
                  </m:oMath>
                </a14:m>
                <a:r>
                  <a:rPr lang="en-GB" sz="1800" b="0" i="0" u="none" strike="noStrike" baseline="0" dirty="0">
                    <a:solidFill>
                      <a:srgbClr val="2C2A2A"/>
                    </a:solidFill>
                    <a:latin typeface="*Times New Roman-6981-Identity-H"/>
                  </a:rPr>
                  <a:t>and </a:t>
                </a:r>
                <a14:m>
                  <m:oMath xmlns:m="http://schemas.openxmlformats.org/officeDocument/2006/math">
                    <m:sSup>
                      <m:sSupPr>
                        <m:ctrlPr>
                          <a:rPr lang="en-IN" sz="1800" b="0" i="1" u="none" strike="noStrike" baseline="0" dirty="0" smtClean="0">
                            <a:solidFill>
                              <a:srgbClr val="2C2A2A"/>
                            </a:solidFill>
                            <a:latin typeface="Cambria Math" panose="02040503050406030204" pitchFamily="18" charset="0"/>
                          </a:rPr>
                        </m:ctrlPr>
                      </m:sSupPr>
                      <m:e>
                        <m:r>
                          <a:rPr lang="en-GB" sz="1800" b="0" i="1" u="none" strike="noStrike" baseline="0" dirty="0" smtClean="0">
                            <a:solidFill>
                              <a:srgbClr val="2C2A2A"/>
                            </a:solidFill>
                            <a:latin typeface="Cambria Math" panose="02040503050406030204" pitchFamily="18" charset="0"/>
                          </a:rPr>
                          <m:t>𝐴</m:t>
                        </m:r>
                      </m:e>
                      <m:sup>
                        <m:r>
                          <a:rPr lang="en-IN" sz="1800" b="0" i="1" u="none" strike="noStrike" baseline="0" dirty="0" smtClean="0">
                            <a:solidFill>
                              <a:srgbClr val="2C2A2A"/>
                            </a:solidFill>
                            <a:latin typeface="Cambria Math" panose="02040503050406030204" pitchFamily="18" charset="0"/>
                          </a:rPr>
                          <m:t>−1</m:t>
                        </m:r>
                      </m:sup>
                    </m:sSup>
                    <m:r>
                      <a:rPr lang="en-IN" sz="1800" b="0" i="1" u="none" strike="noStrike" baseline="0" dirty="0" smtClean="0">
                        <a:solidFill>
                          <a:srgbClr val="2C2A2A"/>
                        </a:solidFill>
                        <a:latin typeface="Cambria Math" panose="02040503050406030204" pitchFamily="18" charset="0"/>
                      </a:rPr>
                      <m:t>𝑥</m:t>
                    </m:r>
                    <m:r>
                      <a:rPr lang="en-GB" sz="1800" b="0" i="1" u="none" strike="noStrike" baseline="0" dirty="0" smtClean="0">
                        <a:solidFill>
                          <a:srgbClr val="2C2A2A"/>
                        </a:solidFill>
                        <a:latin typeface="Cambria Math" panose="02040503050406030204" pitchFamily="18" charset="0"/>
                      </a:rPr>
                      <m:t>=</m:t>
                    </m:r>
                    <m:sSup>
                      <m:sSupPr>
                        <m:ctrlPr>
                          <a:rPr lang="en-IN" sz="1800" b="0" i="1" u="none" strike="noStrike" baseline="0" dirty="0" smtClean="0">
                            <a:solidFill>
                              <a:srgbClr val="2C2A2A"/>
                            </a:solidFill>
                            <a:latin typeface="Cambria Math" panose="02040503050406030204" pitchFamily="18" charset="0"/>
                          </a:rPr>
                        </m:ctrlPr>
                      </m:sSupPr>
                      <m:e>
                        <m:r>
                          <a:rPr lang="en-IN" sz="1800" b="0" i="1" u="none" strike="noStrike" baseline="0" dirty="0" smtClean="0">
                            <a:solidFill>
                              <a:srgbClr val="2C2A2A"/>
                            </a:solidFill>
                            <a:latin typeface="Cambria Math" panose="02040503050406030204" pitchFamily="18" charset="0"/>
                          </a:rPr>
                          <m:t>𝜆</m:t>
                        </m:r>
                      </m:e>
                      <m:sup>
                        <m:r>
                          <a:rPr lang="en-IN" sz="1800" b="0" i="1" u="none" strike="noStrike" baseline="0" dirty="0" smtClean="0">
                            <a:solidFill>
                              <a:srgbClr val="2C2A2A"/>
                            </a:solidFill>
                            <a:latin typeface="Cambria Math" panose="02040503050406030204" pitchFamily="18" charset="0"/>
                          </a:rPr>
                          <m:t>−1</m:t>
                        </m:r>
                      </m:sup>
                    </m:sSup>
                    <m:r>
                      <a:rPr lang="en-GB" sz="1800" b="0" i="1" u="none" strike="noStrike" baseline="0" dirty="0" smtClean="0">
                        <a:solidFill>
                          <a:srgbClr val="2C2A2A"/>
                        </a:solidFill>
                        <a:latin typeface="Cambria Math" panose="02040503050406030204" pitchFamily="18" charset="0"/>
                      </a:rPr>
                      <m:t>𝑥</m:t>
                    </m:r>
                    <m:r>
                      <a:rPr lang="en-GB" sz="1800" b="0" i="1" u="none" strike="noStrike" baseline="0" dirty="0" smtClean="0">
                        <a:solidFill>
                          <a:srgbClr val="2C2A2A"/>
                        </a:solidFill>
                        <a:latin typeface="Cambria Math" panose="02040503050406030204" pitchFamily="18" charset="0"/>
                      </a:rPr>
                      <m:t> </m:t>
                    </m:r>
                  </m:oMath>
                </a14:m>
                <a:r>
                  <a:rPr lang="en-GB" sz="1800" b="0" i="0" u="none" strike="noStrike" baseline="0" dirty="0">
                    <a:solidFill>
                      <a:srgbClr val="2C2A2A"/>
                    </a:solidFill>
                    <a:latin typeface="*Times New Roman-6981-Identity-H"/>
                  </a:rPr>
                  <a:t>and </a:t>
                </a:r>
                <a14:m>
                  <m:oMath xmlns:m="http://schemas.openxmlformats.org/officeDocument/2006/math">
                    <m:r>
                      <a:rPr lang="en-GB" sz="1800" b="0" i="1" u="none" strike="noStrike" baseline="0" dirty="0" smtClean="0">
                        <a:solidFill>
                          <a:srgbClr val="2C2A2A"/>
                        </a:solidFill>
                        <a:latin typeface="Cambria Math" panose="02040503050406030204" pitchFamily="18" charset="0"/>
                      </a:rPr>
                      <m:t>(</m:t>
                    </m:r>
                    <m:r>
                      <a:rPr lang="en-GB" sz="1800" b="0" i="1" u="none" strike="noStrike" baseline="0" dirty="0" smtClean="0">
                        <a:solidFill>
                          <a:srgbClr val="2C2A2A"/>
                        </a:solidFill>
                        <a:latin typeface="Cambria Math" panose="02040503050406030204" pitchFamily="18" charset="0"/>
                      </a:rPr>
                      <m:t>𝐴</m:t>
                    </m:r>
                    <m:r>
                      <a:rPr lang="en-GB" sz="1800" b="0" i="1" u="none" strike="noStrike" baseline="0" dirty="0" smtClean="0">
                        <a:solidFill>
                          <a:srgbClr val="2C2A2A"/>
                        </a:solidFill>
                        <a:latin typeface="Cambria Math" panose="02040503050406030204" pitchFamily="18" charset="0"/>
                      </a:rPr>
                      <m:t>+</m:t>
                    </m:r>
                    <m:r>
                      <a:rPr lang="en-IN" sz="1800" b="0" i="1" u="none" strike="noStrike" baseline="0" dirty="0" smtClean="0">
                        <a:solidFill>
                          <a:srgbClr val="2C2A2A"/>
                        </a:solidFill>
                        <a:latin typeface="Cambria Math" panose="02040503050406030204" pitchFamily="18" charset="0"/>
                      </a:rPr>
                      <m:t>𝜆</m:t>
                    </m:r>
                    <m:r>
                      <a:rPr lang="en-GB" sz="1800" b="0" i="1" u="none" strike="noStrike" baseline="0" dirty="0" err="1" smtClean="0">
                        <a:solidFill>
                          <a:srgbClr val="2C2A2A"/>
                        </a:solidFill>
                        <a:latin typeface="Cambria Math" panose="02040503050406030204" pitchFamily="18" charset="0"/>
                      </a:rPr>
                      <m:t>𝐼</m:t>
                    </m:r>
                    <m:r>
                      <a:rPr lang="en-GB" sz="1800" b="0" i="1" u="none" strike="noStrike" baseline="0" dirty="0" smtClean="0">
                        <a:solidFill>
                          <a:srgbClr val="2C2A2A"/>
                        </a:solidFill>
                        <a:latin typeface="Cambria Math" panose="02040503050406030204" pitchFamily="18" charset="0"/>
                      </a:rPr>
                      <m:t>)</m:t>
                    </m:r>
                    <m:r>
                      <a:rPr lang="en-GB" sz="1800" b="0" i="1" u="none" strike="noStrike" baseline="0" dirty="0" smtClean="0">
                        <a:solidFill>
                          <a:srgbClr val="2C2A2A"/>
                        </a:solidFill>
                        <a:latin typeface="Cambria Math" panose="02040503050406030204" pitchFamily="18" charset="0"/>
                      </a:rPr>
                      <m:t>𝑥</m:t>
                    </m:r>
                    <m:r>
                      <a:rPr lang="en-GB" sz="1800" b="0" i="1" u="none" strike="noStrike" baseline="0" dirty="0" smtClean="0">
                        <a:solidFill>
                          <a:srgbClr val="2C2A2A"/>
                        </a:solidFill>
                        <a:latin typeface="Cambria Math" panose="02040503050406030204" pitchFamily="18" charset="0"/>
                      </a:rPr>
                      <m:t> = (</m:t>
                    </m:r>
                    <m:r>
                      <a:rPr lang="en-IN" sz="1800" b="0" i="1" u="none" strike="noStrike" baseline="0" dirty="0" smtClean="0">
                        <a:solidFill>
                          <a:srgbClr val="2C2A2A"/>
                        </a:solidFill>
                        <a:latin typeface="Cambria Math" panose="02040503050406030204" pitchFamily="18" charset="0"/>
                      </a:rPr>
                      <m:t>𝜆</m:t>
                    </m:r>
                    <m:r>
                      <a:rPr lang="en-GB" sz="1800" b="0" i="1" u="none" strike="noStrike" baseline="0" dirty="0" smtClean="0">
                        <a:solidFill>
                          <a:srgbClr val="2C2A2A"/>
                        </a:solidFill>
                        <a:latin typeface="Cambria Math" panose="02040503050406030204" pitchFamily="18" charset="0"/>
                      </a:rPr>
                      <m:t>+ </m:t>
                    </m:r>
                    <m:r>
                      <a:rPr lang="en-GB" sz="1800" b="0" i="1" u="none" strike="noStrike" baseline="0" dirty="0" smtClean="0">
                        <a:solidFill>
                          <a:srgbClr val="2C2A2A"/>
                        </a:solidFill>
                        <a:latin typeface="Cambria Math" panose="02040503050406030204" pitchFamily="18" charset="0"/>
                      </a:rPr>
                      <m:t>𝑐</m:t>
                    </m:r>
                    <m:r>
                      <a:rPr lang="en-GB" sz="1800" b="0" i="1" u="none" strike="noStrike" baseline="0" dirty="0" smtClean="0">
                        <a:solidFill>
                          <a:srgbClr val="2C2A2A"/>
                        </a:solidFill>
                        <a:latin typeface="Cambria Math" panose="02040503050406030204" pitchFamily="18" charset="0"/>
                      </a:rPr>
                      <m:t>)</m:t>
                    </m:r>
                    <m:r>
                      <a:rPr lang="en-GB" sz="1800" b="0" i="1" u="none" strike="noStrike" baseline="0" dirty="0" smtClean="0">
                        <a:solidFill>
                          <a:srgbClr val="2C2A2A"/>
                        </a:solidFill>
                        <a:latin typeface="Cambria Math" panose="02040503050406030204" pitchFamily="18" charset="0"/>
                      </a:rPr>
                      <m:t>𝑥</m:t>
                    </m:r>
                    <m:r>
                      <a:rPr lang="en-GB" sz="1800" b="0" i="1" u="none" strike="noStrike" baseline="0" dirty="0" smtClean="0">
                        <a:solidFill>
                          <a:srgbClr val="2C2A2A"/>
                        </a:solidFill>
                        <a:latin typeface="Cambria Math" panose="02040503050406030204" pitchFamily="18" charset="0"/>
                      </a:rPr>
                      <m:t> </m:t>
                    </m:r>
                  </m:oMath>
                </a14:m>
                <a:r>
                  <a:rPr lang="en-GB" sz="1800" b="0" i="0" u="none" strike="noStrike" baseline="0" dirty="0">
                    <a:solidFill>
                      <a:srgbClr val="2C2A2A"/>
                    </a:solidFill>
                    <a:latin typeface="*Times New Roman-6981-Identity-H"/>
                  </a:rPr>
                  <a:t>the same </a:t>
                </a:r>
                <a:r>
                  <a:rPr lang="en-GB" sz="1800" b="0" i="1" u="none" strike="noStrike" baseline="0" dirty="0">
                    <a:solidFill>
                      <a:srgbClr val="2C2A2A"/>
                    </a:solidFill>
                    <a:latin typeface="*Times New Roman-Italic-6984-Identity-H"/>
                  </a:rPr>
                  <a:t>x</a:t>
                </a:r>
              </a:p>
              <a:p>
                <a:r>
                  <a:rPr lang="en-GB" sz="1800" i="1" dirty="0">
                    <a:solidFill>
                      <a:srgbClr val="2C2A2A"/>
                    </a:solidFill>
                    <a:latin typeface="*Times New Roman-Italic-6984-Identity-H"/>
                  </a:rPr>
                  <a:t>If </a:t>
                </a:r>
                <a14:m>
                  <m:oMath xmlns:m="http://schemas.openxmlformats.org/officeDocument/2006/math">
                    <m:r>
                      <a:rPr lang="en-IN" sz="1800" b="0" i="1" smtClean="0">
                        <a:solidFill>
                          <a:srgbClr val="2C2A2A"/>
                        </a:solidFill>
                        <a:latin typeface="Cambria Math" panose="02040503050406030204" pitchFamily="18" charset="0"/>
                      </a:rPr>
                      <m:t>𝐴𝑥</m:t>
                    </m:r>
                    <m:r>
                      <a:rPr lang="en-IN" sz="1800" b="0" i="1" smtClean="0">
                        <a:solidFill>
                          <a:srgbClr val="2C2A2A"/>
                        </a:solidFill>
                        <a:latin typeface="Cambria Math" panose="02040503050406030204" pitchFamily="18" charset="0"/>
                      </a:rPr>
                      <m:t>=</m:t>
                    </m:r>
                    <m:r>
                      <a:rPr lang="en-IN" sz="1800" b="0" i="1" smtClean="0">
                        <a:solidFill>
                          <a:srgbClr val="2C2A2A"/>
                        </a:solidFill>
                        <a:latin typeface="Cambria Math" panose="02040503050406030204" pitchFamily="18" charset="0"/>
                      </a:rPr>
                      <m:t>𝜆</m:t>
                    </m:r>
                  </m:oMath>
                </a14:m>
                <a:r>
                  <a:rPr lang="en-GB" sz="1800" b="0" i="1" u="none" strike="noStrike" baseline="0" dirty="0">
                    <a:solidFill>
                      <a:srgbClr val="2C2A2A"/>
                    </a:solidFill>
                    <a:latin typeface="*Times New Roman-Italic-6984-Identity-H"/>
                  </a:rPr>
                  <a:t>, </a:t>
                </a:r>
                <a:r>
                  <a:rPr lang="en-GB" sz="1800" b="0" u="none" strike="noStrike" dirty="0">
                    <a:solidFill>
                      <a:srgbClr val="2C2A2A"/>
                    </a:solidFill>
                    <a:latin typeface="*Times New Roman-Italic-6984-Identity-H"/>
                  </a:rPr>
                  <a:t> then </a:t>
                </a:r>
                <a14:m>
                  <m:oMath xmlns:m="http://schemas.openxmlformats.org/officeDocument/2006/math">
                    <m:d>
                      <m:dPr>
                        <m:ctrlPr>
                          <a:rPr lang="en-IN" sz="1800" b="0" i="1" u="none" strike="noStrike" smtClean="0">
                            <a:solidFill>
                              <a:srgbClr val="2C2A2A"/>
                            </a:solidFill>
                            <a:latin typeface="Cambria Math" panose="02040503050406030204" pitchFamily="18" charset="0"/>
                          </a:rPr>
                        </m:ctrlPr>
                      </m:dPr>
                      <m:e>
                        <m:r>
                          <a:rPr lang="en-IN" sz="1800" b="0" i="1" u="none" strike="noStrike" smtClean="0">
                            <a:solidFill>
                              <a:srgbClr val="2C2A2A"/>
                            </a:solidFill>
                            <a:latin typeface="Cambria Math" panose="02040503050406030204" pitchFamily="18" charset="0"/>
                          </a:rPr>
                          <m:t>𝐴</m:t>
                        </m:r>
                        <m:r>
                          <a:rPr lang="en-IN" sz="1800" b="0" i="1" u="none" strike="noStrike" smtClean="0">
                            <a:solidFill>
                              <a:srgbClr val="2C2A2A"/>
                            </a:solidFill>
                            <a:latin typeface="Cambria Math" panose="02040503050406030204" pitchFamily="18" charset="0"/>
                          </a:rPr>
                          <m:t>−</m:t>
                        </m:r>
                        <m:r>
                          <a:rPr lang="en-IN" sz="1800" b="0" i="1" u="none" strike="noStrike" smtClean="0">
                            <a:solidFill>
                              <a:srgbClr val="2C2A2A"/>
                            </a:solidFill>
                            <a:latin typeface="Cambria Math" panose="02040503050406030204" pitchFamily="18" charset="0"/>
                          </a:rPr>
                          <m:t>𝜆</m:t>
                        </m:r>
                        <m:r>
                          <a:rPr lang="en-IN" sz="1800" b="0" i="1" u="none" strike="noStrike" smtClean="0">
                            <a:solidFill>
                              <a:srgbClr val="2C2A2A"/>
                            </a:solidFill>
                            <a:latin typeface="Cambria Math" panose="02040503050406030204" pitchFamily="18" charset="0"/>
                          </a:rPr>
                          <m:t>𝐼</m:t>
                        </m:r>
                      </m:e>
                    </m:d>
                    <m:r>
                      <a:rPr lang="en-IN" sz="1800" b="0" i="1" u="none" strike="noStrike" smtClean="0">
                        <a:solidFill>
                          <a:srgbClr val="2C2A2A"/>
                        </a:solidFill>
                        <a:latin typeface="Cambria Math" panose="02040503050406030204" pitchFamily="18" charset="0"/>
                      </a:rPr>
                      <m:t>𝑥</m:t>
                    </m:r>
                    <m:r>
                      <a:rPr lang="en-IN" sz="1800" b="0" i="1" u="none" strike="noStrike" smtClean="0">
                        <a:solidFill>
                          <a:srgbClr val="2C2A2A"/>
                        </a:solidFill>
                        <a:latin typeface="Cambria Math" panose="02040503050406030204" pitchFamily="18" charset="0"/>
                      </a:rPr>
                      <m:t>=0</m:t>
                    </m:r>
                  </m:oMath>
                </a14:m>
                <a:r>
                  <a:rPr lang="en-GB" sz="1800" b="0" i="1" u="none" strike="noStrike" baseline="0" dirty="0">
                    <a:solidFill>
                      <a:srgbClr val="2C2A2A"/>
                    </a:solidFill>
                    <a:latin typeface="*Times New Roman-Italic-6984-Identity-H"/>
                  </a:rPr>
                  <a:t> </a:t>
                </a:r>
                <a:r>
                  <a:rPr lang="en-GB" sz="1800" b="0" u="none" strike="noStrike" baseline="0" dirty="0">
                    <a:solidFill>
                      <a:srgbClr val="2C2A2A"/>
                    </a:solidFill>
                    <a:latin typeface="*Times New Roman-Italic-6984-Identity-H"/>
                  </a:rPr>
                  <a:t>and</a:t>
                </a:r>
                <a:r>
                  <a:rPr lang="en-GB" sz="1800" b="0" u="none" strike="noStrike" dirty="0">
                    <a:solidFill>
                      <a:srgbClr val="2C2A2A"/>
                    </a:solidFill>
                    <a:latin typeface="*Times New Roman-Italic-6984-Identity-H"/>
                  </a:rPr>
                  <a:t> </a:t>
                </a:r>
                <a14:m>
                  <m:oMath xmlns:m="http://schemas.openxmlformats.org/officeDocument/2006/math">
                    <m:r>
                      <a:rPr lang="en-IN" sz="1800" b="0" i="1" u="none" strike="noStrike" smtClean="0">
                        <a:solidFill>
                          <a:srgbClr val="2C2A2A"/>
                        </a:solidFill>
                        <a:latin typeface="Cambria Math" panose="02040503050406030204" pitchFamily="18" charset="0"/>
                      </a:rPr>
                      <m:t>(</m:t>
                    </m:r>
                    <m:r>
                      <a:rPr lang="en-IN" sz="1800" b="0" i="1" u="none" strike="noStrike" smtClean="0">
                        <a:solidFill>
                          <a:srgbClr val="2C2A2A"/>
                        </a:solidFill>
                        <a:latin typeface="Cambria Math" panose="02040503050406030204" pitchFamily="18" charset="0"/>
                      </a:rPr>
                      <m:t>𝐴</m:t>
                    </m:r>
                    <m:r>
                      <a:rPr lang="en-IN" sz="1800" b="0" i="1" u="none" strike="noStrike" smtClean="0">
                        <a:solidFill>
                          <a:srgbClr val="2C2A2A"/>
                        </a:solidFill>
                        <a:latin typeface="Cambria Math" panose="02040503050406030204" pitchFamily="18" charset="0"/>
                      </a:rPr>
                      <m:t>−</m:t>
                    </m:r>
                    <m:r>
                      <a:rPr lang="en-IN" sz="1800" b="0" i="1" u="none" strike="noStrike" smtClean="0">
                        <a:solidFill>
                          <a:srgbClr val="2C2A2A"/>
                        </a:solidFill>
                        <a:latin typeface="Cambria Math" panose="02040503050406030204" pitchFamily="18" charset="0"/>
                      </a:rPr>
                      <m:t>𝜆</m:t>
                    </m:r>
                    <m:r>
                      <a:rPr lang="en-IN" sz="1800" b="0" i="1" u="none" strike="noStrike" smtClean="0">
                        <a:solidFill>
                          <a:srgbClr val="2C2A2A"/>
                        </a:solidFill>
                        <a:latin typeface="Cambria Math" panose="02040503050406030204" pitchFamily="18" charset="0"/>
                      </a:rPr>
                      <m:t>𝐼</m:t>
                    </m:r>
                    <m:r>
                      <a:rPr lang="en-IN" sz="1800" b="0" i="1" u="none" strike="noStrike" smtClean="0">
                        <a:solidFill>
                          <a:srgbClr val="2C2A2A"/>
                        </a:solidFill>
                        <a:latin typeface="Cambria Math" panose="02040503050406030204" pitchFamily="18" charset="0"/>
                      </a:rPr>
                      <m:t>)</m:t>
                    </m:r>
                  </m:oMath>
                </a14:m>
                <a:r>
                  <a:rPr lang="en-GB" sz="1800" b="0" i="1" u="none" strike="noStrike" baseline="0" dirty="0">
                    <a:solidFill>
                      <a:srgbClr val="2C2A2A"/>
                    </a:solidFill>
                    <a:latin typeface="*Times New Roman-Italic-6984-Identity-H"/>
                  </a:rPr>
                  <a:t> </a:t>
                </a:r>
                <a:r>
                  <a:rPr lang="en-GB" sz="1800" b="0" u="none" strike="noStrike" baseline="0" dirty="0">
                    <a:solidFill>
                      <a:srgbClr val="2C2A2A"/>
                    </a:solidFill>
                    <a:latin typeface="*Times New Roman-Italic-6984-Identity-H"/>
                  </a:rPr>
                  <a:t>is</a:t>
                </a:r>
                <a:r>
                  <a:rPr lang="en-GB" sz="1800" b="0" u="none" strike="noStrike" dirty="0">
                    <a:solidFill>
                      <a:srgbClr val="2C2A2A"/>
                    </a:solidFill>
                    <a:latin typeface="*Times New Roman-Italic-6984-Identity-H"/>
                  </a:rPr>
                  <a:t> singular and det(</a:t>
                </a:r>
                <a14:m>
                  <m:oMath xmlns:m="http://schemas.openxmlformats.org/officeDocument/2006/math">
                    <m:r>
                      <a:rPr lang="en-IN" sz="1800" b="0" i="1" u="none" strike="noStrike" smtClean="0">
                        <a:solidFill>
                          <a:srgbClr val="2C2A2A"/>
                        </a:solidFill>
                        <a:latin typeface="Cambria Math" panose="02040503050406030204" pitchFamily="18" charset="0"/>
                      </a:rPr>
                      <m:t>𝐴</m:t>
                    </m:r>
                    <m:r>
                      <a:rPr lang="en-IN" sz="1800" b="0" i="1" u="none" strike="noStrike" smtClean="0">
                        <a:solidFill>
                          <a:srgbClr val="2C2A2A"/>
                        </a:solidFill>
                        <a:latin typeface="Cambria Math" panose="02040503050406030204" pitchFamily="18" charset="0"/>
                      </a:rPr>
                      <m:t>−</m:t>
                    </m:r>
                    <m:r>
                      <a:rPr lang="en-IN" sz="1800" b="0" i="1" u="none" strike="noStrike" smtClean="0">
                        <a:solidFill>
                          <a:srgbClr val="2C2A2A"/>
                        </a:solidFill>
                        <a:latin typeface="Cambria Math" panose="02040503050406030204" pitchFamily="18" charset="0"/>
                      </a:rPr>
                      <m:t>𝜆</m:t>
                    </m:r>
                    <m:r>
                      <a:rPr lang="en-IN" sz="1800" b="0" i="1" u="none" strike="noStrike" smtClean="0">
                        <a:solidFill>
                          <a:srgbClr val="2C2A2A"/>
                        </a:solidFill>
                        <a:latin typeface="Cambria Math" panose="02040503050406030204" pitchFamily="18" charset="0"/>
                      </a:rPr>
                      <m:t>𝐼</m:t>
                    </m:r>
                    <m:r>
                      <a:rPr lang="en-IN" sz="1800" b="0" i="1" u="none" strike="noStrike" smtClean="0">
                        <a:solidFill>
                          <a:srgbClr val="2C2A2A"/>
                        </a:solidFill>
                        <a:latin typeface="Cambria Math" panose="02040503050406030204" pitchFamily="18" charset="0"/>
                      </a:rPr>
                      <m:t>)</m:t>
                    </m:r>
                  </m:oMath>
                </a14:m>
                <a:r>
                  <a:rPr lang="en-GB" sz="1800" b="0" i="1" u="none" strike="noStrike" baseline="0" dirty="0">
                    <a:solidFill>
                      <a:srgbClr val="2C2A2A"/>
                    </a:solidFill>
                    <a:latin typeface="*Times New Roman-Italic-6984-Identity-H"/>
                  </a:rPr>
                  <a:t> </a:t>
                </a:r>
                <a:r>
                  <a:rPr lang="en-GB" sz="1800" b="0" u="none" strike="noStrike" dirty="0">
                    <a:solidFill>
                      <a:srgbClr val="2C2A2A"/>
                    </a:solidFill>
                    <a:latin typeface="*Times New Roman-Italic-6984-Identity-H"/>
                  </a:rPr>
                  <a:t> is singular – n </a:t>
                </a:r>
                <a:r>
                  <a:rPr lang="en-GB" sz="1800" b="0" u="none" strike="noStrike" dirty="0" err="1">
                    <a:solidFill>
                      <a:srgbClr val="2C2A2A"/>
                    </a:solidFill>
                    <a:latin typeface="*Times New Roman-Italic-6984-Identity-H"/>
                  </a:rPr>
                  <a:t>eigenvaues</a:t>
                </a:r>
                <a:endParaRPr lang="en-GB" sz="1800" b="0" i="1" u="none" strike="noStrike" baseline="0" dirty="0">
                  <a:solidFill>
                    <a:srgbClr val="2C2A2A"/>
                  </a:solidFill>
                  <a:latin typeface="*Times New Roman-Italic-6984-Identity-H"/>
                </a:endParaRPr>
              </a:p>
              <a:p>
                <a:r>
                  <a:rPr lang="en-GB" sz="1800" b="0" i="0" u="none" strike="noStrike" baseline="0" dirty="0">
                    <a:solidFill>
                      <a:srgbClr val="2C2A2A"/>
                    </a:solidFill>
                    <a:latin typeface="*Times New Roman-6981-Identity-H"/>
                  </a:rPr>
                  <a:t>If </a:t>
                </a:r>
                <a:r>
                  <a:rPr lang="en-GB" sz="1800" b="0" i="1" u="none" strike="noStrike" baseline="0" dirty="0" err="1">
                    <a:solidFill>
                      <a:srgbClr val="2C2A2A"/>
                    </a:solidFill>
                    <a:latin typeface="*Times New Roman-Italic-6984-Identity-H"/>
                  </a:rPr>
                  <a:t>Ax</a:t>
                </a:r>
                <a:r>
                  <a:rPr lang="en-GB" sz="1800" b="0" i="1" u="none" strike="noStrike" baseline="0" dirty="0">
                    <a:solidFill>
                      <a:srgbClr val="2C2A2A"/>
                    </a:solidFill>
                    <a:latin typeface="*Times New Roman-Italic-6984-Identity-H"/>
                  </a:rPr>
                  <a:t> </a:t>
                </a:r>
                <a:r>
                  <a:rPr lang="en-GB" sz="1800" b="0" i="0" u="none" strike="noStrike" baseline="0" dirty="0">
                    <a:solidFill>
                      <a:srgbClr val="2C2A2A"/>
                    </a:solidFill>
                    <a:latin typeface="*Times New Roman-6981-Identity-H"/>
                  </a:rPr>
                  <a:t>= </a:t>
                </a:r>
                <a:r>
                  <a:rPr lang="en-GB" sz="1800" b="0" i="1" u="none" strike="noStrike" baseline="0" dirty="0">
                    <a:solidFill>
                      <a:srgbClr val="2C2A2A"/>
                    </a:solidFill>
                    <a:latin typeface="*Times New Roman-Italic-6984-Identity-H"/>
                  </a:rPr>
                  <a:t>AX </a:t>
                </a:r>
                <a:r>
                  <a:rPr lang="en-GB" sz="1800" b="0" i="0" u="none" strike="noStrike" baseline="0" dirty="0">
                    <a:solidFill>
                      <a:srgbClr val="2C2A2A"/>
                    </a:solidFill>
                    <a:latin typeface="*Times New Roman-6981-Identity-H"/>
                  </a:rPr>
                  <a:t>then </a:t>
                </a:r>
                <a:r>
                  <a:rPr lang="en-GB" sz="1800" b="0" i="1" u="none" strike="noStrike" baseline="0" dirty="0">
                    <a:solidFill>
                      <a:srgbClr val="2C2A2A"/>
                    </a:solidFill>
                    <a:latin typeface="*Times New Roman-Italic-6984-Identity-H"/>
                  </a:rPr>
                  <a:t>(A-&gt;-I)x </a:t>
                </a:r>
                <a:r>
                  <a:rPr lang="en-GB" sz="1800" b="0" i="0" u="none" strike="noStrike" baseline="0" dirty="0">
                    <a:solidFill>
                      <a:srgbClr val="2C2A2A"/>
                    </a:solidFill>
                    <a:latin typeface="*Times New Roman-6981-Identity-H"/>
                  </a:rPr>
                  <a:t>= </a:t>
                </a:r>
                <a:r>
                  <a:rPr lang="en-GB" sz="1800" b="1" i="0" u="none" strike="noStrike" baseline="0" dirty="0">
                    <a:solidFill>
                      <a:srgbClr val="2C2A2A"/>
                    </a:solidFill>
                    <a:latin typeface="*Times New Roman-Bold-6986-Identity-H"/>
                  </a:rPr>
                  <a:t>0 </a:t>
                </a:r>
                <a:r>
                  <a:rPr lang="en-GB" sz="1800" b="0" i="0" u="none" strike="noStrike" baseline="0" dirty="0">
                    <a:solidFill>
                      <a:srgbClr val="2C2A2A"/>
                    </a:solidFill>
                    <a:latin typeface="*Times New Roman-6981-Identity-H"/>
                  </a:rPr>
                  <a:t>and </a:t>
                </a:r>
                <a:r>
                  <a:rPr lang="en-GB" sz="1800" b="0" i="1" u="none" strike="noStrike" baseline="0" dirty="0">
                    <a:solidFill>
                      <a:srgbClr val="2C2A2A"/>
                    </a:solidFill>
                    <a:latin typeface="*Times New Roman-Italic-6984-Identity-H"/>
                  </a:rPr>
                  <a:t>A-Al </a:t>
                </a:r>
                <a:r>
                  <a:rPr lang="en-GB" sz="1800" b="0" i="0" u="none" strike="noStrike" baseline="0" dirty="0">
                    <a:solidFill>
                      <a:srgbClr val="2C2A2A"/>
                    </a:solidFill>
                    <a:latin typeface="*Times New Roman-6981-Identity-H"/>
                  </a:rPr>
                  <a:t>is singular and I </a:t>
                </a:r>
                <a:r>
                  <a:rPr lang="en-GB" sz="1800" b="1" i="0" u="none" strike="noStrike" baseline="0" dirty="0">
                    <a:solidFill>
                      <a:srgbClr val="2C2A2A"/>
                    </a:solidFill>
                    <a:latin typeface="*Times New Roman-Bold-6986-Identity-H"/>
                  </a:rPr>
                  <a:t>det(A-&gt;..J) </a:t>
                </a:r>
                <a:r>
                  <a:rPr lang="en-GB" sz="1800" b="0" i="0" u="none" strike="noStrike" baseline="0" dirty="0">
                    <a:solidFill>
                      <a:srgbClr val="2C2A2A"/>
                    </a:solidFill>
                    <a:latin typeface="*Times New Roman-6981-Identity-H"/>
                  </a:rPr>
                  <a:t>= </a:t>
                </a:r>
                <a:r>
                  <a:rPr lang="en-GB" sz="1800" b="1" i="0" u="none" strike="noStrike" baseline="0" dirty="0">
                    <a:solidFill>
                      <a:srgbClr val="2C2A2A"/>
                    </a:solidFill>
                    <a:latin typeface="*Times New Roman-Bold-6986-Identity-H"/>
                  </a:rPr>
                  <a:t>0. </a:t>
                </a:r>
                <a:r>
                  <a:rPr lang="en-GB" sz="1800" b="0" i="0" u="none" strike="noStrike" baseline="0" dirty="0">
                    <a:solidFill>
                      <a:srgbClr val="2C2A2A"/>
                    </a:solidFill>
                    <a:latin typeface="*Times New Roman-6981-Identity-H"/>
                  </a:rPr>
                  <a:t>I </a:t>
                </a:r>
                <a:r>
                  <a:rPr lang="en-GB" sz="1800" b="0" i="1" u="none" strike="noStrike" baseline="0" dirty="0">
                    <a:solidFill>
                      <a:srgbClr val="2C2A2A"/>
                    </a:solidFill>
                    <a:latin typeface="*Times New Roman-Italic-6984-Identity-H"/>
                  </a:rPr>
                  <a:t>n </a:t>
                </a:r>
                <a:r>
                  <a:rPr lang="en-GB" sz="1800" b="0" i="0" u="none" strike="noStrike" baseline="0" dirty="0">
                    <a:solidFill>
                      <a:srgbClr val="2C2A2A"/>
                    </a:solidFill>
                    <a:latin typeface="*Times New Roman-6981-Identity-H"/>
                  </a:rPr>
                  <a:t>eigenvalues.</a:t>
                </a:r>
              </a:p>
              <a:p>
                <a:r>
                  <a:rPr lang="en-GB" sz="1800" b="0" i="0" u="none" strike="noStrike" baseline="0" dirty="0">
                    <a:solidFill>
                      <a:srgbClr val="2C2A2A"/>
                    </a:solidFill>
                    <a:latin typeface="*Times New Roman-6981-Identity-H"/>
                  </a:rPr>
                  <a:t>Check A's by det A= (A</a:t>
                </a:r>
                <a:r>
                  <a:rPr lang="en-GB" sz="1800" b="0" i="0" u="none" strike="noStrike" baseline="0" dirty="0">
                    <a:solidFill>
                      <a:srgbClr val="2C2A2A"/>
                    </a:solidFill>
                    <a:latin typeface="*Lucida Grande-6994-Identity-H"/>
                  </a:rPr>
                  <a:t>1 </a:t>
                </a:r>
                <a:r>
                  <a:rPr lang="en-GB" sz="1800" b="0" i="0" u="none" strike="noStrike" baseline="0" dirty="0">
                    <a:solidFill>
                      <a:srgbClr val="2C2A2A"/>
                    </a:solidFill>
                    <a:latin typeface="*Times New Roman-6981-Identity-H"/>
                  </a:rPr>
                  <a:t>)(A2) ···(A</a:t>
                </a:r>
                <a:r>
                  <a:rPr lang="en-GB" sz="1800" b="0" i="0" u="none" strike="noStrike" baseline="0" dirty="0">
                    <a:solidFill>
                      <a:srgbClr val="2C2A2A"/>
                    </a:solidFill>
                    <a:latin typeface="*Times New Roman-6990-Identity-H"/>
                  </a:rPr>
                  <a:t>n </a:t>
                </a:r>
                <a:r>
                  <a:rPr lang="en-GB" sz="1800" b="0" i="0" u="none" strike="noStrike" baseline="0" dirty="0">
                    <a:solidFill>
                      <a:srgbClr val="2C2A2A"/>
                    </a:solidFill>
                    <a:latin typeface="*Times New Roman-6981-Identity-H"/>
                  </a:rPr>
                  <a:t>) and diagonal sum a11 </a:t>
                </a:r>
                <a:r>
                  <a:rPr lang="en-GB" sz="1800" b="0" i="0" u="none" strike="noStrike" baseline="0" dirty="0">
                    <a:solidFill>
                      <a:srgbClr val="2C2A2A"/>
                    </a:solidFill>
                    <a:latin typeface="*Times New Roman-6991-Identity-H"/>
                  </a:rPr>
                  <a:t>+ </a:t>
                </a:r>
                <a:r>
                  <a:rPr lang="en-GB" sz="1800" b="0" i="0" u="none" strike="noStrike" baseline="0" dirty="0">
                    <a:solidFill>
                      <a:srgbClr val="2C2A2A"/>
                    </a:solidFill>
                    <a:latin typeface="*Times New Roman-6981-Identity-H"/>
                  </a:rPr>
                  <a:t>a22 </a:t>
                </a:r>
                <a:r>
                  <a:rPr lang="en-GB" sz="1800" b="0" i="0" u="none" strike="noStrike" baseline="0" dirty="0">
                    <a:solidFill>
                      <a:srgbClr val="2C2A2A"/>
                    </a:solidFill>
                    <a:latin typeface="*Times New Roman-6991-Identity-H"/>
                  </a:rPr>
                  <a:t>+ · · · + </a:t>
                </a:r>
                <a:r>
                  <a:rPr lang="en-GB" sz="1800" b="0" i="0" u="none" strike="noStrike" baseline="0" dirty="0" err="1">
                    <a:solidFill>
                      <a:srgbClr val="2C2A2A"/>
                    </a:solidFill>
                    <a:latin typeface="*Times New Roman-6981-Identity-H"/>
                  </a:rPr>
                  <a:t>a</a:t>
                </a:r>
                <a:r>
                  <a:rPr lang="en-GB" sz="1800" b="0" i="0" u="none" strike="noStrike" baseline="0" dirty="0" err="1">
                    <a:solidFill>
                      <a:srgbClr val="2C2A2A"/>
                    </a:solidFill>
                    <a:latin typeface="*Times New Roman-6990-Identity-H"/>
                  </a:rPr>
                  <a:t>nn</a:t>
                </a:r>
                <a:r>
                  <a:rPr lang="en-GB" sz="1800" b="0" i="0" u="none" strike="noStrike" baseline="0" dirty="0">
                    <a:solidFill>
                      <a:srgbClr val="2C2A2A"/>
                    </a:solidFill>
                    <a:latin typeface="*Times New Roman-6990-Identity-H"/>
                  </a:rPr>
                  <a:t> </a:t>
                </a:r>
                <a:r>
                  <a:rPr lang="en-GB" sz="1800" b="0" i="0" u="none" strike="noStrike" baseline="0" dirty="0">
                    <a:solidFill>
                      <a:srgbClr val="2C2A2A"/>
                    </a:solidFill>
                    <a:latin typeface="*Times New Roman-6981-Identity-H"/>
                  </a:rPr>
                  <a:t>= sum of A's.</a:t>
                </a:r>
              </a:p>
              <a:p>
                <a:r>
                  <a:rPr lang="en-GB" sz="1800" b="0" i="0" u="none" strike="noStrike" baseline="0" dirty="0">
                    <a:solidFill>
                      <a:srgbClr val="2C2A2A"/>
                    </a:solidFill>
                    <a:latin typeface="*Times New Roman-6981-Identity-H"/>
                  </a:rPr>
                  <a:t>Projections have </a:t>
                </a:r>
                <a:r>
                  <a:rPr lang="en-GB" sz="1800" b="0" i="1" u="none" strike="noStrike" baseline="0" dirty="0">
                    <a:solidFill>
                      <a:srgbClr val="2C2A2A"/>
                    </a:solidFill>
                    <a:latin typeface="*Times New Roman-Italic-6983-Identity-H"/>
                  </a:rPr>
                  <a:t>A= </a:t>
                </a:r>
                <a:r>
                  <a:rPr lang="en-GB" sz="1800" b="0" i="0" u="none" strike="noStrike" baseline="0" dirty="0">
                    <a:solidFill>
                      <a:srgbClr val="2C2A2A"/>
                    </a:solidFill>
                    <a:latin typeface="*Times New Roman-6981-Identity-H"/>
                  </a:rPr>
                  <a:t>1 and 0. Reflections have 1 and -1. Rotations have </a:t>
                </a:r>
                <a:r>
                  <a:rPr lang="en-GB" sz="1800" b="0" i="1" u="none" strike="noStrike" baseline="0" dirty="0">
                    <a:solidFill>
                      <a:srgbClr val="2C2A2A"/>
                    </a:solidFill>
                    <a:latin typeface="*Times New Roman-Italic-6988-Identity-H"/>
                  </a:rPr>
                  <a:t>e</a:t>
                </a:r>
                <a:r>
                  <a:rPr lang="en-IN" sz="1800" b="0" i="1" u="none" strike="noStrike" baseline="0" dirty="0" err="1">
                    <a:solidFill>
                      <a:srgbClr val="2C2A2A"/>
                    </a:solidFill>
                    <a:latin typeface="*Times New Roman-Italic-6989-Identity-H"/>
                  </a:rPr>
                  <a:t>i</a:t>
                </a:r>
                <a:r>
                  <a:rPr lang="en-IN" sz="1800" b="0" i="1" u="none" strike="noStrike" baseline="0" dirty="0">
                    <a:solidFill>
                      <a:srgbClr val="2C2A2A"/>
                    </a:solidFill>
                    <a:latin typeface="*Times New Roman-Italic-6989-Identity-H"/>
                  </a:rPr>
                  <a:t>&amp; </a:t>
                </a:r>
                <a:r>
                  <a:rPr lang="en-IN" sz="1800" b="0" i="0" u="none" strike="noStrike" baseline="0" dirty="0">
                    <a:solidFill>
                      <a:srgbClr val="2C2A2A"/>
                    </a:solidFill>
                    <a:latin typeface="*Times New Roman-6981-Identity-H"/>
                  </a:rPr>
                  <a:t>and </a:t>
                </a:r>
                <a:r>
                  <a:rPr lang="en-IN" sz="1800" b="0" i="0" u="none" strike="noStrike" baseline="0" dirty="0">
                    <a:solidFill>
                      <a:srgbClr val="2C2A2A"/>
                    </a:solidFill>
                    <a:latin typeface="*Verdana-6999-Identity-H"/>
                  </a:rPr>
                  <a:t>e-</a:t>
                </a:r>
                <a:r>
                  <a:rPr lang="en-IN" sz="1800" b="0" i="0" u="none" strike="noStrike" baseline="0" dirty="0" err="1">
                    <a:solidFill>
                      <a:srgbClr val="2C2A2A"/>
                    </a:solidFill>
                    <a:latin typeface="*Verdana-6999-Identity-H"/>
                  </a:rPr>
                  <a:t>i</a:t>
                </a:r>
                <a:r>
                  <a:rPr lang="en-IN" sz="1800" b="0" i="0" u="none" strike="noStrike" baseline="0" dirty="0">
                    <a:solidFill>
                      <a:srgbClr val="2C2A2A"/>
                    </a:solidFill>
                    <a:latin typeface="*Verdana-6999-Identity-H"/>
                  </a:rPr>
                  <a:t>&amp;: </a:t>
                </a:r>
                <a:r>
                  <a:rPr lang="en-IN" sz="1800" b="0" i="1" u="none" strike="noStrike" baseline="0" dirty="0">
                    <a:solidFill>
                      <a:srgbClr val="2C2A2A"/>
                    </a:solidFill>
                    <a:latin typeface="*Times New Roman-Italic-6983-Identity-H"/>
                  </a:rPr>
                  <a:t>complex!</a:t>
                </a:r>
              </a:p>
              <a:p>
                <a:r>
                  <a:rPr lang="en-IN" sz="1800" dirty="0">
                    <a:solidFill>
                      <a:srgbClr val="2C2A2A"/>
                    </a:solidFill>
                    <a:latin typeface="*Times New Roman-Italic-6983-Identity-H"/>
                  </a:rPr>
                  <a:t>A matrix is invertible if and only if all its eigenvalues are non-zero</a:t>
                </a:r>
              </a:p>
              <a:p>
                <a:r>
                  <a:rPr lang="en-IN" sz="1800" dirty="0">
                    <a:solidFill>
                      <a:srgbClr val="2C2A2A"/>
                    </a:solidFill>
                    <a:latin typeface="*Times New Roman-Italic-6983-Identity-H"/>
                  </a:rPr>
                  <a:t>If a matrix (</a:t>
                </a:r>
                <a:r>
                  <a:rPr lang="en-IN" sz="1800" dirty="0" err="1">
                    <a:solidFill>
                      <a:srgbClr val="2C2A2A"/>
                    </a:solidFill>
                    <a:latin typeface="*Times New Roman-Italic-6983-Identity-H"/>
                  </a:rPr>
                  <a:t>nxn</a:t>
                </a:r>
                <a:r>
                  <a:rPr lang="en-IN" sz="1800" dirty="0">
                    <a:solidFill>
                      <a:srgbClr val="2C2A2A"/>
                    </a:solidFill>
                    <a:latin typeface="*Times New Roman-Italic-6983-Identity-H"/>
                  </a:rPr>
                  <a:t>) has one of its eigenvalues 0, then:</a:t>
                </a:r>
              </a:p>
              <a:p>
                <a:pPr lvl="1"/>
                <a:r>
                  <a:rPr lang="en-IN" dirty="0">
                    <a:solidFill>
                      <a:srgbClr val="2C2A2A"/>
                    </a:solidFill>
                    <a:latin typeface="*Times New Roman-Italic-6983-Identity-H"/>
                  </a:rPr>
                  <a:t>There exists a non-zero vector x such that </a:t>
                </a:r>
                <a:r>
                  <a:rPr lang="en-IN" dirty="0" err="1">
                    <a:solidFill>
                      <a:srgbClr val="2C2A2A"/>
                    </a:solidFill>
                    <a:latin typeface="*Times New Roman-Italic-6983-Identity-H"/>
                  </a:rPr>
                  <a:t>Ax</a:t>
                </a:r>
                <a:r>
                  <a:rPr lang="en-IN" dirty="0">
                    <a:solidFill>
                      <a:srgbClr val="2C2A2A"/>
                    </a:solidFill>
                    <a:latin typeface="*Times New Roman-Italic-6983-Identity-H"/>
                  </a:rPr>
                  <a:t>=0 – meaning x is a non-zero/non-trivial element of null space of A – N(A)</a:t>
                </a:r>
              </a:p>
              <a:p>
                <a:pPr lvl="1"/>
                <a:r>
                  <a:rPr lang="en-IN" dirty="0">
                    <a:solidFill>
                      <a:srgbClr val="2C2A2A"/>
                    </a:solidFill>
                    <a:latin typeface="*Times New Roman-Italic-6983-Identity-H"/>
                  </a:rPr>
                  <a:t>Null space of A has a non-trivial null space – there are non-zero vectors x for which </a:t>
                </a:r>
                <a:r>
                  <a:rPr lang="en-IN" dirty="0" err="1">
                    <a:solidFill>
                      <a:srgbClr val="2C2A2A"/>
                    </a:solidFill>
                    <a:latin typeface="*Times New Roman-Italic-6983-Identity-H"/>
                  </a:rPr>
                  <a:t>Ax</a:t>
                </a:r>
                <a:r>
                  <a:rPr lang="en-IN" dirty="0">
                    <a:solidFill>
                      <a:srgbClr val="2C2A2A"/>
                    </a:solidFill>
                    <a:latin typeface="*Times New Roman-Italic-6983-Identity-H"/>
                  </a:rPr>
                  <a:t>=0</a:t>
                </a:r>
              </a:p>
              <a:p>
                <a:pPr lvl="1"/>
                <a:r>
                  <a:rPr lang="en-IN" dirty="0">
                    <a:solidFill>
                      <a:srgbClr val="2C2A2A"/>
                    </a:solidFill>
                    <a:latin typeface="*Times New Roman-Italic-6983-Identity-H"/>
                  </a:rPr>
                  <a:t>These vectors represent solutions to the homogenous equation </a:t>
                </a:r>
                <a:r>
                  <a:rPr lang="en-IN" dirty="0" err="1">
                    <a:solidFill>
                      <a:srgbClr val="2C2A2A"/>
                    </a:solidFill>
                    <a:latin typeface="*Times New Roman-Italic-6983-Identity-H"/>
                  </a:rPr>
                  <a:t>Ax</a:t>
                </a:r>
                <a:r>
                  <a:rPr lang="en-IN" dirty="0">
                    <a:solidFill>
                      <a:srgbClr val="2C2A2A"/>
                    </a:solidFill>
                    <a:latin typeface="*Times New Roman-Italic-6983-Identity-H"/>
                  </a:rPr>
                  <a:t>=0</a:t>
                </a:r>
              </a:p>
              <a:p>
                <a:pPr lvl="1"/>
                <a:r>
                  <a:rPr lang="en-IN" dirty="0">
                    <a:solidFill>
                      <a:srgbClr val="2C2A2A"/>
                    </a:solidFill>
                    <a:latin typeface="*Times New Roman-Italic-6983-Identity-H"/>
                  </a:rPr>
                  <a:t>It’s rank is less than n</a:t>
                </a:r>
              </a:p>
              <a:p>
                <a:r>
                  <a:rPr lang="en-IN" dirty="0">
                    <a:solidFill>
                      <a:srgbClr val="2C2A2A"/>
                    </a:solidFill>
                    <a:latin typeface="*Times New Roman-Italic-6983-Identity-H"/>
                  </a:rPr>
                  <a:t>Eigenvalues of a vector and its transpose are same</a:t>
                </a:r>
              </a:p>
            </p:txBody>
          </p:sp>
        </mc:Choice>
        <mc:Fallback xmlns="">
          <p:sp>
            <p:nvSpPr>
              <p:cNvPr id="3" name="Content Placeholder 2">
                <a:extLst>
                  <a:ext uri="{FF2B5EF4-FFF2-40B4-BE49-F238E27FC236}">
                    <a16:creationId xmlns:a16="http://schemas.microsoft.com/office/drawing/2014/main" id="{9FCA20AC-F6F5-E4D9-F9DF-4B909E04E7A4}"/>
                  </a:ext>
                </a:extLst>
              </p:cNvPr>
              <p:cNvSpPr>
                <a:spLocks noGrp="1" noRot="1" noChangeAspect="1" noMove="1" noResize="1" noEditPoints="1" noAdjustHandles="1" noChangeArrowheads="1" noChangeShapeType="1" noTextEdit="1"/>
              </p:cNvSpPr>
              <p:nvPr>
                <p:ph sz="quarter" idx="10"/>
              </p:nvPr>
            </p:nvSpPr>
            <p:spPr>
              <a:blipFill>
                <a:blip r:embed="rId2"/>
                <a:stretch>
                  <a:fillRect t="-512"/>
                </a:stretch>
              </a:blipFill>
            </p:spPr>
            <p:txBody>
              <a:bodyPr/>
              <a:lstStyle/>
              <a:p>
                <a:r>
                  <a:rPr lang="en-IN">
                    <a:noFill/>
                  </a:rPr>
                  <a:t> </a:t>
                </a:r>
              </a:p>
            </p:txBody>
          </p:sp>
        </mc:Fallback>
      </mc:AlternateContent>
    </p:spTree>
    <p:extLst>
      <p:ext uri="{BB962C8B-B14F-4D97-AF65-F5344CB8AC3E}">
        <p14:creationId xmlns:p14="http://schemas.microsoft.com/office/powerpoint/2010/main" val="1644068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56F18-1F4E-AFA7-8F4A-F9C01B135865}"/>
              </a:ext>
            </a:extLst>
          </p:cNvPr>
          <p:cNvSpPr>
            <a:spLocks noGrp="1"/>
          </p:cNvSpPr>
          <p:nvPr>
            <p:ph type="title"/>
          </p:nvPr>
        </p:nvSpPr>
        <p:spPr/>
        <p:txBody>
          <a:bodyPr/>
          <a:lstStyle/>
          <a:p>
            <a:r>
              <a:rPr lang="en-IN" dirty="0"/>
              <a:t>Eigenvalues and Eigenvectors for Symmetric Matrices</a:t>
            </a:r>
          </a:p>
        </p:txBody>
      </p:sp>
      <p:sp>
        <p:nvSpPr>
          <p:cNvPr id="3" name="Content Placeholder 2">
            <a:extLst>
              <a:ext uri="{FF2B5EF4-FFF2-40B4-BE49-F238E27FC236}">
                <a16:creationId xmlns:a16="http://schemas.microsoft.com/office/drawing/2014/main" id="{9FCA20AC-F6F5-E4D9-F9DF-4B909E04E7A4}"/>
              </a:ext>
            </a:extLst>
          </p:cNvPr>
          <p:cNvSpPr>
            <a:spLocks noGrp="1"/>
          </p:cNvSpPr>
          <p:nvPr>
            <p:ph sz="quarter" idx="10"/>
          </p:nvPr>
        </p:nvSpPr>
        <p:spPr/>
        <p:txBody>
          <a:bodyPr/>
          <a:lstStyle/>
          <a:p>
            <a:endParaRPr lang="en-IN"/>
          </a:p>
        </p:txBody>
      </p:sp>
    </p:spTree>
    <p:extLst>
      <p:ext uri="{BB962C8B-B14F-4D97-AF65-F5344CB8AC3E}">
        <p14:creationId xmlns:p14="http://schemas.microsoft.com/office/powerpoint/2010/main" val="3453657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937C1-F542-C364-858D-C8E84E4B912D}"/>
              </a:ext>
            </a:extLst>
          </p:cNvPr>
          <p:cNvSpPr>
            <a:spLocks noGrp="1"/>
          </p:cNvSpPr>
          <p:nvPr>
            <p:ph type="title"/>
          </p:nvPr>
        </p:nvSpPr>
        <p:spPr/>
        <p:txBody>
          <a:bodyPr/>
          <a:lstStyle/>
          <a:p>
            <a:r>
              <a:rPr lang="en-IN" dirty="0"/>
              <a:t>Matrix Diagonalizability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663B746-87FD-E646-01C6-453F8A404799}"/>
                  </a:ext>
                </a:extLst>
              </p:cNvPr>
              <p:cNvSpPr>
                <a:spLocks noGrp="1"/>
              </p:cNvSpPr>
              <p:nvPr>
                <p:ph sz="quarter" idx="10"/>
              </p:nvPr>
            </p:nvSpPr>
            <p:spPr/>
            <p:txBody>
              <a:bodyPr/>
              <a:lstStyle/>
              <a:p>
                <a:r>
                  <a:rPr lang="en-IN" dirty="0"/>
                  <a:t>Matrix diagonalizability is a property of a square matrix </a:t>
                </a:r>
              </a:p>
              <a:p>
                <a:r>
                  <a:rPr lang="en-IN" dirty="0"/>
                  <a:t>A square matrix can be transformed into a diagonal matrix through a suitable matrix similarity transformation</a:t>
                </a:r>
              </a:p>
              <a:p>
                <a:r>
                  <a:rPr lang="en-IN" dirty="0"/>
                  <a:t>A diagonal matrix is a matrix with</a:t>
                </a:r>
              </a:p>
              <a:p>
                <a:pPr lvl="1"/>
                <a:r>
                  <a:rPr lang="en-IN" dirty="0"/>
                  <a:t>All its off-diagonal elements are zero </a:t>
                </a:r>
              </a:p>
              <a:p>
                <a:pPr lvl="1"/>
                <a:r>
                  <a:rPr lang="en-IN" dirty="0"/>
                  <a:t>Diagonal elements contain the eigenvalues of the original matrix</a:t>
                </a:r>
              </a:p>
              <a:p>
                <a:r>
                  <a:rPr lang="en-IN" dirty="0"/>
                  <a:t>If a matrix is diagonalizable, then a matrix P can be found such that</a:t>
                </a:r>
              </a:p>
              <a:p>
                <a:pPr lvl="1"/>
                <a14:m>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𝑃</m:t>
                        </m:r>
                      </m:e>
                      <m:sup>
                        <m:r>
                          <a:rPr lang="en-IN" b="0" i="1" smtClean="0">
                            <a:latin typeface="Cambria Math" panose="02040503050406030204" pitchFamily="18" charset="0"/>
                          </a:rPr>
                          <m:t>−1</m:t>
                        </m:r>
                      </m:sup>
                    </m:sSup>
                    <m:r>
                      <a:rPr lang="en-IN" b="0" i="1" smtClean="0">
                        <a:latin typeface="Cambria Math" panose="02040503050406030204" pitchFamily="18" charset="0"/>
                      </a:rPr>
                      <m:t>𝐴𝑃</m:t>
                    </m:r>
                    <m:r>
                      <a:rPr lang="en-IN" b="0" i="1" smtClean="0">
                        <a:latin typeface="Cambria Math" panose="02040503050406030204" pitchFamily="18" charset="0"/>
                      </a:rPr>
                      <m:t>=</m:t>
                    </m:r>
                    <m:r>
                      <a:rPr lang="en-IN" b="0" i="1" smtClean="0">
                        <a:latin typeface="Cambria Math" panose="02040503050406030204" pitchFamily="18" charset="0"/>
                      </a:rPr>
                      <m:t>𝐷</m:t>
                    </m:r>
                    <m:r>
                      <a:rPr lang="en-IN" b="0" i="0" smtClean="0">
                        <a:latin typeface="Cambria Math" panose="02040503050406030204" pitchFamily="18" charset="0"/>
                      </a:rPr>
                      <m:t> </m:t>
                    </m:r>
                  </m:oMath>
                </a14:m>
                <a:endParaRPr lang="en-IN" b="0" i="0" dirty="0">
                  <a:latin typeface="Cambria Math" panose="02040503050406030204" pitchFamily="18" charset="0"/>
                </a:endParaRPr>
              </a:p>
              <a:p>
                <a:pPr marL="457200" lvl="1" indent="0">
                  <a:buNone/>
                </a:pPr>
                <a:r>
                  <a:rPr lang="en-IN" b="0" dirty="0"/>
                  <a:t>	</a:t>
                </a:r>
                <a14:m>
                  <m:oMath xmlns:m="http://schemas.openxmlformats.org/officeDocument/2006/math">
                    <m:r>
                      <a:rPr lang="en-IN" b="0" i="1" smtClean="0">
                        <a:latin typeface="Cambria Math" panose="02040503050406030204" pitchFamily="18" charset="0"/>
                      </a:rPr>
                      <m:t>𝑤h𝑒𝑟𝑒</m:t>
                    </m:r>
                    <m:r>
                      <a:rPr lang="en-IN" b="0" i="1" smtClean="0">
                        <a:latin typeface="Cambria Math" panose="02040503050406030204" pitchFamily="18" charset="0"/>
                      </a:rPr>
                      <m:t>:</m:t>
                    </m:r>
                  </m:oMath>
                </a14:m>
                <a:endParaRPr lang="en-IN" b="0" dirty="0"/>
              </a:p>
              <a:p>
                <a:pPr marL="457200" lvl="1" indent="0">
                  <a:buNone/>
                </a:pPr>
                <a:r>
                  <a:rPr lang="en-IN" b="0" i="1" dirty="0">
                    <a:latin typeface="Cambria Math" panose="02040503050406030204" pitchFamily="18" charset="0"/>
                  </a:rPr>
                  <a:t>	</a:t>
                </a:r>
                <a14:m>
                  <m:oMath xmlns:m="http://schemas.openxmlformats.org/officeDocument/2006/math">
                    <m:r>
                      <a:rPr lang="en-IN" b="0" i="1" smtClean="0">
                        <a:latin typeface="Cambria Math" panose="02040503050406030204" pitchFamily="18" charset="0"/>
                      </a:rPr>
                      <m:t>𝐴</m:t>
                    </m:r>
                    <m:r>
                      <a:rPr lang="en-IN" b="0" i="1" smtClean="0">
                        <a:latin typeface="Cambria Math" panose="02040503050406030204" pitchFamily="18" charset="0"/>
                      </a:rPr>
                      <m:t> − </m:t>
                    </m:r>
                    <m:r>
                      <a:rPr lang="en-IN" b="0" i="1" smtClean="0">
                        <a:latin typeface="Cambria Math" panose="02040503050406030204" pitchFamily="18" charset="0"/>
                      </a:rPr>
                      <m:t>𝑖𝑠</m:t>
                    </m:r>
                    <m:r>
                      <a:rPr lang="en-IN" b="0" i="1" smtClean="0">
                        <a:latin typeface="Cambria Math" panose="02040503050406030204" pitchFamily="18" charset="0"/>
                      </a:rPr>
                      <m:t> </m:t>
                    </m:r>
                    <m:r>
                      <a:rPr lang="en-IN" b="0" i="1" smtClean="0">
                        <a:latin typeface="Cambria Math" panose="02040503050406030204" pitchFamily="18" charset="0"/>
                      </a:rPr>
                      <m:t>𝑜𝑟𝑖𝑔𝑖𝑛𝑎𝑙</m:t>
                    </m:r>
                    <m:r>
                      <a:rPr lang="en-IN" b="0" i="1" smtClean="0">
                        <a:latin typeface="Cambria Math" panose="02040503050406030204" pitchFamily="18" charset="0"/>
                      </a:rPr>
                      <m:t> </m:t>
                    </m:r>
                    <m:r>
                      <a:rPr lang="en-IN" b="0" i="1" smtClean="0">
                        <a:latin typeface="Cambria Math" panose="02040503050406030204" pitchFamily="18" charset="0"/>
                      </a:rPr>
                      <m:t>𝑚𝑎𝑡𝑟𝑖𝑥</m:t>
                    </m:r>
                  </m:oMath>
                </a14:m>
                <a:endParaRPr lang="en-IN" b="0" i="1" dirty="0">
                  <a:latin typeface="Cambria Math" panose="02040503050406030204" pitchFamily="18" charset="0"/>
                </a:endParaRPr>
              </a:p>
              <a:p>
                <a:pPr marL="457200" lvl="1" indent="0">
                  <a:buNone/>
                </a:pPr>
                <a:r>
                  <a:rPr lang="en-IN" b="0" dirty="0"/>
                  <a:t>	</a:t>
                </a:r>
                <a14:m>
                  <m:oMath xmlns:m="http://schemas.openxmlformats.org/officeDocument/2006/math">
                    <m:r>
                      <m:rPr>
                        <m:sty m:val="p"/>
                      </m:rPr>
                      <a:rPr lang="en-IN" i="1" dirty="0" smtClean="0">
                        <a:latin typeface="Cambria Math" panose="02040503050406030204" pitchFamily="18" charset="0"/>
                      </a:rPr>
                      <m:t>P</m:t>
                    </m:r>
                    <m:r>
                      <a:rPr lang="en-IN" b="0" i="1" dirty="0" smtClean="0">
                        <a:latin typeface="Cambria Math" panose="02040503050406030204" pitchFamily="18" charset="0"/>
                      </a:rPr>
                      <m:t> − </m:t>
                    </m:r>
                    <m:r>
                      <a:rPr lang="en-IN" b="0" i="1" dirty="0" smtClean="0">
                        <a:latin typeface="Cambria Math" panose="02040503050406030204" pitchFamily="18" charset="0"/>
                      </a:rPr>
                      <m:t>𝑖𝑠</m:t>
                    </m:r>
                    <m:r>
                      <a:rPr lang="en-IN" b="0" i="1" dirty="0" smtClean="0">
                        <a:latin typeface="Cambria Math" panose="02040503050406030204" pitchFamily="18" charset="0"/>
                      </a:rPr>
                      <m:t> </m:t>
                    </m:r>
                    <m:r>
                      <a:rPr lang="en-IN" b="0" i="1" dirty="0" smtClean="0">
                        <a:latin typeface="Cambria Math" panose="02040503050406030204" pitchFamily="18" charset="0"/>
                      </a:rPr>
                      <m:t>𝑡h𝑒</m:t>
                    </m:r>
                    <m:r>
                      <a:rPr lang="en-IN" b="0" i="1" dirty="0" smtClean="0">
                        <a:latin typeface="Cambria Math" panose="02040503050406030204" pitchFamily="18" charset="0"/>
                      </a:rPr>
                      <m:t> </m:t>
                    </m:r>
                    <m:r>
                      <a:rPr lang="en-IN" b="0" i="1" dirty="0" smtClean="0">
                        <a:latin typeface="Cambria Math" panose="02040503050406030204" pitchFamily="18" charset="0"/>
                      </a:rPr>
                      <m:t>𝑚𝑎𝑡𝑟𝑖𝑥</m:t>
                    </m:r>
                    <m:r>
                      <a:rPr lang="en-IN" b="0" i="1" dirty="0" smtClean="0">
                        <a:latin typeface="Cambria Math" panose="02040503050406030204" pitchFamily="18" charset="0"/>
                      </a:rPr>
                      <m:t> </m:t>
                    </m:r>
                    <m:r>
                      <a:rPr lang="en-IN" b="0" i="1" dirty="0" smtClean="0">
                        <a:latin typeface="Cambria Math" panose="02040503050406030204" pitchFamily="18" charset="0"/>
                      </a:rPr>
                      <m:t>𝑜𝑓</m:t>
                    </m:r>
                    <m:r>
                      <a:rPr lang="en-IN" b="0" i="1" dirty="0" smtClean="0">
                        <a:latin typeface="Cambria Math" panose="02040503050406030204" pitchFamily="18" charset="0"/>
                      </a:rPr>
                      <m:t> </m:t>
                    </m:r>
                    <m:r>
                      <a:rPr lang="en-IN" b="0" i="1" dirty="0" smtClean="0">
                        <a:latin typeface="Cambria Math" panose="02040503050406030204" pitchFamily="18" charset="0"/>
                      </a:rPr>
                      <m:t>𝑒𝑖𝑔𝑒𝑛𝑣𝑒𝑐𝑡𝑜𝑟𝑠</m:t>
                    </m:r>
                    <m:r>
                      <a:rPr lang="en-IN" b="0" i="1" dirty="0" smtClean="0">
                        <a:latin typeface="Cambria Math" panose="02040503050406030204" pitchFamily="18" charset="0"/>
                      </a:rPr>
                      <m:t> </m:t>
                    </m:r>
                    <m:r>
                      <a:rPr lang="en-IN" b="0" i="1" dirty="0" smtClean="0">
                        <a:latin typeface="Cambria Math" panose="02040503050406030204" pitchFamily="18" charset="0"/>
                      </a:rPr>
                      <m:t>𝑜𝑓</m:t>
                    </m:r>
                    <m:r>
                      <a:rPr lang="en-IN" b="0" i="1" dirty="0" smtClean="0">
                        <a:latin typeface="Cambria Math" panose="02040503050406030204" pitchFamily="18" charset="0"/>
                      </a:rPr>
                      <m:t> </m:t>
                    </m:r>
                    <m:r>
                      <a:rPr lang="en-IN" b="0" i="1" dirty="0" smtClean="0">
                        <a:latin typeface="Cambria Math" panose="02040503050406030204" pitchFamily="18" charset="0"/>
                      </a:rPr>
                      <m:t>𝐴</m:t>
                    </m:r>
                    <m:r>
                      <a:rPr lang="en-IN" b="0" i="1" smtClean="0">
                        <a:latin typeface="Cambria Math" panose="02040503050406030204" pitchFamily="18" charset="0"/>
                      </a:rPr>
                      <m:t> </m:t>
                    </m:r>
                  </m:oMath>
                </a14:m>
                <a:endParaRPr lang="en-IN" b="0" i="1" dirty="0">
                  <a:latin typeface="Cambria Math" panose="02040503050406030204" pitchFamily="18" charset="0"/>
                </a:endParaRPr>
              </a:p>
              <a:p>
                <a:pPr marL="457200" lvl="1" indent="0">
                  <a:buNone/>
                </a:pPr>
                <a:r>
                  <a:rPr lang="en-IN" b="0" dirty="0"/>
                  <a:t>	</a:t>
                </a:r>
                <a14:m>
                  <m:oMath xmlns:m="http://schemas.openxmlformats.org/officeDocument/2006/math">
                    <m:r>
                      <a:rPr lang="en-IN" b="0" i="1" smtClean="0">
                        <a:latin typeface="Cambria Math" panose="02040503050406030204" pitchFamily="18" charset="0"/>
                      </a:rPr>
                      <m:t>𝐷</m:t>
                    </m:r>
                    <m:r>
                      <a:rPr lang="en-IN" b="0" i="1" smtClean="0">
                        <a:latin typeface="Cambria Math" panose="02040503050406030204" pitchFamily="18" charset="0"/>
                      </a:rPr>
                      <m:t>−</m:t>
                    </m:r>
                    <m:r>
                      <a:rPr lang="en-IN" b="0" i="1" smtClean="0">
                        <a:latin typeface="Cambria Math" panose="02040503050406030204" pitchFamily="18" charset="0"/>
                      </a:rPr>
                      <m:t>𝑖𝑠</m:t>
                    </m:r>
                    <m:r>
                      <a:rPr lang="en-IN" b="0" i="1" smtClean="0">
                        <a:latin typeface="Cambria Math" panose="02040503050406030204" pitchFamily="18" charset="0"/>
                      </a:rPr>
                      <m:t> </m:t>
                    </m:r>
                    <m:r>
                      <a:rPr lang="en-IN" b="0" i="1" smtClean="0">
                        <a:latin typeface="Cambria Math" panose="02040503050406030204" pitchFamily="18" charset="0"/>
                      </a:rPr>
                      <m:t>𝑡h𝑒</m:t>
                    </m:r>
                    <m:r>
                      <a:rPr lang="en-IN" b="0" i="1" smtClean="0">
                        <a:latin typeface="Cambria Math" panose="02040503050406030204" pitchFamily="18" charset="0"/>
                      </a:rPr>
                      <m:t> </m:t>
                    </m:r>
                    <m:r>
                      <a:rPr lang="en-IN" b="0" i="1" smtClean="0">
                        <a:latin typeface="Cambria Math" panose="02040503050406030204" pitchFamily="18" charset="0"/>
                      </a:rPr>
                      <m:t>𝑑𝑖𝑎𝑔𝑜𝑛𝑎𝑙</m:t>
                    </m:r>
                    <m:r>
                      <a:rPr lang="en-IN" b="0" i="1" smtClean="0">
                        <a:latin typeface="Cambria Math" panose="02040503050406030204" pitchFamily="18" charset="0"/>
                      </a:rPr>
                      <m:t> </m:t>
                    </m:r>
                    <m:r>
                      <a:rPr lang="en-IN" b="0" i="1" smtClean="0">
                        <a:latin typeface="Cambria Math" panose="02040503050406030204" pitchFamily="18" charset="0"/>
                      </a:rPr>
                      <m:t>𝑚𝑎𝑡𝑟𝑖𝑥</m:t>
                    </m:r>
                    <m:r>
                      <a:rPr lang="en-IN" b="0" i="1" smtClean="0">
                        <a:latin typeface="Cambria Math" panose="02040503050406030204" pitchFamily="18" charset="0"/>
                      </a:rPr>
                      <m:t> </m:t>
                    </m:r>
                    <m:r>
                      <a:rPr lang="en-IN" b="0" i="1" smtClean="0">
                        <a:latin typeface="Cambria Math" panose="02040503050406030204" pitchFamily="18" charset="0"/>
                      </a:rPr>
                      <m:t>𝑐𝑜𝑛𝑡𝑎𝑖𝑛𝑖𝑛𝑔</m:t>
                    </m:r>
                    <m:r>
                      <a:rPr lang="en-IN" b="0" i="1" smtClean="0">
                        <a:latin typeface="Cambria Math" panose="02040503050406030204" pitchFamily="18" charset="0"/>
                      </a:rPr>
                      <m:t> </m:t>
                    </m:r>
                    <m:r>
                      <a:rPr lang="en-IN" b="0" i="1" smtClean="0">
                        <a:latin typeface="Cambria Math" panose="02040503050406030204" pitchFamily="18" charset="0"/>
                      </a:rPr>
                      <m:t>𝑡h𝑒</m:t>
                    </m:r>
                    <m:r>
                      <a:rPr lang="en-IN" b="0" i="1" smtClean="0">
                        <a:latin typeface="Cambria Math" panose="02040503050406030204" pitchFamily="18" charset="0"/>
                      </a:rPr>
                      <m:t> </m:t>
                    </m:r>
                    <m:r>
                      <a:rPr lang="en-IN" b="0" i="1" smtClean="0">
                        <a:latin typeface="Cambria Math" panose="02040503050406030204" pitchFamily="18" charset="0"/>
                      </a:rPr>
                      <m:t>𝑒𝑖𝑔𝑛𝑒𝑣𝑎𝑙𝑢𝑒𝑠</m:t>
                    </m:r>
                    <m:r>
                      <a:rPr lang="en-IN" b="0" i="1" smtClean="0">
                        <a:latin typeface="Cambria Math" panose="02040503050406030204" pitchFamily="18" charset="0"/>
                      </a:rPr>
                      <m:t> </m:t>
                    </m:r>
                    <m:r>
                      <a:rPr lang="en-IN" b="0" i="1" smtClean="0">
                        <a:latin typeface="Cambria Math" panose="02040503050406030204" pitchFamily="18" charset="0"/>
                      </a:rPr>
                      <m:t>𝑜𝑓</m:t>
                    </m:r>
                    <m:r>
                      <a:rPr lang="en-IN" b="0" i="1" smtClean="0">
                        <a:latin typeface="Cambria Math" panose="02040503050406030204" pitchFamily="18" charset="0"/>
                      </a:rPr>
                      <m:t> </m:t>
                    </m:r>
                    <m:r>
                      <a:rPr lang="en-IN" b="0" i="1" smtClean="0">
                        <a:latin typeface="Cambria Math" panose="02040503050406030204" pitchFamily="18" charset="0"/>
                      </a:rPr>
                      <m:t>𝐴</m:t>
                    </m:r>
                  </m:oMath>
                </a14:m>
                <a:endParaRPr lang="en-IN" i="1" dirty="0"/>
              </a:p>
              <a:p>
                <a:r>
                  <a:rPr lang="en-IN" dirty="0"/>
                  <a:t>A matrix (</a:t>
                </a:r>
                <a:r>
                  <a:rPr lang="en-IN" dirty="0" err="1"/>
                  <a:t>mxn</a:t>
                </a:r>
                <a:r>
                  <a:rPr lang="en-IN" dirty="0"/>
                  <a:t>) is diagonalizable if and only if it has n linearly independent eigenvectors</a:t>
                </a:r>
              </a:p>
              <a:p>
                <a:r>
                  <a:rPr lang="en-IN" dirty="0"/>
                  <a:t>A matrix is NOT diagonalizable if it has fewer than n linearly independent eigenvectors or if eigenvectors are not linearly independent</a:t>
                </a:r>
              </a:p>
              <a:p>
                <a:endParaRPr lang="en-IN" dirty="0"/>
              </a:p>
            </p:txBody>
          </p:sp>
        </mc:Choice>
        <mc:Fallback xmlns="">
          <p:sp>
            <p:nvSpPr>
              <p:cNvPr id="3" name="Content Placeholder 2">
                <a:extLst>
                  <a:ext uri="{FF2B5EF4-FFF2-40B4-BE49-F238E27FC236}">
                    <a16:creationId xmlns:a16="http://schemas.microsoft.com/office/drawing/2014/main" id="{0663B746-87FD-E646-01C6-453F8A404799}"/>
                  </a:ext>
                </a:extLst>
              </p:cNvPr>
              <p:cNvSpPr>
                <a:spLocks noGrp="1" noRot="1" noChangeAspect="1" noMove="1" noResize="1" noEditPoints="1" noAdjustHandles="1" noChangeArrowheads="1" noChangeShapeType="1" noTextEdit="1"/>
              </p:cNvSpPr>
              <p:nvPr>
                <p:ph sz="quarter" idx="10"/>
              </p:nvPr>
            </p:nvSpPr>
            <p:spPr>
              <a:blipFill>
                <a:blip r:embed="rId2"/>
                <a:stretch>
                  <a:fillRect t="-819" b="-2149"/>
                </a:stretch>
              </a:blipFill>
            </p:spPr>
            <p:txBody>
              <a:bodyPr/>
              <a:lstStyle/>
              <a:p>
                <a:r>
                  <a:rPr lang="en-IN">
                    <a:noFill/>
                  </a:rPr>
                  <a:t> </a:t>
                </a:r>
              </a:p>
            </p:txBody>
          </p:sp>
        </mc:Fallback>
      </mc:AlternateContent>
    </p:spTree>
    <p:extLst>
      <p:ext uri="{BB962C8B-B14F-4D97-AF65-F5344CB8AC3E}">
        <p14:creationId xmlns:p14="http://schemas.microsoft.com/office/powerpoint/2010/main" val="2692757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56F18-1F4E-AFA7-8F4A-F9C01B135865}"/>
              </a:ext>
            </a:extLst>
          </p:cNvPr>
          <p:cNvSpPr>
            <a:spLocks noGrp="1"/>
          </p:cNvSpPr>
          <p:nvPr>
            <p:ph type="title"/>
          </p:nvPr>
        </p:nvSpPr>
        <p:spPr/>
        <p:txBody>
          <a:bodyPr/>
          <a:lstStyle/>
          <a:p>
            <a:r>
              <a:rPr lang="en-IN" dirty="0"/>
              <a:t>Positive Definite Matrix (Special Kind of Symmetric Matrix)</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FCA20AC-F6F5-E4D9-F9DF-4B909E04E7A4}"/>
                  </a:ext>
                </a:extLst>
              </p:cNvPr>
              <p:cNvSpPr>
                <a:spLocks noGrp="1"/>
              </p:cNvSpPr>
              <p:nvPr>
                <p:ph sz="quarter" idx="10"/>
              </p:nvPr>
            </p:nvSpPr>
            <p:spPr/>
            <p:txBody>
              <a:bodyPr/>
              <a:lstStyle/>
              <a:p>
                <a:r>
                  <a:rPr lang="en-IN" dirty="0"/>
                  <a:t>Symmetric matrices with positive eigenvalues are called </a:t>
                </a:r>
                <a:r>
                  <a:rPr lang="en-IN" b="1" dirty="0"/>
                  <a:t>positive definite matrices</a:t>
                </a:r>
              </a:p>
              <a:p>
                <a:r>
                  <a:rPr lang="en-IN" dirty="0"/>
                  <a:t>For a 2x2 matrix </a:t>
                </a:r>
                <a14:m>
                  <m:oMath xmlns:m="http://schemas.openxmlformats.org/officeDocument/2006/math">
                    <m:d>
                      <m:dPr>
                        <m:begChr m:val="["/>
                        <m:endChr m:val="]"/>
                        <m:ctrlPr>
                          <a:rPr lang="en-IN" i="1" smtClean="0">
                            <a:latin typeface="Cambria Math" panose="02040503050406030204" pitchFamily="18" charset="0"/>
                          </a:rPr>
                        </m:ctrlPr>
                      </m:dPr>
                      <m:e>
                        <m:m>
                          <m:mPr>
                            <m:mcs>
                              <m:mc>
                                <m:mcPr>
                                  <m:count m:val="2"/>
                                  <m:mcJc m:val="center"/>
                                </m:mcPr>
                              </m:mc>
                            </m:mcs>
                            <m:ctrlPr>
                              <a:rPr lang="en-IN" i="1" smtClean="0">
                                <a:latin typeface="Cambria Math" panose="02040503050406030204" pitchFamily="18" charset="0"/>
                              </a:rPr>
                            </m:ctrlPr>
                          </m:mPr>
                          <m:mr>
                            <m:e>
                              <m:r>
                                <m:rPr>
                                  <m:brk m:alnAt="7"/>
                                </m:rPr>
                                <a:rPr lang="en-IN" b="0" i="1" smtClean="0">
                                  <a:latin typeface="Cambria Math" panose="02040503050406030204" pitchFamily="18" charset="0"/>
                                </a:rPr>
                                <m:t>𝑎</m:t>
                              </m:r>
                            </m:e>
                            <m:e>
                              <m:r>
                                <a:rPr lang="en-IN" b="0" i="1" smtClean="0">
                                  <a:latin typeface="Cambria Math" panose="02040503050406030204" pitchFamily="18" charset="0"/>
                                </a:rPr>
                                <m:t>𝑏</m:t>
                              </m:r>
                            </m:e>
                          </m:mr>
                          <m:mr>
                            <m:e>
                              <m:r>
                                <a:rPr lang="en-IN" b="0" i="1" smtClean="0">
                                  <a:latin typeface="Cambria Math" panose="02040503050406030204" pitchFamily="18" charset="0"/>
                                </a:rPr>
                                <m:t>𝑐</m:t>
                              </m:r>
                            </m:e>
                            <m:e>
                              <m:r>
                                <a:rPr lang="en-IN" b="0" i="1" smtClean="0">
                                  <a:latin typeface="Cambria Math" panose="02040503050406030204" pitchFamily="18" charset="0"/>
                                </a:rPr>
                                <m:t>𝑑</m:t>
                              </m:r>
                            </m:e>
                          </m:mr>
                        </m:m>
                      </m:e>
                    </m:d>
                  </m:oMath>
                </a14:m>
                <a:r>
                  <a:rPr lang="en-IN" b="0" dirty="0"/>
                  <a:t> </a:t>
                </a:r>
                <a14:m>
                  <m:oMath xmlns:m="http://schemas.openxmlformats.org/officeDocument/2006/math">
                    <m:sSub>
                      <m:sSubPr>
                        <m:ctrlPr>
                          <a:rPr lang="en-IN" b="0" i="1" dirty="0" smtClean="0">
                            <a:latin typeface="Cambria Math" panose="02040503050406030204" pitchFamily="18" charset="0"/>
                          </a:rPr>
                        </m:ctrlPr>
                      </m:sSubPr>
                      <m:e>
                        <m:r>
                          <a:rPr lang="en-IN" b="0" i="1" dirty="0" smtClean="0">
                            <a:latin typeface="Cambria Math" panose="02040503050406030204" pitchFamily="18" charset="0"/>
                          </a:rPr>
                          <m:t>𝜆</m:t>
                        </m:r>
                      </m:e>
                      <m:sub>
                        <m:r>
                          <a:rPr lang="en-IN" b="0" i="1" dirty="0" smtClean="0">
                            <a:latin typeface="Cambria Math" panose="02040503050406030204" pitchFamily="18" charset="0"/>
                          </a:rPr>
                          <m:t>1</m:t>
                        </m:r>
                      </m:sub>
                    </m:sSub>
                    <m:r>
                      <a:rPr lang="en-IN" b="0" i="1" dirty="0" smtClean="0">
                        <a:latin typeface="Cambria Math" panose="02040503050406030204" pitchFamily="18" charset="0"/>
                      </a:rPr>
                      <m:t>,</m:t>
                    </m:r>
                    <m:sSub>
                      <m:sSubPr>
                        <m:ctrlPr>
                          <a:rPr lang="en-IN" b="0" i="1" dirty="0" smtClean="0">
                            <a:latin typeface="Cambria Math" panose="02040503050406030204" pitchFamily="18" charset="0"/>
                          </a:rPr>
                        </m:ctrlPr>
                      </m:sSubPr>
                      <m:e>
                        <m:r>
                          <a:rPr lang="en-IN" b="0" i="1" dirty="0" smtClean="0">
                            <a:latin typeface="Cambria Math" panose="02040503050406030204" pitchFamily="18" charset="0"/>
                          </a:rPr>
                          <m:t>𝜆</m:t>
                        </m:r>
                      </m:e>
                      <m:sub>
                        <m:r>
                          <a:rPr lang="en-IN" b="0" i="1" dirty="0" smtClean="0">
                            <a:latin typeface="Cambria Math" panose="02040503050406030204" pitchFamily="18" charset="0"/>
                          </a:rPr>
                          <m:t>2</m:t>
                        </m:r>
                      </m:sub>
                    </m:sSub>
                    <m:r>
                      <a:rPr lang="en-IN" b="0" i="1" dirty="0" smtClean="0">
                        <a:latin typeface="Cambria Math" panose="02040503050406030204" pitchFamily="18" charset="0"/>
                      </a:rPr>
                      <m:t>&gt;</m:t>
                    </m:r>
                    <m:r>
                      <a:rPr lang="en-IN" b="0" i="1" dirty="0" smtClean="0">
                        <a:latin typeface="Cambria Math" panose="02040503050406030204" pitchFamily="18" charset="0"/>
                      </a:rPr>
                      <m:t>0</m:t>
                    </m:r>
                    <m:r>
                      <a:rPr lang="en-IN" b="0" i="1" dirty="0" smtClean="0">
                        <a:latin typeface="Cambria Math" panose="02040503050406030204" pitchFamily="18" charset="0"/>
                      </a:rPr>
                      <m:t> </m:t>
                    </m:r>
                    <m:r>
                      <a:rPr lang="en-IN" b="0" i="1" dirty="0" smtClean="0">
                        <a:latin typeface="Cambria Math" panose="02040503050406030204" pitchFamily="18" charset="0"/>
                      </a:rPr>
                      <m:t>𝑖𝑓</m:t>
                    </m:r>
                    <m:r>
                      <a:rPr lang="en-IN" b="0" i="1" dirty="0" smtClean="0">
                        <a:latin typeface="Cambria Math" panose="02040503050406030204" pitchFamily="18" charset="0"/>
                      </a:rPr>
                      <m:t> </m:t>
                    </m:r>
                    <m:r>
                      <a:rPr lang="en-IN" b="0" i="1" dirty="0" smtClean="0">
                        <a:latin typeface="Cambria Math" panose="02040503050406030204" pitchFamily="18" charset="0"/>
                      </a:rPr>
                      <m:t>𝑎𝑛𝑑</m:t>
                    </m:r>
                    <m:r>
                      <a:rPr lang="en-IN" b="0" i="1" dirty="0" smtClean="0">
                        <a:latin typeface="Cambria Math" panose="02040503050406030204" pitchFamily="18" charset="0"/>
                      </a:rPr>
                      <m:t> </m:t>
                    </m:r>
                    <m:r>
                      <a:rPr lang="en-IN" b="0" i="1" dirty="0" smtClean="0">
                        <a:latin typeface="Cambria Math" panose="02040503050406030204" pitchFamily="18" charset="0"/>
                      </a:rPr>
                      <m:t>𝑜𝑛𝑙𝑦</m:t>
                    </m:r>
                    <m:r>
                      <a:rPr lang="en-IN" b="0" i="1" dirty="0" smtClean="0">
                        <a:latin typeface="Cambria Math" panose="02040503050406030204" pitchFamily="18" charset="0"/>
                      </a:rPr>
                      <m:t> </m:t>
                    </m:r>
                    <m:r>
                      <a:rPr lang="en-IN" b="0" i="1" dirty="0" smtClean="0">
                        <a:latin typeface="Cambria Math" panose="02040503050406030204" pitchFamily="18" charset="0"/>
                      </a:rPr>
                      <m:t>𝑖𝑓</m:t>
                    </m:r>
                    <m:r>
                      <a:rPr lang="en-IN" b="0" i="1" dirty="0" smtClean="0">
                        <a:latin typeface="Cambria Math" panose="02040503050406030204" pitchFamily="18" charset="0"/>
                      </a:rPr>
                      <m:t> </m:t>
                    </m:r>
                    <m:r>
                      <a:rPr lang="en-IN" b="0" i="1" dirty="0" smtClean="0">
                        <a:latin typeface="Cambria Math" panose="02040503050406030204" pitchFamily="18" charset="0"/>
                      </a:rPr>
                      <m:t>𝑎</m:t>
                    </m:r>
                    <m:r>
                      <a:rPr lang="en-IN" b="0" i="1" dirty="0" smtClean="0">
                        <a:latin typeface="Cambria Math" panose="02040503050406030204" pitchFamily="18" charset="0"/>
                      </a:rPr>
                      <m:t>&gt;</m:t>
                    </m:r>
                    <m:r>
                      <a:rPr lang="en-IN" b="0" i="1" dirty="0" smtClean="0">
                        <a:latin typeface="Cambria Math" panose="02040503050406030204" pitchFamily="18" charset="0"/>
                      </a:rPr>
                      <m:t>0</m:t>
                    </m:r>
                    <m:r>
                      <a:rPr lang="en-IN" b="0" i="1" dirty="0" smtClean="0">
                        <a:latin typeface="Cambria Math" panose="02040503050406030204" pitchFamily="18" charset="0"/>
                      </a:rPr>
                      <m:t> </m:t>
                    </m:r>
                    <m:r>
                      <a:rPr lang="en-IN" b="0" i="1" dirty="0" smtClean="0">
                        <a:latin typeface="Cambria Math" panose="02040503050406030204" pitchFamily="18" charset="0"/>
                      </a:rPr>
                      <m:t>𝑎𝑛𝑑</m:t>
                    </m:r>
                    <m:r>
                      <a:rPr lang="en-IN" b="0" i="1" dirty="0" smtClean="0">
                        <a:latin typeface="Cambria Math" panose="02040503050406030204" pitchFamily="18" charset="0"/>
                      </a:rPr>
                      <m:t> </m:t>
                    </m:r>
                    <m:r>
                      <a:rPr lang="en-IN" b="0" i="1" dirty="0" smtClean="0">
                        <a:latin typeface="Cambria Math" panose="02040503050406030204" pitchFamily="18" charset="0"/>
                      </a:rPr>
                      <m:t>𝑎𝑑</m:t>
                    </m:r>
                    <m:r>
                      <a:rPr lang="en-IN" b="0" i="1" dirty="0" smtClean="0">
                        <a:latin typeface="Cambria Math" panose="02040503050406030204" pitchFamily="18" charset="0"/>
                      </a:rPr>
                      <m:t>−</m:t>
                    </m:r>
                    <m:r>
                      <a:rPr lang="en-IN" b="0" i="1" dirty="0" smtClean="0">
                        <a:latin typeface="Cambria Math" panose="02040503050406030204" pitchFamily="18" charset="0"/>
                      </a:rPr>
                      <m:t>𝑏𝑐</m:t>
                    </m:r>
                    <m:r>
                      <a:rPr lang="en-IN" b="0" i="1" dirty="0" smtClean="0">
                        <a:latin typeface="Cambria Math" panose="02040503050406030204" pitchFamily="18" charset="0"/>
                      </a:rPr>
                      <m:t>&gt;</m:t>
                    </m:r>
                    <m:r>
                      <a:rPr lang="en-IN" b="0" i="1" dirty="0" smtClean="0">
                        <a:latin typeface="Cambria Math" panose="02040503050406030204" pitchFamily="18" charset="0"/>
                      </a:rPr>
                      <m:t>0</m:t>
                    </m:r>
                  </m:oMath>
                </a14:m>
                <a:endParaRPr lang="en-IN" b="0" dirty="0"/>
              </a:p>
              <a:p>
                <a:endParaRPr lang="en-IN" dirty="0"/>
              </a:p>
            </p:txBody>
          </p:sp>
        </mc:Choice>
        <mc:Fallback xmlns="">
          <p:sp>
            <p:nvSpPr>
              <p:cNvPr id="3" name="Content Placeholder 2">
                <a:extLst>
                  <a:ext uri="{FF2B5EF4-FFF2-40B4-BE49-F238E27FC236}">
                    <a16:creationId xmlns:a16="http://schemas.microsoft.com/office/drawing/2014/main" id="{9FCA20AC-F6F5-E4D9-F9DF-4B909E04E7A4}"/>
                  </a:ext>
                </a:extLst>
              </p:cNvPr>
              <p:cNvSpPr>
                <a:spLocks noGrp="1" noRot="1" noChangeAspect="1" noMove="1" noResize="1" noEditPoints="1" noAdjustHandles="1" noChangeArrowheads="1" noChangeShapeType="1" noTextEdit="1"/>
              </p:cNvSpPr>
              <p:nvPr>
                <p:ph sz="quarter" idx="10"/>
              </p:nvPr>
            </p:nvSpPr>
            <p:spPr>
              <a:blipFill>
                <a:blip r:embed="rId2"/>
                <a:stretch>
                  <a:fillRect t="-819"/>
                </a:stretch>
              </a:blipFill>
            </p:spPr>
            <p:txBody>
              <a:bodyPr/>
              <a:lstStyle/>
              <a:p>
                <a:r>
                  <a:rPr lang="en-IN">
                    <a:noFill/>
                  </a:rPr>
                  <a:t> </a:t>
                </a:r>
              </a:p>
            </p:txBody>
          </p:sp>
        </mc:Fallback>
      </mc:AlternateContent>
    </p:spTree>
    <p:extLst>
      <p:ext uri="{BB962C8B-B14F-4D97-AF65-F5344CB8AC3E}">
        <p14:creationId xmlns:p14="http://schemas.microsoft.com/office/powerpoint/2010/main" val="303133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56F18-1F4E-AFA7-8F4A-F9C01B135865}"/>
              </a:ext>
            </a:extLst>
          </p:cNvPr>
          <p:cNvSpPr>
            <a:spLocks noGrp="1"/>
          </p:cNvSpPr>
          <p:nvPr>
            <p:ph type="title"/>
          </p:nvPr>
        </p:nvSpPr>
        <p:spPr/>
        <p:txBody>
          <a:bodyPr/>
          <a:lstStyle/>
          <a:p>
            <a:r>
              <a:rPr lang="en-IN" dirty="0"/>
              <a:t>SVD</a:t>
            </a:r>
          </a:p>
        </p:txBody>
      </p:sp>
      <p:sp>
        <p:nvSpPr>
          <p:cNvPr id="3" name="Content Placeholder 2">
            <a:extLst>
              <a:ext uri="{FF2B5EF4-FFF2-40B4-BE49-F238E27FC236}">
                <a16:creationId xmlns:a16="http://schemas.microsoft.com/office/drawing/2014/main" id="{9FCA20AC-F6F5-E4D9-F9DF-4B909E04E7A4}"/>
              </a:ext>
            </a:extLst>
          </p:cNvPr>
          <p:cNvSpPr>
            <a:spLocks noGrp="1"/>
          </p:cNvSpPr>
          <p:nvPr>
            <p:ph sz="quarter" idx="10"/>
          </p:nvPr>
        </p:nvSpPr>
        <p:spPr/>
        <p:txBody>
          <a:bodyPr/>
          <a:lstStyle/>
          <a:p>
            <a:endParaRPr lang="en-IN"/>
          </a:p>
        </p:txBody>
      </p:sp>
    </p:spTree>
    <p:extLst>
      <p:ext uri="{BB962C8B-B14F-4D97-AF65-F5344CB8AC3E}">
        <p14:creationId xmlns:p14="http://schemas.microsoft.com/office/powerpoint/2010/main" val="3155991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56F18-1F4E-AFA7-8F4A-F9C01B135865}"/>
              </a:ext>
            </a:extLst>
          </p:cNvPr>
          <p:cNvSpPr>
            <a:spLocks noGrp="1"/>
          </p:cNvSpPr>
          <p:nvPr>
            <p:ph type="title"/>
          </p:nvPr>
        </p:nvSpPr>
        <p:spPr/>
        <p:txBody>
          <a:bodyPr/>
          <a:lstStyle/>
          <a:p>
            <a:r>
              <a:rPr lang="en-IN" dirty="0"/>
              <a:t>Hermitian and Unitary Matrices</a:t>
            </a:r>
          </a:p>
        </p:txBody>
      </p:sp>
      <p:sp>
        <p:nvSpPr>
          <p:cNvPr id="3" name="Content Placeholder 2">
            <a:extLst>
              <a:ext uri="{FF2B5EF4-FFF2-40B4-BE49-F238E27FC236}">
                <a16:creationId xmlns:a16="http://schemas.microsoft.com/office/drawing/2014/main" id="{9FCA20AC-F6F5-E4D9-F9DF-4B909E04E7A4}"/>
              </a:ext>
            </a:extLst>
          </p:cNvPr>
          <p:cNvSpPr>
            <a:spLocks noGrp="1"/>
          </p:cNvSpPr>
          <p:nvPr>
            <p:ph sz="quarter" idx="10"/>
          </p:nvPr>
        </p:nvSpPr>
        <p:spPr/>
        <p:txBody>
          <a:bodyPr/>
          <a:lstStyle/>
          <a:p>
            <a:endParaRPr lang="en-IN"/>
          </a:p>
        </p:txBody>
      </p:sp>
    </p:spTree>
    <p:extLst>
      <p:ext uri="{BB962C8B-B14F-4D97-AF65-F5344CB8AC3E}">
        <p14:creationId xmlns:p14="http://schemas.microsoft.com/office/powerpoint/2010/main" val="2276747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56F18-1F4E-AFA7-8F4A-F9C01B135865}"/>
              </a:ext>
            </a:extLst>
          </p:cNvPr>
          <p:cNvSpPr>
            <a:spLocks noGrp="1"/>
          </p:cNvSpPr>
          <p:nvPr>
            <p:ph type="title"/>
          </p:nvPr>
        </p:nvSpPr>
        <p:spPr/>
        <p:txBody>
          <a:bodyPr/>
          <a:lstStyle/>
          <a:p>
            <a:r>
              <a:rPr lang="en-IN" dirty="0"/>
              <a:t>Conclusion – Application of Linear Algebra</a:t>
            </a:r>
          </a:p>
        </p:txBody>
      </p:sp>
      <p:sp>
        <p:nvSpPr>
          <p:cNvPr id="3" name="Content Placeholder 2">
            <a:extLst>
              <a:ext uri="{FF2B5EF4-FFF2-40B4-BE49-F238E27FC236}">
                <a16:creationId xmlns:a16="http://schemas.microsoft.com/office/drawing/2014/main" id="{9FCA20AC-F6F5-E4D9-F9DF-4B909E04E7A4}"/>
              </a:ext>
            </a:extLst>
          </p:cNvPr>
          <p:cNvSpPr>
            <a:spLocks noGrp="1"/>
          </p:cNvSpPr>
          <p:nvPr>
            <p:ph sz="quarter" idx="10"/>
          </p:nvPr>
        </p:nvSpPr>
        <p:spPr/>
        <p:txBody>
          <a:bodyPr/>
          <a:lstStyle/>
          <a:p>
            <a:endParaRPr lang="en-IN"/>
          </a:p>
        </p:txBody>
      </p:sp>
    </p:spTree>
    <p:extLst>
      <p:ext uri="{BB962C8B-B14F-4D97-AF65-F5344CB8AC3E}">
        <p14:creationId xmlns:p14="http://schemas.microsoft.com/office/powerpoint/2010/main" val="2275346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F2556-E530-E108-FAAF-AF9E895001FA}"/>
              </a:ext>
            </a:extLst>
          </p:cNvPr>
          <p:cNvSpPr>
            <a:spLocks noGrp="1"/>
          </p:cNvSpPr>
          <p:nvPr>
            <p:ph type="title"/>
          </p:nvPr>
        </p:nvSpPr>
        <p:spPr/>
        <p:txBody>
          <a:bodyPr/>
          <a:lstStyle/>
          <a:p>
            <a:r>
              <a:rPr lang="en-IN" dirty="0"/>
              <a:t>Vectors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E1E864A-B79C-1FF9-029D-6E90C4649E8C}"/>
                  </a:ext>
                </a:extLst>
              </p:cNvPr>
              <p:cNvSpPr>
                <a:spLocks noGrp="1"/>
              </p:cNvSpPr>
              <p:nvPr>
                <p:ph sz="quarter" idx="10"/>
              </p:nvPr>
            </p:nvSpPr>
            <p:spPr/>
            <p:txBody>
              <a:bodyPr/>
              <a:lstStyle/>
              <a:p>
                <a:r>
                  <a:rPr lang="en-IN" b="1" i="1" dirty="0"/>
                  <a:t>Tensors</a:t>
                </a:r>
                <a:r>
                  <a:rPr lang="en-IN" dirty="0"/>
                  <a:t> are mathematical objects that can be used to describe physical properties, just like scalars and vectors representing</a:t>
                </a:r>
              </a:p>
              <a:p>
                <a:pPr lvl="1"/>
                <a:r>
                  <a:rPr lang="en-IN" dirty="0"/>
                  <a:t>Magnitude, direction, and plane</a:t>
                </a:r>
              </a:p>
              <a:p>
                <a:r>
                  <a:rPr lang="en-IN" b="1" i="1" dirty="0"/>
                  <a:t>Tensors</a:t>
                </a:r>
                <a:r>
                  <a:rPr lang="en-IN" dirty="0"/>
                  <a:t> are generalization of scalars and vectors</a:t>
                </a:r>
              </a:p>
              <a:p>
                <a:pPr lvl="1"/>
                <a:r>
                  <a:rPr lang="en-IN" b="1" i="1" dirty="0"/>
                  <a:t>Scalar </a:t>
                </a:r>
                <a:r>
                  <a:rPr lang="en-IN" dirty="0"/>
                  <a:t>is zero</a:t>
                </a:r>
                <a:r>
                  <a:rPr lang="en-IN" b="1" i="1" dirty="0"/>
                  <a:t> rank tensor</a:t>
                </a:r>
                <a:endParaRPr lang="en-IN" dirty="0"/>
              </a:p>
              <a:p>
                <a:pPr lvl="1"/>
                <a:r>
                  <a:rPr lang="en-IN" b="1" i="1" dirty="0"/>
                  <a:t>Vector</a:t>
                </a:r>
                <a:r>
                  <a:rPr lang="en-IN" dirty="0"/>
                  <a:t> is </a:t>
                </a:r>
                <a:r>
                  <a:rPr lang="en-IN" b="1" i="1" dirty="0"/>
                  <a:t>first rank tensor</a:t>
                </a:r>
                <a:endParaRPr lang="en-IN" dirty="0"/>
              </a:p>
              <a:p>
                <a:r>
                  <a:rPr lang="en-IN" dirty="0"/>
                  <a:t>The </a:t>
                </a:r>
                <a:r>
                  <a:rPr lang="en-IN" b="1" dirty="0"/>
                  <a:t>rank or order </a:t>
                </a:r>
                <a:r>
                  <a:rPr lang="en-IN" dirty="0"/>
                  <a:t>of tensor is defined by the number of directions (dimensionality) to describe the object</a:t>
                </a:r>
              </a:p>
              <a:p>
                <a:pPr lvl="1"/>
                <a:r>
                  <a:rPr lang="en-IN" dirty="0"/>
                  <a:t>In general an </a:t>
                </a:r>
                <a14:m>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𝑛</m:t>
                        </m:r>
                      </m:e>
                      <m:sup>
                        <m:r>
                          <a:rPr lang="en-IN" b="0" i="1" smtClean="0">
                            <a:latin typeface="Cambria Math" panose="02040503050406030204" pitchFamily="18" charset="0"/>
                          </a:rPr>
                          <m:t>𝑡h</m:t>
                        </m:r>
                      </m:sup>
                    </m:sSup>
                  </m:oMath>
                </a14:m>
                <a:r>
                  <a:rPr lang="en-IN" dirty="0"/>
                  <a:t> rank tensor can be described by </a:t>
                </a:r>
                <a14:m>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3</m:t>
                        </m:r>
                      </m:e>
                      <m:sup>
                        <m:r>
                          <a:rPr lang="en-IN" b="0" i="1" smtClean="0">
                            <a:latin typeface="Cambria Math" panose="02040503050406030204" pitchFamily="18" charset="0"/>
                          </a:rPr>
                          <m:t>𝑛</m:t>
                        </m:r>
                      </m:sup>
                    </m:sSup>
                  </m:oMath>
                </a14:m>
                <a:r>
                  <a:rPr lang="en-IN" dirty="0"/>
                  <a:t> coefficients </a:t>
                </a:r>
              </a:p>
              <a:p>
                <a:pPr lvl="2"/>
                <a:r>
                  <a:rPr lang="en-IN" dirty="0"/>
                  <a:t>Examples</a:t>
                </a:r>
              </a:p>
              <a:p>
                <a:pPr lvl="3"/>
                <a:r>
                  <a:rPr lang="en-IN" dirty="0"/>
                  <a:t> One direction (first rank) can be fully described by a 3x1 column vector (3 coefficients)</a:t>
                </a:r>
              </a:p>
              <a:p>
                <a:pPr lvl="3"/>
                <a:r>
                  <a:rPr lang="en-IN" b="1" i="1" dirty="0"/>
                  <a:t> </a:t>
                </a:r>
                <a:r>
                  <a:rPr lang="en-IN" dirty="0"/>
                  <a:t> Two directions (second rank) can be fully described by a 3x3 matrix (9 coefficients)</a:t>
                </a:r>
              </a:p>
            </p:txBody>
          </p:sp>
        </mc:Choice>
        <mc:Fallback xmlns="">
          <p:sp>
            <p:nvSpPr>
              <p:cNvPr id="3" name="Content Placeholder 2">
                <a:extLst>
                  <a:ext uri="{FF2B5EF4-FFF2-40B4-BE49-F238E27FC236}">
                    <a16:creationId xmlns:a16="http://schemas.microsoft.com/office/drawing/2014/main" id="{9E1E864A-B79C-1FF9-029D-6E90C4649E8C}"/>
                  </a:ext>
                </a:extLst>
              </p:cNvPr>
              <p:cNvSpPr>
                <a:spLocks noGrp="1" noRot="1" noChangeAspect="1" noMove="1" noResize="1" noEditPoints="1" noAdjustHandles="1" noChangeArrowheads="1" noChangeShapeType="1" noTextEdit="1"/>
              </p:cNvSpPr>
              <p:nvPr>
                <p:ph sz="quarter" idx="10"/>
              </p:nvPr>
            </p:nvSpPr>
            <p:spPr>
              <a:blipFill>
                <a:blip r:embed="rId2"/>
                <a:stretch>
                  <a:fillRect t="-819"/>
                </a:stretch>
              </a:blipFill>
            </p:spPr>
            <p:txBody>
              <a:bodyPr/>
              <a:lstStyle/>
              <a:p>
                <a:r>
                  <a:rPr lang="en-IN">
                    <a:noFill/>
                  </a:rPr>
                  <a:t> </a:t>
                </a:r>
              </a:p>
            </p:txBody>
          </p:sp>
        </mc:Fallback>
      </mc:AlternateContent>
    </p:spTree>
    <p:extLst>
      <p:ext uri="{BB962C8B-B14F-4D97-AF65-F5344CB8AC3E}">
        <p14:creationId xmlns:p14="http://schemas.microsoft.com/office/powerpoint/2010/main" val="1105102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IN"/>
          </a:p>
        </p:txBody>
      </p:sp>
    </p:spTree>
    <p:extLst>
      <p:ext uri="{BB962C8B-B14F-4D97-AF65-F5344CB8AC3E}">
        <p14:creationId xmlns:p14="http://schemas.microsoft.com/office/powerpoint/2010/main" val="529793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6D3F4-B614-20DD-0DD5-ED311E3E09AC}"/>
              </a:ext>
            </a:extLst>
          </p:cNvPr>
          <p:cNvSpPr>
            <a:spLocks noGrp="1"/>
          </p:cNvSpPr>
          <p:nvPr>
            <p:ph type="title"/>
          </p:nvPr>
        </p:nvSpPr>
        <p:spPr/>
        <p:txBody>
          <a:bodyPr/>
          <a:lstStyle/>
          <a:p>
            <a:r>
              <a:rPr lang="en-IN" dirty="0"/>
              <a:t>Vectors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8C7839A-E80F-B2CB-DA49-C0D17B31B2E3}"/>
                  </a:ext>
                </a:extLst>
              </p:cNvPr>
              <p:cNvSpPr>
                <a:spLocks noGrp="1"/>
              </p:cNvSpPr>
              <p:nvPr>
                <p:ph sz="quarter" idx="10"/>
              </p:nvPr>
            </p:nvSpPr>
            <p:spPr/>
            <p:txBody>
              <a:bodyPr>
                <a:normAutofit/>
              </a:bodyPr>
              <a:lstStyle/>
              <a:p>
                <a:r>
                  <a:rPr lang="en-IN" dirty="0"/>
                  <a:t>Inner product</a:t>
                </a:r>
              </a:p>
              <a:p>
                <a:pPr lvl="1"/>
                <a14:m>
                  <m:oMath xmlns:m="http://schemas.openxmlformats.org/officeDocument/2006/math">
                    <m:r>
                      <a:rPr lang="en-IN" b="0" i="1" smtClean="0">
                        <a:latin typeface="Cambria Math" panose="02040503050406030204" pitchFamily="18" charset="0"/>
                      </a:rPr>
                      <m:t>𝑣</m:t>
                    </m:r>
                    <m:r>
                      <a:rPr lang="en-IN" b="0" i="1" smtClean="0">
                        <a:latin typeface="Cambria Math" panose="02040503050406030204" pitchFamily="18" charset="0"/>
                      </a:rPr>
                      <m:t>.</m:t>
                    </m:r>
                    <m:r>
                      <a:rPr lang="en-IN" b="0" i="1" smtClean="0">
                        <a:latin typeface="Cambria Math" panose="02040503050406030204" pitchFamily="18" charset="0"/>
                      </a:rPr>
                      <m:t>𝑤</m:t>
                    </m:r>
                    <m:r>
                      <a:rPr lang="en-IN" b="0" i="1" smtClean="0">
                        <a:latin typeface="Cambria Math" panose="02040503050406030204" pitchFamily="18" charset="0"/>
                      </a:rPr>
                      <m:t>= </m:t>
                    </m:r>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𝑣</m:t>
                            </m:r>
                          </m:e>
                          <m:sub>
                            <m:r>
                              <a:rPr lang="en-IN" b="0" i="1" smtClean="0">
                                <a:latin typeface="Cambria Math" panose="02040503050406030204" pitchFamily="18" charset="0"/>
                              </a:rPr>
                              <m:t>1</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𝑣</m:t>
                            </m:r>
                          </m:e>
                          <m:sub>
                            <m:r>
                              <a:rPr lang="en-IN" b="0" i="1" smtClean="0">
                                <a:latin typeface="Cambria Math" panose="02040503050406030204" pitchFamily="18" charset="0"/>
                              </a:rPr>
                              <m:t>2</m:t>
                            </m:r>
                          </m:sub>
                        </m:sSub>
                      </m:e>
                    </m:d>
                    <m:r>
                      <a:rPr lang="en-IN" b="0" i="1" smtClean="0">
                        <a:latin typeface="Cambria Math" panose="02040503050406030204" pitchFamily="18" charset="0"/>
                      </a:rPr>
                      <m:t>.</m:t>
                    </m:r>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𝑤</m:t>
                            </m:r>
                          </m:e>
                          <m:sub>
                            <m:r>
                              <a:rPr lang="en-IN" b="0" i="1" smtClean="0">
                                <a:latin typeface="Cambria Math" panose="02040503050406030204" pitchFamily="18" charset="0"/>
                              </a:rPr>
                              <m:t>1</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𝑤</m:t>
                            </m:r>
                          </m:e>
                          <m:sub>
                            <m:r>
                              <a:rPr lang="en-IN" b="0" i="1" smtClean="0">
                                <a:latin typeface="Cambria Math" panose="02040503050406030204" pitchFamily="18" charset="0"/>
                              </a:rPr>
                              <m:t>2</m:t>
                            </m:r>
                          </m:sub>
                        </m:sSub>
                      </m:e>
                    </m:d>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𝑣</m:t>
                        </m:r>
                      </m:e>
                      <m:sub>
                        <m:r>
                          <a:rPr lang="en-IN" b="0" i="1" smtClean="0">
                            <a:latin typeface="Cambria Math" panose="02040503050406030204" pitchFamily="18" charset="0"/>
                          </a:rPr>
                          <m:t>1</m:t>
                        </m:r>
                      </m:sub>
                    </m:sSub>
                    <m:sSub>
                      <m:sSubPr>
                        <m:ctrlPr>
                          <a:rPr lang="en-IN" b="0" i="1" smtClean="0">
                            <a:latin typeface="Cambria Math" panose="02040503050406030204" pitchFamily="18" charset="0"/>
                          </a:rPr>
                        </m:ctrlPr>
                      </m:sSubPr>
                      <m:e>
                        <m:r>
                          <a:rPr lang="en-IN" b="0" i="1" smtClean="0">
                            <a:latin typeface="Cambria Math" panose="02040503050406030204" pitchFamily="18" charset="0"/>
                          </a:rPr>
                          <m:t>𝑤</m:t>
                        </m:r>
                      </m:e>
                      <m:sub>
                        <m:r>
                          <a:rPr lang="en-IN" b="0" i="1" smtClean="0">
                            <a:latin typeface="Cambria Math" panose="02040503050406030204" pitchFamily="18" charset="0"/>
                          </a:rPr>
                          <m:t>1</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𝑣</m:t>
                        </m:r>
                      </m:e>
                      <m:sub>
                        <m:r>
                          <a:rPr lang="en-IN" b="0" i="1" smtClean="0">
                            <a:latin typeface="Cambria Math" panose="02040503050406030204" pitchFamily="18" charset="0"/>
                          </a:rPr>
                          <m:t>2</m:t>
                        </m:r>
                      </m:sub>
                    </m:sSub>
                    <m:sSub>
                      <m:sSubPr>
                        <m:ctrlPr>
                          <a:rPr lang="en-IN" b="0" i="1" smtClean="0">
                            <a:latin typeface="Cambria Math" panose="02040503050406030204" pitchFamily="18" charset="0"/>
                          </a:rPr>
                        </m:ctrlPr>
                      </m:sSubPr>
                      <m:e>
                        <m:r>
                          <a:rPr lang="en-IN" b="0" i="1" smtClean="0">
                            <a:latin typeface="Cambria Math" panose="02040503050406030204" pitchFamily="18" charset="0"/>
                          </a:rPr>
                          <m:t>𝑤</m:t>
                        </m:r>
                      </m:e>
                      <m:sub>
                        <m:r>
                          <a:rPr lang="en-IN" b="0" i="1" smtClean="0">
                            <a:latin typeface="Cambria Math" panose="02040503050406030204" pitchFamily="18" charset="0"/>
                          </a:rPr>
                          <m:t>2</m:t>
                        </m:r>
                      </m:sub>
                    </m:sSub>
                  </m:oMath>
                </a14:m>
                <a:endParaRPr lang="en-IN" dirty="0"/>
              </a:p>
              <a:p>
                <a:pPr lvl="1"/>
                <a:r>
                  <a:rPr lang="en-IN" dirty="0"/>
                  <a:t>If the inner product between two vectors is zero, vectors are perpendicular</a:t>
                </a:r>
              </a:p>
              <a:p>
                <a:pPr lvl="1"/>
                <a14:m>
                  <m:oMath xmlns:m="http://schemas.openxmlformats.org/officeDocument/2006/math">
                    <m:r>
                      <a:rPr lang="en-IN" b="0" i="1" smtClean="0">
                        <a:latin typeface="Cambria Math" panose="02040503050406030204" pitchFamily="18" charset="0"/>
                      </a:rPr>
                      <m:t>𝑣</m:t>
                    </m:r>
                    <m:r>
                      <a:rPr lang="en-IN" b="0" i="1" smtClean="0">
                        <a:latin typeface="Cambria Math" panose="02040503050406030204" pitchFamily="18" charset="0"/>
                      </a:rPr>
                      <m:t>.</m:t>
                    </m:r>
                    <m:r>
                      <a:rPr lang="en-IN" b="0" i="1" smtClean="0">
                        <a:latin typeface="Cambria Math" panose="02040503050406030204" pitchFamily="18" charset="0"/>
                      </a:rPr>
                      <m:t>𝑤</m:t>
                    </m:r>
                    <m:r>
                      <a:rPr lang="en-IN" b="0" i="1" smtClean="0">
                        <a:latin typeface="Cambria Math" panose="02040503050406030204" pitchFamily="18" charset="0"/>
                      </a:rPr>
                      <m:t>=</m:t>
                    </m:r>
                    <m:r>
                      <a:rPr lang="en-IN" b="0" i="1" smtClean="0">
                        <a:latin typeface="Cambria Math" panose="02040503050406030204" pitchFamily="18" charset="0"/>
                      </a:rPr>
                      <m:t>𝑤</m:t>
                    </m:r>
                    <m:r>
                      <a:rPr lang="en-IN" b="0" i="1" smtClean="0">
                        <a:latin typeface="Cambria Math" panose="02040503050406030204" pitchFamily="18" charset="0"/>
                      </a:rPr>
                      <m:t>.</m:t>
                    </m:r>
                    <m:r>
                      <a:rPr lang="en-IN" b="0" i="1" smtClean="0">
                        <a:latin typeface="Cambria Math" panose="02040503050406030204" pitchFamily="18" charset="0"/>
                      </a:rPr>
                      <m:t>𝑣</m:t>
                    </m:r>
                  </m:oMath>
                </a14:m>
                <a:endParaRPr lang="en-IN" dirty="0"/>
              </a:p>
              <a:p>
                <a:pPr lvl="1"/>
                <a:r>
                  <a:rPr lang="en-IN" dirty="0"/>
                  <a:t>Inner product with itself  - </a:t>
                </a:r>
                <a14:m>
                  <m:oMath xmlns:m="http://schemas.openxmlformats.org/officeDocument/2006/math">
                    <m:sSup>
                      <m:sSupPr>
                        <m:ctrlPr>
                          <a:rPr lang="en-IN" b="0" i="1" smtClean="0">
                            <a:latin typeface="Cambria Math" panose="02040503050406030204" pitchFamily="18" charset="0"/>
                          </a:rPr>
                        </m:ctrlPr>
                      </m:sSupPr>
                      <m:e>
                        <m:d>
                          <m:dPr>
                            <m:begChr m:val="|"/>
                            <m:endChr m:val="|"/>
                            <m:ctrlPr>
                              <a:rPr lang="en-IN" b="0" i="1" smtClean="0">
                                <a:latin typeface="Cambria Math" panose="02040503050406030204" pitchFamily="18" charset="0"/>
                              </a:rPr>
                            </m:ctrlPr>
                          </m:dPr>
                          <m:e>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𝑣</m:t>
                                </m:r>
                              </m:e>
                            </m:d>
                          </m:e>
                        </m:d>
                      </m:e>
                      <m:sup>
                        <m:r>
                          <a:rPr lang="en-IN" b="0" i="1" smtClean="0">
                            <a:latin typeface="Cambria Math" panose="02040503050406030204" pitchFamily="18" charset="0"/>
                          </a:rPr>
                          <m:t>2</m:t>
                        </m:r>
                      </m:sup>
                    </m:sSup>
                    <m:r>
                      <a:rPr lang="en-IN" b="0" i="1" smtClean="0">
                        <a:latin typeface="Cambria Math" panose="02040503050406030204" pitchFamily="18" charset="0"/>
                      </a:rPr>
                      <m:t>(</m:t>
                    </m:r>
                    <m:r>
                      <a:rPr lang="en-IN" b="0" i="1" smtClean="0">
                        <a:latin typeface="Cambria Math" panose="02040503050406030204" pitchFamily="18" charset="0"/>
                      </a:rPr>
                      <m:t>𝑁𝑜𝑟𝑚</m:t>
                    </m:r>
                    <m:r>
                      <a:rPr lang="en-IN" b="0" i="1" smtClean="0">
                        <a:latin typeface="Cambria Math" panose="02040503050406030204" pitchFamily="18" charset="0"/>
                      </a:rPr>
                      <m:t> </m:t>
                    </m:r>
                    <m:r>
                      <a:rPr lang="en-IN" b="0" i="1" smtClean="0">
                        <a:latin typeface="Cambria Math" panose="02040503050406030204" pitchFamily="18" charset="0"/>
                      </a:rPr>
                      <m:t>𝑉</m:t>
                    </m:r>
                    <m:r>
                      <a:rPr lang="en-IN" b="0" i="1" smtClean="0">
                        <a:latin typeface="Cambria Math" panose="02040503050406030204" pitchFamily="18" charset="0"/>
                      </a:rPr>
                      <m:t> </m:t>
                    </m:r>
                    <m:r>
                      <a:rPr lang="en-IN" b="0" i="1" smtClean="0">
                        <a:latin typeface="Cambria Math" panose="02040503050406030204" pitchFamily="18" charset="0"/>
                      </a:rPr>
                      <m:t>𝑆𝑞𝑢𝑎𝑟𝑒</m:t>
                    </m:r>
                    <m:r>
                      <a:rPr lang="en-IN" b="0" i="1" smtClean="0">
                        <a:latin typeface="Cambria Math" panose="02040503050406030204" pitchFamily="18" charset="0"/>
                      </a:rPr>
                      <m:t>)=</m:t>
                    </m:r>
                    <m:r>
                      <a:rPr lang="en-IN" b="0" i="1" smtClean="0">
                        <a:latin typeface="Cambria Math" panose="02040503050406030204" pitchFamily="18" charset="0"/>
                      </a:rPr>
                      <m:t>𝑣</m:t>
                    </m:r>
                    <m:r>
                      <a:rPr lang="en-IN" b="0" i="1" smtClean="0">
                        <a:latin typeface="Cambria Math" panose="02040503050406030204" pitchFamily="18" charset="0"/>
                      </a:rPr>
                      <m:t>.</m:t>
                    </m:r>
                    <m:r>
                      <a:rPr lang="en-IN" b="0" i="1" smtClean="0">
                        <a:latin typeface="Cambria Math" panose="02040503050406030204" pitchFamily="18" charset="0"/>
                      </a:rPr>
                      <m:t>𝑣</m:t>
                    </m:r>
                  </m:oMath>
                </a14:m>
                <a:endParaRPr lang="en-IN" dirty="0"/>
              </a:p>
              <a:p>
                <a:r>
                  <a:rPr lang="en-IN" dirty="0"/>
                  <a:t>Length of a vector</a:t>
                </a:r>
              </a:p>
              <a:p>
                <a:pPr lvl="1"/>
                <a:r>
                  <a:rPr lang="en-IN" dirty="0"/>
                  <a:t> Length </a:t>
                </a:r>
                <a14:m>
                  <m:oMath xmlns:m="http://schemas.openxmlformats.org/officeDocument/2006/math">
                    <m:r>
                      <a:rPr lang="en-IN" b="0" i="1" smtClean="0">
                        <a:latin typeface="Cambria Math" panose="02040503050406030204" pitchFamily="18" charset="0"/>
                      </a:rPr>
                      <m:t>|</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𝑣</m:t>
                        </m:r>
                      </m:e>
                    </m:d>
                    <m:r>
                      <a:rPr lang="en-IN" b="0" i="1" smtClean="0">
                        <a:latin typeface="Cambria Math" panose="02040503050406030204" pitchFamily="18" charset="0"/>
                      </a:rPr>
                      <m:t>|</m:t>
                    </m:r>
                  </m:oMath>
                </a14:m>
                <a:r>
                  <a:rPr lang="en-IN" dirty="0"/>
                  <a:t> of a vector is the square root of </a:t>
                </a:r>
                <a14:m>
                  <m:oMath xmlns:m="http://schemas.openxmlformats.org/officeDocument/2006/math">
                    <m:r>
                      <a:rPr lang="en-IN" b="0" i="1" smtClean="0">
                        <a:latin typeface="Cambria Math" panose="02040503050406030204" pitchFamily="18" charset="0"/>
                      </a:rPr>
                      <m:t>𝑣</m:t>
                    </m:r>
                    <m:r>
                      <a:rPr lang="en-IN" b="0" i="1" smtClean="0">
                        <a:latin typeface="Cambria Math" panose="02040503050406030204" pitchFamily="18" charset="0"/>
                      </a:rPr>
                      <m:t>.</m:t>
                    </m:r>
                    <m:r>
                      <a:rPr lang="en-IN" b="0" i="1" smtClean="0">
                        <a:latin typeface="Cambria Math" panose="02040503050406030204" pitchFamily="18" charset="0"/>
                      </a:rPr>
                      <m:t>𝑣</m:t>
                    </m:r>
                    <m:r>
                      <a:rPr lang="en-IN" b="0" i="1" smtClean="0">
                        <a:latin typeface="Cambria Math" panose="02040503050406030204" pitchFamily="18" charset="0"/>
                      </a:rPr>
                      <m:t> </m:t>
                    </m:r>
                    <m:d>
                      <m:dPr>
                        <m:begChr m:val="|"/>
                        <m:endChr m:val="|"/>
                        <m:ctrlPr>
                          <a:rPr lang="en-IN" b="0" i="1" smtClean="0">
                            <a:latin typeface="Cambria Math" panose="02040503050406030204" pitchFamily="18" charset="0"/>
                          </a:rPr>
                        </m:ctrlPr>
                      </m:dPr>
                      <m:e>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𝑣</m:t>
                            </m:r>
                          </m:e>
                        </m:d>
                      </m:e>
                    </m:d>
                    <m:r>
                      <a:rPr lang="en-IN" b="0" i="1" smtClean="0">
                        <a:latin typeface="Cambria Math" panose="02040503050406030204" pitchFamily="18" charset="0"/>
                      </a:rPr>
                      <m:t>=</m:t>
                    </m:r>
                    <m:rad>
                      <m:radPr>
                        <m:degHide m:val="on"/>
                        <m:ctrlPr>
                          <a:rPr lang="en-IN" b="0" i="1" smtClean="0">
                            <a:latin typeface="Cambria Math" panose="02040503050406030204" pitchFamily="18" charset="0"/>
                          </a:rPr>
                        </m:ctrlPr>
                      </m:radPr>
                      <m:deg/>
                      <m:e>
                        <m:r>
                          <a:rPr lang="en-IN" b="0" i="1" smtClean="0">
                            <a:latin typeface="Cambria Math" panose="02040503050406030204" pitchFamily="18" charset="0"/>
                          </a:rPr>
                          <m:t>𝑣</m:t>
                        </m:r>
                      </m:e>
                    </m:rad>
                    <m:r>
                      <a:rPr lang="en-IN" b="0" i="1" smtClean="0">
                        <a:latin typeface="Cambria Math" panose="02040503050406030204" pitchFamily="18" charset="0"/>
                      </a:rPr>
                      <m:t>.</m:t>
                    </m:r>
                    <m:r>
                      <a:rPr lang="en-IN" b="0" i="1" smtClean="0">
                        <a:latin typeface="Cambria Math" panose="02040503050406030204" pitchFamily="18" charset="0"/>
                      </a:rPr>
                      <m:t>𝑣</m:t>
                    </m:r>
                    <m:r>
                      <a:rPr lang="en-IN" b="0" i="1" smtClean="0">
                        <a:latin typeface="Cambria Math" panose="02040503050406030204" pitchFamily="18" charset="0"/>
                      </a:rPr>
                      <m:t>⇒</m:t>
                    </m:r>
                    <m:rad>
                      <m:radPr>
                        <m:degHide m:val="on"/>
                        <m:ctrlPr>
                          <a:rPr lang="en-IN" b="0" i="1" smtClean="0">
                            <a:latin typeface="Cambria Math" panose="02040503050406030204" pitchFamily="18" charset="0"/>
                          </a:rPr>
                        </m:ctrlPr>
                      </m:radPr>
                      <m:deg/>
                      <m:e>
                        <m:sSubSup>
                          <m:sSubSupPr>
                            <m:ctrlPr>
                              <a:rPr lang="en-IN" b="0" i="1" smtClean="0">
                                <a:latin typeface="Cambria Math" panose="02040503050406030204" pitchFamily="18" charset="0"/>
                              </a:rPr>
                            </m:ctrlPr>
                          </m:sSubSupPr>
                          <m:e>
                            <m:r>
                              <a:rPr lang="en-IN" b="0" i="1" smtClean="0">
                                <a:latin typeface="Cambria Math" panose="02040503050406030204" pitchFamily="18" charset="0"/>
                              </a:rPr>
                              <m:t>𝑣</m:t>
                            </m:r>
                          </m:e>
                          <m:sub>
                            <m:r>
                              <a:rPr lang="en-IN" b="0" i="1" smtClean="0">
                                <a:latin typeface="Cambria Math" panose="02040503050406030204" pitchFamily="18" charset="0"/>
                              </a:rPr>
                              <m:t>1</m:t>
                            </m:r>
                          </m:sub>
                          <m:sup>
                            <m:r>
                              <a:rPr lang="en-IN" b="0" i="1" smtClean="0">
                                <a:latin typeface="Cambria Math" panose="02040503050406030204" pitchFamily="18" charset="0"/>
                              </a:rPr>
                              <m:t>2</m:t>
                            </m:r>
                          </m:sup>
                        </m:sSubSup>
                      </m:e>
                    </m:rad>
                    <m:r>
                      <a:rPr lang="en-IN" b="0" i="1" smtClean="0">
                        <a:latin typeface="Cambria Math" panose="02040503050406030204" pitchFamily="18" charset="0"/>
                      </a:rPr>
                      <m:t>+</m:t>
                    </m:r>
                    <m:sSubSup>
                      <m:sSubSupPr>
                        <m:ctrlPr>
                          <a:rPr lang="en-IN" b="0" i="1" smtClean="0">
                            <a:latin typeface="Cambria Math" panose="02040503050406030204" pitchFamily="18" charset="0"/>
                          </a:rPr>
                        </m:ctrlPr>
                      </m:sSubSupPr>
                      <m:e>
                        <m:r>
                          <a:rPr lang="en-IN" b="0" i="1" smtClean="0">
                            <a:latin typeface="Cambria Math" panose="02040503050406030204" pitchFamily="18" charset="0"/>
                          </a:rPr>
                          <m:t>𝑣</m:t>
                        </m:r>
                      </m:e>
                      <m:sub>
                        <m:r>
                          <a:rPr lang="en-IN" b="0" i="1" smtClean="0">
                            <a:latin typeface="Cambria Math" panose="02040503050406030204" pitchFamily="18" charset="0"/>
                          </a:rPr>
                          <m:t>2</m:t>
                        </m:r>
                      </m:sub>
                      <m:sup>
                        <m:r>
                          <a:rPr lang="en-IN" b="0" i="1" smtClean="0">
                            <a:latin typeface="Cambria Math" panose="02040503050406030204" pitchFamily="18" charset="0"/>
                          </a:rPr>
                          <m:t>2</m:t>
                        </m:r>
                      </m:sup>
                    </m:sSubSup>
                  </m:oMath>
                </a14:m>
                <a:endParaRPr lang="en-IN" b="0" dirty="0"/>
              </a:p>
              <a:p>
                <a:r>
                  <a:rPr lang="en-IN" dirty="0"/>
                  <a:t>Unit vector</a:t>
                </a:r>
              </a:p>
              <a:p>
                <a:pPr lvl="1"/>
                <a:r>
                  <a:rPr lang="en-IN" dirty="0"/>
                  <a:t>Length is 1 i.e. </a:t>
                </a:r>
                <a14:m>
                  <m:oMath xmlns:m="http://schemas.openxmlformats.org/officeDocument/2006/math">
                    <m:rad>
                      <m:radPr>
                        <m:degHide m:val="on"/>
                        <m:ctrlPr>
                          <a:rPr lang="en-IN" b="0" i="1" smtClean="0">
                            <a:latin typeface="Cambria Math" panose="02040503050406030204" pitchFamily="18" charset="0"/>
                          </a:rPr>
                        </m:ctrlPr>
                      </m:radPr>
                      <m:deg/>
                      <m:e>
                        <m:r>
                          <a:rPr lang="en-IN" b="0" i="1" smtClean="0">
                            <a:latin typeface="Cambria Math" panose="02040503050406030204" pitchFamily="18" charset="0"/>
                          </a:rPr>
                          <m:t>𝑢</m:t>
                        </m:r>
                      </m:e>
                    </m:rad>
                    <m:r>
                      <a:rPr lang="en-IN" b="0" i="1" smtClean="0">
                        <a:latin typeface="Cambria Math" panose="02040503050406030204" pitchFamily="18" charset="0"/>
                      </a:rPr>
                      <m:t>.</m:t>
                    </m:r>
                    <m:r>
                      <a:rPr lang="en-IN" b="0" i="1" smtClean="0">
                        <a:latin typeface="Cambria Math" panose="02040503050406030204" pitchFamily="18" charset="0"/>
                      </a:rPr>
                      <m:t>𝑢</m:t>
                    </m:r>
                    <m:r>
                      <a:rPr lang="en-IN" b="0" i="1" smtClean="0">
                        <a:latin typeface="Cambria Math" panose="02040503050406030204" pitchFamily="18" charset="0"/>
                      </a:rPr>
                      <m:t>=</m:t>
                    </m:r>
                    <m:r>
                      <a:rPr lang="en-IN" b="0" i="1" smtClean="0">
                        <a:latin typeface="Cambria Math" panose="02040503050406030204" pitchFamily="18" charset="0"/>
                      </a:rPr>
                      <m:t>1</m:t>
                    </m:r>
                  </m:oMath>
                </a14:m>
                <a:endParaRPr lang="en-IN" b="0" dirty="0"/>
              </a:p>
              <a:p>
                <a:pPr lvl="1"/>
                <a:r>
                  <a:rPr lang="en-IN" dirty="0"/>
                  <a:t>Standard unit vectors along x and y axis’ are </a:t>
                </a:r>
                <a14:m>
                  <m:oMath xmlns:m="http://schemas.openxmlformats.org/officeDocument/2006/math">
                    <m:r>
                      <a:rPr lang="en-IN" b="0" i="1" smtClean="0">
                        <a:latin typeface="Cambria Math" panose="02040503050406030204" pitchFamily="18" charset="0"/>
                      </a:rPr>
                      <m:t>𝑖</m:t>
                    </m:r>
                    <m:r>
                      <a:rPr lang="en-IN" b="0" i="1" smtClean="0">
                        <a:latin typeface="Cambria Math" panose="02040503050406030204" pitchFamily="18" charset="0"/>
                      </a:rPr>
                      <m:t>=</m:t>
                    </m:r>
                    <m:m>
                      <m:mPr>
                        <m:mcs>
                          <m:mc>
                            <m:mcPr>
                              <m:count m:val="1"/>
                              <m:mcJc m:val="center"/>
                            </m:mcPr>
                          </m:mc>
                        </m:mcs>
                        <m:ctrlPr>
                          <a:rPr lang="en-IN" b="0" i="1" smtClean="0">
                            <a:latin typeface="Cambria Math" panose="02040503050406030204" pitchFamily="18" charset="0"/>
                          </a:rPr>
                        </m:ctrlPr>
                      </m:mPr>
                      <m:mr>
                        <m:e>
                          <m:r>
                            <m:rPr>
                              <m:brk m:alnAt="7"/>
                            </m:rPr>
                            <a:rPr lang="en-IN" b="0" i="1" smtClean="0">
                              <a:latin typeface="Cambria Math" panose="02040503050406030204" pitchFamily="18" charset="0"/>
                            </a:rPr>
                            <m:t>1</m:t>
                          </m:r>
                        </m:e>
                      </m:mr>
                      <m:mr>
                        <m:e>
                          <m:eqArr>
                            <m:eqArrPr>
                              <m:ctrlPr>
                                <a:rPr lang="en-IN" b="0" i="1" smtClean="0">
                                  <a:latin typeface="Cambria Math" panose="02040503050406030204" pitchFamily="18" charset="0"/>
                                </a:rPr>
                              </m:ctrlPr>
                            </m:eqArrPr>
                            <m:e>
                              <m:r>
                                <a:rPr lang="en-IN" b="0" i="1" smtClean="0">
                                  <a:latin typeface="Cambria Math" panose="02040503050406030204" pitchFamily="18" charset="0"/>
                                </a:rPr>
                                <m:t>0</m:t>
                              </m:r>
                            </m:e>
                            <m:e>
                              <m:r>
                                <a:rPr lang="en-IN" b="0" i="1" smtClean="0">
                                  <a:latin typeface="Cambria Math" panose="02040503050406030204" pitchFamily="18" charset="0"/>
                                </a:rPr>
                                <m:t>0</m:t>
                              </m:r>
                            </m:e>
                          </m:eqArr>
                        </m:e>
                      </m:mr>
                    </m:m>
                    <m:r>
                      <a:rPr lang="en-IN" b="0" i="1" smtClean="0">
                        <a:latin typeface="Cambria Math" panose="02040503050406030204" pitchFamily="18" charset="0"/>
                      </a:rPr>
                      <m:t> </m:t>
                    </m:r>
                    <m:r>
                      <a:rPr lang="en-IN" b="0" i="1" smtClean="0">
                        <a:latin typeface="Cambria Math" panose="02040503050406030204" pitchFamily="18" charset="0"/>
                      </a:rPr>
                      <m:t>𝑎𝑛𝑑</m:t>
                    </m:r>
                    <m:r>
                      <a:rPr lang="en-IN" b="0" i="1" smtClean="0">
                        <a:latin typeface="Cambria Math" panose="02040503050406030204" pitchFamily="18" charset="0"/>
                      </a:rPr>
                      <m:t> </m:t>
                    </m:r>
                    <m:r>
                      <a:rPr lang="en-IN" b="0" i="1" smtClean="0">
                        <a:latin typeface="Cambria Math" panose="02040503050406030204" pitchFamily="18" charset="0"/>
                      </a:rPr>
                      <m:t>𝑗</m:t>
                    </m:r>
                    <m:r>
                      <a:rPr lang="en-IN" b="0" i="1" smtClean="0">
                        <a:latin typeface="Cambria Math" panose="02040503050406030204" pitchFamily="18" charset="0"/>
                      </a:rPr>
                      <m:t>=</m:t>
                    </m:r>
                    <m:m>
                      <m:mPr>
                        <m:mcs>
                          <m:mc>
                            <m:mcPr>
                              <m:count m:val="1"/>
                              <m:mcJc m:val="center"/>
                            </m:mcPr>
                          </m:mc>
                        </m:mcs>
                        <m:ctrlPr>
                          <a:rPr lang="en-IN" b="0" i="1" smtClean="0">
                            <a:latin typeface="Cambria Math" panose="02040503050406030204" pitchFamily="18" charset="0"/>
                          </a:rPr>
                        </m:ctrlPr>
                      </m:mPr>
                      <m:mr>
                        <m:e>
                          <m:r>
                            <m:rPr>
                              <m:brk m:alnAt="7"/>
                            </m:rPr>
                            <a:rPr lang="en-IN" b="0" i="1" smtClean="0">
                              <a:latin typeface="Cambria Math" panose="02040503050406030204" pitchFamily="18" charset="0"/>
                            </a:rPr>
                            <m:t>0</m:t>
                          </m:r>
                        </m:e>
                      </m:mr>
                      <m:mr>
                        <m:e>
                          <m:eqArr>
                            <m:eqArrPr>
                              <m:ctrlPr>
                                <a:rPr lang="en-IN" b="0" i="1" smtClean="0">
                                  <a:latin typeface="Cambria Math" panose="02040503050406030204" pitchFamily="18" charset="0"/>
                                </a:rPr>
                              </m:ctrlPr>
                            </m:eqArrPr>
                            <m:e>
                              <m:r>
                                <a:rPr lang="en-IN" b="0" i="1" smtClean="0">
                                  <a:latin typeface="Cambria Math" panose="02040503050406030204" pitchFamily="18" charset="0"/>
                                </a:rPr>
                                <m:t>1</m:t>
                              </m:r>
                            </m:e>
                            <m:e>
                              <m:r>
                                <a:rPr lang="en-IN" b="0" i="1" smtClean="0">
                                  <a:latin typeface="Cambria Math" panose="02040503050406030204" pitchFamily="18" charset="0"/>
                                </a:rPr>
                                <m:t>0</m:t>
                              </m:r>
                            </m:e>
                          </m:eqArr>
                        </m:e>
                      </m:mr>
                    </m:m>
                    <m:r>
                      <a:rPr lang="en-IN" b="0" i="1" smtClean="0">
                        <a:latin typeface="Cambria Math" panose="02040503050406030204" pitchFamily="18" charset="0"/>
                      </a:rPr>
                      <m:t>  </m:t>
                    </m:r>
                    <m:r>
                      <a:rPr lang="en-IN" b="0" i="1" smtClean="0">
                        <a:latin typeface="Cambria Math" panose="02040503050406030204" pitchFamily="18" charset="0"/>
                      </a:rPr>
                      <m:t>𝑘</m:t>
                    </m:r>
                    <m:r>
                      <a:rPr lang="en-IN" b="0" i="1" smtClean="0">
                        <a:latin typeface="Cambria Math" panose="02040503050406030204" pitchFamily="18" charset="0"/>
                      </a:rPr>
                      <m:t>=</m:t>
                    </m:r>
                    <m:m>
                      <m:mPr>
                        <m:mcs>
                          <m:mc>
                            <m:mcPr>
                              <m:count m:val="1"/>
                              <m:mcJc m:val="center"/>
                            </m:mcPr>
                          </m:mc>
                        </m:mcs>
                        <m:ctrlPr>
                          <a:rPr lang="en-IN" b="0" i="1" smtClean="0">
                            <a:latin typeface="Cambria Math" panose="02040503050406030204" pitchFamily="18" charset="0"/>
                          </a:rPr>
                        </m:ctrlPr>
                      </m:mPr>
                      <m:mr>
                        <m:e>
                          <m:r>
                            <m:rPr>
                              <m:brk m:alnAt="7"/>
                            </m:rPr>
                            <a:rPr lang="en-IN" b="0" i="1" smtClean="0">
                              <a:latin typeface="Cambria Math" panose="02040503050406030204" pitchFamily="18" charset="0"/>
                            </a:rPr>
                            <m:t>0</m:t>
                          </m:r>
                        </m:e>
                      </m:mr>
                      <m:mr>
                        <m:e>
                          <m:r>
                            <a:rPr lang="en-IN" b="0" i="1" smtClean="0">
                              <a:latin typeface="Cambria Math" panose="02040503050406030204" pitchFamily="18" charset="0"/>
                            </a:rPr>
                            <m:t>0</m:t>
                          </m:r>
                        </m:e>
                      </m:mr>
                      <m:mr>
                        <m:e>
                          <m:r>
                            <a:rPr lang="en-IN" b="0" i="1" smtClean="0">
                              <a:latin typeface="Cambria Math" panose="02040503050406030204" pitchFamily="18" charset="0"/>
                            </a:rPr>
                            <m:t>1</m:t>
                          </m:r>
                        </m:e>
                      </m:mr>
                    </m:m>
                  </m:oMath>
                </a14:m>
                <a:endParaRPr lang="en-IN" b="0" dirty="0"/>
              </a:p>
              <a:p>
                <a:pPr lvl="1"/>
                <a:r>
                  <a:rPr lang="en-IN" dirty="0"/>
                  <a:t>Unit vector </a:t>
                </a:r>
                <a14:m>
                  <m:oMath xmlns:m="http://schemas.openxmlformats.org/officeDocument/2006/math">
                    <m:r>
                      <a:rPr lang="en-IN" b="0" i="1" smtClean="0">
                        <a:latin typeface="Cambria Math" panose="02040503050406030204" pitchFamily="18" charset="0"/>
                      </a:rPr>
                      <m:t>𝑢</m:t>
                    </m:r>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𝑣</m:t>
                        </m:r>
                      </m:num>
                      <m:den>
                        <m:r>
                          <a:rPr lang="en-IN" b="0" i="1" smtClean="0">
                            <a:latin typeface="Cambria Math" panose="02040503050406030204" pitchFamily="18" charset="0"/>
                          </a:rPr>
                          <m:t>|</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𝑣</m:t>
                            </m:r>
                          </m:e>
                        </m:d>
                        <m:r>
                          <a:rPr lang="en-IN" b="0" i="1" smtClean="0">
                            <a:latin typeface="Cambria Math" panose="02040503050406030204" pitchFamily="18" charset="0"/>
                          </a:rPr>
                          <m:t>|</m:t>
                        </m:r>
                      </m:den>
                    </m:f>
                  </m:oMath>
                </a14:m>
                <a:r>
                  <a:rPr lang="en-IN" dirty="0"/>
                  <a:t> is a unit vector in the same direction as </a:t>
                </a:r>
                <a14:m>
                  <m:oMath xmlns:m="http://schemas.openxmlformats.org/officeDocument/2006/math">
                    <m:r>
                      <a:rPr lang="en-IN" b="0" i="1" smtClean="0">
                        <a:latin typeface="Cambria Math" panose="02040503050406030204" pitchFamily="18" charset="0"/>
                      </a:rPr>
                      <m:t>𝑣</m:t>
                    </m:r>
                  </m:oMath>
                </a14:m>
                <a:endParaRPr lang="en-IN" b="0" dirty="0"/>
              </a:p>
              <a:p>
                <a:pPr lvl="1"/>
                <a:r>
                  <a:rPr lang="en-IN" dirty="0"/>
                  <a:t>Unit vector that makes an angle </a:t>
                </a:r>
                <a14:m>
                  <m:oMath xmlns:m="http://schemas.openxmlformats.org/officeDocument/2006/math">
                    <m:r>
                      <a:rPr lang="en-IN" b="0" i="1" smtClean="0">
                        <a:latin typeface="Cambria Math" panose="02040503050406030204" pitchFamily="18" charset="0"/>
                      </a:rPr>
                      <m:t>𝜃</m:t>
                    </m:r>
                    <m:r>
                      <a:rPr lang="en-IN" b="0" i="1" smtClean="0">
                        <a:latin typeface="Cambria Math" panose="02040503050406030204" pitchFamily="18" charset="0"/>
                      </a:rPr>
                      <m:t> </m:t>
                    </m:r>
                  </m:oMath>
                </a14:m>
                <a:r>
                  <a:rPr lang="en-IN" dirty="0"/>
                  <a:t>with  x axis is </a:t>
                </a:r>
                <a14:m>
                  <m:oMath xmlns:m="http://schemas.openxmlformats.org/officeDocument/2006/math">
                    <m:r>
                      <a:rPr lang="en-IN" b="0" i="1" smtClean="0">
                        <a:latin typeface="Cambria Math" panose="02040503050406030204" pitchFamily="18" charset="0"/>
                      </a:rPr>
                      <m:t>𝑢</m:t>
                    </m:r>
                    <m:r>
                      <a:rPr lang="en-IN" b="0" i="1" smtClean="0">
                        <a:latin typeface="Cambria Math" panose="02040503050406030204" pitchFamily="18" charset="0"/>
                      </a:rPr>
                      <m:t>=</m:t>
                    </m:r>
                    <m:m>
                      <m:mPr>
                        <m:mcs>
                          <m:mc>
                            <m:mcPr>
                              <m:count m:val="1"/>
                              <m:mcJc m:val="center"/>
                            </m:mcPr>
                          </m:mc>
                        </m:mcs>
                        <m:ctrlPr>
                          <a:rPr lang="en-IN" b="0" i="1" smtClean="0">
                            <a:latin typeface="Cambria Math" panose="02040503050406030204" pitchFamily="18" charset="0"/>
                          </a:rPr>
                        </m:ctrlPr>
                      </m:mPr>
                      <m:mr>
                        <m:e>
                          <m:r>
                            <m:rPr>
                              <m:brk m:alnAt="7"/>
                            </m:rPr>
                            <a:rPr lang="en-IN" b="0" i="1" smtClean="0">
                              <a:latin typeface="Cambria Math" panose="02040503050406030204" pitchFamily="18" charset="0"/>
                            </a:rPr>
                            <m:t>𝑐</m:t>
                          </m:r>
                          <m:r>
                            <a:rPr lang="en-IN" b="0" i="1" smtClean="0">
                              <a:latin typeface="Cambria Math" panose="02040503050406030204" pitchFamily="18" charset="0"/>
                            </a:rPr>
                            <m:t>𝑜𝑠</m:t>
                          </m:r>
                          <m:r>
                            <a:rPr lang="en-IN" b="0" i="1" smtClean="0">
                              <a:latin typeface="Cambria Math" panose="02040503050406030204" pitchFamily="18" charset="0"/>
                            </a:rPr>
                            <m:t>𝜃</m:t>
                          </m:r>
                        </m:e>
                      </m:mr>
                      <m:mr>
                        <m:e>
                          <m:r>
                            <a:rPr lang="en-IN" b="0" i="1" smtClean="0">
                              <a:latin typeface="Cambria Math" panose="02040503050406030204" pitchFamily="18" charset="0"/>
                            </a:rPr>
                            <m:t>𝑠𝑖𝑛</m:t>
                          </m:r>
                          <m:r>
                            <a:rPr lang="en-IN" b="0" i="1" smtClean="0">
                              <a:latin typeface="Cambria Math" panose="02040503050406030204" pitchFamily="18" charset="0"/>
                            </a:rPr>
                            <m:t>𝜃</m:t>
                          </m:r>
                        </m:e>
                      </m:mr>
                    </m:m>
                  </m:oMath>
                </a14:m>
                <a:endParaRPr lang="en-IN" dirty="0"/>
              </a:p>
            </p:txBody>
          </p:sp>
        </mc:Choice>
        <mc:Fallback xmlns="">
          <p:sp>
            <p:nvSpPr>
              <p:cNvPr id="3" name="Content Placeholder 2">
                <a:extLst>
                  <a:ext uri="{FF2B5EF4-FFF2-40B4-BE49-F238E27FC236}">
                    <a16:creationId xmlns:a16="http://schemas.microsoft.com/office/drawing/2014/main" id="{68C7839A-E80F-B2CB-DA49-C0D17B31B2E3}"/>
                  </a:ext>
                </a:extLst>
              </p:cNvPr>
              <p:cNvSpPr>
                <a:spLocks noGrp="1" noRot="1" noChangeAspect="1" noMove="1" noResize="1" noEditPoints="1" noAdjustHandles="1" noChangeArrowheads="1" noChangeShapeType="1" noTextEdit="1"/>
              </p:cNvSpPr>
              <p:nvPr>
                <p:ph sz="quarter" idx="10"/>
              </p:nvPr>
            </p:nvSpPr>
            <p:spPr>
              <a:blipFill>
                <a:blip r:embed="rId2"/>
                <a:stretch>
                  <a:fillRect t="-819"/>
                </a:stretch>
              </a:blipFill>
            </p:spPr>
            <p:txBody>
              <a:bodyPr/>
              <a:lstStyle/>
              <a:p>
                <a:r>
                  <a:rPr lang="en-IN">
                    <a:noFill/>
                  </a:rPr>
                  <a:t> </a:t>
                </a:r>
              </a:p>
            </p:txBody>
          </p:sp>
        </mc:Fallback>
      </mc:AlternateContent>
    </p:spTree>
    <p:extLst>
      <p:ext uri="{BB962C8B-B14F-4D97-AF65-F5344CB8AC3E}">
        <p14:creationId xmlns:p14="http://schemas.microsoft.com/office/powerpoint/2010/main" val="1179514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DBCA2AD-03A8-9E32-4A3F-334470B67475}"/>
              </a:ext>
            </a:extLst>
          </p:cNvPr>
          <p:cNvSpPr>
            <a:spLocks noGrp="1"/>
          </p:cNvSpPr>
          <p:nvPr>
            <p:ph type="title"/>
          </p:nvPr>
        </p:nvSpPr>
        <p:spPr/>
        <p:txBody>
          <a:bodyPr/>
          <a:lstStyle/>
          <a:p>
            <a:r>
              <a:rPr lang="en-IN" dirty="0"/>
              <a:t>Lengths and Dot Products</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8E78006A-15C9-5C49-4F26-9C0B50731E61}"/>
                  </a:ext>
                </a:extLst>
              </p:cNvPr>
              <p:cNvSpPr>
                <a:spLocks noGrp="1"/>
              </p:cNvSpPr>
              <p:nvPr>
                <p:ph sz="quarter" idx="10"/>
              </p:nvPr>
            </p:nvSpPr>
            <p:spPr/>
            <p:txBody>
              <a:bodyPr>
                <a:normAutofit fontScale="77500" lnSpcReduction="20000"/>
              </a:bodyPr>
              <a:lstStyle/>
              <a:p>
                <a:r>
                  <a:rPr lang="en-IN" dirty="0"/>
                  <a:t>The </a:t>
                </a:r>
                <a:r>
                  <a:rPr lang="en-IN" b="1" dirty="0"/>
                  <a:t>dot product (aka inner product)  </a:t>
                </a:r>
                <a:r>
                  <a:rPr lang="en-IN" dirty="0"/>
                  <a:t>of two vectors </a:t>
                </a:r>
                <a14:m>
                  <m:oMath xmlns:m="http://schemas.openxmlformats.org/officeDocument/2006/math">
                    <m:acc>
                      <m:accPr>
                        <m:chr m:val="̅"/>
                        <m:ctrlPr>
                          <a:rPr lang="en-IN" b="0" i="1" smtClean="0">
                            <a:latin typeface="Cambria Math" panose="02040503050406030204" pitchFamily="18" charset="0"/>
                          </a:rPr>
                        </m:ctrlPr>
                      </m:accPr>
                      <m:e>
                        <m:r>
                          <a:rPr lang="en-IN" b="0" i="1" smtClean="0">
                            <a:latin typeface="Cambria Math" panose="02040503050406030204" pitchFamily="18" charset="0"/>
                          </a:rPr>
                          <m:t>𝑣</m:t>
                        </m:r>
                      </m:e>
                    </m:acc>
                    <m:r>
                      <a:rPr lang="en-IN" b="0" i="1" dirty="0" smtClean="0">
                        <a:latin typeface="Cambria Math" panose="02040503050406030204" pitchFamily="18" charset="0"/>
                      </a:rPr>
                      <m:t>=</m:t>
                    </m:r>
                    <m:d>
                      <m:dPr>
                        <m:begChr m:val="["/>
                        <m:endChr m:val="]"/>
                        <m:ctrlPr>
                          <a:rPr lang="en-IN" b="0" i="1" dirty="0" smtClean="0">
                            <a:latin typeface="Cambria Math" panose="02040503050406030204" pitchFamily="18" charset="0"/>
                          </a:rPr>
                        </m:ctrlPr>
                      </m:dPr>
                      <m:e>
                        <m:m>
                          <m:mPr>
                            <m:mcs>
                              <m:mc>
                                <m:mcPr>
                                  <m:count m:val="1"/>
                                  <m:mcJc m:val="center"/>
                                </m:mcPr>
                              </m:mc>
                            </m:mcs>
                            <m:ctrlPr>
                              <a:rPr lang="en-IN" b="0" i="1" dirty="0" smtClean="0">
                                <a:latin typeface="Cambria Math" panose="02040503050406030204" pitchFamily="18" charset="0"/>
                              </a:rPr>
                            </m:ctrlPr>
                          </m:mPr>
                          <m:mr>
                            <m:e>
                              <m:r>
                                <m:rPr>
                                  <m:brk m:alnAt="7"/>
                                </m:rPr>
                                <a:rPr lang="en-IN" b="0" i="1" dirty="0" smtClean="0">
                                  <a:latin typeface="Cambria Math" panose="02040503050406030204" pitchFamily="18" charset="0"/>
                                </a:rPr>
                                <m:t>1</m:t>
                              </m:r>
                            </m:e>
                          </m:mr>
                          <m:mr>
                            <m:e>
                              <m:r>
                                <a:rPr lang="en-IN" b="0" i="1" dirty="0" smtClean="0">
                                  <a:latin typeface="Cambria Math" panose="02040503050406030204" pitchFamily="18" charset="0"/>
                                </a:rPr>
                                <m:t>2</m:t>
                              </m:r>
                            </m:e>
                          </m:mr>
                        </m:m>
                      </m:e>
                    </m:d>
                  </m:oMath>
                </a14:m>
                <a:r>
                  <a:rPr lang="en-IN" dirty="0"/>
                  <a:t> and </a:t>
                </a:r>
                <a14:m>
                  <m:oMath xmlns:m="http://schemas.openxmlformats.org/officeDocument/2006/math">
                    <m:acc>
                      <m:accPr>
                        <m:chr m:val="̅"/>
                        <m:ctrlPr>
                          <a:rPr lang="en-IN" b="0" i="1" smtClean="0">
                            <a:latin typeface="Cambria Math" panose="02040503050406030204" pitchFamily="18" charset="0"/>
                          </a:rPr>
                        </m:ctrlPr>
                      </m:accPr>
                      <m:e>
                        <m:r>
                          <a:rPr lang="en-IN" b="0" i="1" smtClean="0">
                            <a:latin typeface="Cambria Math" panose="02040503050406030204" pitchFamily="18" charset="0"/>
                          </a:rPr>
                          <m:t>𝑤</m:t>
                        </m:r>
                      </m:e>
                    </m:acc>
                    <m:r>
                      <a:rPr lang="en-IN" i="1" dirty="0">
                        <a:latin typeface="Cambria Math" panose="02040503050406030204" pitchFamily="18" charset="0"/>
                      </a:rPr>
                      <m:t>=</m:t>
                    </m:r>
                    <m:d>
                      <m:dPr>
                        <m:begChr m:val="["/>
                        <m:endChr m:val="]"/>
                        <m:ctrlPr>
                          <a:rPr lang="en-IN" i="1" dirty="0">
                            <a:latin typeface="Cambria Math" panose="02040503050406030204" pitchFamily="18" charset="0"/>
                          </a:rPr>
                        </m:ctrlPr>
                      </m:dPr>
                      <m:e>
                        <m:m>
                          <m:mPr>
                            <m:mcs>
                              <m:mc>
                                <m:mcPr>
                                  <m:count m:val="1"/>
                                  <m:mcJc m:val="center"/>
                                </m:mcPr>
                              </m:mc>
                            </m:mcs>
                            <m:ctrlPr>
                              <a:rPr lang="en-IN" i="1" dirty="0">
                                <a:latin typeface="Cambria Math" panose="02040503050406030204" pitchFamily="18" charset="0"/>
                              </a:rPr>
                            </m:ctrlPr>
                          </m:mPr>
                          <m:mr>
                            <m:e>
                              <m:r>
                                <m:rPr>
                                  <m:brk m:alnAt="7"/>
                                </m:rPr>
                                <a:rPr lang="en-IN" b="0" i="1" dirty="0" smtClean="0">
                                  <a:latin typeface="Cambria Math" panose="02040503050406030204" pitchFamily="18" charset="0"/>
                                </a:rPr>
                                <m:t>2</m:t>
                              </m:r>
                            </m:e>
                          </m:mr>
                          <m:mr>
                            <m:e>
                              <m:r>
                                <a:rPr lang="en-IN" b="0" i="1" dirty="0" smtClean="0">
                                  <a:latin typeface="Cambria Math" panose="02040503050406030204" pitchFamily="18" charset="0"/>
                                </a:rPr>
                                <m:t>1</m:t>
                              </m:r>
                            </m:e>
                          </m:mr>
                        </m:m>
                      </m:e>
                    </m:d>
                  </m:oMath>
                </a14:m>
                <a:r>
                  <a:rPr lang="en-IN" dirty="0"/>
                  <a:t> is </a:t>
                </a:r>
                <a14:m>
                  <m:oMath xmlns:m="http://schemas.openxmlformats.org/officeDocument/2006/math">
                    <m:r>
                      <a:rPr lang="en-IN" b="0" i="0" smtClean="0">
                        <a:latin typeface="Cambria Math" panose="02040503050406030204" pitchFamily="18" charset="0"/>
                      </a:rPr>
                      <m:t>|</m:t>
                    </m:r>
                    <m:acc>
                      <m:accPr>
                        <m:chr m:val="̅"/>
                        <m:ctrlPr>
                          <a:rPr lang="en-IN" b="0" i="1" smtClean="0">
                            <a:latin typeface="Cambria Math" panose="02040503050406030204" pitchFamily="18" charset="0"/>
                          </a:rPr>
                        </m:ctrlPr>
                      </m:accPr>
                      <m:e>
                        <m:r>
                          <a:rPr lang="en-IN" b="0" i="1" smtClean="0">
                            <a:latin typeface="Cambria Math" panose="02040503050406030204" pitchFamily="18" charset="0"/>
                          </a:rPr>
                          <m:t>𝑣</m:t>
                        </m:r>
                      </m:e>
                    </m:acc>
                    <m:r>
                      <a:rPr lang="en-IN" b="0" i="1" dirty="0" smtClean="0">
                        <a:latin typeface="Cambria Math" panose="02040503050406030204" pitchFamily="18" charset="0"/>
                      </a:rPr>
                      <m:t>.</m:t>
                    </m:r>
                    <m:acc>
                      <m:accPr>
                        <m:chr m:val="̅"/>
                        <m:ctrlPr>
                          <a:rPr lang="en-IN" b="0" i="1" dirty="0" smtClean="0">
                            <a:latin typeface="Cambria Math" panose="02040503050406030204" pitchFamily="18" charset="0"/>
                          </a:rPr>
                        </m:ctrlPr>
                      </m:accPr>
                      <m:e>
                        <m:r>
                          <a:rPr lang="en-IN" b="0" i="1" dirty="0" smtClean="0">
                            <a:latin typeface="Cambria Math" panose="02040503050406030204" pitchFamily="18" charset="0"/>
                          </a:rPr>
                          <m:t>𝑤</m:t>
                        </m:r>
                      </m:e>
                    </m:acc>
                    <m:r>
                      <a:rPr lang="en-IN" b="0" i="1" dirty="0" smtClean="0">
                        <a:latin typeface="Cambria Math" panose="02040503050406030204" pitchFamily="18" charset="0"/>
                      </a:rPr>
                      <m:t>|=</m:t>
                    </m:r>
                    <m:d>
                      <m:dPr>
                        <m:ctrlPr>
                          <a:rPr lang="en-IN" b="0" i="1" dirty="0" smtClean="0">
                            <a:latin typeface="Cambria Math" panose="02040503050406030204" pitchFamily="18" charset="0"/>
                          </a:rPr>
                        </m:ctrlPr>
                      </m:dPr>
                      <m:e>
                        <m:r>
                          <a:rPr lang="en-IN" b="0" i="1" dirty="0" smtClean="0">
                            <a:latin typeface="Cambria Math" panose="02040503050406030204" pitchFamily="18" charset="0"/>
                          </a:rPr>
                          <m:t>1</m:t>
                        </m:r>
                      </m:e>
                    </m:d>
                    <m:r>
                      <a:rPr lang="en-IN" b="0" i="1" dirty="0" smtClean="0">
                        <a:latin typeface="Cambria Math" panose="02040503050406030204" pitchFamily="18" charset="0"/>
                      </a:rPr>
                      <m:t>.</m:t>
                    </m:r>
                    <m:d>
                      <m:dPr>
                        <m:ctrlPr>
                          <a:rPr lang="en-IN" b="0" i="1" dirty="0" smtClean="0">
                            <a:latin typeface="Cambria Math" panose="02040503050406030204" pitchFamily="18" charset="0"/>
                          </a:rPr>
                        </m:ctrlPr>
                      </m:dPr>
                      <m:e>
                        <m:r>
                          <a:rPr lang="en-IN" b="0" i="1" dirty="0" smtClean="0">
                            <a:latin typeface="Cambria Math" panose="02040503050406030204" pitchFamily="18" charset="0"/>
                          </a:rPr>
                          <m:t>2</m:t>
                        </m:r>
                      </m:e>
                    </m:d>
                    <m:r>
                      <a:rPr lang="en-IN" b="0" i="1" dirty="0" smtClean="0">
                        <a:latin typeface="Cambria Math" panose="02040503050406030204" pitchFamily="18" charset="0"/>
                      </a:rPr>
                      <m:t>+</m:t>
                    </m:r>
                    <m:d>
                      <m:dPr>
                        <m:ctrlPr>
                          <a:rPr lang="en-IN" b="0" i="1" dirty="0" smtClean="0">
                            <a:latin typeface="Cambria Math" panose="02040503050406030204" pitchFamily="18" charset="0"/>
                          </a:rPr>
                        </m:ctrlPr>
                      </m:dPr>
                      <m:e>
                        <m:r>
                          <a:rPr lang="en-IN" b="0" i="1" dirty="0" smtClean="0">
                            <a:latin typeface="Cambria Math" panose="02040503050406030204" pitchFamily="18" charset="0"/>
                          </a:rPr>
                          <m:t>2</m:t>
                        </m:r>
                      </m:e>
                    </m:d>
                    <m:r>
                      <a:rPr lang="en-IN" b="0" i="1" dirty="0" smtClean="0">
                        <a:latin typeface="Cambria Math" panose="02040503050406030204" pitchFamily="18" charset="0"/>
                      </a:rPr>
                      <m:t>.</m:t>
                    </m:r>
                    <m:d>
                      <m:dPr>
                        <m:ctrlPr>
                          <a:rPr lang="en-IN" b="0" i="1" dirty="0" smtClean="0">
                            <a:latin typeface="Cambria Math" panose="02040503050406030204" pitchFamily="18" charset="0"/>
                          </a:rPr>
                        </m:ctrlPr>
                      </m:dPr>
                      <m:e>
                        <m:r>
                          <a:rPr lang="en-IN" b="0" i="1" dirty="0" smtClean="0">
                            <a:latin typeface="Cambria Math" panose="02040503050406030204" pitchFamily="18" charset="0"/>
                          </a:rPr>
                          <m:t>1</m:t>
                        </m:r>
                      </m:e>
                    </m:d>
                    <m:r>
                      <a:rPr lang="en-IN" b="0" i="1" dirty="0" smtClean="0">
                        <a:latin typeface="Cambria Math" panose="02040503050406030204" pitchFamily="18" charset="0"/>
                      </a:rPr>
                      <m:t>=</m:t>
                    </m:r>
                    <m:r>
                      <a:rPr lang="en-IN" b="0" i="1" dirty="0" smtClean="0">
                        <a:latin typeface="Cambria Math" panose="02040503050406030204" pitchFamily="18" charset="0"/>
                      </a:rPr>
                      <m:t>4</m:t>
                    </m:r>
                  </m:oMath>
                </a14:m>
                <a:endParaRPr lang="en-IN" dirty="0"/>
              </a:p>
              <a:p>
                <a:pPr lvl="1"/>
                <a:r>
                  <a:rPr lang="en-IN" dirty="0"/>
                  <a:t>Dot product is row vector times column vector</a:t>
                </a:r>
              </a:p>
              <a:p>
                <a:r>
                  <a:rPr lang="en-GB" dirty="0"/>
                  <a:t>Vector inner and outer products</a:t>
                </a:r>
              </a:p>
              <a:p>
                <a:pPr lvl="1"/>
                <a:r>
                  <a:rPr lang="en-GB" dirty="0"/>
                  <a:t>If </a:t>
                </a:r>
                <a14:m>
                  <m:oMath xmlns:m="http://schemas.openxmlformats.org/officeDocument/2006/math">
                    <m:r>
                      <a:rPr lang="en-IN" b="0" i="1" smtClean="0">
                        <a:latin typeface="Cambria Math" panose="02040503050406030204" pitchFamily="18" charset="0"/>
                      </a:rPr>
                      <m:t>𝑢</m:t>
                    </m:r>
                  </m:oMath>
                </a14:m>
                <a:r>
                  <a:rPr lang="en-GB" dirty="0"/>
                  <a:t> and </a:t>
                </a:r>
                <a14:m>
                  <m:oMath xmlns:m="http://schemas.openxmlformats.org/officeDocument/2006/math">
                    <m:r>
                      <a:rPr lang="en-IN" b="0" i="1" smtClean="0">
                        <a:latin typeface="Cambria Math" panose="02040503050406030204" pitchFamily="18" charset="0"/>
                      </a:rPr>
                      <m:t>𝑣</m:t>
                    </m:r>
                  </m:oMath>
                </a14:m>
                <a:r>
                  <a:rPr lang="en-GB" dirty="0"/>
                  <a:t> are column vectors with the same size, then </a:t>
                </a:r>
                <a14:m>
                  <m:oMath xmlns:m="http://schemas.openxmlformats.org/officeDocument/2006/math">
                    <m:sSup>
                      <m:sSupPr>
                        <m:ctrlPr>
                          <a:rPr lang="en-IN" b="1" i="1" smtClean="0">
                            <a:latin typeface="Cambria Math" panose="02040503050406030204" pitchFamily="18" charset="0"/>
                          </a:rPr>
                        </m:ctrlPr>
                      </m:sSupPr>
                      <m:e>
                        <m:r>
                          <a:rPr lang="en-IN" b="1" i="1" smtClean="0">
                            <a:latin typeface="Cambria Math" panose="02040503050406030204" pitchFamily="18" charset="0"/>
                          </a:rPr>
                          <m:t>𝒖</m:t>
                        </m:r>
                      </m:e>
                      <m:sup>
                        <m:r>
                          <a:rPr lang="en-IN" b="1" i="1" smtClean="0">
                            <a:latin typeface="Cambria Math" panose="02040503050406030204" pitchFamily="18" charset="0"/>
                          </a:rPr>
                          <m:t>𝑻</m:t>
                        </m:r>
                      </m:sup>
                    </m:sSup>
                    <m:r>
                      <a:rPr lang="en-IN" b="1" i="1" smtClean="0">
                        <a:latin typeface="Cambria Math" panose="02040503050406030204" pitchFamily="18" charset="0"/>
                      </a:rPr>
                      <m:t>𝒗</m:t>
                    </m:r>
                  </m:oMath>
                </a14:m>
                <a:r>
                  <a:rPr lang="en-GB" b="1" dirty="0"/>
                  <a:t> </a:t>
                </a:r>
                <a:r>
                  <a:rPr lang="en-GB" dirty="0"/>
                  <a:t>is the </a:t>
                </a:r>
                <a:r>
                  <a:rPr lang="en-GB" b="1" dirty="0"/>
                  <a:t>inner product</a:t>
                </a:r>
                <a:r>
                  <a:rPr lang="en-GB" dirty="0"/>
                  <a:t> of </a:t>
                </a:r>
                <a14:m>
                  <m:oMath xmlns:m="http://schemas.openxmlformats.org/officeDocument/2006/math">
                    <m:r>
                      <a:rPr lang="en-IN" b="0" i="1" smtClean="0">
                        <a:latin typeface="Cambria Math" panose="02040503050406030204" pitchFamily="18" charset="0"/>
                      </a:rPr>
                      <m:t>𝑢</m:t>
                    </m:r>
                  </m:oMath>
                </a14:m>
                <a:r>
                  <a:rPr lang="en-GB" b="1" dirty="0"/>
                  <a:t> </a:t>
                </a:r>
                <a:r>
                  <a:rPr lang="en-GB" dirty="0"/>
                  <a:t>and </a:t>
                </a:r>
                <a14:m>
                  <m:oMath xmlns:m="http://schemas.openxmlformats.org/officeDocument/2006/math">
                    <m:r>
                      <a:rPr lang="en-IN" b="0" i="1" smtClean="0">
                        <a:latin typeface="Cambria Math" panose="02040503050406030204" pitchFamily="18" charset="0"/>
                      </a:rPr>
                      <m:t>𝑣</m:t>
                    </m:r>
                  </m:oMath>
                </a14:m>
                <a:endParaRPr lang="en-GB" dirty="0"/>
              </a:p>
              <a:p>
                <a:pPr lvl="1"/>
                <a:r>
                  <a:rPr lang="en-GB" dirty="0"/>
                  <a:t>If </a:t>
                </a:r>
                <a14:m>
                  <m:oMath xmlns:m="http://schemas.openxmlformats.org/officeDocument/2006/math">
                    <m:r>
                      <a:rPr lang="en-IN" b="0" i="1" smtClean="0">
                        <a:latin typeface="Cambria Math" panose="02040503050406030204" pitchFamily="18" charset="0"/>
                      </a:rPr>
                      <m:t>𝑢</m:t>
                    </m:r>
                  </m:oMath>
                </a14:m>
                <a:r>
                  <a:rPr lang="en-GB" dirty="0"/>
                  <a:t> and </a:t>
                </a:r>
                <a14:m>
                  <m:oMath xmlns:m="http://schemas.openxmlformats.org/officeDocument/2006/math">
                    <m:r>
                      <a:rPr lang="en-IN" b="0" i="1" smtClean="0">
                        <a:latin typeface="Cambria Math" panose="02040503050406030204" pitchFamily="18" charset="0"/>
                      </a:rPr>
                      <m:t>𝑣</m:t>
                    </m:r>
                  </m:oMath>
                </a14:m>
                <a:r>
                  <a:rPr lang="en-GB" dirty="0"/>
                  <a:t> are column vectors of any size, then </a:t>
                </a:r>
                <a14:m>
                  <m:oMath xmlns:m="http://schemas.openxmlformats.org/officeDocument/2006/math">
                    <m:r>
                      <a:rPr lang="en-IN" b="1" i="1" smtClean="0">
                        <a:latin typeface="Cambria Math" panose="02040503050406030204" pitchFamily="18" charset="0"/>
                      </a:rPr>
                      <m:t>𝒖</m:t>
                    </m:r>
                    <m:sSup>
                      <m:sSupPr>
                        <m:ctrlPr>
                          <a:rPr lang="en-IN" b="1" i="1" smtClean="0">
                            <a:latin typeface="Cambria Math" panose="02040503050406030204" pitchFamily="18" charset="0"/>
                          </a:rPr>
                        </m:ctrlPr>
                      </m:sSupPr>
                      <m:e>
                        <m:r>
                          <a:rPr lang="en-IN" b="1" i="1" smtClean="0">
                            <a:latin typeface="Cambria Math" panose="02040503050406030204" pitchFamily="18" charset="0"/>
                          </a:rPr>
                          <m:t>𝒗</m:t>
                        </m:r>
                      </m:e>
                      <m:sup>
                        <m:r>
                          <a:rPr lang="en-IN" b="1" i="1" smtClean="0">
                            <a:latin typeface="Cambria Math" panose="02040503050406030204" pitchFamily="18" charset="0"/>
                          </a:rPr>
                          <m:t>𝑻</m:t>
                        </m:r>
                      </m:sup>
                    </m:sSup>
                  </m:oMath>
                </a14:m>
                <a:r>
                  <a:rPr lang="en-GB" dirty="0"/>
                  <a:t>is the </a:t>
                </a:r>
                <a:r>
                  <a:rPr lang="en-GB" b="1" dirty="0"/>
                  <a:t>outer product </a:t>
                </a:r>
                <a:r>
                  <a:rPr lang="en-GB" dirty="0"/>
                  <a:t>of </a:t>
                </a:r>
                <a14:m>
                  <m:oMath xmlns:m="http://schemas.openxmlformats.org/officeDocument/2006/math">
                    <m:r>
                      <a:rPr lang="en-IN" b="0" i="1" smtClean="0">
                        <a:latin typeface="Cambria Math" panose="02040503050406030204" pitchFamily="18" charset="0"/>
                      </a:rPr>
                      <m:t>𝑢</m:t>
                    </m:r>
                  </m:oMath>
                </a14:m>
                <a:r>
                  <a:rPr lang="en-GB" b="1" dirty="0"/>
                  <a:t> </a:t>
                </a:r>
                <a:r>
                  <a:rPr lang="en-GB" dirty="0"/>
                  <a:t>and </a:t>
                </a:r>
                <a14:m>
                  <m:oMath xmlns:m="http://schemas.openxmlformats.org/officeDocument/2006/math">
                    <m:r>
                      <a:rPr lang="en-IN" b="0" i="1" smtClean="0">
                        <a:latin typeface="Cambria Math" panose="02040503050406030204" pitchFamily="18" charset="0"/>
                      </a:rPr>
                      <m:t>𝑣</m:t>
                    </m:r>
                  </m:oMath>
                </a14:m>
                <a:endParaRPr lang="en-GB" dirty="0"/>
              </a:p>
              <a:p>
                <a:r>
                  <a:rPr lang="en-IN" dirty="0"/>
                  <a:t>If the dot product of two vectors </a:t>
                </a:r>
                <a14:m>
                  <m:oMath xmlns:m="http://schemas.openxmlformats.org/officeDocument/2006/math">
                    <m:acc>
                      <m:accPr>
                        <m:chr m:val="̅"/>
                        <m:ctrlPr>
                          <a:rPr lang="en-IN" b="0" i="1" smtClean="0">
                            <a:latin typeface="Cambria Math" panose="02040503050406030204" pitchFamily="18" charset="0"/>
                          </a:rPr>
                        </m:ctrlPr>
                      </m:accPr>
                      <m:e>
                        <m:r>
                          <a:rPr lang="en-IN" b="0" i="1" smtClean="0">
                            <a:latin typeface="Cambria Math" panose="02040503050406030204" pitchFamily="18" charset="0"/>
                          </a:rPr>
                          <m:t>𝑣</m:t>
                        </m:r>
                      </m:e>
                    </m:acc>
                  </m:oMath>
                </a14:m>
                <a:r>
                  <a:rPr lang="en-IN" dirty="0"/>
                  <a:t> and </a:t>
                </a:r>
                <a14:m>
                  <m:oMath xmlns:m="http://schemas.openxmlformats.org/officeDocument/2006/math">
                    <m:acc>
                      <m:accPr>
                        <m:chr m:val="̅"/>
                        <m:ctrlPr>
                          <a:rPr lang="en-IN" b="0" i="1" smtClean="0">
                            <a:latin typeface="Cambria Math" panose="02040503050406030204" pitchFamily="18" charset="0"/>
                          </a:rPr>
                        </m:ctrlPr>
                      </m:accPr>
                      <m:e>
                        <m:r>
                          <a:rPr lang="en-IN" b="0" i="1" smtClean="0">
                            <a:latin typeface="Cambria Math" panose="02040503050406030204" pitchFamily="18" charset="0"/>
                          </a:rPr>
                          <m:t>𝑤</m:t>
                        </m:r>
                      </m:e>
                    </m:acc>
                  </m:oMath>
                </a14:m>
                <a:r>
                  <a:rPr lang="en-IN" dirty="0"/>
                  <a:t>, </a:t>
                </a:r>
                <a14:m>
                  <m:oMath xmlns:m="http://schemas.openxmlformats.org/officeDocument/2006/math">
                    <m:acc>
                      <m:accPr>
                        <m:chr m:val="̅"/>
                        <m:ctrlPr>
                          <a:rPr lang="en-IN" b="1" i="1" smtClean="0">
                            <a:latin typeface="Cambria Math" panose="02040503050406030204" pitchFamily="18" charset="0"/>
                          </a:rPr>
                        </m:ctrlPr>
                      </m:accPr>
                      <m:e>
                        <m:r>
                          <a:rPr lang="en-IN" b="1" i="1" smtClean="0">
                            <a:latin typeface="Cambria Math" panose="02040503050406030204" pitchFamily="18" charset="0"/>
                          </a:rPr>
                          <m:t>𝒗</m:t>
                        </m:r>
                      </m:e>
                    </m:acc>
                    <m:r>
                      <a:rPr lang="en-IN" b="1" i="1" dirty="0" smtClean="0">
                        <a:latin typeface="Cambria Math" panose="02040503050406030204" pitchFamily="18" charset="0"/>
                      </a:rPr>
                      <m:t>.</m:t>
                    </m:r>
                    <m:acc>
                      <m:accPr>
                        <m:chr m:val="̅"/>
                        <m:ctrlPr>
                          <a:rPr lang="en-IN" b="1" i="1" dirty="0" smtClean="0">
                            <a:latin typeface="Cambria Math" panose="02040503050406030204" pitchFamily="18" charset="0"/>
                          </a:rPr>
                        </m:ctrlPr>
                      </m:accPr>
                      <m:e>
                        <m:r>
                          <a:rPr lang="en-IN" b="1" i="1" dirty="0" smtClean="0">
                            <a:latin typeface="Cambria Math" panose="02040503050406030204" pitchFamily="18" charset="0"/>
                          </a:rPr>
                          <m:t>𝒘</m:t>
                        </m:r>
                      </m:e>
                    </m:acc>
                    <m:r>
                      <a:rPr lang="en-IN" b="1" i="1" dirty="0" smtClean="0">
                        <a:latin typeface="Cambria Math" panose="02040503050406030204" pitchFamily="18" charset="0"/>
                      </a:rPr>
                      <m:t>=</m:t>
                    </m:r>
                    <m:r>
                      <a:rPr lang="en-IN" b="1" i="1" dirty="0" smtClean="0">
                        <a:latin typeface="Cambria Math" panose="02040503050406030204" pitchFamily="18" charset="0"/>
                      </a:rPr>
                      <m:t>𝟎</m:t>
                    </m:r>
                  </m:oMath>
                </a14:m>
                <a:r>
                  <a:rPr lang="en-IN" dirty="0"/>
                  <a:t>, then they are </a:t>
                </a:r>
                <a:r>
                  <a:rPr lang="en-IN" b="1" dirty="0"/>
                  <a:t>perpendicular</a:t>
                </a:r>
              </a:p>
              <a:p>
                <a:r>
                  <a:rPr lang="en-IN" dirty="0"/>
                  <a:t>The </a:t>
                </a:r>
                <a:r>
                  <a:rPr lang="en-IN" b="1" dirty="0"/>
                  <a:t>length of vector </a:t>
                </a:r>
                <a14:m>
                  <m:oMath xmlns:m="http://schemas.openxmlformats.org/officeDocument/2006/math">
                    <m:acc>
                      <m:accPr>
                        <m:chr m:val="̅"/>
                        <m:ctrlPr>
                          <a:rPr lang="en-IN" b="0" i="1" smtClean="0">
                            <a:latin typeface="Cambria Math" panose="02040503050406030204" pitchFamily="18" charset="0"/>
                          </a:rPr>
                        </m:ctrlPr>
                      </m:accPr>
                      <m:e>
                        <m:r>
                          <a:rPr lang="en-IN" b="0" i="1" smtClean="0">
                            <a:latin typeface="Cambria Math" panose="02040503050406030204" pitchFamily="18" charset="0"/>
                          </a:rPr>
                          <m:t>𝑣</m:t>
                        </m:r>
                      </m:e>
                    </m:acc>
                    <m:r>
                      <a:rPr lang="en-IN" b="0" i="1" smtClean="0">
                        <a:latin typeface="Cambria Math" panose="02040503050406030204" pitchFamily="18" charset="0"/>
                      </a:rPr>
                      <m:t>(</m:t>
                    </m:r>
                    <m:r>
                      <a:rPr lang="en-IN" b="0" i="1" smtClean="0">
                        <a:latin typeface="Cambria Math" panose="02040503050406030204" pitchFamily="18" charset="0"/>
                      </a:rPr>
                      <m:t>𝑛𝑜𝑟𝑚</m:t>
                    </m:r>
                    <m:r>
                      <a:rPr lang="en-IN" b="0" i="1" smtClean="0">
                        <a:latin typeface="Cambria Math" panose="02040503050406030204" pitchFamily="18" charset="0"/>
                      </a:rPr>
                      <m:t> </m:t>
                    </m:r>
                    <m:acc>
                      <m:accPr>
                        <m:chr m:val="̅"/>
                        <m:ctrlPr>
                          <a:rPr lang="en-IN" b="0" i="1" smtClean="0">
                            <a:latin typeface="Cambria Math" panose="02040503050406030204" pitchFamily="18" charset="0"/>
                          </a:rPr>
                        </m:ctrlPr>
                      </m:accPr>
                      <m:e>
                        <m:r>
                          <a:rPr lang="en-IN" b="0" i="1" smtClean="0">
                            <a:latin typeface="Cambria Math" panose="02040503050406030204" pitchFamily="18" charset="0"/>
                          </a:rPr>
                          <m:t>𝑣</m:t>
                        </m:r>
                      </m:e>
                    </m:acc>
                    <m:r>
                      <a:rPr lang="en-IN" b="0" i="1" smtClean="0">
                        <a:latin typeface="Cambria Math" panose="02040503050406030204" pitchFamily="18" charset="0"/>
                      </a:rPr>
                      <m:t>)</m:t>
                    </m:r>
                    <m:r>
                      <a:rPr lang="en-IN" b="0" i="1" dirty="0" smtClean="0">
                        <a:latin typeface="Cambria Math" panose="02040503050406030204" pitchFamily="18" charset="0"/>
                      </a:rPr>
                      <m:t>=</m:t>
                    </m:r>
                    <m:d>
                      <m:dPr>
                        <m:begChr m:val="["/>
                        <m:endChr m:val="]"/>
                        <m:ctrlPr>
                          <a:rPr lang="en-IN" i="1" dirty="0">
                            <a:latin typeface="Cambria Math" panose="02040503050406030204" pitchFamily="18" charset="0"/>
                          </a:rPr>
                        </m:ctrlPr>
                      </m:dPr>
                      <m:e>
                        <m:m>
                          <m:mPr>
                            <m:mcs>
                              <m:mc>
                                <m:mcPr>
                                  <m:count m:val="1"/>
                                  <m:mcJc m:val="center"/>
                                </m:mcPr>
                              </m:mc>
                            </m:mcs>
                            <m:ctrlPr>
                              <a:rPr lang="en-IN" i="1" dirty="0">
                                <a:latin typeface="Cambria Math" panose="02040503050406030204" pitchFamily="18" charset="0"/>
                              </a:rPr>
                            </m:ctrlPr>
                          </m:mPr>
                          <m:mr>
                            <m:e>
                              <m:r>
                                <m:rPr>
                                  <m:brk m:alnAt="7"/>
                                </m:rPr>
                                <a:rPr lang="en-IN" i="1" dirty="0">
                                  <a:latin typeface="Cambria Math" panose="02040503050406030204" pitchFamily="18" charset="0"/>
                                </a:rPr>
                                <m:t>1</m:t>
                              </m:r>
                            </m:e>
                          </m:mr>
                          <m:mr>
                            <m:e>
                              <m:eqArr>
                                <m:eqArrPr>
                                  <m:ctrlPr>
                                    <a:rPr lang="en-IN" i="1" dirty="0">
                                      <a:latin typeface="Cambria Math" panose="02040503050406030204" pitchFamily="18" charset="0"/>
                                    </a:rPr>
                                  </m:ctrlPr>
                                </m:eqArrPr>
                                <m:e>
                                  <m:r>
                                    <a:rPr lang="en-IN" i="1" dirty="0">
                                      <a:latin typeface="Cambria Math" panose="02040503050406030204" pitchFamily="18" charset="0"/>
                                    </a:rPr>
                                    <m:t>2</m:t>
                                  </m:r>
                                </m:e>
                                <m:e>
                                  <m:r>
                                    <a:rPr lang="en-IN" b="0" i="1" dirty="0" smtClean="0">
                                      <a:latin typeface="Cambria Math" panose="02040503050406030204" pitchFamily="18" charset="0"/>
                                    </a:rPr>
                                    <m:t>3</m:t>
                                  </m:r>
                                </m:e>
                              </m:eqArr>
                            </m:e>
                          </m:mr>
                        </m:m>
                      </m:e>
                    </m:d>
                  </m:oMath>
                </a14:m>
                <a:r>
                  <a:rPr lang="en-IN" dirty="0"/>
                  <a:t> is </a:t>
                </a:r>
                <a14:m>
                  <m:oMath xmlns:m="http://schemas.openxmlformats.org/officeDocument/2006/math">
                    <m:d>
                      <m:dPr>
                        <m:begChr m:val="|"/>
                        <m:endChr m:val="|"/>
                        <m:ctrlPr>
                          <a:rPr lang="en-IN" b="0" i="1" smtClean="0">
                            <a:latin typeface="Cambria Math" panose="02040503050406030204" pitchFamily="18" charset="0"/>
                          </a:rPr>
                        </m:ctrlPr>
                      </m:dPr>
                      <m:e>
                        <m:d>
                          <m:dPr>
                            <m:begChr m:val="|"/>
                            <m:endChr m:val="|"/>
                            <m:ctrlPr>
                              <a:rPr lang="en-IN" b="0" i="1" smtClean="0">
                                <a:latin typeface="Cambria Math" panose="02040503050406030204" pitchFamily="18" charset="0"/>
                              </a:rPr>
                            </m:ctrlPr>
                          </m:dPr>
                          <m:e>
                            <m:acc>
                              <m:accPr>
                                <m:chr m:val="̅"/>
                                <m:ctrlPr>
                                  <a:rPr lang="en-IN" b="0" i="1" smtClean="0">
                                    <a:latin typeface="Cambria Math" panose="02040503050406030204" pitchFamily="18" charset="0"/>
                                  </a:rPr>
                                </m:ctrlPr>
                              </m:accPr>
                              <m:e>
                                <m:r>
                                  <a:rPr lang="en-IN" b="0" i="1" smtClean="0">
                                    <a:latin typeface="Cambria Math" panose="02040503050406030204" pitchFamily="18" charset="0"/>
                                  </a:rPr>
                                  <m:t>𝑣</m:t>
                                </m:r>
                              </m:e>
                            </m:acc>
                          </m:e>
                        </m:d>
                      </m:e>
                    </m:d>
                    <m:r>
                      <a:rPr lang="en-IN" b="0" i="1" smtClean="0">
                        <a:latin typeface="Cambria Math" panose="02040503050406030204" pitchFamily="18" charset="0"/>
                      </a:rPr>
                      <m:t>=</m:t>
                    </m:r>
                    <m:rad>
                      <m:radPr>
                        <m:degHide m:val="on"/>
                        <m:ctrlPr>
                          <a:rPr lang="en-IN" b="1" i="1" smtClean="0">
                            <a:latin typeface="Cambria Math" panose="02040503050406030204" pitchFamily="18" charset="0"/>
                          </a:rPr>
                        </m:ctrlPr>
                      </m:radPr>
                      <m:deg/>
                      <m:e>
                        <m:acc>
                          <m:accPr>
                            <m:chr m:val="̅"/>
                            <m:ctrlPr>
                              <a:rPr lang="en-IN" b="1" i="1" smtClean="0">
                                <a:latin typeface="Cambria Math" panose="02040503050406030204" pitchFamily="18" charset="0"/>
                              </a:rPr>
                            </m:ctrlPr>
                          </m:accPr>
                          <m:e>
                            <m:r>
                              <a:rPr lang="en-IN" b="1" i="1" smtClean="0">
                                <a:latin typeface="Cambria Math" panose="02040503050406030204" pitchFamily="18" charset="0"/>
                              </a:rPr>
                              <m:t>𝒗</m:t>
                            </m:r>
                          </m:e>
                        </m:acc>
                        <m:r>
                          <a:rPr lang="en-IN" b="1" i="1" dirty="0" smtClean="0">
                            <a:latin typeface="Cambria Math" panose="02040503050406030204" pitchFamily="18" charset="0"/>
                          </a:rPr>
                          <m:t>.</m:t>
                        </m:r>
                        <m:acc>
                          <m:accPr>
                            <m:chr m:val="̅"/>
                            <m:ctrlPr>
                              <a:rPr lang="en-IN" b="1" i="1" dirty="0" smtClean="0">
                                <a:latin typeface="Cambria Math" panose="02040503050406030204" pitchFamily="18" charset="0"/>
                              </a:rPr>
                            </m:ctrlPr>
                          </m:accPr>
                          <m:e>
                            <m:r>
                              <a:rPr lang="en-IN" b="1" i="1" dirty="0" smtClean="0">
                                <a:latin typeface="Cambria Math" panose="02040503050406030204" pitchFamily="18" charset="0"/>
                              </a:rPr>
                              <m:t>𝒗</m:t>
                            </m:r>
                          </m:e>
                        </m:acc>
                      </m:e>
                    </m:rad>
                    <m:r>
                      <a:rPr lang="en-IN" b="1" i="1" smtClean="0">
                        <a:latin typeface="Cambria Math" panose="02040503050406030204" pitchFamily="18" charset="0"/>
                      </a:rPr>
                      <m:t>=</m:t>
                    </m:r>
                    <m:rad>
                      <m:radPr>
                        <m:degHide m:val="on"/>
                        <m:ctrlPr>
                          <a:rPr lang="en-IN" b="1" i="1" smtClean="0">
                            <a:latin typeface="Cambria Math" panose="02040503050406030204" pitchFamily="18" charset="0"/>
                          </a:rPr>
                        </m:ctrlPr>
                      </m:radPr>
                      <m:deg/>
                      <m:e>
                        <m:sSup>
                          <m:sSupPr>
                            <m:ctrlPr>
                              <a:rPr lang="en-IN" b="1" i="1" dirty="0" smtClean="0">
                                <a:latin typeface="Cambria Math" panose="02040503050406030204" pitchFamily="18" charset="0"/>
                              </a:rPr>
                            </m:ctrlPr>
                          </m:sSupPr>
                          <m:e>
                            <m:acc>
                              <m:accPr>
                                <m:chr m:val="̅"/>
                                <m:ctrlPr>
                                  <a:rPr lang="en-IN" b="1" i="1" smtClean="0">
                                    <a:latin typeface="Cambria Math" panose="02040503050406030204" pitchFamily="18" charset="0"/>
                                  </a:rPr>
                                </m:ctrlPr>
                              </m:accPr>
                              <m:e>
                                <m:r>
                                  <a:rPr lang="en-IN" b="1" i="1" smtClean="0">
                                    <a:latin typeface="Cambria Math" panose="02040503050406030204" pitchFamily="18" charset="0"/>
                                  </a:rPr>
                                  <m:t>𝒗</m:t>
                                </m:r>
                              </m:e>
                            </m:acc>
                          </m:e>
                          <m:sup>
                            <m:r>
                              <a:rPr lang="en-IN" b="1" i="1" dirty="0" smtClean="0">
                                <a:latin typeface="Cambria Math" panose="02040503050406030204" pitchFamily="18" charset="0"/>
                              </a:rPr>
                              <m:t>𝟐</m:t>
                            </m:r>
                          </m:sup>
                        </m:sSup>
                      </m:e>
                    </m:rad>
                    <m:r>
                      <a:rPr lang="en-IN" b="0" i="1" smtClean="0">
                        <a:latin typeface="Cambria Math" panose="02040503050406030204" pitchFamily="18" charset="0"/>
                      </a:rPr>
                      <m:t>=</m:t>
                    </m:r>
                    <m:rad>
                      <m:radPr>
                        <m:degHide m:val="on"/>
                        <m:ctrlPr>
                          <a:rPr lang="en-IN" b="0" i="1" smtClean="0">
                            <a:latin typeface="Cambria Math" panose="02040503050406030204" pitchFamily="18" charset="0"/>
                          </a:rPr>
                        </m:ctrlPr>
                      </m:radPr>
                      <m:deg/>
                      <m:e>
                        <m:sSup>
                          <m:sSupPr>
                            <m:ctrlPr>
                              <a:rPr lang="en-IN" b="0" i="1" smtClean="0">
                                <a:latin typeface="Cambria Math" panose="02040503050406030204" pitchFamily="18" charset="0"/>
                              </a:rPr>
                            </m:ctrlPr>
                          </m:sSupPr>
                          <m:e>
                            <m:r>
                              <a:rPr lang="en-IN" b="0" i="1" smtClean="0">
                                <a:latin typeface="Cambria Math" panose="02040503050406030204" pitchFamily="18" charset="0"/>
                              </a:rPr>
                              <m:t>1</m:t>
                            </m:r>
                          </m:e>
                          <m:sup>
                            <m:r>
                              <a:rPr lang="en-IN" b="0" i="1" smtClean="0">
                                <a:latin typeface="Cambria Math" panose="02040503050406030204" pitchFamily="18" charset="0"/>
                              </a:rPr>
                              <m:t>2</m:t>
                            </m:r>
                          </m:sup>
                        </m:sSup>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r>
                              <a:rPr lang="en-IN" b="0" i="1" smtClean="0">
                                <a:latin typeface="Cambria Math" panose="02040503050406030204" pitchFamily="18" charset="0"/>
                              </a:rPr>
                              <m:t>2</m:t>
                            </m:r>
                          </m:e>
                          <m:sup>
                            <m:r>
                              <a:rPr lang="en-IN" b="0" i="1" smtClean="0">
                                <a:latin typeface="Cambria Math" panose="02040503050406030204" pitchFamily="18" charset="0"/>
                              </a:rPr>
                              <m:t>2</m:t>
                            </m:r>
                          </m:sup>
                        </m:sSup>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r>
                              <a:rPr lang="en-IN" b="0" i="1" smtClean="0">
                                <a:latin typeface="Cambria Math" panose="02040503050406030204" pitchFamily="18" charset="0"/>
                              </a:rPr>
                              <m:t>3</m:t>
                            </m:r>
                          </m:e>
                          <m:sup>
                            <m:r>
                              <a:rPr lang="en-IN" b="0" i="1" smtClean="0">
                                <a:latin typeface="Cambria Math" panose="02040503050406030204" pitchFamily="18" charset="0"/>
                              </a:rPr>
                              <m:t>2</m:t>
                            </m:r>
                          </m:sup>
                        </m:sSup>
                      </m:e>
                    </m:rad>
                    <m:r>
                      <a:rPr lang="en-IN" b="0" i="1" smtClean="0">
                        <a:latin typeface="Cambria Math" panose="02040503050406030204" pitchFamily="18" charset="0"/>
                      </a:rPr>
                      <m:t>=</m:t>
                    </m:r>
                    <m:rad>
                      <m:radPr>
                        <m:degHide m:val="on"/>
                        <m:ctrlPr>
                          <a:rPr lang="en-IN" b="0" i="1" smtClean="0">
                            <a:latin typeface="Cambria Math" panose="02040503050406030204" pitchFamily="18" charset="0"/>
                          </a:rPr>
                        </m:ctrlPr>
                      </m:radPr>
                      <m:deg/>
                      <m:e>
                        <m:r>
                          <a:rPr lang="en-IN" b="0" i="1" smtClean="0">
                            <a:latin typeface="Cambria Math" panose="02040503050406030204" pitchFamily="18" charset="0"/>
                          </a:rPr>
                          <m:t>14</m:t>
                        </m:r>
                      </m:e>
                    </m:rad>
                  </m:oMath>
                </a14:m>
                <a:endParaRPr lang="en-IN" dirty="0"/>
              </a:p>
              <a:p>
                <a:r>
                  <a:rPr lang="en-IN" dirty="0"/>
                  <a:t>If </a:t>
                </a:r>
                <a14:m>
                  <m:oMath xmlns:m="http://schemas.openxmlformats.org/officeDocument/2006/math">
                    <m:acc>
                      <m:accPr>
                        <m:chr m:val="̅"/>
                        <m:ctrlPr>
                          <a:rPr lang="en-IN" b="0" i="1" smtClean="0">
                            <a:latin typeface="Cambria Math" panose="02040503050406030204" pitchFamily="18" charset="0"/>
                          </a:rPr>
                        </m:ctrlPr>
                      </m:accPr>
                      <m:e>
                        <m:r>
                          <a:rPr lang="en-IN" b="0" i="1" smtClean="0">
                            <a:latin typeface="Cambria Math" panose="02040503050406030204" pitchFamily="18" charset="0"/>
                          </a:rPr>
                          <m:t>𝑢</m:t>
                        </m:r>
                      </m:e>
                    </m:acc>
                    <m:r>
                      <a:rPr lang="en-IN" b="0" i="1" dirty="0" smtClean="0">
                        <a:latin typeface="Cambria Math" panose="02040503050406030204" pitchFamily="18" charset="0"/>
                      </a:rPr>
                      <m:t>=</m:t>
                    </m:r>
                    <m:f>
                      <m:fPr>
                        <m:ctrlPr>
                          <a:rPr lang="en-IN" b="0" i="1" dirty="0" smtClean="0">
                            <a:latin typeface="Cambria Math" panose="02040503050406030204" pitchFamily="18" charset="0"/>
                          </a:rPr>
                        </m:ctrlPr>
                      </m:fPr>
                      <m:num>
                        <m:acc>
                          <m:accPr>
                            <m:chr m:val="̅"/>
                            <m:ctrlPr>
                              <a:rPr lang="en-IN" b="0" i="1" dirty="0" smtClean="0">
                                <a:latin typeface="Cambria Math" panose="02040503050406030204" pitchFamily="18" charset="0"/>
                              </a:rPr>
                            </m:ctrlPr>
                          </m:accPr>
                          <m:e>
                            <m:r>
                              <a:rPr lang="en-IN" b="0" i="1" dirty="0" smtClean="0">
                                <a:latin typeface="Cambria Math" panose="02040503050406030204" pitchFamily="18" charset="0"/>
                              </a:rPr>
                              <m:t>𝑣</m:t>
                            </m:r>
                          </m:e>
                        </m:acc>
                      </m:num>
                      <m:den>
                        <m:d>
                          <m:dPr>
                            <m:begChr m:val="|"/>
                            <m:endChr m:val="|"/>
                            <m:ctrlPr>
                              <a:rPr lang="en-IN" b="0" i="1" dirty="0" smtClean="0">
                                <a:latin typeface="Cambria Math" panose="02040503050406030204" pitchFamily="18" charset="0"/>
                              </a:rPr>
                            </m:ctrlPr>
                          </m:dPr>
                          <m:e>
                            <m:d>
                              <m:dPr>
                                <m:begChr m:val="|"/>
                                <m:endChr m:val="|"/>
                                <m:ctrlPr>
                                  <a:rPr lang="en-IN" b="0" i="1" dirty="0" smtClean="0">
                                    <a:latin typeface="Cambria Math" panose="02040503050406030204" pitchFamily="18" charset="0"/>
                                  </a:rPr>
                                </m:ctrlPr>
                              </m:dPr>
                              <m:e>
                                <m:acc>
                                  <m:accPr>
                                    <m:chr m:val="̅"/>
                                    <m:ctrlPr>
                                      <a:rPr lang="en-IN" b="0" i="1" dirty="0" smtClean="0">
                                        <a:latin typeface="Cambria Math" panose="02040503050406030204" pitchFamily="18" charset="0"/>
                                      </a:rPr>
                                    </m:ctrlPr>
                                  </m:accPr>
                                  <m:e>
                                    <m:r>
                                      <a:rPr lang="en-IN" b="0" i="1" dirty="0" smtClean="0">
                                        <a:latin typeface="Cambria Math" panose="02040503050406030204" pitchFamily="18" charset="0"/>
                                      </a:rPr>
                                      <m:t>𝑣</m:t>
                                    </m:r>
                                  </m:e>
                                </m:acc>
                              </m:e>
                            </m:d>
                          </m:e>
                        </m:d>
                      </m:den>
                    </m:f>
                    <m:r>
                      <a:rPr lang="en-IN" b="0" i="1" dirty="0" smtClean="0">
                        <a:latin typeface="Cambria Math" panose="02040503050406030204" pitchFamily="18" charset="0"/>
                      </a:rPr>
                      <m:t>=</m:t>
                    </m:r>
                    <m:f>
                      <m:fPr>
                        <m:ctrlPr>
                          <a:rPr lang="en-IN" b="0" i="1" dirty="0" smtClean="0">
                            <a:latin typeface="Cambria Math" panose="02040503050406030204" pitchFamily="18" charset="0"/>
                          </a:rPr>
                        </m:ctrlPr>
                      </m:fPr>
                      <m:num>
                        <m:acc>
                          <m:accPr>
                            <m:chr m:val="̅"/>
                            <m:ctrlPr>
                              <a:rPr lang="en-IN" b="0" i="1" dirty="0" smtClean="0">
                                <a:latin typeface="Cambria Math" panose="02040503050406030204" pitchFamily="18" charset="0"/>
                              </a:rPr>
                            </m:ctrlPr>
                          </m:accPr>
                          <m:e>
                            <m:r>
                              <a:rPr lang="en-IN" b="0" i="1" dirty="0" smtClean="0">
                                <a:latin typeface="Cambria Math" panose="02040503050406030204" pitchFamily="18" charset="0"/>
                              </a:rPr>
                              <m:t>𝑣</m:t>
                            </m:r>
                          </m:e>
                        </m:acc>
                      </m:num>
                      <m:den>
                        <m:rad>
                          <m:radPr>
                            <m:degHide m:val="on"/>
                            <m:ctrlPr>
                              <a:rPr lang="en-IN" b="0" i="1" dirty="0" smtClean="0">
                                <a:latin typeface="Cambria Math" panose="02040503050406030204" pitchFamily="18" charset="0"/>
                              </a:rPr>
                            </m:ctrlPr>
                          </m:radPr>
                          <m:deg/>
                          <m:e>
                            <m:r>
                              <a:rPr lang="en-IN" b="0" i="1" dirty="0" smtClean="0">
                                <a:latin typeface="Cambria Math" panose="02040503050406030204" pitchFamily="18" charset="0"/>
                              </a:rPr>
                              <m:t>14</m:t>
                            </m:r>
                          </m:e>
                        </m:rad>
                      </m:den>
                    </m:f>
                    <m:r>
                      <a:rPr lang="en-IN" b="0" i="1" dirty="0" smtClean="0">
                        <a:latin typeface="Cambria Math" panose="02040503050406030204" pitchFamily="18" charset="0"/>
                      </a:rPr>
                      <m:t>=</m:t>
                    </m:r>
                    <m:f>
                      <m:fPr>
                        <m:ctrlPr>
                          <a:rPr lang="en-IN" b="0" i="1" dirty="0" smtClean="0">
                            <a:latin typeface="Cambria Math" panose="02040503050406030204" pitchFamily="18" charset="0"/>
                          </a:rPr>
                        </m:ctrlPr>
                      </m:fPr>
                      <m:num>
                        <m:r>
                          <a:rPr lang="en-IN" b="0" i="1" dirty="0" smtClean="0">
                            <a:latin typeface="Cambria Math" panose="02040503050406030204" pitchFamily="18" charset="0"/>
                          </a:rPr>
                          <m:t>1</m:t>
                        </m:r>
                      </m:num>
                      <m:den>
                        <m:rad>
                          <m:radPr>
                            <m:degHide m:val="on"/>
                            <m:ctrlPr>
                              <a:rPr lang="en-IN" b="0" i="1" dirty="0" smtClean="0">
                                <a:latin typeface="Cambria Math" panose="02040503050406030204" pitchFamily="18" charset="0"/>
                              </a:rPr>
                            </m:ctrlPr>
                          </m:radPr>
                          <m:deg/>
                          <m:e>
                            <m:r>
                              <a:rPr lang="en-IN" b="0" i="1" dirty="0" smtClean="0">
                                <a:latin typeface="Cambria Math" panose="02040503050406030204" pitchFamily="18" charset="0"/>
                              </a:rPr>
                              <m:t>14</m:t>
                            </m:r>
                          </m:e>
                        </m:rad>
                      </m:den>
                    </m:f>
                    <m:d>
                      <m:dPr>
                        <m:begChr m:val="["/>
                        <m:endChr m:val="]"/>
                        <m:ctrlPr>
                          <a:rPr lang="en-IN" i="1" dirty="0">
                            <a:latin typeface="Cambria Math" panose="02040503050406030204" pitchFamily="18" charset="0"/>
                          </a:rPr>
                        </m:ctrlPr>
                      </m:dPr>
                      <m:e>
                        <m:m>
                          <m:mPr>
                            <m:mcs>
                              <m:mc>
                                <m:mcPr>
                                  <m:count m:val="1"/>
                                  <m:mcJc m:val="center"/>
                                </m:mcPr>
                              </m:mc>
                            </m:mcs>
                            <m:ctrlPr>
                              <a:rPr lang="en-IN" i="1" dirty="0">
                                <a:latin typeface="Cambria Math" panose="02040503050406030204" pitchFamily="18" charset="0"/>
                              </a:rPr>
                            </m:ctrlPr>
                          </m:mPr>
                          <m:mr>
                            <m:e>
                              <m:r>
                                <m:rPr>
                                  <m:brk m:alnAt="7"/>
                                </m:rPr>
                                <a:rPr lang="en-IN" i="1" dirty="0">
                                  <a:latin typeface="Cambria Math" panose="02040503050406030204" pitchFamily="18" charset="0"/>
                                </a:rPr>
                                <m:t>1</m:t>
                              </m:r>
                            </m:e>
                          </m:mr>
                          <m:mr>
                            <m:e>
                              <m:eqArr>
                                <m:eqArrPr>
                                  <m:ctrlPr>
                                    <a:rPr lang="en-IN" i="1" dirty="0">
                                      <a:latin typeface="Cambria Math" panose="02040503050406030204" pitchFamily="18" charset="0"/>
                                    </a:rPr>
                                  </m:ctrlPr>
                                </m:eqArrPr>
                                <m:e>
                                  <m:r>
                                    <a:rPr lang="en-IN" i="1" dirty="0">
                                      <a:latin typeface="Cambria Math" panose="02040503050406030204" pitchFamily="18" charset="0"/>
                                    </a:rPr>
                                    <m:t>2</m:t>
                                  </m:r>
                                </m:e>
                                <m:e>
                                  <m:r>
                                    <a:rPr lang="en-IN" i="1" dirty="0">
                                      <a:latin typeface="Cambria Math" panose="02040503050406030204" pitchFamily="18" charset="0"/>
                                    </a:rPr>
                                    <m:t>3</m:t>
                                  </m:r>
                                </m:e>
                              </m:eqArr>
                            </m:e>
                          </m:mr>
                        </m:m>
                      </m:e>
                    </m:d>
                  </m:oMath>
                </a14:m>
                <a:r>
                  <a:rPr lang="en-IN" dirty="0"/>
                  <a:t>. The length of </a:t>
                </a:r>
                <a14:m>
                  <m:oMath xmlns:m="http://schemas.openxmlformats.org/officeDocument/2006/math">
                    <m:acc>
                      <m:accPr>
                        <m:chr m:val="̅"/>
                        <m:ctrlPr>
                          <a:rPr lang="en-IN" b="0" i="1" smtClean="0">
                            <a:latin typeface="Cambria Math" panose="02040503050406030204" pitchFamily="18" charset="0"/>
                          </a:rPr>
                        </m:ctrlPr>
                      </m:accPr>
                      <m:e>
                        <m:r>
                          <a:rPr lang="en-IN" b="0" i="1" smtClean="0">
                            <a:latin typeface="Cambria Math" panose="02040503050406030204" pitchFamily="18" charset="0"/>
                          </a:rPr>
                          <m:t>𝑢</m:t>
                        </m:r>
                      </m:e>
                    </m:acc>
                    <m:r>
                      <a:rPr lang="en-IN" b="0" i="1" dirty="0" smtClean="0">
                        <a:latin typeface="Cambria Math" panose="02040503050406030204" pitchFamily="18" charset="0"/>
                      </a:rPr>
                      <m:t>, </m:t>
                    </m:r>
                    <m:d>
                      <m:dPr>
                        <m:begChr m:val="|"/>
                        <m:endChr m:val="|"/>
                        <m:ctrlPr>
                          <a:rPr lang="en-IN" b="0" i="1" dirty="0" smtClean="0">
                            <a:latin typeface="Cambria Math" panose="02040503050406030204" pitchFamily="18" charset="0"/>
                          </a:rPr>
                        </m:ctrlPr>
                      </m:dPr>
                      <m:e>
                        <m:d>
                          <m:dPr>
                            <m:begChr m:val="|"/>
                            <m:endChr m:val="|"/>
                            <m:ctrlPr>
                              <a:rPr lang="en-IN" b="0" i="1" dirty="0" smtClean="0">
                                <a:latin typeface="Cambria Math" panose="02040503050406030204" pitchFamily="18" charset="0"/>
                              </a:rPr>
                            </m:ctrlPr>
                          </m:dPr>
                          <m:e>
                            <m:acc>
                              <m:accPr>
                                <m:chr m:val="̅"/>
                                <m:ctrlPr>
                                  <a:rPr lang="en-IN" b="0" i="1" dirty="0" smtClean="0">
                                    <a:latin typeface="Cambria Math" panose="02040503050406030204" pitchFamily="18" charset="0"/>
                                  </a:rPr>
                                </m:ctrlPr>
                              </m:accPr>
                              <m:e>
                                <m:r>
                                  <a:rPr lang="en-IN" b="0" i="1" dirty="0" smtClean="0">
                                    <a:latin typeface="Cambria Math" panose="02040503050406030204" pitchFamily="18" charset="0"/>
                                  </a:rPr>
                                  <m:t>𝑢</m:t>
                                </m:r>
                              </m:e>
                            </m:acc>
                          </m:e>
                        </m:d>
                      </m:e>
                    </m:d>
                    <m:r>
                      <a:rPr lang="en-IN" b="0" i="1" dirty="0" smtClean="0">
                        <a:latin typeface="Cambria Math" panose="02040503050406030204" pitchFamily="18" charset="0"/>
                      </a:rPr>
                      <m:t>=</m:t>
                    </m:r>
                    <m:rad>
                      <m:radPr>
                        <m:degHide m:val="on"/>
                        <m:ctrlPr>
                          <a:rPr lang="en-IN" b="0" i="1" dirty="0" smtClean="0">
                            <a:latin typeface="Cambria Math" panose="02040503050406030204" pitchFamily="18" charset="0"/>
                          </a:rPr>
                        </m:ctrlPr>
                      </m:radPr>
                      <m:deg/>
                      <m:e>
                        <m:f>
                          <m:fPr>
                            <m:ctrlPr>
                              <a:rPr lang="en-IN" b="0" i="1" dirty="0" smtClean="0">
                                <a:latin typeface="Cambria Math" panose="02040503050406030204" pitchFamily="18" charset="0"/>
                              </a:rPr>
                            </m:ctrlPr>
                          </m:fPr>
                          <m:num>
                            <m:r>
                              <a:rPr lang="en-IN" b="0" i="1" dirty="0" smtClean="0">
                                <a:latin typeface="Cambria Math" panose="02040503050406030204" pitchFamily="18" charset="0"/>
                              </a:rPr>
                              <m:t>1</m:t>
                            </m:r>
                          </m:num>
                          <m:den>
                            <m:r>
                              <a:rPr lang="en-IN" b="0" i="1" dirty="0" smtClean="0">
                                <a:latin typeface="Cambria Math" panose="02040503050406030204" pitchFamily="18" charset="0"/>
                              </a:rPr>
                              <m:t>14</m:t>
                            </m:r>
                          </m:den>
                        </m:f>
                        <m:r>
                          <a:rPr lang="en-IN" b="0" i="1" dirty="0" smtClean="0">
                            <a:latin typeface="Cambria Math" panose="02040503050406030204" pitchFamily="18" charset="0"/>
                          </a:rPr>
                          <m:t>+</m:t>
                        </m:r>
                        <m:f>
                          <m:fPr>
                            <m:ctrlPr>
                              <a:rPr lang="en-IN" b="0" i="1" dirty="0" smtClean="0">
                                <a:latin typeface="Cambria Math" panose="02040503050406030204" pitchFamily="18" charset="0"/>
                              </a:rPr>
                            </m:ctrlPr>
                          </m:fPr>
                          <m:num>
                            <m:r>
                              <a:rPr lang="en-IN" b="0" i="1" dirty="0" smtClean="0">
                                <a:latin typeface="Cambria Math" panose="02040503050406030204" pitchFamily="18" charset="0"/>
                              </a:rPr>
                              <m:t>4</m:t>
                            </m:r>
                          </m:num>
                          <m:den>
                            <m:r>
                              <a:rPr lang="en-IN" b="0" i="1" dirty="0" smtClean="0">
                                <a:latin typeface="Cambria Math" panose="02040503050406030204" pitchFamily="18" charset="0"/>
                              </a:rPr>
                              <m:t>14</m:t>
                            </m:r>
                          </m:den>
                        </m:f>
                        <m:r>
                          <a:rPr lang="en-IN" b="0" i="1" dirty="0" smtClean="0">
                            <a:latin typeface="Cambria Math" panose="02040503050406030204" pitchFamily="18" charset="0"/>
                          </a:rPr>
                          <m:t>+</m:t>
                        </m:r>
                        <m:f>
                          <m:fPr>
                            <m:ctrlPr>
                              <a:rPr lang="en-IN" b="0" i="1" dirty="0" smtClean="0">
                                <a:latin typeface="Cambria Math" panose="02040503050406030204" pitchFamily="18" charset="0"/>
                              </a:rPr>
                            </m:ctrlPr>
                          </m:fPr>
                          <m:num>
                            <m:r>
                              <a:rPr lang="en-IN" b="0" i="1" dirty="0" smtClean="0">
                                <a:latin typeface="Cambria Math" panose="02040503050406030204" pitchFamily="18" charset="0"/>
                              </a:rPr>
                              <m:t>9</m:t>
                            </m:r>
                          </m:num>
                          <m:den>
                            <m:r>
                              <a:rPr lang="en-IN" b="0" i="1" dirty="0" smtClean="0">
                                <a:latin typeface="Cambria Math" panose="02040503050406030204" pitchFamily="18" charset="0"/>
                              </a:rPr>
                              <m:t>14</m:t>
                            </m:r>
                          </m:den>
                        </m:f>
                      </m:e>
                    </m:rad>
                    <m:r>
                      <a:rPr lang="en-IN" b="0" i="1" dirty="0" smtClean="0">
                        <a:latin typeface="Cambria Math" panose="02040503050406030204" pitchFamily="18" charset="0"/>
                      </a:rPr>
                      <m:t>=</m:t>
                    </m:r>
                    <m:rad>
                      <m:radPr>
                        <m:degHide m:val="on"/>
                        <m:ctrlPr>
                          <a:rPr lang="en-IN" b="0" i="1" dirty="0" smtClean="0">
                            <a:latin typeface="Cambria Math" panose="02040503050406030204" pitchFamily="18" charset="0"/>
                          </a:rPr>
                        </m:ctrlPr>
                      </m:radPr>
                      <m:deg/>
                      <m:e>
                        <m:f>
                          <m:fPr>
                            <m:ctrlPr>
                              <a:rPr lang="en-IN" b="0" i="1" dirty="0" smtClean="0">
                                <a:latin typeface="Cambria Math" panose="02040503050406030204" pitchFamily="18" charset="0"/>
                              </a:rPr>
                            </m:ctrlPr>
                          </m:fPr>
                          <m:num>
                            <m:r>
                              <a:rPr lang="en-IN" b="0" i="1" dirty="0" smtClean="0">
                                <a:latin typeface="Cambria Math" panose="02040503050406030204" pitchFamily="18" charset="0"/>
                              </a:rPr>
                              <m:t>14</m:t>
                            </m:r>
                          </m:num>
                          <m:den>
                            <m:r>
                              <a:rPr lang="en-IN" b="0" i="1" dirty="0" smtClean="0">
                                <a:latin typeface="Cambria Math" panose="02040503050406030204" pitchFamily="18" charset="0"/>
                              </a:rPr>
                              <m:t>14</m:t>
                            </m:r>
                          </m:den>
                        </m:f>
                      </m:e>
                    </m:rad>
                    <m:r>
                      <a:rPr lang="en-IN" b="0" i="1" dirty="0" smtClean="0">
                        <a:latin typeface="Cambria Math" panose="02040503050406030204" pitchFamily="18" charset="0"/>
                      </a:rPr>
                      <m:t>=</m:t>
                    </m:r>
                    <m:r>
                      <a:rPr lang="en-IN" b="0" i="1" dirty="0" smtClean="0">
                        <a:latin typeface="Cambria Math" panose="02040503050406030204" pitchFamily="18" charset="0"/>
                      </a:rPr>
                      <m:t>1</m:t>
                    </m:r>
                  </m:oMath>
                </a14:m>
                <a:r>
                  <a:rPr lang="en-IN" b="0" dirty="0"/>
                  <a:t>, </a:t>
                </a:r>
                <a14:m>
                  <m:oMath xmlns:m="http://schemas.openxmlformats.org/officeDocument/2006/math">
                    <m:acc>
                      <m:accPr>
                        <m:chr m:val="̅"/>
                        <m:ctrlPr>
                          <a:rPr lang="en-IN" b="0" i="1" smtClean="0">
                            <a:latin typeface="Cambria Math" panose="02040503050406030204" pitchFamily="18" charset="0"/>
                          </a:rPr>
                        </m:ctrlPr>
                      </m:accPr>
                      <m:e>
                        <m:r>
                          <a:rPr lang="en-IN" b="0" i="1" smtClean="0">
                            <a:latin typeface="Cambria Math" panose="02040503050406030204" pitchFamily="18" charset="0"/>
                          </a:rPr>
                          <m:t>𝑢</m:t>
                        </m:r>
                      </m:e>
                    </m:acc>
                  </m:oMath>
                </a14:m>
                <a:r>
                  <a:rPr lang="en-IN" dirty="0"/>
                  <a:t> is a unit vector</a:t>
                </a:r>
                <a14:m>
                  <m:oMath xmlns:m="http://schemas.openxmlformats.org/officeDocument/2006/math">
                    <m:r>
                      <a:rPr lang="en-IN" b="0" i="1" smtClean="0">
                        <a:latin typeface="Cambria Math" panose="02040503050406030204" pitchFamily="18" charset="0"/>
                      </a:rPr>
                      <m:t> </m:t>
                    </m:r>
                  </m:oMath>
                </a14:m>
                <a:endParaRPr lang="en-IN" b="0" dirty="0"/>
              </a:p>
              <a:p>
                <a:r>
                  <a:rPr lang="en-IN" dirty="0"/>
                  <a:t>The components of unit vector </a:t>
                </a:r>
                <a14:m>
                  <m:oMath xmlns:m="http://schemas.openxmlformats.org/officeDocument/2006/math">
                    <m:acc>
                      <m:accPr>
                        <m:chr m:val="̅"/>
                        <m:ctrlPr>
                          <a:rPr lang="en-IN" b="0" i="1" smtClean="0">
                            <a:latin typeface="Cambria Math" panose="02040503050406030204" pitchFamily="18" charset="0"/>
                          </a:rPr>
                        </m:ctrlPr>
                      </m:accPr>
                      <m:e>
                        <m:r>
                          <a:rPr lang="en-IN" b="0" i="1" smtClean="0">
                            <a:latin typeface="Cambria Math" panose="02040503050406030204" pitchFamily="18" charset="0"/>
                          </a:rPr>
                          <m:t>𝑢</m:t>
                        </m:r>
                      </m:e>
                    </m:acc>
                  </m:oMath>
                </a14:m>
                <a:r>
                  <a:rPr lang="en-IN" dirty="0"/>
                  <a:t> that makes an angle </a:t>
                </a:r>
                <a14:m>
                  <m:oMath xmlns:m="http://schemas.openxmlformats.org/officeDocument/2006/math">
                    <m:r>
                      <a:rPr lang="en-IN" b="0" i="1" smtClean="0">
                        <a:latin typeface="Cambria Math" panose="02040503050406030204" pitchFamily="18" charset="0"/>
                      </a:rPr>
                      <m:t>𝜃</m:t>
                    </m:r>
                  </m:oMath>
                </a14:m>
                <a:r>
                  <a:rPr lang="en-IN" dirty="0"/>
                  <a:t> with </a:t>
                </a:r>
                <a14:m>
                  <m:oMath xmlns:m="http://schemas.openxmlformats.org/officeDocument/2006/math">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𝑎𝑥𝑖𝑠</m:t>
                    </m:r>
                  </m:oMath>
                </a14:m>
                <a:r>
                  <a:rPr lang="en-IN" dirty="0"/>
                  <a:t> are </a:t>
                </a:r>
                <a14:m>
                  <m:oMath xmlns:m="http://schemas.openxmlformats.org/officeDocument/2006/math">
                    <m:r>
                      <a:rPr lang="en-IN" b="0" i="1" smtClean="0">
                        <a:latin typeface="Cambria Math" panose="02040503050406030204" pitchFamily="18" charset="0"/>
                      </a:rPr>
                      <m:t>(</m:t>
                    </m:r>
                    <m:r>
                      <a:rPr lang="en-IN" b="0" i="1" smtClean="0">
                        <a:latin typeface="Cambria Math" panose="02040503050406030204" pitchFamily="18" charset="0"/>
                      </a:rPr>
                      <m:t>𝑐𝑜𝑠</m:t>
                    </m:r>
                    <m:r>
                      <a:rPr lang="en-IN" b="0" i="1" smtClean="0">
                        <a:latin typeface="Cambria Math" panose="02040503050406030204" pitchFamily="18" charset="0"/>
                      </a:rPr>
                      <m:t>𝜃</m:t>
                    </m:r>
                    <m:r>
                      <a:rPr lang="en-IN" b="0" i="1" smtClean="0">
                        <a:latin typeface="Cambria Math" panose="02040503050406030204" pitchFamily="18" charset="0"/>
                      </a:rPr>
                      <m:t>, </m:t>
                    </m:r>
                    <m:r>
                      <a:rPr lang="en-IN" b="0" i="1" smtClean="0">
                        <a:latin typeface="Cambria Math" panose="02040503050406030204" pitchFamily="18" charset="0"/>
                      </a:rPr>
                      <m:t>𝑠𝑖𝑛</m:t>
                    </m:r>
                    <m:r>
                      <a:rPr lang="en-IN" b="0" i="1" smtClean="0">
                        <a:latin typeface="Cambria Math" panose="02040503050406030204" pitchFamily="18" charset="0"/>
                      </a:rPr>
                      <m:t>𝜃</m:t>
                    </m:r>
                    <m:r>
                      <a:rPr lang="en-IN" b="0" i="1" smtClean="0">
                        <a:latin typeface="Cambria Math" panose="02040503050406030204" pitchFamily="18" charset="0"/>
                      </a:rPr>
                      <m:t>)</m:t>
                    </m:r>
                  </m:oMath>
                </a14:m>
                <a:endParaRPr lang="en-IN" dirty="0"/>
              </a:p>
              <a:p>
                <a:r>
                  <a:rPr lang="en-IN" dirty="0"/>
                  <a:t>If the angle between two vectors </a:t>
                </a:r>
                <a14:m>
                  <m:oMath xmlns:m="http://schemas.openxmlformats.org/officeDocument/2006/math">
                    <m:acc>
                      <m:accPr>
                        <m:chr m:val="̅"/>
                        <m:ctrlPr>
                          <a:rPr lang="en-IN" b="0" i="1" smtClean="0">
                            <a:latin typeface="Cambria Math" panose="02040503050406030204" pitchFamily="18" charset="0"/>
                          </a:rPr>
                        </m:ctrlPr>
                      </m:accPr>
                      <m:e>
                        <m:r>
                          <a:rPr lang="en-IN" b="0" i="1" smtClean="0">
                            <a:latin typeface="Cambria Math" panose="02040503050406030204" pitchFamily="18" charset="0"/>
                          </a:rPr>
                          <m:t>𝑣</m:t>
                        </m:r>
                      </m:e>
                    </m:acc>
                    <m:r>
                      <a:rPr lang="en-IN" b="0" i="1" dirty="0" smtClean="0">
                        <a:latin typeface="Cambria Math" panose="02040503050406030204" pitchFamily="18" charset="0"/>
                      </a:rPr>
                      <m:t>, </m:t>
                    </m:r>
                    <m:acc>
                      <m:accPr>
                        <m:chr m:val="̅"/>
                        <m:ctrlPr>
                          <a:rPr lang="en-IN" b="0" i="1" dirty="0" smtClean="0">
                            <a:latin typeface="Cambria Math" panose="02040503050406030204" pitchFamily="18" charset="0"/>
                          </a:rPr>
                        </m:ctrlPr>
                      </m:accPr>
                      <m:e>
                        <m:r>
                          <a:rPr lang="en-IN" b="0" i="1" dirty="0" smtClean="0">
                            <a:latin typeface="Cambria Math" panose="02040503050406030204" pitchFamily="18" charset="0"/>
                          </a:rPr>
                          <m:t>𝑤</m:t>
                        </m:r>
                      </m:e>
                    </m:acc>
                  </m:oMath>
                </a14:m>
                <a:r>
                  <a:rPr lang="en-IN" dirty="0"/>
                  <a:t> is </a:t>
                </a:r>
                <a14:m>
                  <m:oMath xmlns:m="http://schemas.openxmlformats.org/officeDocument/2006/math">
                    <m:r>
                      <a:rPr lang="en-IN" b="0" i="1" smtClean="0">
                        <a:latin typeface="Cambria Math" panose="02040503050406030204" pitchFamily="18" charset="0"/>
                      </a:rPr>
                      <m:t>𝜃</m:t>
                    </m:r>
                  </m:oMath>
                </a14:m>
                <a:r>
                  <a:rPr lang="en-IN" dirty="0"/>
                  <a:t>, then </a:t>
                </a:r>
                <a14:m>
                  <m:oMath xmlns:m="http://schemas.openxmlformats.org/officeDocument/2006/math">
                    <m:r>
                      <a:rPr lang="en-IN" b="0" i="1" smtClean="0">
                        <a:latin typeface="Cambria Math" panose="02040503050406030204" pitchFamily="18" charset="0"/>
                      </a:rPr>
                      <m:t>𝑐𝑜𝑠</m:t>
                    </m:r>
                    <m:r>
                      <a:rPr lang="en-IN" b="0" i="1" smtClean="0">
                        <a:latin typeface="Cambria Math" panose="02040503050406030204" pitchFamily="18" charset="0"/>
                      </a:rPr>
                      <m:t>𝜃</m:t>
                    </m:r>
                    <m:r>
                      <a:rPr lang="en-IN" b="0" i="1" smtClean="0">
                        <a:latin typeface="Cambria Math" panose="02040503050406030204" pitchFamily="18" charset="0"/>
                      </a:rPr>
                      <m:t>=</m:t>
                    </m:r>
                    <m:f>
                      <m:fPr>
                        <m:ctrlPr>
                          <a:rPr lang="en-IN" b="0" i="1" smtClean="0">
                            <a:latin typeface="Cambria Math" panose="02040503050406030204" pitchFamily="18" charset="0"/>
                          </a:rPr>
                        </m:ctrlPr>
                      </m:fPr>
                      <m:num>
                        <m:acc>
                          <m:accPr>
                            <m:chr m:val="̅"/>
                            <m:ctrlPr>
                              <a:rPr lang="en-IN" i="1">
                                <a:latin typeface="Cambria Math" panose="02040503050406030204" pitchFamily="18" charset="0"/>
                              </a:rPr>
                            </m:ctrlPr>
                          </m:accPr>
                          <m:e>
                            <m:r>
                              <a:rPr lang="en-IN" i="1">
                                <a:latin typeface="Cambria Math" panose="02040503050406030204" pitchFamily="18" charset="0"/>
                              </a:rPr>
                              <m:t>𝑣</m:t>
                            </m:r>
                          </m:e>
                        </m:acc>
                        <m:r>
                          <a:rPr lang="en-IN" i="1">
                            <a:latin typeface="Cambria Math" panose="02040503050406030204" pitchFamily="18" charset="0"/>
                          </a:rPr>
                          <m:t>.</m:t>
                        </m:r>
                        <m:acc>
                          <m:accPr>
                            <m:chr m:val="̅"/>
                            <m:ctrlPr>
                              <a:rPr lang="en-IN" b="0" i="1" smtClean="0">
                                <a:latin typeface="Cambria Math" panose="02040503050406030204" pitchFamily="18" charset="0"/>
                              </a:rPr>
                            </m:ctrlPr>
                          </m:accPr>
                          <m:e>
                            <m:r>
                              <a:rPr lang="en-IN" b="0" i="1" smtClean="0">
                                <a:latin typeface="Cambria Math" panose="02040503050406030204" pitchFamily="18" charset="0"/>
                              </a:rPr>
                              <m:t>𝑤</m:t>
                            </m:r>
                          </m:e>
                        </m:acc>
                      </m:num>
                      <m:den>
                        <m:d>
                          <m:dPr>
                            <m:begChr m:val="|"/>
                            <m:endChr m:val="|"/>
                            <m:ctrlPr>
                              <a:rPr lang="en-IN" b="0" i="1" smtClean="0">
                                <a:latin typeface="Cambria Math" panose="02040503050406030204" pitchFamily="18" charset="0"/>
                              </a:rPr>
                            </m:ctrlPr>
                          </m:dPr>
                          <m:e>
                            <m:d>
                              <m:dPr>
                                <m:begChr m:val="|"/>
                                <m:endChr m:val="|"/>
                                <m:ctrlPr>
                                  <a:rPr lang="en-IN" b="0" i="1" smtClean="0">
                                    <a:latin typeface="Cambria Math" panose="02040503050406030204" pitchFamily="18" charset="0"/>
                                  </a:rPr>
                                </m:ctrlPr>
                              </m:dPr>
                              <m:e>
                                <m:acc>
                                  <m:accPr>
                                    <m:chr m:val="̅"/>
                                    <m:ctrlPr>
                                      <a:rPr lang="en-IN" b="0" i="1" smtClean="0">
                                        <a:latin typeface="Cambria Math" panose="02040503050406030204" pitchFamily="18" charset="0"/>
                                      </a:rPr>
                                    </m:ctrlPr>
                                  </m:accPr>
                                  <m:e>
                                    <m:r>
                                      <a:rPr lang="en-IN" b="0" i="1" smtClean="0">
                                        <a:latin typeface="Cambria Math" panose="02040503050406030204" pitchFamily="18" charset="0"/>
                                      </a:rPr>
                                      <m:t>𝑣</m:t>
                                    </m:r>
                                  </m:e>
                                </m:acc>
                              </m:e>
                            </m:d>
                          </m:e>
                        </m:d>
                        <m:r>
                          <a:rPr lang="en-IN" b="0" i="1" smtClean="0">
                            <a:latin typeface="Cambria Math" panose="02040503050406030204" pitchFamily="18" charset="0"/>
                          </a:rPr>
                          <m:t>.|</m:t>
                        </m:r>
                        <m:d>
                          <m:dPr>
                            <m:begChr m:val="|"/>
                            <m:endChr m:val="|"/>
                            <m:ctrlPr>
                              <a:rPr lang="en-IN" b="0" i="1" smtClean="0">
                                <a:latin typeface="Cambria Math" panose="02040503050406030204" pitchFamily="18" charset="0"/>
                              </a:rPr>
                            </m:ctrlPr>
                          </m:dPr>
                          <m:e>
                            <m:acc>
                              <m:accPr>
                                <m:chr m:val="̅"/>
                                <m:ctrlPr>
                                  <a:rPr lang="en-IN" b="0" i="1" smtClean="0">
                                    <a:latin typeface="Cambria Math" panose="02040503050406030204" pitchFamily="18" charset="0"/>
                                  </a:rPr>
                                </m:ctrlPr>
                              </m:accPr>
                              <m:e>
                                <m:r>
                                  <a:rPr lang="en-IN" b="0" i="1" smtClean="0">
                                    <a:latin typeface="Cambria Math" panose="02040503050406030204" pitchFamily="18" charset="0"/>
                                  </a:rPr>
                                  <m:t>𝑤</m:t>
                                </m:r>
                              </m:e>
                            </m:acc>
                          </m:e>
                        </m:d>
                        <m:r>
                          <a:rPr lang="en-IN" b="0" i="1" smtClean="0">
                            <a:latin typeface="Cambria Math" panose="02040503050406030204" pitchFamily="18" charset="0"/>
                          </a:rPr>
                          <m:t>|</m:t>
                        </m:r>
                      </m:den>
                    </m:f>
                  </m:oMath>
                </a14:m>
                <a:endParaRPr lang="en-IN" dirty="0"/>
              </a:p>
              <a:p>
                <a:pPr lvl="1"/>
                <a:r>
                  <a:rPr lang="en-IN" dirty="0"/>
                  <a:t>The angle </a:t>
                </a:r>
                <a14:m>
                  <m:oMath xmlns:m="http://schemas.openxmlformats.org/officeDocument/2006/math">
                    <m:r>
                      <a:rPr lang="en-IN" b="0" i="1" smtClean="0">
                        <a:latin typeface="Cambria Math" panose="02040503050406030204" pitchFamily="18" charset="0"/>
                      </a:rPr>
                      <m:t>𝜃</m:t>
                    </m:r>
                    <m:r>
                      <a:rPr lang="en-IN" b="0" i="1" smtClean="0">
                        <a:latin typeface="Cambria Math" panose="02040503050406030204" pitchFamily="18" charset="0"/>
                      </a:rPr>
                      <m:t>=</m:t>
                    </m:r>
                    <m:d>
                      <m:dPr>
                        <m:begChr m:val="{"/>
                        <m:endChr m:val=""/>
                        <m:ctrlPr>
                          <a:rPr lang="en-IN" b="0" i="1" smtClean="0">
                            <a:latin typeface="Cambria Math" panose="02040503050406030204" pitchFamily="18" charset="0"/>
                          </a:rPr>
                        </m:ctrlPr>
                      </m:dPr>
                      <m:e>
                        <m:eqArr>
                          <m:eqArrPr>
                            <m:ctrlPr>
                              <a:rPr lang="en-IN" b="0" i="1" smtClean="0">
                                <a:latin typeface="Cambria Math" panose="02040503050406030204" pitchFamily="18" charset="0"/>
                              </a:rPr>
                            </m:ctrlPr>
                          </m:eqArrPr>
                          <m:e>
                            <m:r>
                              <a:rPr lang="en-IN" b="0" i="1" smtClean="0">
                                <a:latin typeface="Cambria Math" panose="02040503050406030204" pitchFamily="18" charset="0"/>
                              </a:rPr>
                              <m:t>+</m:t>
                            </m:r>
                            <m:r>
                              <a:rPr lang="en-IN" b="0" i="1" smtClean="0">
                                <a:latin typeface="Cambria Math" panose="02040503050406030204" pitchFamily="18" charset="0"/>
                              </a:rPr>
                              <m:t>𝑣𝑒</m:t>
                            </m:r>
                            <m:r>
                              <a:rPr lang="en-IN" b="0" i="1" smtClean="0">
                                <a:latin typeface="Cambria Math" panose="02040503050406030204" pitchFamily="18" charset="0"/>
                              </a:rPr>
                              <m:t> , </m:t>
                            </m:r>
                            <m:r>
                              <a:rPr lang="en-IN" b="0" i="1" smtClean="0">
                                <a:latin typeface="Cambria Math" panose="02040503050406030204" pitchFamily="18" charset="0"/>
                              </a:rPr>
                              <m:t>𝑖𝑓</m:t>
                            </m:r>
                            <m:r>
                              <a:rPr lang="en-IN" b="0" i="1" smtClean="0">
                                <a:latin typeface="Cambria Math" panose="02040503050406030204" pitchFamily="18" charset="0"/>
                              </a:rPr>
                              <m:t> </m:t>
                            </m:r>
                            <m:r>
                              <a:rPr lang="en-IN" b="0" i="1" smtClean="0">
                                <a:latin typeface="Cambria Math" panose="02040503050406030204" pitchFamily="18" charset="0"/>
                              </a:rPr>
                              <m:t>𝜃</m:t>
                            </m:r>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r>
                                  <a:rPr lang="en-IN" b="0" i="1" smtClean="0">
                                    <a:latin typeface="Cambria Math" panose="02040503050406030204" pitchFamily="18" charset="0"/>
                                  </a:rPr>
                                  <m:t>90</m:t>
                                </m:r>
                              </m:e>
                              <m:sup>
                                <m:r>
                                  <a:rPr lang="en-IN" b="0" i="1" smtClean="0">
                                    <a:latin typeface="Cambria Math" panose="02040503050406030204" pitchFamily="18" charset="0"/>
                                  </a:rPr>
                                  <m:t>𝑜</m:t>
                                </m:r>
                              </m:sup>
                            </m:sSup>
                          </m:e>
                          <m:e>
                            <m:r>
                              <a:rPr lang="en-IN" b="0" i="1" smtClean="0">
                                <a:latin typeface="Cambria Math" panose="02040503050406030204" pitchFamily="18" charset="0"/>
                              </a:rPr>
                              <m:t>−</m:t>
                            </m:r>
                            <m:r>
                              <a:rPr lang="en-IN" b="0" i="1" smtClean="0">
                                <a:latin typeface="Cambria Math" panose="02040503050406030204" pitchFamily="18" charset="0"/>
                              </a:rPr>
                              <m:t>𝑣𝑒</m:t>
                            </m:r>
                            <m:r>
                              <a:rPr lang="en-IN" b="0" i="1" smtClean="0">
                                <a:latin typeface="Cambria Math" panose="02040503050406030204" pitchFamily="18" charset="0"/>
                              </a:rPr>
                              <m:t> </m:t>
                            </m:r>
                            <m:r>
                              <a:rPr lang="en-IN" b="0" i="1" smtClean="0">
                                <a:latin typeface="Cambria Math" panose="02040503050406030204" pitchFamily="18" charset="0"/>
                              </a:rPr>
                              <m:t>𝑖𝑓</m:t>
                            </m:r>
                            <m:r>
                              <a:rPr lang="en-IN" b="0" i="1" smtClean="0">
                                <a:latin typeface="Cambria Math" panose="02040503050406030204" pitchFamily="18" charset="0"/>
                              </a:rPr>
                              <m:t> </m:t>
                            </m:r>
                            <m:r>
                              <a:rPr lang="en-IN" b="0" i="1" smtClean="0">
                                <a:latin typeface="Cambria Math" panose="02040503050406030204" pitchFamily="18" charset="0"/>
                              </a:rPr>
                              <m:t>𝜃</m:t>
                            </m:r>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r>
                                  <a:rPr lang="en-IN" b="0" i="1" smtClean="0">
                                    <a:latin typeface="Cambria Math" panose="02040503050406030204" pitchFamily="18" charset="0"/>
                                  </a:rPr>
                                  <m:t>90</m:t>
                                </m:r>
                              </m:e>
                              <m:sup>
                                <m:r>
                                  <a:rPr lang="en-IN" b="0" i="1" smtClean="0">
                                    <a:latin typeface="Cambria Math" panose="02040503050406030204" pitchFamily="18" charset="0"/>
                                  </a:rPr>
                                  <m:t>𝑜</m:t>
                                </m:r>
                              </m:sup>
                            </m:sSup>
                          </m:e>
                        </m:eqArr>
                      </m:e>
                    </m:d>
                  </m:oMath>
                </a14:m>
                <a:endParaRPr lang="en-IN" dirty="0"/>
              </a:p>
              <a:p>
                <a:r>
                  <a:rPr lang="en-IN" dirty="0"/>
                  <a:t>As </a:t>
                </a:r>
                <a14:m>
                  <m:oMath xmlns:m="http://schemas.openxmlformats.org/officeDocument/2006/math">
                    <m:r>
                      <a:rPr lang="en-IN" b="0" i="1" smtClean="0">
                        <a:latin typeface="Cambria Math" panose="02040503050406030204" pitchFamily="18" charset="0"/>
                      </a:rPr>
                      <m:t>−</m:t>
                    </m:r>
                    <m:r>
                      <a:rPr lang="en-IN" b="0" i="1" smtClean="0">
                        <a:latin typeface="Cambria Math" panose="02040503050406030204" pitchFamily="18" charset="0"/>
                      </a:rPr>
                      <m:t>1</m:t>
                    </m:r>
                    <m:r>
                      <a:rPr lang="en-IN" b="0" i="1" smtClean="0">
                        <a:latin typeface="Cambria Math" panose="02040503050406030204" pitchFamily="18" charset="0"/>
                      </a:rPr>
                      <m:t>≤</m:t>
                    </m:r>
                    <m:r>
                      <a:rPr lang="en-IN" b="0" i="1" smtClean="0">
                        <a:latin typeface="Cambria Math" panose="02040503050406030204" pitchFamily="18" charset="0"/>
                      </a:rPr>
                      <m:t>𝑐𝑜𝑠</m:t>
                    </m:r>
                    <m:r>
                      <a:rPr lang="en-IN" b="0" i="1" smtClean="0">
                        <a:latin typeface="Cambria Math" panose="02040503050406030204" pitchFamily="18" charset="0"/>
                      </a:rPr>
                      <m:t>𝜃</m:t>
                    </m:r>
                    <m:r>
                      <a:rPr lang="en-IN" b="0" i="1" smtClean="0">
                        <a:latin typeface="Cambria Math" panose="02040503050406030204" pitchFamily="18" charset="0"/>
                      </a:rPr>
                      <m:t>≤</m:t>
                    </m:r>
                    <m:r>
                      <a:rPr lang="en-IN" b="0" i="1" smtClean="0">
                        <a:latin typeface="Cambria Math" panose="02040503050406030204" pitchFamily="18" charset="0"/>
                      </a:rPr>
                      <m:t>1</m:t>
                    </m:r>
                  </m:oMath>
                </a14:m>
                <a:r>
                  <a:rPr lang="en-IN" dirty="0"/>
                  <a:t>, </a:t>
                </a:r>
                <a14:m>
                  <m:oMath xmlns:m="http://schemas.openxmlformats.org/officeDocument/2006/math">
                    <m:f>
                      <m:fPr>
                        <m:ctrlPr>
                          <a:rPr lang="en-IN" i="1">
                            <a:latin typeface="Cambria Math" panose="02040503050406030204" pitchFamily="18" charset="0"/>
                          </a:rPr>
                        </m:ctrlPr>
                      </m:fPr>
                      <m:num>
                        <m:acc>
                          <m:accPr>
                            <m:chr m:val="̅"/>
                            <m:ctrlPr>
                              <a:rPr lang="en-IN" i="1">
                                <a:latin typeface="Cambria Math" panose="02040503050406030204" pitchFamily="18" charset="0"/>
                              </a:rPr>
                            </m:ctrlPr>
                          </m:accPr>
                          <m:e>
                            <m:r>
                              <a:rPr lang="en-IN" i="1">
                                <a:latin typeface="Cambria Math" panose="02040503050406030204" pitchFamily="18" charset="0"/>
                              </a:rPr>
                              <m:t>𝑣</m:t>
                            </m:r>
                          </m:e>
                        </m:acc>
                        <m:r>
                          <a:rPr lang="en-IN" i="1">
                            <a:latin typeface="Cambria Math" panose="02040503050406030204" pitchFamily="18" charset="0"/>
                          </a:rPr>
                          <m:t>.</m:t>
                        </m:r>
                        <m:acc>
                          <m:accPr>
                            <m:chr m:val="̅"/>
                            <m:ctrlPr>
                              <a:rPr lang="en-IN" i="1">
                                <a:latin typeface="Cambria Math" panose="02040503050406030204" pitchFamily="18" charset="0"/>
                              </a:rPr>
                            </m:ctrlPr>
                          </m:accPr>
                          <m:e>
                            <m:r>
                              <a:rPr lang="en-IN" i="1">
                                <a:latin typeface="Cambria Math" panose="02040503050406030204" pitchFamily="18" charset="0"/>
                              </a:rPr>
                              <m:t>𝑤</m:t>
                            </m:r>
                          </m:e>
                        </m:acc>
                      </m:num>
                      <m:den>
                        <m:d>
                          <m:dPr>
                            <m:begChr m:val="|"/>
                            <m:endChr m:val="|"/>
                            <m:ctrlPr>
                              <a:rPr lang="en-IN" i="1">
                                <a:latin typeface="Cambria Math" panose="02040503050406030204" pitchFamily="18" charset="0"/>
                              </a:rPr>
                            </m:ctrlPr>
                          </m:dPr>
                          <m:e>
                            <m:d>
                              <m:dPr>
                                <m:begChr m:val="|"/>
                                <m:endChr m:val="|"/>
                                <m:ctrlPr>
                                  <a:rPr lang="en-IN" i="1">
                                    <a:latin typeface="Cambria Math" panose="02040503050406030204" pitchFamily="18" charset="0"/>
                                  </a:rPr>
                                </m:ctrlPr>
                              </m:dPr>
                              <m:e>
                                <m:acc>
                                  <m:accPr>
                                    <m:chr m:val="̅"/>
                                    <m:ctrlPr>
                                      <a:rPr lang="en-IN" i="1">
                                        <a:latin typeface="Cambria Math" panose="02040503050406030204" pitchFamily="18" charset="0"/>
                                      </a:rPr>
                                    </m:ctrlPr>
                                  </m:accPr>
                                  <m:e>
                                    <m:r>
                                      <a:rPr lang="en-IN" i="1">
                                        <a:latin typeface="Cambria Math" panose="02040503050406030204" pitchFamily="18" charset="0"/>
                                      </a:rPr>
                                      <m:t>𝑣</m:t>
                                    </m:r>
                                  </m:e>
                                </m:acc>
                              </m:e>
                            </m:d>
                          </m:e>
                        </m:d>
                        <m:r>
                          <a:rPr lang="en-IN" i="1">
                            <a:latin typeface="Cambria Math" panose="02040503050406030204" pitchFamily="18" charset="0"/>
                          </a:rPr>
                          <m:t>.|</m:t>
                        </m:r>
                        <m:d>
                          <m:dPr>
                            <m:begChr m:val="|"/>
                            <m:endChr m:val="|"/>
                            <m:ctrlPr>
                              <a:rPr lang="en-IN" i="1">
                                <a:latin typeface="Cambria Math" panose="02040503050406030204" pitchFamily="18" charset="0"/>
                              </a:rPr>
                            </m:ctrlPr>
                          </m:dPr>
                          <m:e>
                            <m:acc>
                              <m:accPr>
                                <m:chr m:val="̅"/>
                                <m:ctrlPr>
                                  <a:rPr lang="en-IN" i="1">
                                    <a:latin typeface="Cambria Math" panose="02040503050406030204" pitchFamily="18" charset="0"/>
                                  </a:rPr>
                                </m:ctrlPr>
                              </m:accPr>
                              <m:e>
                                <m:r>
                                  <a:rPr lang="en-IN" i="1">
                                    <a:latin typeface="Cambria Math" panose="02040503050406030204" pitchFamily="18" charset="0"/>
                                  </a:rPr>
                                  <m:t>𝑤</m:t>
                                </m:r>
                              </m:e>
                            </m:acc>
                          </m:e>
                        </m:d>
                        <m:r>
                          <a:rPr lang="en-IN" i="1">
                            <a:latin typeface="Cambria Math" panose="02040503050406030204" pitchFamily="18" charset="0"/>
                          </a:rPr>
                          <m:t>|</m:t>
                        </m:r>
                      </m:den>
                    </m:f>
                    <m:r>
                      <a:rPr lang="en-IN" b="0" i="1" smtClean="0">
                        <a:latin typeface="Cambria Math" panose="02040503050406030204" pitchFamily="18" charset="0"/>
                      </a:rPr>
                      <m:t>≤</m:t>
                    </m:r>
                    <m:r>
                      <a:rPr lang="en-IN" b="0" i="1" smtClean="0">
                        <a:latin typeface="Cambria Math" panose="02040503050406030204" pitchFamily="18" charset="0"/>
                      </a:rPr>
                      <m:t>1</m:t>
                    </m:r>
                  </m:oMath>
                </a14:m>
                <a:endParaRPr lang="en-IN" b="0" i="1" dirty="0">
                  <a:latin typeface="Cambria Math" panose="02040503050406030204" pitchFamily="18" charset="0"/>
                </a:endParaRPr>
              </a:p>
              <a:p>
                <a:pPr lvl="1"/>
                <a14:m>
                  <m:oMath xmlns:m="http://schemas.openxmlformats.org/officeDocument/2006/math">
                    <m:r>
                      <a:rPr lang="en-IN" b="1" i="1" smtClean="0">
                        <a:latin typeface="Cambria Math" panose="02040503050406030204" pitchFamily="18" charset="0"/>
                      </a:rPr>
                      <m:t>⇒ </m:t>
                    </m:r>
                  </m:oMath>
                </a14:m>
                <a:r>
                  <a:rPr lang="en-IN" b="1" dirty="0"/>
                  <a:t>Cauchy-</a:t>
                </a:r>
                <a:r>
                  <a:rPr lang="en-IN" b="1" dirty="0" err="1"/>
                  <a:t>Shwartz</a:t>
                </a:r>
                <a:r>
                  <a:rPr lang="en-IN" b="1" dirty="0"/>
                  <a:t>-</a:t>
                </a:r>
                <a:r>
                  <a:rPr lang="en-IN" b="1" dirty="0" err="1"/>
                  <a:t>Buniakowsky</a:t>
                </a:r>
                <a:r>
                  <a:rPr lang="en-IN" b="1" dirty="0"/>
                  <a:t> Inequality </a:t>
                </a:r>
                <a14:m>
                  <m:oMath xmlns:m="http://schemas.openxmlformats.org/officeDocument/2006/math">
                    <m:r>
                      <a:rPr lang="en-IN" b="1" i="0" smtClean="0">
                        <a:latin typeface="Cambria Math" panose="02040503050406030204" pitchFamily="18" charset="0"/>
                      </a:rPr>
                      <m:t>|</m:t>
                    </m:r>
                    <m:acc>
                      <m:accPr>
                        <m:chr m:val="̅"/>
                        <m:ctrlPr>
                          <a:rPr lang="en-IN" b="1" i="1" smtClean="0">
                            <a:latin typeface="Cambria Math" panose="02040503050406030204" pitchFamily="18" charset="0"/>
                          </a:rPr>
                        </m:ctrlPr>
                      </m:accPr>
                      <m:e>
                        <m:r>
                          <a:rPr lang="en-IN" b="1" i="1">
                            <a:latin typeface="Cambria Math" panose="02040503050406030204" pitchFamily="18" charset="0"/>
                          </a:rPr>
                          <m:t>𝒗</m:t>
                        </m:r>
                      </m:e>
                    </m:acc>
                    <m:r>
                      <a:rPr lang="en-IN" b="1" i="1" dirty="0" smtClean="0">
                        <a:latin typeface="Cambria Math" panose="02040503050406030204" pitchFamily="18" charset="0"/>
                      </a:rPr>
                      <m:t>.</m:t>
                    </m:r>
                    <m:acc>
                      <m:accPr>
                        <m:chr m:val="̅"/>
                        <m:ctrlPr>
                          <a:rPr lang="en-IN" b="1" i="1" dirty="0" smtClean="0">
                            <a:latin typeface="Cambria Math" panose="02040503050406030204" pitchFamily="18" charset="0"/>
                          </a:rPr>
                        </m:ctrlPr>
                      </m:accPr>
                      <m:e>
                        <m:r>
                          <a:rPr lang="en-IN" b="1" i="1" dirty="0" smtClean="0">
                            <a:latin typeface="Cambria Math" panose="02040503050406030204" pitchFamily="18" charset="0"/>
                          </a:rPr>
                          <m:t>𝒘</m:t>
                        </m:r>
                      </m:e>
                    </m:acc>
                    <m:r>
                      <a:rPr lang="en-IN" b="1" i="1" dirty="0" smtClean="0">
                        <a:latin typeface="Cambria Math" panose="02040503050406030204" pitchFamily="18" charset="0"/>
                      </a:rPr>
                      <m:t>|(</m:t>
                    </m:r>
                    <m:r>
                      <a:rPr lang="en-IN" b="1" i="1" dirty="0" smtClean="0">
                        <a:latin typeface="Cambria Math" panose="02040503050406030204" pitchFamily="18" charset="0"/>
                      </a:rPr>
                      <m:t>𝒎𝒐𝒅𝒖𝒍𝒖𝒔</m:t>
                    </m:r>
                    <m:r>
                      <a:rPr lang="en-IN" b="1" i="1" dirty="0" smtClean="0">
                        <a:latin typeface="Cambria Math" panose="02040503050406030204" pitchFamily="18" charset="0"/>
                      </a:rPr>
                      <m:t> </m:t>
                    </m:r>
                    <m:r>
                      <a:rPr lang="en-IN" b="1" i="1" dirty="0" smtClean="0">
                        <a:latin typeface="Cambria Math" panose="02040503050406030204" pitchFamily="18" charset="0"/>
                      </a:rPr>
                      <m:t>𝒐𝒇</m:t>
                    </m:r>
                    <m:r>
                      <a:rPr lang="en-IN" b="1" i="1" dirty="0" smtClean="0">
                        <a:latin typeface="Cambria Math" panose="02040503050406030204" pitchFamily="18" charset="0"/>
                      </a:rPr>
                      <m:t> </m:t>
                    </m:r>
                    <m:r>
                      <a:rPr lang="en-IN" b="1" i="1" dirty="0" smtClean="0">
                        <a:latin typeface="Cambria Math" panose="02040503050406030204" pitchFamily="18" charset="0"/>
                      </a:rPr>
                      <m:t>𝒅𝒐𝒕</m:t>
                    </m:r>
                    <m:r>
                      <a:rPr lang="en-IN" b="1" i="1" dirty="0" smtClean="0">
                        <a:latin typeface="Cambria Math" panose="02040503050406030204" pitchFamily="18" charset="0"/>
                      </a:rPr>
                      <m:t> </m:t>
                    </m:r>
                    <m:r>
                      <a:rPr lang="en-IN" b="1" i="1" dirty="0" smtClean="0">
                        <a:latin typeface="Cambria Math" panose="02040503050406030204" pitchFamily="18" charset="0"/>
                      </a:rPr>
                      <m:t>𝒑𝒓𝒐𝒅𝒖𝒄𝒕</m:t>
                    </m:r>
                    <m:r>
                      <a:rPr lang="en-IN" b="1" i="1" dirty="0" smtClean="0">
                        <a:latin typeface="Cambria Math" panose="02040503050406030204" pitchFamily="18" charset="0"/>
                      </a:rPr>
                      <m:t>)≤</m:t>
                    </m:r>
                  </m:oMath>
                </a14:m>
                <a:r>
                  <a:rPr lang="en-IN" b="1" dirty="0"/>
                  <a:t> </a:t>
                </a:r>
                <a14:m>
                  <m:oMath xmlns:m="http://schemas.openxmlformats.org/officeDocument/2006/math">
                    <m:d>
                      <m:dPr>
                        <m:begChr m:val="|"/>
                        <m:endChr m:val="|"/>
                        <m:ctrlPr>
                          <a:rPr lang="en-IN" b="1" i="1">
                            <a:latin typeface="Cambria Math" panose="02040503050406030204" pitchFamily="18" charset="0"/>
                          </a:rPr>
                        </m:ctrlPr>
                      </m:dPr>
                      <m:e>
                        <m:d>
                          <m:dPr>
                            <m:begChr m:val="|"/>
                            <m:endChr m:val="|"/>
                            <m:ctrlPr>
                              <a:rPr lang="en-IN" b="1" i="1">
                                <a:latin typeface="Cambria Math" panose="02040503050406030204" pitchFamily="18" charset="0"/>
                              </a:rPr>
                            </m:ctrlPr>
                          </m:dPr>
                          <m:e>
                            <m:acc>
                              <m:accPr>
                                <m:chr m:val="̅"/>
                                <m:ctrlPr>
                                  <a:rPr lang="en-IN" b="1" i="1">
                                    <a:latin typeface="Cambria Math" panose="02040503050406030204" pitchFamily="18" charset="0"/>
                                  </a:rPr>
                                </m:ctrlPr>
                              </m:accPr>
                              <m:e>
                                <m:r>
                                  <a:rPr lang="en-IN" b="1" i="1">
                                    <a:latin typeface="Cambria Math" panose="02040503050406030204" pitchFamily="18" charset="0"/>
                                  </a:rPr>
                                  <m:t>𝒗</m:t>
                                </m:r>
                              </m:e>
                            </m:acc>
                          </m:e>
                        </m:d>
                      </m:e>
                    </m:d>
                    <m:r>
                      <a:rPr lang="en-IN" b="1" i="1">
                        <a:latin typeface="Cambria Math" panose="02040503050406030204" pitchFamily="18" charset="0"/>
                      </a:rPr>
                      <m:t>.</m:t>
                    </m:r>
                    <m:d>
                      <m:dPr>
                        <m:begChr m:val="|"/>
                        <m:endChr m:val="|"/>
                        <m:ctrlPr>
                          <a:rPr lang="en-IN" b="1" i="1">
                            <a:latin typeface="Cambria Math" panose="02040503050406030204" pitchFamily="18" charset="0"/>
                          </a:rPr>
                        </m:ctrlPr>
                      </m:dPr>
                      <m:e>
                        <m:d>
                          <m:dPr>
                            <m:begChr m:val="|"/>
                            <m:endChr m:val="|"/>
                            <m:ctrlPr>
                              <a:rPr lang="en-IN" b="1" i="1">
                                <a:latin typeface="Cambria Math" panose="02040503050406030204" pitchFamily="18" charset="0"/>
                              </a:rPr>
                            </m:ctrlPr>
                          </m:dPr>
                          <m:e>
                            <m:acc>
                              <m:accPr>
                                <m:chr m:val="̅"/>
                                <m:ctrlPr>
                                  <a:rPr lang="en-IN" b="1" i="1">
                                    <a:latin typeface="Cambria Math" panose="02040503050406030204" pitchFamily="18" charset="0"/>
                                  </a:rPr>
                                </m:ctrlPr>
                              </m:accPr>
                              <m:e>
                                <m:r>
                                  <a:rPr lang="en-IN" b="1" i="1">
                                    <a:latin typeface="Cambria Math" panose="02040503050406030204" pitchFamily="18" charset="0"/>
                                  </a:rPr>
                                  <m:t>𝒘</m:t>
                                </m:r>
                              </m:e>
                            </m:acc>
                          </m:e>
                        </m:d>
                      </m:e>
                    </m:d>
                  </m:oMath>
                </a14:m>
                <a:endParaRPr lang="en-IN" b="1" dirty="0"/>
              </a:p>
              <a:p>
                <a:pPr lvl="1"/>
                <a14:m>
                  <m:oMath xmlns:m="http://schemas.openxmlformats.org/officeDocument/2006/math">
                    <m:r>
                      <a:rPr lang="en-IN" b="1" i="1" smtClean="0">
                        <a:latin typeface="Cambria Math" panose="02040503050406030204" pitchFamily="18" charset="0"/>
                      </a:rPr>
                      <m:t>⇒ </m:t>
                    </m:r>
                  </m:oMath>
                </a14:m>
                <a:r>
                  <a:rPr lang="en-IN" b="1" dirty="0"/>
                  <a:t>Triangle Inequality - </a:t>
                </a:r>
                <a14:m>
                  <m:oMath xmlns:m="http://schemas.openxmlformats.org/officeDocument/2006/math">
                    <m:d>
                      <m:dPr>
                        <m:begChr m:val="|"/>
                        <m:endChr m:val="|"/>
                        <m:ctrlPr>
                          <a:rPr lang="en-IN" b="1" i="1" smtClean="0">
                            <a:latin typeface="Cambria Math" panose="02040503050406030204" pitchFamily="18" charset="0"/>
                          </a:rPr>
                        </m:ctrlPr>
                      </m:dPr>
                      <m:e>
                        <m:d>
                          <m:dPr>
                            <m:begChr m:val="|"/>
                            <m:endChr m:val="|"/>
                            <m:ctrlPr>
                              <a:rPr lang="en-IN" b="1" i="1" smtClean="0">
                                <a:latin typeface="Cambria Math" panose="02040503050406030204" pitchFamily="18" charset="0"/>
                              </a:rPr>
                            </m:ctrlPr>
                          </m:dPr>
                          <m:e>
                            <m:r>
                              <a:rPr lang="en-IN" b="1" i="1" smtClean="0">
                                <a:latin typeface="Cambria Math" panose="02040503050406030204" pitchFamily="18" charset="0"/>
                              </a:rPr>
                              <m:t>𝒗</m:t>
                            </m:r>
                            <m:r>
                              <a:rPr lang="en-IN" b="1" i="1" smtClean="0">
                                <a:latin typeface="Cambria Math" panose="02040503050406030204" pitchFamily="18" charset="0"/>
                              </a:rPr>
                              <m:t>+</m:t>
                            </m:r>
                            <m:r>
                              <a:rPr lang="en-IN" b="1" i="1" smtClean="0">
                                <a:latin typeface="Cambria Math" panose="02040503050406030204" pitchFamily="18" charset="0"/>
                              </a:rPr>
                              <m:t>𝒘</m:t>
                            </m:r>
                          </m:e>
                        </m:d>
                      </m:e>
                    </m:d>
                    <m:r>
                      <a:rPr lang="en-IN" b="1" i="1" smtClean="0">
                        <a:latin typeface="Cambria Math" panose="02040503050406030204" pitchFamily="18" charset="0"/>
                      </a:rPr>
                      <m:t>≤</m:t>
                    </m:r>
                    <m:d>
                      <m:dPr>
                        <m:begChr m:val="|"/>
                        <m:endChr m:val="|"/>
                        <m:ctrlPr>
                          <a:rPr lang="en-IN" b="1" i="1" smtClean="0">
                            <a:latin typeface="Cambria Math" panose="02040503050406030204" pitchFamily="18" charset="0"/>
                          </a:rPr>
                        </m:ctrlPr>
                      </m:dPr>
                      <m:e>
                        <m:d>
                          <m:dPr>
                            <m:begChr m:val="|"/>
                            <m:endChr m:val="|"/>
                            <m:ctrlPr>
                              <a:rPr lang="en-IN" b="1" i="1" smtClean="0">
                                <a:latin typeface="Cambria Math" panose="02040503050406030204" pitchFamily="18" charset="0"/>
                              </a:rPr>
                            </m:ctrlPr>
                          </m:dPr>
                          <m:e>
                            <m:r>
                              <a:rPr lang="en-IN" b="1" i="1" smtClean="0">
                                <a:latin typeface="Cambria Math" panose="02040503050406030204" pitchFamily="18" charset="0"/>
                              </a:rPr>
                              <m:t>𝒗</m:t>
                            </m:r>
                          </m:e>
                        </m:d>
                      </m:e>
                    </m:d>
                    <m:r>
                      <a:rPr lang="en-IN" b="1" i="1" smtClean="0">
                        <a:latin typeface="Cambria Math" panose="02040503050406030204" pitchFamily="18" charset="0"/>
                      </a:rPr>
                      <m:t>+|</m:t>
                    </m:r>
                    <m:d>
                      <m:dPr>
                        <m:begChr m:val="|"/>
                        <m:endChr m:val="|"/>
                        <m:ctrlPr>
                          <a:rPr lang="en-IN" b="1" i="1" smtClean="0">
                            <a:latin typeface="Cambria Math" panose="02040503050406030204" pitchFamily="18" charset="0"/>
                          </a:rPr>
                        </m:ctrlPr>
                      </m:dPr>
                      <m:e>
                        <m:r>
                          <a:rPr lang="en-IN" b="1" i="1" smtClean="0">
                            <a:latin typeface="Cambria Math" panose="02040503050406030204" pitchFamily="18" charset="0"/>
                          </a:rPr>
                          <m:t>𝒘</m:t>
                        </m:r>
                      </m:e>
                    </m:d>
                    <m:r>
                      <a:rPr lang="en-IN" b="1" i="1" smtClean="0">
                        <a:latin typeface="Cambria Math" panose="02040503050406030204" pitchFamily="18" charset="0"/>
                      </a:rPr>
                      <m:t>|</m:t>
                    </m:r>
                  </m:oMath>
                </a14:m>
                <a:endParaRPr lang="en-IN" b="1" dirty="0"/>
              </a:p>
              <a:p>
                <a:r>
                  <a:rPr lang="en-IN" dirty="0"/>
                  <a:t>Unit vectors </a:t>
                </a:r>
                <a14:m>
                  <m:oMath xmlns:m="http://schemas.openxmlformats.org/officeDocument/2006/math">
                    <m:r>
                      <a:rPr lang="en-IN" b="0" i="1" smtClean="0">
                        <a:latin typeface="Cambria Math" panose="02040503050406030204" pitchFamily="18" charset="0"/>
                      </a:rPr>
                      <m:t>𝑢</m:t>
                    </m:r>
                  </m:oMath>
                </a14:m>
                <a:r>
                  <a:rPr lang="en-IN" dirty="0"/>
                  <a:t> and </a:t>
                </a:r>
                <a14:m>
                  <m:oMath xmlns:m="http://schemas.openxmlformats.org/officeDocument/2006/math">
                    <m:r>
                      <a:rPr lang="en-IN" b="0" i="1" smtClean="0">
                        <a:latin typeface="Cambria Math" panose="02040503050406030204" pitchFamily="18" charset="0"/>
                      </a:rPr>
                      <m:t>𝑈</m:t>
                    </m:r>
                  </m:oMath>
                </a14:m>
                <a:r>
                  <a:rPr lang="en-IN" dirty="0"/>
                  <a:t> at angle </a:t>
                </a:r>
                <a14:m>
                  <m:oMath xmlns:m="http://schemas.openxmlformats.org/officeDocument/2006/math">
                    <m:r>
                      <a:rPr lang="en-IN" b="0" i="1" smtClean="0">
                        <a:latin typeface="Cambria Math" panose="02040503050406030204" pitchFamily="18" charset="0"/>
                      </a:rPr>
                      <m:t>𝜃</m:t>
                    </m:r>
                  </m:oMath>
                </a14:m>
                <a:r>
                  <a:rPr lang="en-IN" dirty="0"/>
                  <a:t> have </a:t>
                </a:r>
                <a14:m>
                  <m:oMath xmlns:m="http://schemas.openxmlformats.org/officeDocument/2006/math">
                    <m:r>
                      <a:rPr lang="en-IN" b="0" i="1" smtClean="0">
                        <a:latin typeface="Cambria Math" panose="02040503050406030204" pitchFamily="18" charset="0"/>
                      </a:rPr>
                      <m:t>𝑢</m:t>
                    </m:r>
                    <m:r>
                      <a:rPr lang="en-IN" b="0" i="1" smtClean="0">
                        <a:latin typeface="Cambria Math" panose="02040503050406030204" pitchFamily="18" charset="0"/>
                      </a:rPr>
                      <m:t>.</m:t>
                    </m:r>
                    <m:r>
                      <a:rPr lang="en-IN" b="0" i="1" smtClean="0">
                        <a:latin typeface="Cambria Math" panose="02040503050406030204" pitchFamily="18" charset="0"/>
                      </a:rPr>
                      <m:t>𝑈</m:t>
                    </m:r>
                    <m:r>
                      <a:rPr lang="en-IN" b="0" i="1" smtClean="0">
                        <a:latin typeface="Cambria Math" panose="02040503050406030204" pitchFamily="18" charset="0"/>
                      </a:rPr>
                      <m:t>=</m:t>
                    </m:r>
                    <m:r>
                      <a:rPr lang="en-IN" b="0" i="1" smtClean="0">
                        <a:latin typeface="Cambria Math" panose="02040503050406030204" pitchFamily="18" charset="0"/>
                      </a:rPr>
                      <m:t>𝑐𝑜𝑠</m:t>
                    </m:r>
                    <m:r>
                      <a:rPr lang="en-IN" b="0" i="1" smtClean="0">
                        <a:latin typeface="Cambria Math" panose="02040503050406030204" pitchFamily="18" charset="0"/>
                      </a:rPr>
                      <m:t>𝜃</m:t>
                    </m:r>
                  </m:oMath>
                </a14:m>
                <a:r>
                  <a:rPr lang="en-IN" dirty="0"/>
                  <a:t> and </a:t>
                </a:r>
                <a14:m>
                  <m:oMath xmlns:m="http://schemas.openxmlformats.org/officeDocument/2006/math">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𝑢</m:t>
                        </m:r>
                        <m:r>
                          <a:rPr lang="en-IN" b="0" i="1" smtClean="0">
                            <a:latin typeface="Cambria Math" panose="02040503050406030204" pitchFamily="18" charset="0"/>
                          </a:rPr>
                          <m:t>.</m:t>
                        </m:r>
                        <m:r>
                          <a:rPr lang="en-IN" b="0" i="1" smtClean="0">
                            <a:latin typeface="Cambria Math" panose="02040503050406030204" pitchFamily="18" charset="0"/>
                          </a:rPr>
                          <m:t>𝑈</m:t>
                        </m:r>
                      </m:e>
                    </m:d>
                    <m:r>
                      <a:rPr lang="en-IN" b="0" i="1" smtClean="0">
                        <a:latin typeface="Cambria Math" panose="02040503050406030204" pitchFamily="18" charset="0"/>
                      </a:rPr>
                      <m:t>≤</m:t>
                    </m:r>
                    <m:r>
                      <a:rPr lang="en-IN" b="0" i="1" smtClean="0">
                        <a:latin typeface="Cambria Math" panose="02040503050406030204" pitchFamily="18" charset="0"/>
                      </a:rPr>
                      <m:t>1</m:t>
                    </m:r>
                  </m:oMath>
                </a14:m>
                <a:endParaRPr lang="en-IN" dirty="0"/>
              </a:p>
            </p:txBody>
          </p:sp>
        </mc:Choice>
        <mc:Fallback xmlns="">
          <p:sp>
            <p:nvSpPr>
              <p:cNvPr id="4" name="Content Placeholder 3">
                <a:extLst>
                  <a:ext uri="{FF2B5EF4-FFF2-40B4-BE49-F238E27FC236}">
                    <a16:creationId xmlns:a16="http://schemas.microsoft.com/office/drawing/2014/main" id="{8E78006A-15C9-5C49-4F26-9C0B50731E61}"/>
                  </a:ext>
                </a:extLst>
              </p:cNvPr>
              <p:cNvSpPr>
                <a:spLocks noGrp="1" noRot="1" noChangeAspect="1" noMove="1" noResize="1" noEditPoints="1" noAdjustHandles="1" noChangeArrowheads="1" noChangeShapeType="1" noTextEdit="1"/>
              </p:cNvSpPr>
              <p:nvPr>
                <p:ph sz="quarter" idx="10"/>
              </p:nvPr>
            </p:nvSpPr>
            <p:spPr>
              <a:blipFill>
                <a:blip r:embed="rId2"/>
                <a:stretch>
                  <a:fillRect b="-1126"/>
                </a:stretch>
              </a:blipFill>
            </p:spPr>
            <p:txBody>
              <a:bodyPr/>
              <a:lstStyle/>
              <a:p>
                <a:r>
                  <a:rPr lang="en-IN">
                    <a:noFill/>
                  </a:rPr>
                  <a:t> </a:t>
                </a:r>
              </a:p>
            </p:txBody>
          </p:sp>
        </mc:Fallback>
      </mc:AlternateContent>
    </p:spTree>
    <p:extLst>
      <p:ext uri="{BB962C8B-B14F-4D97-AF65-F5344CB8AC3E}">
        <p14:creationId xmlns:p14="http://schemas.microsoft.com/office/powerpoint/2010/main" val="35034809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D1E9-A684-3F7E-9174-2C8A8C75F2C6}"/>
              </a:ext>
            </a:extLst>
          </p:cNvPr>
          <p:cNvSpPr>
            <a:spLocks noGrp="1"/>
          </p:cNvSpPr>
          <p:nvPr>
            <p:ph type="title"/>
          </p:nvPr>
        </p:nvSpPr>
        <p:spPr/>
        <p:txBody>
          <a:bodyPr/>
          <a:lstStyle/>
          <a:p>
            <a:r>
              <a:rPr lang="en-IN" dirty="0"/>
              <a:t>Inner Product of Perpendicular Vectors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1B7F66C-909C-EC0C-E01B-4868DDAE816F}"/>
                  </a:ext>
                </a:extLst>
              </p:cNvPr>
              <p:cNvSpPr>
                <a:spLocks noGrp="1"/>
              </p:cNvSpPr>
              <p:nvPr>
                <p:ph sz="quarter" idx="10"/>
              </p:nvPr>
            </p:nvSpPr>
            <p:spPr>
              <a:xfrm>
                <a:off x="213644" y="566140"/>
                <a:ext cx="9060985" cy="4782787"/>
              </a:xfrm>
            </p:spPr>
            <p:txBody>
              <a:bodyPr>
                <a:normAutofit fontScale="92500" lnSpcReduction="10000"/>
              </a:bodyPr>
              <a:lstStyle/>
              <a:p>
                <a:r>
                  <a:rPr lang="en-IN" dirty="0"/>
                  <a:t>If the inner product between two vectors is zero, vectors are perpendicular</a:t>
                </a:r>
              </a:p>
              <a:p>
                <a:r>
                  <a:rPr lang="en-IN" dirty="0"/>
                  <a:t>Proof - using Pythagoras theorem</a:t>
                </a:r>
              </a:p>
              <a:p>
                <a:pPr marL="457200" lvl="1" indent="0">
                  <a:buNone/>
                </a:pPr>
                <a14:m>
                  <m:oMathPara xmlns:m="http://schemas.openxmlformats.org/officeDocument/2006/math">
                    <m:oMathParaPr>
                      <m:jc m:val="left"/>
                    </m:oMathParaPr>
                    <m:oMath xmlns:m="http://schemas.openxmlformats.org/officeDocument/2006/math">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d>
                            <m:dPr>
                              <m:begChr m:val="|"/>
                              <m:endChr m:val="|"/>
                              <m:ctrlPr>
                                <a:rPr lang="en-IN" b="0" i="1" smtClean="0">
                                  <a:latin typeface="Cambria Math" panose="02040503050406030204" pitchFamily="18" charset="0"/>
                                </a:rPr>
                              </m:ctrlPr>
                            </m:dPr>
                            <m:e>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𝑣</m:t>
                                  </m:r>
                                </m:e>
                              </m:d>
                            </m:e>
                          </m:d>
                        </m:e>
                        <m:sup>
                          <m:r>
                            <a:rPr lang="en-IN" b="0" i="1" smtClean="0">
                              <a:latin typeface="Cambria Math" panose="02040503050406030204" pitchFamily="18" charset="0"/>
                            </a:rPr>
                            <m:t>2</m:t>
                          </m:r>
                        </m:sup>
                      </m:sSup>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d>
                            <m:dPr>
                              <m:begChr m:val="|"/>
                              <m:endChr m:val="|"/>
                              <m:ctrlPr>
                                <a:rPr lang="en-IN" b="0" i="1" smtClean="0">
                                  <a:latin typeface="Cambria Math" panose="02040503050406030204" pitchFamily="18" charset="0"/>
                                </a:rPr>
                              </m:ctrlPr>
                            </m:dPr>
                            <m:e>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𝑤</m:t>
                                  </m:r>
                                </m:e>
                              </m:d>
                            </m:e>
                          </m:d>
                        </m:e>
                        <m:sup>
                          <m:r>
                            <a:rPr lang="en-IN" b="0" i="1" smtClean="0">
                              <a:latin typeface="Cambria Math" panose="02040503050406030204" pitchFamily="18" charset="0"/>
                            </a:rPr>
                            <m:t>2</m:t>
                          </m:r>
                        </m:sup>
                      </m:sSup>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d>
                            <m:dPr>
                              <m:begChr m:val="|"/>
                              <m:endChr m:val="|"/>
                              <m:ctrlPr>
                                <a:rPr lang="en-IN" b="0" i="1" smtClean="0">
                                  <a:latin typeface="Cambria Math" panose="02040503050406030204" pitchFamily="18" charset="0"/>
                                </a:rPr>
                              </m:ctrlPr>
                            </m:dPr>
                            <m:e>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𝑣</m:t>
                                  </m:r>
                                  <m:r>
                                    <a:rPr lang="en-IN" b="0" i="1" smtClean="0">
                                      <a:latin typeface="Cambria Math" panose="02040503050406030204" pitchFamily="18" charset="0"/>
                                    </a:rPr>
                                    <m:t>+</m:t>
                                  </m:r>
                                  <m:r>
                                    <a:rPr lang="en-IN" b="0" i="1" smtClean="0">
                                      <a:latin typeface="Cambria Math" panose="02040503050406030204" pitchFamily="18" charset="0"/>
                                    </a:rPr>
                                    <m:t>𝑤</m:t>
                                  </m:r>
                                </m:e>
                              </m:d>
                            </m:e>
                          </m:d>
                        </m:e>
                        <m:sup>
                          <m:r>
                            <a:rPr lang="en-IN" b="0" i="1" smtClean="0">
                              <a:latin typeface="Cambria Math" panose="02040503050406030204" pitchFamily="18" charset="0"/>
                            </a:rPr>
                            <m:t>2</m:t>
                          </m:r>
                        </m:sup>
                      </m:sSup>
                    </m:oMath>
                  </m:oMathPara>
                </a14:m>
                <a:endParaRPr lang="en-IN" dirty="0"/>
              </a:p>
              <a:p>
                <a:pPr marL="457200" lvl="1" indent="0">
                  <a:buNone/>
                </a:pPr>
                <a14:m>
                  <m:oMathPara xmlns:m="http://schemas.openxmlformats.org/officeDocument/2006/math">
                    <m:oMathParaPr>
                      <m:jc m:val="left"/>
                    </m:oMathParaPr>
                    <m:oMath xmlns:m="http://schemas.openxmlformats.org/officeDocument/2006/math">
                      <m:r>
                        <a:rPr lang="en-IN" b="0" i="1" smtClean="0">
                          <a:latin typeface="Cambria Math" panose="02040503050406030204" pitchFamily="18" charset="0"/>
                        </a:rPr>
                        <m:t>⇒</m:t>
                      </m:r>
                      <m:d>
                        <m:dPr>
                          <m:ctrlPr>
                            <a:rPr lang="en-IN" b="0" i="1" smtClean="0">
                              <a:latin typeface="Cambria Math" panose="02040503050406030204" pitchFamily="18" charset="0"/>
                            </a:rPr>
                          </m:ctrlPr>
                        </m:dPr>
                        <m:e>
                          <m:sSubSup>
                            <m:sSubSupPr>
                              <m:ctrlPr>
                                <a:rPr lang="en-IN" b="0" i="1" smtClean="0">
                                  <a:latin typeface="Cambria Math" panose="02040503050406030204" pitchFamily="18" charset="0"/>
                                </a:rPr>
                              </m:ctrlPr>
                            </m:sSubSupPr>
                            <m:e>
                              <m:r>
                                <a:rPr lang="en-IN" b="0" i="1" smtClean="0">
                                  <a:latin typeface="Cambria Math" panose="02040503050406030204" pitchFamily="18" charset="0"/>
                                </a:rPr>
                                <m:t>𝑣</m:t>
                              </m:r>
                            </m:e>
                            <m:sub>
                              <m:r>
                                <a:rPr lang="en-IN" b="0" i="1" smtClean="0">
                                  <a:latin typeface="Cambria Math" panose="02040503050406030204" pitchFamily="18" charset="0"/>
                                </a:rPr>
                                <m:t>1</m:t>
                              </m:r>
                            </m:sub>
                            <m:sup>
                              <m:r>
                                <a:rPr lang="en-IN" b="0" i="1" smtClean="0">
                                  <a:latin typeface="Cambria Math" panose="02040503050406030204" pitchFamily="18" charset="0"/>
                                </a:rPr>
                                <m:t>2</m:t>
                              </m:r>
                            </m:sup>
                          </m:sSubSup>
                          <m:r>
                            <a:rPr lang="en-IN" b="0" i="1" smtClean="0">
                              <a:latin typeface="Cambria Math" panose="02040503050406030204" pitchFamily="18" charset="0"/>
                            </a:rPr>
                            <m:t>+</m:t>
                          </m:r>
                          <m:sSubSup>
                            <m:sSubSupPr>
                              <m:ctrlPr>
                                <a:rPr lang="en-IN" b="0" i="1" smtClean="0">
                                  <a:latin typeface="Cambria Math" panose="02040503050406030204" pitchFamily="18" charset="0"/>
                                </a:rPr>
                              </m:ctrlPr>
                            </m:sSubSupPr>
                            <m:e>
                              <m:r>
                                <a:rPr lang="en-IN" b="0" i="1" smtClean="0">
                                  <a:latin typeface="Cambria Math" panose="02040503050406030204" pitchFamily="18" charset="0"/>
                                </a:rPr>
                                <m:t>𝑣</m:t>
                              </m:r>
                            </m:e>
                            <m:sub>
                              <m:r>
                                <a:rPr lang="en-IN" b="0" i="1" smtClean="0">
                                  <a:latin typeface="Cambria Math" panose="02040503050406030204" pitchFamily="18" charset="0"/>
                                </a:rPr>
                                <m:t>2</m:t>
                              </m:r>
                            </m:sub>
                            <m:sup>
                              <m:r>
                                <a:rPr lang="en-IN" b="0" i="1" smtClean="0">
                                  <a:latin typeface="Cambria Math" panose="02040503050406030204" pitchFamily="18" charset="0"/>
                                </a:rPr>
                                <m:t>2</m:t>
                              </m:r>
                            </m:sup>
                          </m:sSubSup>
                        </m:e>
                      </m:d>
                      <m:r>
                        <a:rPr lang="en-IN" b="0" i="1" smtClean="0">
                          <a:latin typeface="Cambria Math" panose="02040503050406030204" pitchFamily="18" charset="0"/>
                        </a:rPr>
                        <m:t>+</m:t>
                      </m:r>
                      <m:d>
                        <m:dPr>
                          <m:ctrlPr>
                            <a:rPr lang="en-IN" b="0" i="1" smtClean="0">
                              <a:latin typeface="Cambria Math" panose="02040503050406030204" pitchFamily="18" charset="0"/>
                            </a:rPr>
                          </m:ctrlPr>
                        </m:dPr>
                        <m:e>
                          <m:sSubSup>
                            <m:sSubSupPr>
                              <m:ctrlPr>
                                <a:rPr lang="en-IN" b="0" i="1" smtClean="0">
                                  <a:latin typeface="Cambria Math" panose="02040503050406030204" pitchFamily="18" charset="0"/>
                                </a:rPr>
                              </m:ctrlPr>
                            </m:sSubSupPr>
                            <m:e>
                              <m:r>
                                <a:rPr lang="en-IN" b="0" i="1" smtClean="0">
                                  <a:latin typeface="Cambria Math" panose="02040503050406030204" pitchFamily="18" charset="0"/>
                                </a:rPr>
                                <m:t>𝑤</m:t>
                              </m:r>
                            </m:e>
                            <m:sub>
                              <m:r>
                                <a:rPr lang="en-IN" b="0" i="1" smtClean="0">
                                  <a:latin typeface="Cambria Math" panose="02040503050406030204" pitchFamily="18" charset="0"/>
                                </a:rPr>
                                <m:t>1</m:t>
                              </m:r>
                            </m:sub>
                            <m:sup>
                              <m:r>
                                <a:rPr lang="en-IN" b="0" i="1" smtClean="0">
                                  <a:latin typeface="Cambria Math" panose="02040503050406030204" pitchFamily="18" charset="0"/>
                                </a:rPr>
                                <m:t>2</m:t>
                              </m:r>
                            </m:sup>
                          </m:sSubSup>
                          <m:r>
                            <a:rPr lang="en-IN" b="0" i="1" smtClean="0">
                              <a:latin typeface="Cambria Math" panose="02040503050406030204" pitchFamily="18" charset="0"/>
                            </a:rPr>
                            <m:t>+</m:t>
                          </m:r>
                          <m:sSubSup>
                            <m:sSubSupPr>
                              <m:ctrlPr>
                                <a:rPr lang="en-IN" b="0" i="1" smtClean="0">
                                  <a:latin typeface="Cambria Math" panose="02040503050406030204" pitchFamily="18" charset="0"/>
                                </a:rPr>
                              </m:ctrlPr>
                            </m:sSubSupPr>
                            <m:e>
                              <m:r>
                                <a:rPr lang="en-IN" b="0" i="1" smtClean="0">
                                  <a:latin typeface="Cambria Math" panose="02040503050406030204" pitchFamily="18" charset="0"/>
                                </a:rPr>
                                <m:t>𝑤</m:t>
                              </m:r>
                            </m:e>
                            <m:sub>
                              <m:r>
                                <a:rPr lang="en-IN" b="0" i="1" smtClean="0">
                                  <a:latin typeface="Cambria Math" panose="02040503050406030204" pitchFamily="18" charset="0"/>
                                </a:rPr>
                                <m:t>2</m:t>
                              </m:r>
                            </m:sub>
                            <m:sup>
                              <m:r>
                                <a:rPr lang="en-IN" b="0" i="1" smtClean="0">
                                  <a:latin typeface="Cambria Math" panose="02040503050406030204" pitchFamily="18" charset="0"/>
                                </a:rPr>
                                <m:t>2</m:t>
                              </m:r>
                            </m:sup>
                          </m:sSubSup>
                        </m:e>
                      </m:d>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𝑣</m:t>
                                  </m:r>
                                </m:e>
                                <m:sub>
                                  <m:r>
                                    <a:rPr lang="en-IN" b="0" i="1" smtClean="0">
                                      <a:latin typeface="Cambria Math" panose="02040503050406030204" pitchFamily="18" charset="0"/>
                                    </a:rPr>
                                    <m:t>1</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𝑤</m:t>
                                  </m:r>
                                </m:e>
                                <m:sub>
                                  <m:r>
                                    <a:rPr lang="en-IN" b="0" i="1" smtClean="0">
                                      <a:latin typeface="Cambria Math" panose="02040503050406030204" pitchFamily="18" charset="0"/>
                                    </a:rPr>
                                    <m:t>1</m:t>
                                  </m:r>
                                </m:sub>
                              </m:sSub>
                            </m:e>
                          </m:d>
                        </m:e>
                        <m:sup>
                          <m:r>
                            <a:rPr lang="en-IN" b="0" i="1" smtClean="0">
                              <a:latin typeface="Cambria Math" panose="02040503050406030204" pitchFamily="18" charset="0"/>
                            </a:rPr>
                            <m:t>2</m:t>
                          </m:r>
                        </m:sup>
                      </m:sSup>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𝑣</m:t>
                                  </m:r>
                                </m:e>
                                <m:sub>
                                  <m:r>
                                    <a:rPr lang="en-IN" b="0" i="1" smtClean="0">
                                      <a:latin typeface="Cambria Math" panose="02040503050406030204" pitchFamily="18" charset="0"/>
                                    </a:rPr>
                                    <m:t>2</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𝑤</m:t>
                                  </m:r>
                                </m:e>
                                <m:sub>
                                  <m:r>
                                    <a:rPr lang="en-IN" b="0" i="1" smtClean="0">
                                      <a:latin typeface="Cambria Math" panose="02040503050406030204" pitchFamily="18" charset="0"/>
                                    </a:rPr>
                                    <m:t>2</m:t>
                                  </m:r>
                                </m:sub>
                              </m:sSub>
                            </m:e>
                          </m:d>
                        </m:e>
                        <m:sup>
                          <m:r>
                            <a:rPr lang="en-IN" b="0" i="1" smtClean="0">
                              <a:latin typeface="Cambria Math" panose="02040503050406030204" pitchFamily="18" charset="0"/>
                            </a:rPr>
                            <m:t>2</m:t>
                          </m:r>
                        </m:sup>
                      </m:sSup>
                    </m:oMath>
                  </m:oMathPara>
                </a14:m>
                <a:endParaRPr lang="en-IN" b="0" dirty="0"/>
              </a:p>
              <a:p>
                <a:pPr marL="457200" lvl="1" indent="0">
                  <a:buNone/>
                </a:pPr>
                <a14:m>
                  <m:oMath xmlns:m="http://schemas.openxmlformats.org/officeDocument/2006/math">
                    <m:r>
                      <a:rPr lang="en-IN" b="0" i="1" smtClean="0">
                        <a:latin typeface="Cambria Math" panose="02040503050406030204" pitchFamily="18" charset="0"/>
                      </a:rPr>
                      <m:t>⇒</m:t>
                    </m:r>
                  </m:oMath>
                </a14:m>
                <a:r>
                  <a:rPr lang="en-IN" dirty="0"/>
                  <a:t> </a:t>
                </a:r>
                <a14:m>
                  <m:oMath xmlns:m="http://schemas.openxmlformats.org/officeDocument/2006/math">
                    <m:d>
                      <m:dPr>
                        <m:ctrlPr>
                          <a:rPr lang="en-IN" i="1">
                            <a:latin typeface="Cambria Math" panose="02040503050406030204" pitchFamily="18" charset="0"/>
                          </a:rPr>
                        </m:ctrlPr>
                      </m:dPr>
                      <m:e>
                        <m:sSubSup>
                          <m:sSubSupPr>
                            <m:ctrlPr>
                              <a:rPr lang="en-IN" i="1">
                                <a:latin typeface="Cambria Math" panose="02040503050406030204" pitchFamily="18" charset="0"/>
                              </a:rPr>
                            </m:ctrlPr>
                          </m:sSubSupPr>
                          <m:e>
                            <m:r>
                              <a:rPr lang="en-IN" i="1">
                                <a:latin typeface="Cambria Math" panose="02040503050406030204" pitchFamily="18" charset="0"/>
                              </a:rPr>
                              <m:t>𝑣</m:t>
                            </m:r>
                          </m:e>
                          <m:sub>
                            <m:r>
                              <a:rPr lang="en-IN" i="1">
                                <a:latin typeface="Cambria Math" panose="02040503050406030204" pitchFamily="18" charset="0"/>
                              </a:rPr>
                              <m:t>1</m:t>
                            </m:r>
                          </m:sub>
                          <m:sup>
                            <m:r>
                              <a:rPr lang="en-IN" i="1">
                                <a:latin typeface="Cambria Math" panose="02040503050406030204" pitchFamily="18" charset="0"/>
                              </a:rPr>
                              <m:t>2</m:t>
                            </m:r>
                          </m:sup>
                        </m:sSubSup>
                        <m:r>
                          <a:rPr lang="en-IN" i="1">
                            <a:latin typeface="Cambria Math" panose="02040503050406030204" pitchFamily="18" charset="0"/>
                          </a:rPr>
                          <m:t>+</m:t>
                        </m:r>
                        <m:sSubSup>
                          <m:sSubSupPr>
                            <m:ctrlPr>
                              <a:rPr lang="en-IN" i="1">
                                <a:latin typeface="Cambria Math" panose="02040503050406030204" pitchFamily="18" charset="0"/>
                              </a:rPr>
                            </m:ctrlPr>
                          </m:sSubSupPr>
                          <m:e>
                            <m:r>
                              <a:rPr lang="en-IN" i="1">
                                <a:latin typeface="Cambria Math" panose="02040503050406030204" pitchFamily="18" charset="0"/>
                              </a:rPr>
                              <m:t>𝑣</m:t>
                            </m:r>
                          </m:e>
                          <m:sub>
                            <m:r>
                              <a:rPr lang="en-IN" i="1">
                                <a:latin typeface="Cambria Math" panose="02040503050406030204" pitchFamily="18" charset="0"/>
                              </a:rPr>
                              <m:t>2</m:t>
                            </m:r>
                          </m:sub>
                          <m:sup>
                            <m:r>
                              <a:rPr lang="en-IN" i="1">
                                <a:latin typeface="Cambria Math" panose="02040503050406030204" pitchFamily="18" charset="0"/>
                              </a:rPr>
                              <m:t>2</m:t>
                            </m:r>
                          </m:sup>
                        </m:sSubSup>
                      </m:e>
                    </m:d>
                    <m:r>
                      <a:rPr lang="en-IN" i="1">
                        <a:latin typeface="Cambria Math" panose="02040503050406030204" pitchFamily="18" charset="0"/>
                      </a:rPr>
                      <m:t>+</m:t>
                    </m:r>
                    <m:d>
                      <m:dPr>
                        <m:ctrlPr>
                          <a:rPr lang="en-IN" i="1">
                            <a:latin typeface="Cambria Math" panose="02040503050406030204" pitchFamily="18" charset="0"/>
                          </a:rPr>
                        </m:ctrlPr>
                      </m:dPr>
                      <m:e>
                        <m:sSubSup>
                          <m:sSubSupPr>
                            <m:ctrlPr>
                              <a:rPr lang="en-IN" i="1">
                                <a:latin typeface="Cambria Math" panose="02040503050406030204" pitchFamily="18" charset="0"/>
                              </a:rPr>
                            </m:ctrlPr>
                          </m:sSubSupPr>
                          <m:e>
                            <m:r>
                              <a:rPr lang="en-IN" i="1">
                                <a:latin typeface="Cambria Math" panose="02040503050406030204" pitchFamily="18" charset="0"/>
                              </a:rPr>
                              <m:t>𝑤</m:t>
                            </m:r>
                          </m:e>
                          <m:sub>
                            <m:r>
                              <a:rPr lang="en-IN" i="1">
                                <a:latin typeface="Cambria Math" panose="02040503050406030204" pitchFamily="18" charset="0"/>
                              </a:rPr>
                              <m:t>1</m:t>
                            </m:r>
                          </m:sub>
                          <m:sup>
                            <m:r>
                              <a:rPr lang="en-IN" i="1">
                                <a:latin typeface="Cambria Math" panose="02040503050406030204" pitchFamily="18" charset="0"/>
                              </a:rPr>
                              <m:t>2</m:t>
                            </m:r>
                          </m:sup>
                        </m:sSubSup>
                        <m:r>
                          <a:rPr lang="en-IN" i="1">
                            <a:latin typeface="Cambria Math" panose="02040503050406030204" pitchFamily="18" charset="0"/>
                          </a:rPr>
                          <m:t>+</m:t>
                        </m:r>
                        <m:sSubSup>
                          <m:sSubSupPr>
                            <m:ctrlPr>
                              <a:rPr lang="en-IN" i="1">
                                <a:latin typeface="Cambria Math" panose="02040503050406030204" pitchFamily="18" charset="0"/>
                              </a:rPr>
                            </m:ctrlPr>
                          </m:sSubSupPr>
                          <m:e>
                            <m:r>
                              <a:rPr lang="en-IN" i="1">
                                <a:latin typeface="Cambria Math" panose="02040503050406030204" pitchFamily="18" charset="0"/>
                              </a:rPr>
                              <m:t>𝑤</m:t>
                            </m:r>
                          </m:e>
                          <m:sub>
                            <m:r>
                              <a:rPr lang="en-IN" i="1">
                                <a:latin typeface="Cambria Math" panose="02040503050406030204" pitchFamily="18" charset="0"/>
                              </a:rPr>
                              <m:t>2</m:t>
                            </m:r>
                          </m:sub>
                          <m:sup>
                            <m:r>
                              <a:rPr lang="en-IN" i="1">
                                <a:latin typeface="Cambria Math" panose="02040503050406030204" pitchFamily="18" charset="0"/>
                              </a:rPr>
                              <m:t>2</m:t>
                            </m:r>
                          </m:sup>
                        </m:sSubSup>
                      </m:e>
                    </m:d>
                    <m:r>
                      <a:rPr lang="en-IN" b="0" i="1" smtClean="0">
                        <a:latin typeface="Cambria Math" panose="02040503050406030204" pitchFamily="18" charset="0"/>
                      </a:rPr>
                      <m:t>=(</m:t>
                    </m:r>
                    <m:sSubSup>
                      <m:sSubSupPr>
                        <m:ctrlPr>
                          <a:rPr lang="en-IN" b="0" i="1" smtClean="0">
                            <a:latin typeface="Cambria Math" panose="02040503050406030204" pitchFamily="18" charset="0"/>
                          </a:rPr>
                        </m:ctrlPr>
                      </m:sSubSupPr>
                      <m:e>
                        <m:r>
                          <a:rPr lang="en-IN" b="0" i="1" smtClean="0">
                            <a:latin typeface="Cambria Math" panose="02040503050406030204" pitchFamily="18" charset="0"/>
                          </a:rPr>
                          <m:t>𝑣</m:t>
                        </m:r>
                      </m:e>
                      <m:sub>
                        <m:r>
                          <a:rPr lang="en-IN" b="0" i="1" smtClean="0">
                            <a:latin typeface="Cambria Math" panose="02040503050406030204" pitchFamily="18" charset="0"/>
                          </a:rPr>
                          <m:t>1</m:t>
                        </m:r>
                      </m:sub>
                      <m:sup>
                        <m:r>
                          <a:rPr lang="en-IN" b="0" i="1" smtClean="0">
                            <a:latin typeface="Cambria Math" panose="02040503050406030204" pitchFamily="18" charset="0"/>
                          </a:rPr>
                          <m:t>2</m:t>
                        </m:r>
                      </m:sup>
                    </m:sSubSup>
                    <m:r>
                      <a:rPr lang="en-IN" b="0" i="1" smtClean="0">
                        <a:latin typeface="Cambria Math" panose="02040503050406030204" pitchFamily="18" charset="0"/>
                      </a:rPr>
                      <m:t>+</m:t>
                    </m:r>
                    <m:sSubSup>
                      <m:sSubSupPr>
                        <m:ctrlPr>
                          <a:rPr lang="en-IN" b="0" i="1" smtClean="0">
                            <a:latin typeface="Cambria Math" panose="02040503050406030204" pitchFamily="18" charset="0"/>
                          </a:rPr>
                        </m:ctrlPr>
                      </m:sSubSupPr>
                      <m:e>
                        <m:r>
                          <a:rPr lang="en-IN" b="0" i="1" smtClean="0">
                            <a:latin typeface="Cambria Math" panose="02040503050406030204" pitchFamily="18" charset="0"/>
                          </a:rPr>
                          <m:t>𝑤</m:t>
                        </m:r>
                      </m:e>
                      <m:sub>
                        <m:r>
                          <a:rPr lang="en-IN" b="0" i="1" smtClean="0">
                            <a:latin typeface="Cambria Math" panose="02040503050406030204" pitchFamily="18" charset="0"/>
                          </a:rPr>
                          <m:t>1</m:t>
                        </m:r>
                      </m:sub>
                      <m:sup>
                        <m:r>
                          <a:rPr lang="en-IN" b="0" i="1" smtClean="0">
                            <a:latin typeface="Cambria Math" panose="02040503050406030204" pitchFamily="18" charset="0"/>
                          </a:rPr>
                          <m:t>2</m:t>
                        </m:r>
                      </m:sup>
                    </m:sSubSup>
                    <m:r>
                      <a:rPr lang="en-IN" b="0" i="1" smtClean="0">
                        <a:latin typeface="Cambria Math" panose="02040503050406030204" pitchFamily="18" charset="0"/>
                      </a:rPr>
                      <m:t>+2</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𝑣</m:t>
                        </m:r>
                      </m:e>
                      <m:sub>
                        <m:r>
                          <a:rPr lang="en-IN" b="0" i="1" smtClean="0">
                            <a:latin typeface="Cambria Math" panose="02040503050406030204" pitchFamily="18" charset="0"/>
                          </a:rPr>
                          <m:t>1</m:t>
                        </m:r>
                      </m:sub>
                    </m:sSub>
                    <m:sSub>
                      <m:sSubPr>
                        <m:ctrlPr>
                          <a:rPr lang="en-IN" b="0" i="1" smtClean="0">
                            <a:latin typeface="Cambria Math" panose="02040503050406030204" pitchFamily="18" charset="0"/>
                          </a:rPr>
                        </m:ctrlPr>
                      </m:sSubPr>
                      <m:e>
                        <m:r>
                          <a:rPr lang="en-IN" b="0" i="1" smtClean="0">
                            <a:latin typeface="Cambria Math" panose="02040503050406030204" pitchFamily="18" charset="0"/>
                          </a:rPr>
                          <m:t>𝑤</m:t>
                        </m:r>
                      </m:e>
                      <m:sub>
                        <m:r>
                          <a:rPr lang="en-IN" b="0" i="1" smtClean="0">
                            <a:latin typeface="Cambria Math" panose="02040503050406030204" pitchFamily="18" charset="0"/>
                          </a:rPr>
                          <m:t>1</m:t>
                        </m:r>
                      </m:sub>
                    </m:sSub>
                    <m:r>
                      <a:rPr lang="en-IN" b="0" i="1" smtClean="0">
                        <a:latin typeface="Cambria Math" panose="02040503050406030204" pitchFamily="18" charset="0"/>
                      </a:rPr>
                      <m:t>)+</m:t>
                    </m:r>
                    <m:sSubSup>
                      <m:sSubSupPr>
                        <m:ctrlPr>
                          <a:rPr lang="en-IN" b="0" i="1" smtClean="0">
                            <a:latin typeface="Cambria Math" panose="02040503050406030204" pitchFamily="18" charset="0"/>
                          </a:rPr>
                        </m:ctrlPr>
                      </m:sSubSupPr>
                      <m:e>
                        <m:r>
                          <a:rPr lang="en-IN" b="0" i="1" smtClean="0">
                            <a:latin typeface="Cambria Math" panose="02040503050406030204" pitchFamily="18" charset="0"/>
                          </a:rPr>
                          <m:t>(</m:t>
                        </m:r>
                        <m:r>
                          <a:rPr lang="en-IN" b="0" i="1" smtClean="0">
                            <a:latin typeface="Cambria Math" panose="02040503050406030204" pitchFamily="18" charset="0"/>
                          </a:rPr>
                          <m:t>𝑣</m:t>
                        </m:r>
                      </m:e>
                      <m:sub>
                        <m:r>
                          <a:rPr lang="en-IN" b="0" i="1" smtClean="0">
                            <a:latin typeface="Cambria Math" panose="02040503050406030204" pitchFamily="18" charset="0"/>
                          </a:rPr>
                          <m:t>2</m:t>
                        </m:r>
                      </m:sub>
                      <m:sup>
                        <m:r>
                          <a:rPr lang="en-IN" b="0" i="1" smtClean="0">
                            <a:latin typeface="Cambria Math" panose="02040503050406030204" pitchFamily="18" charset="0"/>
                          </a:rPr>
                          <m:t>2</m:t>
                        </m:r>
                      </m:sup>
                    </m:sSubSup>
                    <m:r>
                      <a:rPr lang="en-IN" b="0" i="1" smtClean="0">
                        <a:latin typeface="Cambria Math" panose="02040503050406030204" pitchFamily="18" charset="0"/>
                      </a:rPr>
                      <m:t>+</m:t>
                    </m:r>
                    <m:sSubSup>
                      <m:sSubSupPr>
                        <m:ctrlPr>
                          <a:rPr lang="en-IN" b="0" i="1" smtClean="0">
                            <a:latin typeface="Cambria Math" panose="02040503050406030204" pitchFamily="18" charset="0"/>
                          </a:rPr>
                        </m:ctrlPr>
                      </m:sSubSupPr>
                      <m:e>
                        <m:r>
                          <a:rPr lang="en-IN" b="0" i="1" smtClean="0">
                            <a:latin typeface="Cambria Math" panose="02040503050406030204" pitchFamily="18" charset="0"/>
                          </a:rPr>
                          <m:t>𝑤</m:t>
                        </m:r>
                      </m:e>
                      <m:sub>
                        <m:r>
                          <a:rPr lang="en-IN" b="0" i="1" smtClean="0">
                            <a:latin typeface="Cambria Math" panose="02040503050406030204" pitchFamily="18" charset="0"/>
                          </a:rPr>
                          <m:t>2</m:t>
                        </m:r>
                      </m:sub>
                      <m:sup>
                        <m:r>
                          <a:rPr lang="en-IN" b="0" i="1" smtClean="0">
                            <a:latin typeface="Cambria Math" panose="02040503050406030204" pitchFamily="18" charset="0"/>
                          </a:rPr>
                          <m:t>2</m:t>
                        </m:r>
                      </m:sup>
                    </m:sSubSup>
                    <m:r>
                      <a:rPr lang="en-IN" b="0" i="1" smtClean="0">
                        <a:latin typeface="Cambria Math" panose="02040503050406030204" pitchFamily="18" charset="0"/>
                      </a:rPr>
                      <m:t>+2</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𝑣</m:t>
                        </m:r>
                      </m:e>
                      <m:sub>
                        <m:r>
                          <a:rPr lang="en-IN" b="0" i="1" smtClean="0">
                            <a:latin typeface="Cambria Math" panose="02040503050406030204" pitchFamily="18" charset="0"/>
                          </a:rPr>
                          <m:t>2</m:t>
                        </m:r>
                      </m:sub>
                    </m:sSub>
                    <m:sSub>
                      <m:sSubPr>
                        <m:ctrlPr>
                          <a:rPr lang="en-IN" b="0" i="1" smtClean="0">
                            <a:latin typeface="Cambria Math" panose="02040503050406030204" pitchFamily="18" charset="0"/>
                          </a:rPr>
                        </m:ctrlPr>
                      </m:sSubPr>
                      <m:e>
                        <m:r>
                          <a:rPr lang="en-IN" b="0" i="1" smtClean="0">
                            <a:latin typeface="Cambria Math" panose="02040503050406030204" pitchFamily="18" charset="0"/>
                          </a:rPr>
                          <m:t>𝑤</m:t>
                        </m:r>
                      </m:e>
                      <m:sub>
                        <m:r>
                          <a:rPr lang="en-IN" b="0" i="1" smtClean="0">
                            <a:latin typeface="Cambria Math" panose="02040503050406030204" pitchFamily="18" charset="0"/>
                          </a:rPr>
                          <m:t>2</m:t>
                        </m:r>
                      </m:sub>
                    </m:sSub>
                    <m:r>
                      <a:rPr lang="en-IN" b="0" i="1" smtClean="0">
                        <a:latin typeface="Cambria Math" panose="02040503050406030204" pitchFamily="18" charset="0"/>
                      </a:rPr>
                      <m:t>)</m:t>
                    </m:r>
                  </m:oMath>
                </a14:m>
                <a:endParaRPr lang="en-IN" b="0" dirty="0"/>
              </a:p>
              <a:p>
                <a:pPr marL="457200" lvl="1" indent="0">
                  <a:buNone/>
                </a:pPr>
                <a14:m>
                  <m:oMathPara xmlns:m="http://schemas.openxmlformats.org/officeDocument/2006/math">
                    <m:oMathParaPr>
                      <m:jc m:val="left"/>
                    </m:oMathParaPr>
                    <m:oMath xmlns:m="http://schemas.openxmlformats.org/officeDocument/2006/math">
                      <m:r>
                        <a:rPr lang="en-IN" b="0" i="1" smtClean="0">
                          <a:latin typeface="Cambria Math" panose="02040503050406030204" pitchFamily="18" charset="0"/>
                        </a:rPr>
                        <m:t>⇒</m:t>
                      </m:r>
                      <m:d>
                        <m:dPr>
                          <m:ctrlPr>
                            <a:rPr lang="en-IN" i="1">
                              <a:latin typeface="Cambria Math" panose="02040503050406030204" pitchFamily="18" charset="0"/>
                            </a:rPr>
                          </m:ctrlPr>
                        </m:dPr>
                        <m:e>
                          <m:sSubSup>
                            <m:sSubSupPr>
                              <m:ctrlPr>
                                <a:rPr lang="en-IN" i="1">
                                  <a:latin typeface="Cambria Math" panose="02040503050406030204" pitchFamily="18" charset="0"/>
                                </a:rPr>
                              </m:ctrlPr>
                            </m:sSubSupPr>
                            <m:e>
                              <m:r>
                                <a:rPr lang="en-IN" i="1">
                                  <a:latin typeface="Cambria Math" panose="02040503050406030204" pitchFamily="18" charset="0"/>
                                </a:rPr>
                                <m:t>𝑣</m:t>
                              </m:r>
                            </m:e>
                            <m:sub>
                              <m:r>
                                <a:rPr lang="en-IN" i="1">
                                  <a:latin typeface="Cambria Math" panose="02040503050406030204" pitchFamily="18" charset="0"/>
                                </a:rPr>
                                <m:t>1</m:t>
                              </m:r>
                            </m:sub>
                            <m:sup>
                              <m:r>
                                <a:rPr lang="en-IN" i="1">
                                  <a:latin typeface="Cambria Math" panose="02040503050406030204" pitchFamily="18" charset="0"/>
                                </a:rPr>
                                <m:t>2</m:t>
                              </m:r>
                            </m:sup>
                          </m:sSubSup>
                          <m:r>
                            <a:rPr lang="en-IN" i="1">
                              <a:latin typeface="Cambria Math" panose="02040503050406030204" pitchFamily="18" charset="0"/>
                            </a:rPr>
                            <m:t>+</m:t>
                          </m:r>
                          <m:sSubSup>
                            <m:sSubSupPr>
                              <m:ctrlPr>
                                <a:rPr lang="en-IN" i="1">
                                  <a:latin typeface="Cambria Math" panose="02040503050406030204" pitchFamily="18" charset="0"/>
                                </a:rPr>
                              </m:ctrlPr>
                            </m:sSubSupPr>
                            <m:e>
                              <m:r>
                                <a:rPr lang="en-IN" i="1">
                                  <a:latin typeface="Cambria Math" panose="02040503050406030204" pitchFamily="18" charset="0"/>
                                </a:rPr>
                                <m:t>𝑣</m:t>
                              </m:r>
                            </m:e>
                            <m:sub>
                              <m:r>
                                <a:rPr lang="en-IN" i="1">
                                  <a:latin typeface="Cambria Math" panose="02040503050406030204" pitchFamily="18" charset="0"/>
                                </a:rPr>
                                <m:t>2</m:t>
                              </m:r>
                            </m:sub>
                            <m:sup>
                              <m:r>
                                <a:rPr lang="en-IN" i="1">
                                  <a:latin typeface="Cambria Math" panose="02040503050406030204" pitchFamily="18" charset="0"/>
                                </a:rPr>
                                <m:t>2</m:t>
                              </m:r>
                            </m:sup>
                          </m:sSubSup>
                        </m:e>
                      </m:d>
                      <m:r>
                        <a:rPr lang="en-IN" i="1">
                          <a:latin typeface="Cambria Math" panose="02040503050406030204" pitchFamily="18" charset="0"/>
                        </a:rPr>
                        <m:t>+</m:t>
                      </m:r>
                      <m:d>
                        <m:dPr>
                          <m:ctrlPr>
                            <a:rPr lang="en-IN" i="1">
                              <a:latin typeface="Cambria Math" panose="02040503050406030204" pitchFamily="18" charset="0"/>
                            </a:rPr>
                          </m:ctrlPr>
                        </m:dPr>
                        <m:e>
                          <m:sSubSup>
                            <m:sSubSupPr>
                              <m:ctrlPr>
                                <a:rPr lang="en-IN" i="1">
                                  <a:latin typeface="Cambria Math" panose="02040503050406030204" pitchFamily="18" charset="0"/>
                                </a:rPr>
                              </m:ctrlPr>
                            </m:sSubSupPr>
                            <m:e>
                              <m:r>
                                <a:rPr lang="en-IN" i="1">
                                  <a:latin typeface="Cambria Math" panose="02040503050406030204" pitchFamily="18" charset="0"/>
                                </a:rPr>
                                <m:t>𝑤</m:t>
                              </m:r>
                            </m:e>
                            <m:sub>
                              <m:r>
                                <a:rPr lang="en-IN" i="1">
                                  <a:latin typeface="Cambria Math" panose="02040503050406030204" pitchFamily="18" charset="0"/>
                                </a:rPr>
                                <m:t>1</m:t>
                              </m:r>
                            </m:sub>
                            <m:sup>
                              <m:r>
                                <a:rPr lang="en-IN" i="1">
                                  <a:latin typeface="Cambria Math" panose="02040503050406030204" pitchFamily="18" charset="0"/>
                                </a:rPr>
                                <m:t>2</m:t>
                              </m:r>
                            </m:sup>
                          </m:sSubSup>
                          <m:r>
                            <a:rPr lang="en-IN" i="1">
                              <a:latin typeface="Cambria Math" panose="02040503050406030204" pitchFamily="18" charset="0"/>
                            </a:rPr>
                            <m:t>+</m:t>
                          </m:r>
                          <m:sSubSup>
                            <m:sSubSupPr>
                              <m:ctrlPr>
                                <a:rPr lang="en-IN" i="1">
                                  <a:latin typeface="Cambria Math" panose="02040503050406030204" pitchFamily="18" charset="0"/>
                                </a:rPr>
                              </m:ctrlPr>
                            </m:sSubSupPr>
                            <m:e>
                              <m:r>
                                <a:rPr lang="en-IN" i="1">
                                  <a:latin typeface="Cambria Math" panose="02040503050406030204" pitchFamily="18" charset="0"/>
                                </a:rPr>
                                <m:t>𝑤</m:t>
                              </m:r>
                            </m:e>
                            <m:sub>
                              <m:r>
                                <a:rPr lang="en-IN" i="1">
                                  <a:latin typeface="Cambria Math" panose="02040503050406030204" pitchFamily="18" charset="0"/>
                                </a:rPr>
                                <m:t>2</m:t>
                              </m:r>
                            </m:sub>
                            <m:sup>
                              <m:r>
                                <a:rPr lang="en-IN" i="1">
                                  <a:latin typeface="Cambria Math" panose="02040503050406030204" pitchFamily="18" charset="0"/>
                                </a:rPr>
                                <m:t>2</m:t>
                              </m:r>
                            </m:sup>
                          </m:sSubSup>
                        </m:e>
                      </m:d>
                      <m:r>
                        <a:rPr lang="en-IN" i="1" smtClean="0">
                          <a:latin typeface="Cambria Math" panose="02040503050406030204" pitchFamily="18" charset="0"/>
                        </a:rPr>
                        <m:t>=</m:t>
                      </m:r>
                      <m:d>
                        <m:dPr>
                          <m:ctrlPr>
                            <a:rPr lang="en-IN" b="0" i="1" smtClean="0">
                              <a:latin typeface="Cambria Math" panose="02040503050406030204" pitchFamily="18" charset="0"/>
                            </a:rPr>
                          </m:ctrlPr>
                        </m:dPr>
                        <m:e>
                          <m:sSubSup>
                            <m:sSubSupPr>
                              <m:ctrlPr>
                                <a:rPr lang="en-IN" b="0" i="1" smtClean="0">
                                  <a:latin typeface="Cambria Math" panose="02040503050406030204" pitchFamily="18" charset="0"/>
                                </a:rPr>
                              </m:ctrlPr>
                            </m:sSubSupPr>
                            <m:e>
                              <m:r>
                                <a:rPr lang="en-IN" b="0" i="1" smtClean="0">
                                  <a:latin typeface="Cambria Math" panose="02040503050406030204" pitchFamily="18" charset="0"/>
                                </a:rPr>
                                <m:t>𝑣</m:t>
                              </m:r>
                            </m:e>
                            <m:sub>
                              <m:r>
                                <a:rPr lang="en-IN" b="0" i="1" smtClean="0">
                                  <a:latin typeface="Cambria Math" panose="02040503050406030204" pitchFamily="18" charset="0"/>
                                </a:rPr>
                                <m:t>1</m:t>
                              </m:r>
                            </m:sub>
                            <m:sup>
                              <m:r>
                                <a:rPr lang="en-IN" b="0" i="1" smtClean="0">
                                  <a:latin typeface="Cambria Math" panose="02040503050406030204" pitchFamily="18" charset="0"/>
                                </a:rPr>
                                <m:t>2</m:t>
                              </m:r>
                            </m:sup>
                          </m:sSubSup>
                          <m:r>
                            <a:rPr lang="en-IN" b="0" i="1" smtClean="0">
                              <a:latin typeface="Cambria Math" panose="02040503050406030204" pitchFamily="18" charset="0"/>
                            </a:rPr>
                            <m:t>+</m:t>
                          </m:r>
                          <m:sSubSup>
                            <m:sSubSupPr>
                              <m:ctrlPr>
                                <a:rPr lang="en-IN" b="0" i="1" smtClean="0">
                                  <a:latin typeface="Cambria Math" panose="02040503050406030204" pitchFamily="18" charset="0"/>
                                </a:rPr>
                              </m:ctrlPr>
                            </m:sSubSupPr>
                            <m:e>
                              <m:r>
                                <a:rPr lang="en-IN" b="0" i="1" smtClean="0">
                                  <a:latin typeface="Cambria Math" panose="02040503050406030204" pitchFamily="18" charset="0"/>
                                </a:rPr>
                                <m:t>𝑣</m:t>
                              </m:r>
                            </m:e>
                            <m:sub>
                              <m:r>
                                <a:rPr lang="en-IN" b="0" i="1" smtClean="0">
                                  <a:latin typeface="Cambria Math" panose="02040503050406030204" pitchFamily="18" charset="0"/>
                                </a:rPr>
                                <m:t>2</m:t>
                              </m:r>
                            </m:sub>
                            <m:sup>
                              <m:r>
                                <a:rPr lang="en-IN" b="0" i="1" smtClean="0">
                                  <a:latin typeface="Cambria Math" panose="02040503050406030204" pitchFamily="18" charset="0"/>
                                </a:rPr>
                                <m:t>2</m:t>
                              </m:r>
                            </m:sup>
                          </m:sSubSup>
                        </m:e>
                      </m:d>
                      <m:r>
                        <a:rPr lang="en-IN" b="0" i="1" smtClean="0">
                          <a:latin typeface="Cambria Math" panose="02040503050406030204" pitchFamily="18" charset="0"/>
                        </a:rPr>
                        <m:t>+</m:t>
                      </m:r>
                      <m:d>
                        <m:dPr>
                          <m:ctrlPr>
                            <a:rPr lang="en-IN" b="0" i="1" smtClean="0">
                              <a:latin typeface="Cambria Math" panose="02040503050406030204" pitchFamily="18" charset="0"/>
                            </a:rPr>
                          </m:ctrlPr>
                        </m:dPr>
                        <m:e>
                          <m:sSubSup>
                            <m:sSubSupPr>
                              <m:ctrlPr>
                                <a:rPr lang="en-IN" b="0" i="1" smtClean="0">
                                  <a:latin typeface="Cambria Math" panose="02040503050406030204" pitchFamily="18" charset="0"/>
                                </a:rPr>
                              </m:ctrlPr>
                            </m:sSubSupPr>
                            <m:e>
                              <m:r>
                                <a:rPr lang="en-IN" b="0" i="1" smtClean="0">
                                  <a:latin typeface="Cambria Math" panose="02040503050406030204" pitchFamily="18" charset="0"/>
                                </a:rPr>
                                <m:t>𝑤</m:t>
                              </m:r>
                            </m:e>
                            <m:sub>
                              <m:r>
                                <a:rPr lang="en-IN" b="0" i="1" smtClean="0">
                                  <a:latin typeface="Cambria Math" panose="02040503050406030204" pitchFamily="18" charset="0"/>
                                </a:rPr>
                                <m:t>1</m:t>
                              </m:r>
                            </m:sub>
                            <m:sup>
                              <m:r>
                                <a:rPr lang="en-IN" b="0" i="1" smtClean="0">
                                  <a:latin typeface="Cambria Math" panose="02040503050406030204" pitchFamily="18" charset="0"/>
                                </a:rPr>
                                <m:t>2</m:t>
                              </m:r>
                            </m:sup>
                          </m:sSubSup>
                          <m:r>
                            <a:rPr lang="en-IN" b="0" i="1" smtClean="0">
                              <a:latin typeface="Cambria Math" panose="02040503050406030204" pitchFamily="18" charset="0"/>
                            </a:rPr>
                            <m:t>+</m:t>
                          </m:r>
                          <m:sSubSup>
                            <m:sSubSupPr>
                              <m:ctrlPr>
                                <a:rPr lang="en-IN" b="0" i="1" smtClean="0">
                                  <a:latin typeface="Cambria Math" panose="02040503050406030204" pitchFamily="18" charset="0"/>
                                </a:rPr>
                              </m:ctrlPr>
                            </m:sSubSupPr>
                            <m:e>
                              <m:r>
                                <a:rPr lang="en-IN" b="0" i="1" smtClean="0">
                                  <a:latin typeface="Cambria Math" panose="02040503050406030204" pitchFamily="18" charset="0"/>
                                </a:rPr>
                                <m:t>𝑤</m:t>
                              </m:r>
                            </m:e>
                            <m:sub>
                              <m:r>
                                <a:rPr lang="en-IN" b="0" i="1" smtClean="0">
                                  <a:latin typeface="Cambria Math" panose="02040503050406030204" pitchFamily="18" charset="0"/>
                                </a:rPr>
                                <m:t>2</m:t>
                              </m:r>
                            </m:sub>
                            <m:sup>
                              <m:r>
                                <a:rPr lang="en-IN" b="0" i="1" smtClean="0">
                                  <a:latin typeface="Cambria Math" panose="02040503050406030204" pitchFamily="18" charset="0"/>
                                </a:rPr>
                                <m:t>2</m:t>
                              </m:r>
                            </m:sup>
                          </m:sSubSup>
                        </m:e>
                      </m:d>
                      <m:r>
                        <a:rPr lang="en-IN" b="0" i="1" smtClean="0">
                          <a:latin typeface="Cambria Math" panose="02040503050406030204" pitchFamily="18" charset="0"/>
                        </a:rPr>
                        <m:t>+2</m:t>
                      </m:r>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𝑣</m:t>
                              </m:r>
                            </m:e>
                            <m:sub>
                              <m:r>
                                <a:rPr lang="en-IN" b="0" i="1" smtClean="0">
                                  <a:latin typeface="Cambria Math" panose="02040503050406030204" pitchFamily="18" charset="0"/>
                                </a:rPr>
                                <m:t>1</m:t>
                              </m:r>
                            </m:sub>
                          </m:sSub>
                          <m:sSub>
                            <m:sSubPr>
                              <m:ctrlPr>
                                <a:rPr lang="en-IN" b="0" i="1" smtClean="0">
                                  <a:latin typeface="Cambria Math" panose="02040503050406030204" pitchFamily="18" charset="0"/>
                                </a:rPr>
                              </m:ctrlPr>
                            </m:sSubPr>
                            <m:e>
                              <m:r>
                                <a:rPr lang="en-IN" b="0" i="1" smtClean="0">
                                  <a:latin typeface="Cambria Math" panose="02040503050406030204" pitchFamily="18" charset="0"/>
                                </a:rPr>
                                <m:t>𝑤</m:t>
                              </m:r>
                            </m:e>
                            <m:sub>
                              <m:r>
                                <a:rPr lang="en-IN" b="0" i="1" smtClean="0">
                                  <a:latin typeface="Cambria Math" panose="02040503050406030204" pitchFamily="18" charset="0"/>
                                </a:rPr>
                                <m:t>1</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𝑣</m:t>
                              </m:r>
                            </m:e>
                            <m:sub>
                              <m:r>
                                <a:rPr lang="en-IN" b="0" i="1" smtClean="0">
                                  <a:latin typeface="Cambria Math" panose="02040503050406030204" pitchFamily="18" charset="0"/>
                                </a:rPr>
                                <m:t>2</m:t>
                              </m:r>
                            </m:sub>
                          </m:sSub>
                          <m:sSub>
                            <m:sSubPr>
                              <m:ctrlPr>
                                <a:rPr lang="en-IN" b="0" i="1" smtClean="0">
                                  <a:latin typeface="Cambria Math" panose="02040503050406030204" pitchFamily="18" charset="0"/>
                                </a:rPr>
                              </m:ctrlPr>
                            </m:sSubPr>
                            <m:e>
                              <m:r>
                                <a:rPr lang="en-IN" b="0" i="1" smtClean="0">
                                  <a:latin typeface="Cambria Math" panose="02040503050406030204" pitchFamily="18" charset="0"/>
                                </a:rPr>
                                <m:t>𝑤</m:t>
                              </m:r>
                            </m:e>
                            <m:sub>
                              <m:r>
                                <a:rPr lang="en-IN" b="0" i="1" smtClean="0">
                                  <a:latin typeface="Cambria Math" panose="02040503050406030204" pitchFamily="18" charset="0"/>
                                </a:rPr>
                                <m:t>2</m:t>
                              </m:r>
                            </m:sub>
                          </m:sSub>
                        </m:e>
                      </m:d>
                    </m:oMath>
                  </m:oMathPara>
                </a14:m>
                <a:endParaRPr lang="en-IN" b="0" dirty="0"/>
              </a:p>
              <a:p>
                <a:pPr marL="457200" lvl="1" indent="0">
                  <a:buNone/>
                </a:pPr>
                <a14:m>
                  <m:oMathPara xmlns:m="http://schemas.openxmlformats.org/officeDocument/2006/math">
                    <m:oMathParaPr>
                      <m:jc m:val="left"/>
                    </m:oMathParaPr>
                    <m:oMath xmlns:m="http://schemas.openxmlformats.org/officeDocument/2006/math">
                      <m:r>
                        <a:rPr lang="en-IN" b="0" i="1" smtClean="0">
                          <a:latin typeface="Cambria Math" panose="02040503050406030204" pitchFamily="18" charset="0"/>
                        </a:rPr>
                        <m:t>⇒</m:t>
                      </m:r>
                      <m:r>
                        <a:rPr lang="en-IN" i="1">
                          <a:latin typeface="Cambria Math" panose="02040503050406030204" pitchFamily="18" charset="0"/>
                        </a:rPr>
                        <m:t>2</m:t>
                      </m:r>
                      <m:d>
                        <m:dPr>
                          <m:ctrlPr>
                            <a:rPr lang="en-IN" i="1">
                              <a:latin typeface="Cambria Math" panose="02040503050406030204" pitchFamily="18" charset="0"/>
                            </a:rPr>
                          </m:ctrlPr>
                        </m:dPr>
                        <m:e>
                          <m:sSub>
                            <m:sSubPr>
                              <m:ctrlPr>
                                <a:rPr lang="en-IN" i="1">
                                  <a:latin typeface="Cambria Math" panose="02040503050406030204" pitchFamily="18" charset="0"/>
                                </a:rPr>
                              </m:ctrlPr>
                            </m:sSubPr>
                            <m:e>
                              <m:r>
                                <a:rPr lang="en-IN" i="1">
                                  <a:latin typeface="Cambria Math" panose="02040503050406030204" pitchFamily="18" charset="0"/>
                                </a:rPr>
                                <m:t>𝑣</m:t>
                              </m:r>
                            </m:e>
                            <m:sub>
                              <m:r>
                                <a:rPr lang="en-IN" i="1">
                                  <a:latin typeface="Cambria Math" panose="02040503050406030204" pitchFamily="18" charset="0"/>
                                </a:rPr>
                                <m:t>1</m:t>
                              </m:r>
                            </m:sub>
                          </m:sSub>
                          <m:sSub>
                            <m:sSubPr>
                              <m:ctrlPr>
                                <a:rPr lang="en-IN" i="1">
                                  <a:latin typeface="Cambria Math" panose="02040503050406030204" pitchFamily="18" charset="0"/>
                                </a:rPr>
                              </m:ctrlPr>
                            </m:sSubPr>
                            <m:e>
                              <m:r>
                                <a:rPr lang="en-IN" i="1">
                                  <a:latin typeface="Cambria Math" panose="02040503050406030204" pitchFamily="18" charset="0"/>
                                </a:rPr>
                                <m:t>𝑤</m:t>
                              </m:r>
                            </m:e>
                            <m:sub>
                              <m:r>
                                <a:rPr lang="en-IN" i="1">
                                  <a:latin typeface="Cambria Math" panose="02040503050406030204" pitchFamily="18" charset="0"/>
                                </a:rPr>
                                <m:t>1</m:t>
                              </m:r>
                            </m:sub>
                          </m:sSub>
                          <m:r>
                            <a:rPr lang="en-IN" i="1">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𝑣</m:t>
                              </m:r>
                            </m:e>
                            <m:sub>
                              <m:r>
                                <a:rPr lang="en-IN" i="1">
                                  <a:latin typeface="Cambria Math" panose="02040503050406030204" pitchFamily="18" charset="0"/>
                                </a:rPr>
                                <m:t>2</m:t>
                              </m:r>
                            </m:sub>
                          </m:sSub>
                          <m:sSub>
                            <m:sSubPr>
                              <m:ctrlPr>
                                <a:rPr lang="en-IN" i="1">
                                  <a:latin typeface="Cambria Math" panose="02040503050406030204" pitchFamily="18" charset="0"/>
                                </a:rPr>
                              </m:ctrlPr>
                            </m:sSubPr>
                            <m:e>
                              <m:r>
                                <a:rPr lang="en-IN" i="1">
                                  <a:latin typeface="Cambria Math" panose="02040503050406030204" pitchFamily="18" charset="0"/>
                                </a:rPr>
                                <m:t>𝑤</m:t>
                              </m:r>
                            </m:e>
                            <m:sub>
                              <m:r>
                                <a:rPr lang="en-IN" i="1">
                                  <a:latin typeface="Cambria Math" panose="02040503050406030204" pitchFamily="18" charset="0"/>
                                </a:rPr>
                                <m:t>2</m:t>
                              </m:r>
                            </m:sub>
                          </m:sSub>
                        </m:e>
                      </m:d>
                      <m:r>
                        <a:rPr lang="en-IN" b="0" i="1" smtClean="0">
                          <a:latin typeface="Cambria Math" panose="02040503050406030204" pitchFamily="18" charset="0"/>
                        </a:rPr>
                        <m:t>=0</m:t>
                      </m:r>
                    </m:oMath>
                  </m:oMathPara>
                </a14:m>
                <a:endParaRPr lang="en-IN" b="0" dirty="0"/>
              </a:p>
              <a:p>
                <a:pPr marL="457200" lvl="1" indent="0">
                  <a:buNone/>
                </a:pPr>
                <a14:m>
                  <m:oMathPara xmlns:m="http://schemas.openxmlformats.org/officeDocument/2006/math">
                    <m:oMathParaPr>
                      <m:jc m:val="left"/>
                    </m:oMathParaPr>
                    <m:oMath xmlns:m="http://schemas.openxmlformats.org/officeDocument/2006/math">
                      <m:r>
                        <a:rPr lang="en-IN" b="0" i="1" smtClean="0">
                          <a:latin typeface="Cambria Math" panose="02040503050406030204" pitchFamily="18" charset="0"/>
                        </a:rPr>
                        <m:t>⇒</m:t>
                      </m:r>
                      <m:d>
                        <m:dPr>
                          <m:ctrlPr>
                            <a:rPr lang="en-IN" i="1">
                              <a:latin typeface="Cambria Math" panose="02040503050406030204" pitchFamily="18" charset="0"/>
                            </a:rPr>
                          </m:ctrlPr>
                        </m:dPr>
                        <m:e>
                          <m:sSub>
                            <m:sSubPr>
                              <m:ctrlPr>
                                <a:rPr lang="en-IN" i="1">
                                  <a:latin typeface="Cambria Math" panose="02040503050406030204" pitchFamily="18" charset="0"/>
                                </a:rPr>
                              </m:ctrlPr>
                            </m:sSubPr>
                            <m:e>
                              <m:r>
                                <a:rPr lang="en-IN" i="1">
                                  <a:latin typeface="Cambria Math" panose="02040503050406030204" pitchFamily="18" charset="0"/>
                                </a:rPr>
                                <m:t>𝑣</m:t>
                              </m:r>
                            </m:e>
                            <m:sub>
                              <m:r>
                                <a:rPr lang="en-IN" i="1">
                                  <a:latin typeface="Cambria Math" panose="02040503050406030204" pitchFamily="18" charset="0"/>
                                </a:rPr>
                                <m:t>1</m:t>
                              </m:r>
                            </m:sub>
                          </m:sSub>
                          <m:sSub>
                            <m:sSubPr>
                              <m:ctrlPr>
                                <a:rPr lang="en-IN" i="1">
                                  <a:latin typeface="Cambria Math" panose="02040503050406030204" pitchFamily="18" charset="0"/>
                                </a:rPr>
                              </m:ctrlPr>
                            </m:sSubPr>
                            <m:e>
                              <m:r>
                                <a:rPr lang="en-IN" i="1">
                                  <a:latin typeface="Cambria Math" panose="02040503050406030204" pitchFamily="18" charset="0"/>
                                </a:rPr>
                                <m:t>𝑤</m:t>
                              </m:r>
                            </m:e>
                            <m:sub>
                              <m:r>
                                <a:rPr lang="en-IN" i="1">
                                  <a:latin typeface="Cambria Math" panose="02040503050406030204" pitchFamily="18" charset="0"/>
                                </a:rPr>
                                <m:t>1</m:t>
                              </m:r>
                            </m:sub>
                          </m:sSub>
                          <m:r>
                            <a:rPr lang="en-IN" i="1">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𝑣</m:t>
                              </m:r>
                            </m:e>
                            <m:sub>
                              <m:r>
                                <a:rPr lang="en-IN" i="1">
                                  <a:latin typeface="Cambria Math" panose="02040503050406030204" pitchFamily="18" charset="0"/>
                                </a:rPr>
                                <m:t>2</m:t>
                              </m:r>
                            </m:sub>
                          </m:sSub>
                          <m:sSub>
                            <m:sSubPr>
                              <m:ctrlPr>
                                <a:rPr lang="en-IN" i="1">
                                  <a:latin typeface="Cambria Math" panose="02040503050406030204" pitchFamily="18" charset="0"/>
                                </a:rPr>
                              </m:ctrlPr>
                            </m:sSubPr>
                            <m:e>
                              <m:r>
                                <a:rPr lang="en-IN" i="1">
                                  <a:latin typeface="Cambria Math" panose="02040503050406030204" pitchFamily="18" charset="0"/>
                                </a:rPr>
                                <m:t>𝑤</m:t>
                              </m:r>
                            </m:e>
                            <m:sub>
                              <m:r>
                                <a:rPr lang="en-IN" i="1">
                                  <a:latin typeface="Cambria Math" panose="02040503050406030204" pitchFamily="18" charset="0"/>
                                </a:rPr>
                                <m:t>2</m:t>
                              </m:r>
                            </m:sub>
                          </m:sSub>
                        </m:e>
                      </m:d>
                      <m:r>
                        <a:rPr lang="en-IN" b="0" i="1" smtClean="0">
                          <a:latin typeface="Cambria Math" panose="02040503050406030204" pitchFamily="18" charset="0"/>
                        </a:rPr>
                        <m:t>=0</m:t>
                      </m:r>
                    </m:oMath>
                  </m:oMathPara>
                </a14:m>
                <a:endParaRPr lang="en-IN" b="0" dirty="0"/>
              </a:p>
              <a:p>
                <a:pPr marL="457200" lvl="1" indent="0">
                  <a:buNone/>
                </a:pPr>
                <a14:m>
                  <m:oMathPara xmlns:m="http://schemas.openxmlformats.org/officeDocument/2006/math">
                    <m:oMathParaPr>
                      <m:jc m:val="left"/>
                    </m:oMathParaPr>
                    <m:oMath xmlns:m="http://schemas.openxmlformats.org/officeDocument/2006/math">
                      <m:r>
                        <a:rPr lang="en-IN" b="0" i="1" smtClean="0">
                          <a:latin typeface="Cambria Math" panose="02040503050406030204" pitchFamily="18" charset="0"/>
                        </a:rPr>
                        <m:t>⇒</m:t>
                      </m:r>
                      <m:r>
                        <a:rPr lang="en-IN" b="0" i="1" smtClean="0">
                          <a:latin typeface="Cambria Math" panose="02040503050406030204" pitchFamily="18" charset="0"/>
                        </a:rPr>
                        <m:t>𝑣</m:t>
                      </m:r>
                      <m:r>
                        <a:rPr lang="en-IN" b="0" i="1" smtClean="0">
                          <a:latin typeface="Cambria Math" panose="02040503050406030204" pitchFamily="18" charset="0"/>
                        </a:rPr>
                        <m:t>.</m:t>
                      </m:r>
                      <m:r>
                        <a:rPr lang="en-IN" b="0" i="1" smtClean="0">
                          <a:latin typeface="Cambria Math" panose="02040503050406030204" pitchFamily="18" charset="0"/>
                        </a:rPr>
                        <m:t>𝑤</m:t>
                      </m:r>
                      <m:r>
                        <a:rPr lang="en-IN" b="0" i="1" smtClean="0">
                          <a:latin typeface="Cambria Math" panose="02040503050406030204" pitchFamily="18" charset="0"/>
                        </a:rPr>
                        <m:t>=0</m:t>
                      </m:r>
                    </m:oMath>
                  </m:oMathPara>
                </a14:m>
                <a:endParaRPr lang="en-IN" b="0" i="1" dirty="0">
                  <a:latin typeface="Cambria Math" panose="02040503050406030204" pitchFamily="18" charset="0"/>
                </a:endParaRPr>
              </a:p>
              <a:p>
                <a:r>
                  <a:rPr lang="en-IN" b="0" dirty="0"/>
                  <a:t>If </a:t>
                </a:r>
                <a14:m>
                  <m:oMath xmlns:m="http://schemas.openxmlformats.org/officeDocument/2006/math">
                    <m:r>
                      <a:rPr lang="en-IN" b="0" i="1" smtClean="0">
                        <a:latin typeface="Cambria Math" panose="02040503050406030204" pitchFamily="18" charset="0"/>
                      </a:rPr>
                      <m:t>𝑣</m:t>
                    </m:r>
                    <m:r>
                      <a:rPr lang="en-IN" b="0" i="1" smtClean="0">
                        <a:latin typeface="Cambria Math" panose="02040503050406030204" pitchFamily="18" charset="0"/>
                      </a:rPr>
                      <m:t>.</m:t>
                    </m:r>
                    <m:r>
                      <a:rPr lang="en-IN" b="0" i="1" smtClean="0">
                        <a:latin typeface="Cambria Math" panose="02040503050406030204" pitchFamily="18" charset="0"/>
                      </a:rPr>
                      <m:t>𝑤</m:t>
                    </m:r>
                  </m:oMath>
                </a14:m>
                <a:r>
                  <a:rPr lang="en-IN" dirty="0"/>
                  <a:t> is not zero </a:t>
                </a:r>
                <a14:m>
                  <m:oMath xmlns:m="http://schemas.openxmlformats.org/officeDocument/2006/math">
                    <m:r>
                      <a:rPr lang="en-IN" b="0" i="1" smtClean="0">
                        <a:latin typeface="Cambria Math" panose="02040503050406030204" pitchFamily="18" charset="0"/>
                      </a:rPr>
                      <m:t>⇒</m:t>
                    </m:r>
                  </m:oMath>
                </a14:m>
                <a:r>
                  <a:rPr lang="en-IN" dirty="0"/>
                  <a:t> it may be positive or negative</a:t>
                </a:r>
              </a:p>
              <a:p>
                <a:pPr lvl="1"/>
                <a:r>
                  <a:rPr lang="en-IN" b="0" dirty="0"/>
                  <a:t>Sign of </a:t>
                </a:r>
                <a14:m>
                  <m:oMath xmlns:m="http://schemas.openxmlformats.org/officeDocument/2006/math">
                    <m:r>
                      <a:rPr lang="en-IN" b="0" i="1" smtClean="0">
                        <a:latin typeface="Cambria Math" panose="02040503050406030204" pitchFamily="18" charset="0"/>
                      </a:rPr>
                      <m:t>𝑣</m:t>
                    </m:r>
                    <m:r>
                      <a:rPr lang="en-IN" b="0" i="1" smtClean="0">
                        <a:latin typeface="Cambria Math" panose="02040503050406030204" pitchFamily="18" charset="0"/>
                      </a:rPr>
                      <m:t>.</m:t>
                    </m:r>
                    <m:r>
                      <a:rPr lang="en-IN" b="0" i="1" smtClean="0">
                        <a:latin typeface="Cambria Math" panose="02040503050406030204" pitchFamily="18" charset="0"/>
                      </a:rPr>
                      <m:t>𝑤</m:t>
                    </m:r>
                  </m:oMath>
                </a14:m>
                <a:r>
                  <a:rPr lang="en-IN" b="0" dirty="0"/>
                  <a:t> tells us whether we are above or below a right angle</a:t>
                </a:r>
              </a:p>
              <a:p>
                <a:pPr lvl="1"/>
                <a14:m>
                  <m:oMath xmlns:m="http://schemas.openxmlformats.org/officeDocument/2006/math">
                    <m:r>
                      <a:rPr lang="en-IN" b="0" i="1" smtClean="0">
                        <a:latin typeface="Cambria Math" panose="02040503050406030204" pitchFamily="18" charset="0"/>
                      </a:rPr>
                      <m:t>𝜃</m:t>
                    </m:r>
                    <m:r>
                      <a:rPr lang="en-IN" b="0" i="1" smtClean="0">
                        <a:latin typeface="Cambria Math" panose="02040503050406030204" pitchFamily="18" charset="0"/>
                      </a:rPr>
                      <m:t>&lt;90°</m:t>
                    </m:r>
                  </m:oMath>
                </a14:m>
                <a:r>
                  <a:rPr lang="en-IN" b="0" dirty="0"/>
                  <a:t> (Acute angle) – </a:t>
                </a:r>
                <a14:m>
                  <m:oMath xmlns:m="http://schemas.openxmlformats.org/officeDocument/2006/math">
                    <m:r>
                      <a:rPr lang="en-IN" b="0" i="1" smtClean="0">
                        <a:latin typeface="Cambria Math" panose="02040503050406030204" pitchFamily="18" charset="0"/>
                      </a:rPr>
                      <m:t>𝑣</m:t>
                    </m:r>
                    <m:r>
                      <a:rPr lang="en-IN" b="0" i="1" smtClean="0">
                        <a:latin typeface="Cambria Math" panose="02040503050406030204" pitchFamily="18" charset="0"/>
                      </a:rPr>
                      <m:t>.</m:t>
                    </m:r>
                    <m:r>
                      <a:rPr lang="en-IN" b="0" i="1" smtClean="0">
                        <a:latin typeface="Cambria Math" panose="02040503050406030204" pitchFamily="18" charset="0"/>
                      </a:rPr>
                      <m:t>𝑤</m:t>
                    </m:r>
                    <m:r>
                      <a:rPr lang="en-IN" b="0" i="1" smtClean="0">
                        <a:latin typeface="Cambria Math" panose="02040503050406030204" pitchFamily="18" charset="0"/>
                      </a:rPr>
                      <m:t> </m:t>
                    </m:r>
                    <m:r>
                      <a:rPr lang="en-IN" b="0" i="1" smtClean="0">
                        <a:latin typeface="Cambria Math" panose="02040503050406030204" pitchFamily="18" charset="0"/>
                      </a:rPr>
                      <m:t>𝑖𝑠</m:t>
                    </m:r>
                    <m:r>
                      <a:rPr lang="en-IN" b="0" i="1" smtClean="0">
                        <a:latin typeface="Cambria Math" panose="02040503050406030204" pitchFamily="18" charset="0"/>
                      </a:rPr>
                      <m:t>+</m:t>
                    </m:r>
                    <m:r>
                      <a:rPr lang="en-IN" b="0" i="1" smtClean="0">
                        <a:latin typeface="Cambria Math" panose="02040503050406030204" pitchFamily="18" charset="0"/>
                      </a:rPr>
                      <m:t>𝑣𝑒</m:t>
                    </m:r>
                  </m:oMath>
                </a14:m>
                <a:endParaRPr lang="en-IN" b="0" dirty="0"/>
              </a:p>
              <a:p>
                <a:pPr lvl="1"/>
                <a14:m>
                  <m:oMath xmlns:m="http://schemas.openxmlformats.org/officeDocument/2006/math">
                    <m:r>
                      <a:rPr lang="en-IN" b="0" i="1" smtClean="0">
                        <a:latin typeface="Cambria Math" panose="02040503050406030204" pitchFamily="18" charset="0"/>
                      </a:rPr>
                      <m:t>𝜃</m:t>
                    </m:r>
                    <m:r>
                      <a:rPr lang="en-IN" b="0" i="1" smtClean="0">
                        <a:latin typeface="Cambria Math" panose="02040503050406030204" pitchFamily="18" charset="0"/>
                      </a:rPr>
                      <m:t>&gt;90°</m:t>
                    </m:r>
                  </m:oMath>
                </a14:m>
                <a:r>
                  <a:rPr lang="en-IN" b="0" dirty="0"/>
                  <a:t> (Obtuse angle) – </a:t>
                </a:r>
                <a14:m>
                  <m:oMath xmlns:m="http://schemas.openxmlformats.org/officeDocument/2006/math">
                    <m:r>
                      <a:rPr lang="en-IN" b="0" i="1" smtClean="0">
                        <a:latin typeface="Cambria Math" panose="02040503050406030204" pitchFamily="18" charset="0"/>
                      </a:rPr>
                      <m:t>𝑣</m:t>
                    </m:r>
                    <m:r>
                      <a:rPr lang="en-IN" b="0" i="1" smtClean="0">
                        <a:latin typeface="Cambria Math" panose="02040503050406030204" pitchFamily="18" charset="0"/>
                      </a:rPr>
                      <m:t>.</m:t>
                    </m:r>
                    <m:r>
                      <a:rPr lang="en-IN" b="0" i="1" smtClean="0">
                        <a:latin typeface="Cambria Math" panose="02040503050406030204" pitchFamily="18" charset="0"/>
                      </a:rPr>
                      <m:t>𝑤</m:t>
                    </m:r>
                    <m:r>
                      <a:rPr lang="en-IN" b="0" i="1" smtClean="0">
                        <a:latin typeface="Cambria Math" panose="02040503050406030204" pitchFamily="18" charset="0"/>
                      </a:rPr>
                      <m:t> </m:t>
                    </m:r>
                    <m:r>
                      <a:rPr lang="en-IN" b="0" i="1" smtClean="0">
                        <a:latin typeface="Cambria Math" panose="02040503050406030204" pitchFamily="18" charset="0"/>
                      </a:rPr>
                      <m:t>𝑖𝑠</m:t>
                    </m:r>
                    <m:r>
                      <a:rPr lang="en-IN" b="0" i="1" smtClean="0">
                        <a:latin typeface="Cambria Math" panose="02040503050406030204" pitchFamily="18" charset="0"/>
                      </a:rPr>
                      <m:t>−</m:t>
                    </m:r>
                    <m:r>
                      <a:rPr lang="en-IN" b="0" i="1" smtClean="0">
                        <a:latin typeface="Cambria Math" panose="02040503050406030204" pitchFamily="18" charset="0"/>
                      </a:rPr>
                      <m:t>𝑣𝑒</m:t>
                    </m:r>
                  </m:oMath>
                </a14:m>
                <a:endParaRPr lang="en-IN" b="0" dirty="0"/>
              </a:p>
              <a:p>
                <a:pPr lvl="1"/>
                <a:r>
                  <a:rPr lang="en-IN" dirty="0"/>
                  <a:t>For 2 unit vectors having the angle </a:t>
                </a:r>
                <a14:m>
                  <m:oMath xmlns:m="http://schemas.openxmlformats.org/officeDocument/2006/math">
                    <m:r>
                      <a:rPr lang="en-IN" b="0" i="1" smtClean="0">
                        <a:latin typeface="Cambria Math" panose="02040503050406030204" pitchFamily="18" charset="0"/>
                      </a:rPr>
                      <m:t>𝜃</m:t>
                    </m:r>
                  </m:oMath>
                </a14:m>
                <a:r>
                  <a:rPr lang="en-IN" dirty="0"/>
                  <a:t>, the product </a:t>
                </a:r>
                <a14:m>
                  <m:oMath xmlns:m="http://schemas.openxmlformats.org/officeDocument/2006/math">
                    <m:r>
                      <a:rPr lang="en-IN" b="0" i="1" smtClean="0">
                        <a:latin typeface="Cambria Math" panose="02040503050406030204" pitchFamily="18" charset="0"/>
                      </a:rPr>
                      <m:t>𝑢</m:t>
                    </m:r>
                    <m:r>
                      <a:rPr lang="en-IN" b="0" i="1" smtClean="0">
                        <a:latin typeface="Cambria Math" panose="02040503050406030204" pitchFamily="18" charset="0"/>
                      </a:rPr>
                      <m:t>.</m:t>
                    </m:r>
                    <m:r>
                      <a:rPr lang="en-IN" b="0" i="1" smtClean="0">
                        <a:latin typeface="Cambria Math" panose="02040503050406030204" pitchFamily="18" charset="0"/>
                      </a:rPr>
                      <m:t>𝑖</m:t>
                    </m:r>
                    <m:r>
                      <a:rPr lang="en-IN" b="0" i="1" smtClean="0">
                        <a:latin typeface="Cambria Math" panose="02040503050406030204" pitchFamily="18" charset="0"/>
                      </a:rPr>
                      <m:t>=</m:t>
                    </m:r>
                    <m:r>
                      <a:rPr lang="en-IN" b="0" i="1" smtClean="0">
                        <a:latin typeface="Cambria Math" panose="02040503050406030204" pitchFamily="18" charset="0"/>
                      </a:rPr>
                      <m:t>𝑐𝑜𝑠</m:t>
                    </m:r>
                    <m:r>
                      <a:rPr lang="en-IN" b="0" i="1" smtClean="0">
                        <a:latin typeface="Cambria Math" panose="02040503050406030204" pitchFamily="18" charset="0"/>
                      </a:rPr>
                      <m:t>𝜃</m:t>
                    </m:r>
                  </m:oMath>
                </a14:m>
                <a:endParaRPr lang="en-IN" b="0" dirty="0"/>
              </a:p>
              <a:p>
                <a:pPr lvl="1"/>
                <a:endParaRPr lang="en-IN" b="0" dirty="0"/>
              </a:p>
              <a:p>
                <a:pPr marL="457200" lvl="1" indent="0">
                  <a:buNone/>
                </a:pPr>
                <a:endParaRPr lang="en-IN" b="0" dirty="0"/>
              </a:p>
              <a:p>
                <a:pPr marL="457200" lvl="1" indent="0">
                  <a:buNone/>
                </a:pPr>
                <a:endParaRPr lang="en-IN" dirty="0"/>
              </a:p>
            </p:txBody>
          </p:sp>
        </mc:Choice>
        <mc:Fallback xmlns="">
          <p:sp>
            <p:nvSpPr>
              <p:cNvPr id="3" name="Content Placeholder 2">
                <a:extLst>
                  <a:ext uri="{FF2B5EF4-FFF2-40B4-BE49-F238E27FC236}">
                    <a16:creationId xmlns:a16="http://schemas.microsoft.com/office/drawing/2014/main" id="{21B7F66C-909C-EC0C-E01B-4868DDAE816F}"/>
                  </a:ext>
                </a:extLst>
              </p:cNvPr>
              <p:cNvSpPr>
                <a:spLocks noGrp="1" noRot="1" noChangeAspect="1" noMove="1" noResize="1" noEditPoints="1" noAdjustHandles="1" noChangeArrowheads="1" noChangeShapeType="1" noTextEdit="1"/>
              </p:cNvSpPr>
              <p:nvPr>
                <p:ph sz="quarter" idx="10"/>
              </p:nvPr>
            </p:nvSpPr>
            <p:spPr>
              <a:xfrm>
                <a:off x="213644" y="566140"/>
                <a:ext cx="9060985" cy="4782787"/>
              </a:xfrm>
              <a:blipFill>
                <a:blip r:embed="rId2"/>
                <a:stretch>
                  <a:fillRect t="-1658"/>
                </a:stretch>
              </a:blipFill>
            </p:spPr>
            <p:txBody>
              <a:bodyPr/>
              <a:lstStyle/>
              <a:p>
                <a:r>
                  <a:rPr lang="en-IN">
                    <a:noFill/>
                  </a:rPr>
                  <a:t> </a:t>
                </a:r>
              </a:p>
            </p:txBody>
          </p:sp>
        </mc:Fallback>
      </mc:AlternateContent>
      <p:pic>
        <p:nvPicPr>
          <p:cNvPr id="5" name="Picture 4">
            <a:extLst>
              <a:ext uri="{FF2B5EF4-FFF2-40B4-BE49-F238E27FC236}">
                <a16:creationId xmlns:a16="http://schemas.microsoft.com/office/drawing/2014/main" id="{E5692B2A-8434-D42B-4E24-F6F71A9EAD4F}"/>
              </a:ext>
            </a:extLst>
          </p:cNvPr>
          <p:cNvPicPr>
            <a:picLocks noChangeAspect="1"/>
          </p:cNvPicPr>
          <p:nvPr/>
        </p:nvPicPr>
        <p:blipFill rotWithShape="1">
          <a:blip r:embed="rId3"/>
          <a:srcRect l="14263" t="11656" r="5992"/>
          <a:stretch/>
        </p:blipFill>
        <p:spPr>
          <a:xfrm>
            <a:off x="7685745" y="3359019"/>
            <a:ext cx="4292611" cy="1742357"/>
          </a:xfrm>
          <a:prstGeom prst="rect">
            <a:avLst/>
          </a:prstGeom>
        </p:spPr>
      </p:pic>
    </p:spTree>
    <p:extLst>
      <p:ext uri="{BB962C8B-B14F-4D97-AF65-F5344CB8AC3E}">
        <p14:creationId xmlns:p14="http://schemas.microsoft.com/office/powerpoint/2010/main" val="2662963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theme/theme1.xml><?xml version="1.0" encoding="utf-8"?>
<a:theme xmlns:a="http://schemas.openxmlformats.org/drawingml/2006/main" name="Default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sz="1200" dirty="0" smtClean="0">
            <a:latin typeface="Gotham Light" pitchFamily="50" charset="0"/>
          </a:defRPr>
        </a:defPPr>
      </a:lstStyle>
    </a:txDef>
  </a:objectDefaults>
  <a:extraClrSchemeLst/>
  <a:extLst>
    <a:ext uri="{05A4C25C-085E-4340-85A3-A5531E510DB2}">
      <thm15:themeFamily xmlns:thm15="http://schemas.microsoft.com/office/thememl/2012/main" name="Brillium V3" id="{89606700-FA9C-463E-A6F9-629E5CBD4463}" vid="{E69BBF4E-877A-4C17-AA88-F5C74F32E95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Brillium V3</Template>
  <TotalTime>21290</TotalTime>
  <Words>8661</Words>
  <Application>Microsoft Office PowerPoint</Application>
  <PresentationFormat>Widescreen</PresentationFormat>
  <Paragraphs>1374</Paragraphs>
  <Slides>60</Slides>
  <Notes>0</Notes>
  <HiddenSlides>0</HiddenSlides>
  <MMClips>0</MMClips>
  <ScaleCrop>false</ScaleCrop>
  <HeadingPairs>
    <vt:vector size="6" baseType="variant">
      <vt:variant>
        <vt:lpstr>Fonts Used</vt:lpstr>
      </vt:variant>
      <vt:variant>
        <vt:i4>19</vt:i4>
      </vt:variant>
      <vt:variant>
        <vt:lpstr>Theme</vt:lpstr>
      </vt:variant>
      <vt:variant>
        <vt:i4>1</vt:i4>
      </vt:variant>
      <vt:variant>
        <vt:lpstr>Slide Titles</vt:lpstr>
      </vt:variant>
      <vt:variant>
        <vt:i4>60</vt:i4>
      </vt:variant>
    </vt:vector>
  </HeadingPairs>
  <TitlesOfParts>
    <vt:vector size="80" baseType="lpstr">
      <vt:lpstr>*Cambria-Italic-6059-Identity-H</vt:lpstr>
      <vt:lpstr>*Lucida Grande-6994-Identity-H</vt:lpstr>
      <vt:lpstr>*Times New Roman-6044-Identity-H</vt:lpstr>
      <vt:lpstr>*Times New Roman-6981-Identity-H</vt:lpstr>
      <vt:lpstr>*Times New Roman-6990-Identity-H</vt:lpstr>
      <vt:lpstr>*Times New Roman-6991-Identity-H</vt:lpstr>
      <vt:lpstr>*Times New Roman-Bold-6986-Identity-H</vt:lpstr>
      <vt:lpstr>*Times New Roman-Italic-6983-Identity-H</vt:lpstr>
      <vt:lpstr>*Times New Roman-Italic-6984-Identity-H</vt:lpstr>
      <vt:lpstr>*Times New Roman-Italic-6988-Identity-H</vt:lpstr>
      <vt:lpstr>*Times New Roman-Italic-6989-Identity-H</vt:lpstr>
      <vt:lpstr>*Verdana-6999-Identity-H</vt:lpstr>
      <vt:lpstr>Arial</vt:lpstr>
      <vt:lpstr>Calibri</vt:lpstr>
      <vt:lpstr>Cambria Math</vt:lpstr>
      <vt:lpstr>Courier New</vt:lpstr>
      <vt:lpstr>Gotham Rounded Light</vt:lpstr>
      <vt:lpstr>Söhne</vt:lpstr>
      <vt:lpstr>Wingdings</vt:lpstr>
      <vt:lpstr>Default Theme</vt:lpstr>
      <vt:lpstr>eMasters – Communication Systems E900-Applied Linear Algebra</vt:lpstr>
      <vt:lpstr>Lecture 1</vt:lpstr>
      <vt:lpstr>Motivation for Applied Linear Algebra</vt:lpstr>
      <vt:lpstr>Functions</vt:lpstr>
      <vt:lpstr>Vectors</vt:lpstr>
      <vt:lpstr>Vectors</vt:lpstr>
      <vt:lpstr>Vectors</vt:lpstr>
      <vt:lpstr>Lengths and Dot Products</vt:lpstr>
      <vt:lpstr>Inner Product of Perpendicular Vectors</vt:lpstr>
      <vt:lpstr>Inner Product of Non-unit Vectors</vt:lpstr>
      <vt:lpstr>Matrices</vt:lpstr>
      <vt:lpstr>Matrix Transpose, Inverse, and Their Properties</vt:lpstr>
      <vt:lpstr>Matrices</vt:lpstr>
      <vt:lpstr>Matrices</vt:lpstr>
      <vt:lpstr>Matrices</vt:lpstr>
      <vt:lpstr>Independence and Dependence</vt:lpstr>
      <vt:lpstr>Solving Linear Equations</vt:lpstr>
      <vt:lpstr>Solving Linear Equations</vt:lpstr>
      <vt:lpstr>Ax=b Solution Interpretation</vt:lpstr>
      <vt:lpstr>The Idea of Elimination</vt:lpstr>
      <vt:lpstr>Elimination Using Matrices, Elimination and Permutation Matrices</vt:lpstr>
      <vt:lpstr>Matrix Rules</vt:lpstr>
      <vt:lpstr>Transpose and Permutations</vt:lpstr>
      <vt:lpstr>Vector Spaces</vt:lpstr>
      <vt:lpstr>Vector Spaces</vt:lpstr>
      <vt:lpstr>Vector Spaces</vt:lpstr>
      <vt:lpstr>Column Space of Matrix A</vt:lpstr>
      <vt:lpstr>Null Space of Matrix A</vt:lpstr>
      <vt:lpstr>Reduced Row Echelon Form R</vt:lpstr>
      <vt:lpstr>Dimensionality of Null space</vt:lpstr>
      <vt:lpstr>Complete Solution to Ax ̅=b ̅</vt:lpstr>
      <vt:lpstr>Inner Product</vt:lpstr>
      <vt:lpstr>Solving Linear Equations</vt:lpstr>
      <vt:lpstr>Lecture 7</vt:lpstr>
      <vt:lpstr>Finding If b is in Column Space of A in Ax=b</vt:lpstr>
      <vt:lpstr>Spaces of A Matrix</vt:lpstr>
      <vt:lpstr>Spaces of A Matrix</vt:lpstr>
      <vt:lpstr>Matrix Column Space and Span</vt:lpstr>
      <vt:lpstr>Reduced Row Echelon Form - RREF</vt:lpstr>
      <vt:lpstr>Reduced Row Echelon Form - RREF</vt:lpstr>
      <vt:lpstr>Reduced Row Echelon Form R</vt:lpstr>
      <vt:lpstr>Dimensionality of Nullspace of a Matrix</vt:lpstr>
      <vt:lpstr>Finding Solution for Ax=b</vt:lpstr>
      <vt:lpstr>Linear Independence, Column Space, and Row Spaces</vt:lpstr>
      <vt:lpstr>Vectors Spanning Subspace</vt:lpstr>
      <vt:lpstr>Finding Basis Vectors</vt:lpstr>
      <vt:lpstr>Orthogonal Subspaces</vt:lpstr>
      <vt:lpstr>Orthogonal Subspaces</vt:lpstr>
      <vt:lpstr>Projections</vt:lpstr>
      <vt:lpstr>Least Squares</vt:lpstr>
      <vt:lpstr>Orthonormal Matrices</vt:lpstr>
      <vt:lpstr>Determinants</vt:lpstr>
      <vt:lpstr>Eigenvalues and Eigenvectors</vt:lpstr>
      <vt:lpstr>Eigenvalues and Eigenvectors for Symmetric Matrices</vt:lpstr>
      <vt:lpstr>Matrix Diagonalizability</vt:lpstr>
      <vt:lpstr>Positive Definite Matrix (Special Kind of Symmetric Matrix)</vt:lpstr>
      <vt:lpstr>SVD</vt:lpstr>
      <vt:lpstr>Hermitian and Unitary Matrices</vt:lpstr>
      <vt:lpstr>Conclusion – Application of Linear Algebra</vt:lpstr>
      <vt:lpstr>PowerPoint Presentation</vt:lpstr>
    </vt:vector>
  </TitlesOfParts>
  <Company>"...dare to dream; care to win..."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eMasters – Communication Systems - E900 Applied Linear Algebra for Wireless Communications - Probability and Random Processes</dc:title>
  <dc:subject>E901-Probability and Random Processes</dc:subject>
  <dc:creator>Venkateswar Reddy Melachervu</dc:creator>
  <cp:keywords>eMasters – Communication Systems - E900 Applied Linear Algebra for Wireless Communications</cp:keywords>
  <dc:description>E900 Applied Linear Algebra for Wireless Communications</dc:description>
  <cp:lastModifiedBy>Venkateswar Reddy Melachervu</cp:lastModifiedBy>
  <cp:revision>731</cp:revision>
  <dcterms:created xsi:type="dcterms:W3CDTF">2022-09-27T18:31:15Z</dcterms:created>
  <dcterms:modified xsi:type="dcterms:W3CDTF">2023-04-01T12:56:56Z</dcterms:modified>
  <cp:category>eMasters Learning</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ies>
</file>