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60" r:id="rId4"/>
    <p:sldId id="258" r:id="rId5"/>
    <p:sldId id="261" r:id="rId6"/>
    <p:sldId id="280" r:id="rId7"/>
    <p:sldId id="268" r:id="rId8"/>
    <p:sldId id="275" r:id="rId9"/>
    <p:sldId id="278" r:id="rId10"/>
    <p:sldId id="277" r:id="rId11"/>
    <p:sldId id="281" r:id="rId12"/>
    <p:sldId id="265" r:id="rId13"/>
    <p:sldId id="269" r:id="rId14"/>
    <p:sldId id="259" r:id="rId15"/>
    <p:sldId id="270" r:id="rId16"/>
    <p:sldId id="272" r:id="rId17"/>
    <p:sldId id="274" r:id="rId18"/>
    <p:sldId id="276" r:id="rId19"/>
    <p:sldId id="273" r:id="rId20"/>
    <p:sldId id="271" r:id="rId21"/>
    <p:sldId id="264" r:id="rId22"/>
    <p:sldId id="282" r:id="rId23"/>
    <p:sldId id="279" r:id="rId24"/>
    <p:sldId id="262" r:id="rId25"/>
    <p:sldId id="283" r:id="rId26"/>
    <p:sldId id="263" r:id="rId27"/>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62F"/>
    <a:srgbClr val="FFC301"/>
    <a:srgbClr val="EA4E3C"/>
    <a:srgbClr val="2950F7"/>
    <a:srgbClr val="FFFBEF"/>
    <a:srgbClr val="FFFBDB"/>
    <a:srgbClr val="FFF2CC"/>
    <a:srgbClr val="7B54EA"/>
    <a:srgbClr val="8B62FE"/>
    <a:srgbClr val="697A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597" autoAdjust="0"/>
  </p:normalViewPr>
  <p:slideViewPr>
    <p:cSldViewPr snapToGrid="0" snapToObjects="1">
      <p:cViewPr varScale="1">
        <p:scale>
          <a:sx n="91" d="100"/>
          <a:sy n="91" d="100"/>
        </p:scale>
        <p:origin x="182" y="5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656"/>
    </p:cViewPr>
  </p:sorterViewPr>
  <p:notesViewPr>
    <p:cSldViewPr snapToGrid="0">
      <p:cViewPr varScale="1">
        <p:scale>
          <a:sx n="63" d="100"/>
          <a:sy n="63" d="100"/>
        </p:scale>
        <p:origin x="2627" y="66"/>
      </p:cViewPr>
      <p:guideLst>
        <p:guide orient="horz" pos="2932"/>
        <p:guide pos="221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image" Target="../media/image5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FC6FE0-FFF0-4222-AA40-F5B8DA01045B}" type="doc">
      <dgm:prSet loTypeId="urn:microsoft.com/office/officeart/2005/8/layout/hierarchy3" loCatId="list" qsTypeId="urn:microsoft.com/office/officeart/2005/8/quickstyle/3d1" qsCatId="3D" csTypeId="urn:microsoft.com/office/officeart/2005/8/colors/colorful5" csCatId="colorful" phldr="1"/>
      <dgm:spPr/>
      <dgm:t>
        <a:bodyPr/>
        <a:lstStyle/>
        <a:p>
          <a:endParaRPr lang="en-IN"/>
        </a:p>
      </dgm:t>
    </dgm:pt>
    <dgm:pt modelId="{8BC64332-42B4-4C83-A285-97B135406145}">
      <dgm:prSet phldrT="[Text]" custT="1"/>
      <dgm:spPr/>
      <dgm:t>
        <a:bodyPr/>
        <a:lstStyle/>
        <a:p>
          <a:r>
            <a:rPr lang="en-IN" sz="2400" dirty="0"/>
            <a:t>Random Process is a function of</a:t>
          </a:r>
        </a:p>
      </dgm:t>
    </dgm:pt>
    <dgm:pt modelId="{36F629AF-0C29-4853-8781-CE4FC074FB0A}" type="parTrans" cxnId="{89DE496E-B521-4152-A089-0BD7966B9E70}">
      <dgm:prSet/>
      <dgm:spPr/>
      <dgm:t>
        <a:bodyPr/>
        <a:lstStyle/>
        <a:p>
          <a:endParaRPr lang="en-IN" sz="1800"/>
        </a:p>
      </dgm:t>
    </dgm:pt>
    <dgm:pt modelId="{218064C9-94BD-4BCF-9BE2-7FB2D0DE7CFB}" type="sibTrans" cxnId="{89DE496E-B521-4152-A089-0BD7966B9E70}">
      <dgm:prSet/>
      <dgm:spPr/>
      <dgm:t>
        <a:bodyPr/>
        <a:lstStyle/>
        <a:p>
          <a:endParaRPr lang="en-IN" sz="1800"/>
        </a:p>
      </dgm:t>
    </dgm:pt>
    <mc:AlternateContent xmlns:mc="http://schemas.openxmlformats.org/markup-compatibility/2006" xmlns:a14="http://schemas.microsoft.com/office/drawing/2010/main">
      <mc:Choice Requires="a14">
        <dgm:pt modelId="{0422C698-FE2E-4867-A29C-4DDA19CF8244}">
          <dgm:prSet phldrT="[Text]" custT="1"/>
          <dgm:spPr/>
          <dgm:t>
            <a:bodyPr/>
            <a:lstStyle/>
            <a:p>
              <a:r>
                <a:rPr lang="en-IN" sz="2000" dirty="0"/>
                <a:t>Random Variables </a:t>
              </a:r>
              <a14:m>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𝑋</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𝑠</m:t>
                      </m:r>
                    </m:e>
                  </m:d>
                  <m:r>
                    <a:rPr lang="en-IN" sz="2000" b="0" i="1" smtClean="0">
                      <a:latin typeface="Cambria Math" panose="02040503050406030204" pitchFamily="18" charset="0"/>
                    </a:rPr>
                    <m:t>}</m:t>
                  </m:r>
                </m:oMath>
              </a14:m>
              <a:endParaRPr lang="en-IN" sz="2000" dirty="0"/>
            </a:p>
          </dgm:t>
        </dgm:pt>
      </mc:Choice>
      <mc:Fallback xmlns="">
        <dgm:pt modelId="{0422C698-FE2E-4867-A29C-4DDA19CF8244}">
          <dgm:prSet phldrT="[Text]" custT="1"/>
          <dgm:spPr/>
          <dgm:t>
            <a:bodyPr/>
            <a:lstStyle/>
            <a:p>
              <a:r>
                <a:rPr lang="en-IN" sz="2000" dirty="0"/>
                <a:t>Random Variables </a:t>
              </a:r>
              <a:r>
                <a:rPr lang="en-IN" sz="2000" b="0" i="0">
                  <a:latin typeface="Cambria Math" panose="02040503050406030204" pitchFamily="18" charset="0"/>
                </a:rPr>
                <a:t>{𝑋(𝑠)}</a:t>
              </a:r>
              <a:endParaRPr lang="en-IN" sz="2000" dirty="0"/>
            </a:p>
          </dgm:t>
        </dgm:pt>
      </mc:Fallback>
    </mc:AlternateContent>
    <dgm:pt modelId="{3E269B10-245A-4A4D-BD10-49CCDAD382BB}" type="parTrans" cxnId="{E2635BB1-6EA1-4704-A716-23D0C18B6122}">
      <dgm:prSet/>
      <dgm:spPr/>
      <dgm:t>
        <a:bodyPr/>
        <a:lstStyle/>
        <a:p>
          <a:endParaRPr lang="en-IN" sz="1800"/>
        </a:p>
      </dgm:t>
    </dgm:pt>
    <dgm:pt modelId="{9212F1BC-C746-4102-BA98-10BA838EA107}" type="sibTrans" cxnId="{E2635BB1-6EA1-4704-A716-23D0C18B6122}">
      <dgm:prSet/>
      <dgm:spPr/>
      <dgm:t>
        <a:bodyPr/>
        <a:lstStyle/>
        <a:p>
          <a:endParaRPr lang="en-IN" sz="1800"/>
        </a:p>
      </dgm:t>
    </dgm:pt>
    <mc:AlternateContent xmlns:mc="http://schemas.openxmlformats.org/markup-compatibility/2006" xmlns:a14="http://schemas.microsoft.com/office/drawing/2010/main">
      <mc:Choice Requires="a14">
        <dgm:pt modelId="{840081AE-3752-4BD4-B8E4-68013EFA3AF0}">
          <dgm:prSet phldrT="[Text]" custT="1"/>
          <dgm:spPr/>
          <dgm:t>
            <a:bodyPr/>
            <a:lstStyle/>
            <a:p>
              <a:r>
                <a:rPr lang="en-IN" sz="2000" dirty="0"/>
                <a:t>Time</a:t>
              </a:r>
              <a14:m>
                <m:oMath xmlns:m="http://schemas.openxmlformats.org/officeDocument/2006/math">
                  <m:r>
                    <a:rPr lang="en-IN" sz="2000" b="0" i="1" smtClean="0">
                      <a:latin typeface="Cambria Math" panose="02040503050406030204" pitchFamily="18" charset="0"/>
                    </a:rPr>
                    <m:t> </m:t>
                  </m:r>
                  <m:r>
                    <a:rPr lang="en-IN" sz="2000" b="0" i="1" smtClean="0">
                      <a:latin typeface="Cambria Math" panose="02040503050406030204" pitchFamily="18" charset="0"/>
                    </a:rPr>
                    <m:t>𝑡</m:t>
                  </m:r>
                </m:oMath>
              </a14:m>
              <a:endParaRPr lang="en-IN" sz="2000" dirty="0"/>
            </a:p>
          </dgm:t>
        </dgm:pt>
      </mc:Choice>
      <mc:Fallback xmlns="">
        <dgm:pt modelId="{840081AE-3752-4BD4-B8E4-68013EFA3AF0}">
          <dgm:prSet phldrT="[Text]" custT="1"/>
          <dgm:spPr/>
          <dgm:t>
            <a:bodyPr/>
            <a:lstStyle/>
            <a:p>
              <a:r>
                <a:rPr lang="en-IN" sz="2000" dirty="0"/>
                <a:t>Time</a:t>
              </a:r>
              <a:r>
                <a:rPr lang="en-IN" sz="2000" b="0" i="0">
                  <a:latin typeface="Cambria Math" panose="02040503050406030204" pitchFamily="18" charset="0"/>
                </a:rPr>
                <a:t> 𝑡</a:t>
              </a:r>
              <a:endParaRPr lang="en-IN" sz="2000" dirty="0"/>
            </a:p>
          </dgm:t>
        </dgm:pt>
      </mc:Fallback>
    </mc:AlternateContent>
    <dgm:pt modelId="{1905F269-4FD3-4283-BF52-7033F0D33E89}" type="parTrans" cxnId="{DE20D80C-C5E4-4A7B-83DD-6BB32B09DA12}">
      <dgm:prSet/>
      <dgm:spPr/>
      <dgm:t>
        <a:bodyPr/>
        <a:lstStyle/>
        <a:p>
          <a:endParaRPr lang="en-IN" sz="1800"/>
        </a:p>
      </dgm:t>
    </dgm:pt>
    <dgm:pt modelId="{0FDDD29F-171B-4D6D-A013-AAEA1025ED11}" type="sibTrans" cxnId="{DE20D80C-C5E4-4A7B-83DD-6BB32B09DA12}">
      <dgm:prSet/>
      <dgm:spPr/>
      <dgm:t>
        <a:bodyPr/>
        <a:lstStyle/>
        <a:p>
          <a:endParaRPr lang="en-IN" sz="1800"/>
        </a:p>
      </dgm:t>
    </dgm:pt>
    <dgm:pt modelId="{C0FE72B6-3532-4D47-B222-7C19E912A7B7}">
      <dgm:prSet phldrT="[Text]" custT="1"/>
      <dgm:spPr/>
      <dgm:t>
        <a:bodyPr/>
        <a:lstStyle/>
        <a:p>
          <a:r>
            <a:rPr lang="en-IN" sz="1600" dirty="0"/>
            <a:t>Discrete</a:t>
          </a:r>
        </a:p>
      </dgm:t>
    </dgm:pt>
    <dgm:pt modelId="{D1477016-6D12-4EA9-A578-BC38D7A1A274}" type="parTrans" cxnId="{575DF9AD-FD1D-47A4-9C3B-ED0F929C4D2D}">
      <dgm:prSet/>
      <dgm:spPr/>
      <dgm:t>
        <a:bodyPr/>
        <a:lstStyle/>
        <a:p>
          <a:endParaRPr lang="en-IN" sz="1800"/>
        </a:p>
      </dgm:t>
    </dgm:pt>
    <dgm:pt modelId="{AFCD8E31-4BD8-4168-8A91-8B877599420C}" type="sibTrans" cxnId="{575DF9AD-FD1D-47A4-9C3B-ED0F929C4D2D}">
      <dgm:prSet/>
      <dgm:spPr/>
      <dgm:t>
        <a:bodyPr/>
        <a:lstStyle/>
        <a:p>
          <a:endParaRPr lang="en-IN" sz="1800"/>
        </a:p>
      </dgm:t>
    </dgm:pt>
    <dgm:pt modelId="{015F851E-2E14-4270-84F9-3799D99F24F4}">
      <dgm:prSet phldrT="[Text]" custT="1"/>
      <dgm:spPr/>
      <dgm:t>
        <a:bodyPr/>
        <a:lstStyle/>
        <a:p>
          <a:r>
            <a:rPr lang="en-IN" sz="1600" dirty="0"/>
            <a:t>Continuous</a:t>
          </a:r>
        </a:p>
      </dgm:t>
    </dgm:pt>
    <dgm:pt modelId="{B432DFFC-33C9-4EE3-BD9D-34D70E6DEB92}" type="parTrans" cxnId="{9A66EC34-9EBC-4935-87DF-F17C11AF374E}">
      <dgm:prSet/>
      <dgm:spPr/>
      <dgm:t>
        <a:bodyPr/>
        <a:lstStyle/>
        <a:p>
          <a:endParaRPr lang="en-IN" sz="1800"/>
        </a:p>
      </dgm:t>
    </dgm:pt>
    <dgm:pt modelId="{06D570EC-A4F7-44BF-9B49-48E1E063CD68}" type="sibTrans" cxnId="{9A66EC34-9EBC-4935-87DF-F17C11AF374E}">
      <dgm:prSet/>
      <dgm:spPr/>
      <dgm:t>
        <a:bodyPr/>
        <a:lstStyle/>
        <a:p>
          <a:endParaRPr lang="en-IN" sz="1800"/>
        </a:p>
      </dgm:t>
    </dgm:pt>
    <dgm:pt modelId="{0665B3ED-99B0-4FE6-8821-95791DB404E0}">
      <dgm:prSet phldrT="[Text]" custT="1"/>
      <dgm:spPr/>
      <dgm:t>
        <a:bodyPr/>
        <a:lstStyle/>
        <a:p>
          <a:r>
            <a:rPr lang="en-IN" sz="1600"/>
            <a:t>Discrete</a:t>
          </a:r>
          <a:endParaRPr lang="en-IN" sz="1600" dirty="0"/>
        </a:p>
      </dgm:t>
    </dgm:pt>
    <dgm:pt modelId="{1183EB3F-B494-4A09-9C25-7EFF84D8D279}" type="parTrans" cxnId="{E5AB0801-6FE9-4E27-AFB4-ADA2578B5BA0}">
      <dgm:prSet/>
      <dgm:spPr/>
      <dgm:t>
        <a:bodyPr/>
        <a:lstStyle/>
        <a:p>
          <a:endParaRPr lang="en-IN" sz="1800"/>
        </a:p>
      </dgm:t>
    </dgm:pt>
    <dgm:pt modelId="{B80C672E-352C-44AA-82D0-7445746727FF}" type="sibTrans" cxnId="{E5AB0801-6FE9-4E27-AFB4-ADA2578B5BA0}">
      <dgm:prSet/>
      <dgm:spPr/>
      <dgm:t>
        <a:bodyPr/>
        <a:lstStyle/>
        <a:p>
          <a:endParaRPr lang="en-IN" sz="1800"/>
        </a:p>
      </dgm:t>
    </dgm:pt>
    <dgm:pt modelId="{5C995E2C-CE76-4012-9237-EB154247D95F}">
      <dgm:prSet phldrT="[Text]" custT="1"/>
      <dgm:spPr/>
      <dgm:t>
        <a:bodyPr/>
        <a:lstStyle/>
        <a:p>
          <a:r>
            <a:rPr lang="en-IN" sz="1600" dirty="0"/>
            <a:t>Continuous</a:t>
          </a:r>
        </a:p>
      </dgm:t>
    </dgm:pt>
    <dgm:pt modelId="{8B3AE19C-C75A-47C4-AB96-7D7C45390E13}" type="parTrans" cxnId="{B2EFF6F6-4A7C-4D52-8282-47EC1D4D6F07}">
      <dgm:prSet/>
      <dgm:spPr/>
      <dgm:t>
        <a:bodyPr/>
        <a:lstStyle/>
        <a:p>
          <a:endParaRPr lang="en-IN" sz="1800"/>
        </a:p>
      </dgm:t>
    </dgm:pt>
    <dgm:pt modelId="{E4206FD0-242A-409D-8E61-4586A8ECCD6F}" type="sibTrans" cxnId="{B2EFF6F6-4A7C-4D52-8282-47EC1D4D6F07}">
      <dgm:prSet/>
      <dgm:spPr/>
      <dgm:t>
        <a:bodyPr/>
        <a:lstStyle/>
        <a:p>
          <a:endParaRPr lang="en-IN" sz="1800"/>
        </a:p>
      </dgm:t>
    </dgm:pt>
    <dgm:pt modelId="{B4E5E2A0-38AD-4C62-9480-F1108101CF4C}" type="pres">
      <dgm:prSet presAssocID="{A0FC6FE0-FFF0-4222-AA40-F5B8DA01045B}" presName="diagram" presStyleCnt="0">
        <dgm:presLayoutVars>
          <dgm:chPref val="1"/>
          <dgm:dir/>
          <dgm:animOne val="branch"/>
          <dgm:animLvl val="lvl"/>
          <dgm:resizeHandles/>
        </dgm:presLayoutVars>
      </dgm:prSet>
      <dgm:spPr/>
    </dgm:pt>
    <dgm:pt modelId="{69D0DA30-07AB-4307-BA0F-AA91E5775505}" type="pres">
      <dgm:prSet presAssocID="{8BC64332-42B4-4C83-A285-97B135406145}" presName="root" presStyleCnt="0"/>
      <dgm:spPr/>
    </dgm:pt>
    <dgm:pt modelId="{723EA64A-2BC8-4EAD-805E-198AD78BAB08}" type="pres">
      <dgm:prSet presAssocID="{8BC64332-42B4-4C83-A285-97B135406145}" presName="rootComposite" presStyleCnt="0"/>
      <dgm:spPr/>
    </dgm:pt>
    <dgm:pt modelId="{C7C4681A-EA8F-4A93-BDF6-0E7179EF3E39}" type="pres">
      <dgm:prSet presAssocID="{8BC64332-42B4-4C83-A285-97B135406145}" presName="rootText" presStyleLbl="node1" presStyleIdx="0" presStyleCnt="1" custScaleX="106937"/>
      <dgm:spPr/>
    </dgm:pt>
    <dgm:pt modelId="{CEA35DDA-CBC7-4763-9242-32548F72C4C5}" type="pres">
      <dgm:prSet presAssocID="{8BC64332-42B4-4C83-A285-97B135406145}" presName="rootConnector" presStyleLbl="node1" presStyleIdx="0" presStyleCnt="1"/>
      <dgm:spPr/>
    </dgm:pt>
    <dgm:pt modelId="{BEE75C1E-613F-4330-A620-AF0813C62F8C}" type="pres">
      <dgm:prSet presAssocID="{8BC64332-42B4-4C83-A285-97B135406145}" presName="childShape" presStyleCnt="0"/>
      <dgm:spPr/>
    </dgm:pt>
    <dgm:pt modelId="{F1C50A79-DA6D-4DD9-82B6-DFD2B32D11AE}" type="pres">
      <dgm:prSet presAssocID="{3E269B10-245A-4A4D-BD10-49CCDAD382BB}" presName="Name13" presStyleLbl="parChTrans1D2" presStyleIdx="0" presStyleCnt="2"/>
      <dgm:spPr/>
    </dgm:pt>
    <dgm:pt modelId="{5B68F6C8-CAC4-4048-900F-0BEF74D0FEF3}" type="pres">
      <dgm:prSet presAssocID="{0422C698-FE2E-4867-A29C-4DDA19CF8244}" presName="childText" presStyleLbl="bgAcc1" presStyleIdx="0" presStyleCnt="2" custScaleX="99365" custScaleY="116297">
        <dgm:presLayoutVars>
          <dgm:bulletEnabled val="1"/>
        </dgm:presLayoutVars>
      </dgm:prSet>
      <dgm:spPr/>
    </dgm:pt>
    <dgm:pt modelId="{75DC6DF9-7281-4E2C-9229-F0ABE533FF77}" type="pres">
      <dgm:prSet presAssocID="{1905F269-4FD3-4283-BF52-7033F0D33E89}" presName="Name13" presStyleLbl="parChTrans1D2" presStyleIdx="1" presStyleCnt="2"/>
      <dgm:spPr/>
    </dgm:pt>
    <dgm:pt modelId="{3DEC1BCC-57D9-41E0-95CC-EA87F3497BB7}" type="pres">
      <dgm:prSet presAssocID="{840081AE-3752-4BD4-B8E4-68013EFA3AF0}" presName="childText" presStyleLbl="bgAcc1" presStyleIdx="1" presStyleCnt="2" custScaleX="97556" custScaleY="116297">
        <dgm:presLayoutVars>
          <dgm:bulletEnabled val="1"/>
        </dgm:presLayoutVars>
      </dgm:prSet>
      <dgm:spPr/>
    </dgm:pt>
  </dgm:ptLst>
  <dgm:cxnLst>
    <dgm:cxn modelId="{E5AB0801-6FE9-4E27-AFB4-ADA2578B5BA0}" srcId="{840081AE-3752-4BD4-B8E4-68013EFA3AF0}" destId="{0665B3ED-99B0-4FE6-8821-95791DB404E0}" srcOrd="0" destOrd="0" parTransId="{1183EB3F-B494-4A09-9C25-7EFF84D8D279}" sibTransId="{B80C672E-352C-44AA-82D0-7445746727FF}"/>
    <dgm:cxn modelId="{DE20D80C-C5E4-4A7B-83DD-6BB32B09DA12}" srcId="{8BC64332-42B4-4C83-A285-97B135406145}" destId="{840081AE-3752-4BD4-B8E4-68013EFA3AF0}" srcOrd="1" destOrd="0" parTransId="{1905F269-4FD3-4283-BF52-7033F0D33E89}" sibTransId="{0FDDD29F-171B-4D6D-A013-AAEA1025ED11}"/>
    <dgm:cxn modelId="{D6489E1C-543D-4874-886E-29629A4531A5}" type="presOf" srcId="{015F851E-2E14-4270-84F9-3799D99F24F4}" destId="{5B68F6C8-CAC4-4048-900F-0BEF74D0FEF3}" srcOrd="0" destOrd="2" presId="urn:microsoft.com/office/officeart/2005/8/layout/hierarchy3"/>
    <dgm:cxn modelId="{AD71B91C-B150-437E-ABA6-F1B70D3A8F39}" type="presOf" srcId="{840081AE-3752-4BD4-B8E4-68013EFA3AF0}" destId="{3DEC1BCC-57D9-41E0-95CC-EA87F3497BB7}" srcOrd="0" destOrd="0" presId="urn:microsoft.com/office/officeart/2005/8/layout/hierarchy3"/>
    <dgm:cxn modelId="{8664EF21-6E3B-4B45-B3CB-5897A5BA8068}" type="presOf" srcId="{0665B3ED-99B0-4FE6-8821-95791DB404E0}" destId="{3DEC1BCC-57D9-41E0-95CC-EA87F3497BB7}" srcOrd="0" destOrd="1" presId="urn:microsoft.com/office/officeart/2005/8/layout/hierarchy3"/>
    <dgm:cxn modelId="{9A66EC34-9EBC-4935-87DF-F17C11AF374E}" srcId="{0422C698-FE2E-4867-A29C-4DDA19CF8244}" destId="{015F851E-2E14-4270-84F9-3799D99F24F4}" srcOrd="1" destOrd="0" parTransId="{B432DFFC-33C9-4EE3-BD9D-34D70E6DEB92}" sibTransId="{06D570EC-A4F7-44BF-9B49-48E1E063CD68}"/>
    <dgm:cxn modelId="{2670E843-236D-4398-BBFF-26C100C046D6}" type="presOf" srcId="{C0FE72B6-3532-4D47-B222-7C19E912A7B7}" destId="{5B68F6C8-CAC4-4048-900F-0BEF74D0FEF3}" srcOrd="0" destOrd="1" presId="urn:microsoft.com/office/officeart/2005/8/layout/hierarchy3"/>
    <dgm:cxn modelId="{63C24F4A-191A-47C3-922C-58E40C747F4B}" type="presOf" srcId="{5C995E2C-CE76-4012-9237-EB154247D95F}" destId="{3DEC1BCC-57D9-41E0-95CC-EA87F3497BB7}" srcOrd="0" destOrd="2" presId="urn:microsoft.com/office/officeart/2005/8/layout/hierarchy3"/>
    <dgm:cxn modelId="{89DE496E-B521-4152-A089-0BD7966B9E70}" srcId="{A0FC6FE0-FFF0-4222-AA40-F5B8DA01045B}" destId="{8BC64332-42B4-4C83-A285-97B135406145}" srcOrd="0" destOrd="0" parTransId="{36F629AF-0C29-4853-8781-CE4FC074FB0A}" sibTransId="{218064C9-94BD-4BCF-9BE2-7FB2D0DE7CFB}"/>
    <dgm:cxn modelId="{B5D15150-B806-4564-90A3-03878109D7E2}" type="presOf" srcId="{0422C698-FE2E-4867-A29C-4DDA19CF8244}" destId="{5B68F6C8-CAC4-4048-900F-0BEF74D0FEF3}" srcOrd="0" destOrd="0" presId="urn:microsoft.com/office/officeart/2005/8/layout/hierarchy3"/>
    <dgm:cxn modelId="{F87C3676-104B-496E-BD6A-23C6BFF27BCA}" type="presOf" srcId="{8BC64332-42B4-4C83-A285-97B135406145}" destId="{C7C4681A-EA8F-4A93-BDF6-0E7179EF3E39}" srcOrd="0" destOrd="0" presId="urn:microsoft.com/office/officeart/2005/8/layout/hierarchy3"/>
    <dgm:cxn modelId="{75CF5A76-7BDD-41A7-9735-512453379C70}" type="presOf" srcId="{3E269B10-245A-4A4D-BD10-49CCDAD382BB}" destId="{F1C50A79-DA6D-4DD9-82B6-DFD2B32D11AE}" srcOrd="0" destOrd="0" presId="urn:microsoft.com/office/officeart/2005/8/layout/hierarchy3"/>
    <dgm:cxn modelId="{6072F680-B115-4908-9C9A-4FA9F319ADC9}" type="presOf" srcId="{1905F269-4FD3-4283-BF52-7033F0D33E89}" destId="{75DC6DF9-7281-4E2C-9229-F0ABE533FF77}" srcOrd="0" destOrd="0" presId="urn:microsoft.com/office/officeart/2005/8/layout/hierarchy3"/>
    <dgm:cxn modelId="{D075AAA0-4C88-438A-BDC1-450505809D06}" type="presOf" srcId="{A0FC6FE0-FFF0-4222-AA40-F5B8DA01045B}" destId="{B4E5E2A0-38AD-4C62-9480-F1108101CF4C}" srcOrd="0" destOrd="0" presId="urn:microsoft.com/office/officeart/2005/8/layout/hierarchy3"/>
    <dgm:cxn modelId="{575DF9AD-FD1D-47A4-9C3B-ED0F929C4D2D}" srcId="{0422C698-FE2E-4867-A29C-4DDA19CF8244}" destId="{C0FE72B6-3532-4D47-B222-7C19E912A7B7}" srcOrd="0" destOrd="0" parTransId="{D1477016-6D12-4EA9-A578-BC38D7A1A274}" sibTransId="{AFCD8E31-4BD8-4168-8A91-8B877599420C}"/>
    <dgm:cxn modelId="{E2635BB1-6EA1-4704-A716-23D0C18B6122}" srcId="{8BC64332-42B4-4C83-A285-97B135406145}" destId="{0422C698-FE2E-4867-A29C-4DDA19CF8244}" srcOrd="0" destOrd="0" parTransId="{3E269B10-245A-4A4D-BD10-49CCDAD382BB}" sibTransId="{9212F1BC-C746-4102-BA98-10BA838EA107}"/>
    <dgm:cxn modelId="{AF24F7B3-08CB-4CBD-8B68-1C723C4D75A3}" type="presOf" srcId="{8BC64332-42B4-4C83-A285-97B135406145}" destId="{CEA35DDA-CBC7-4763-9242-32548F72C4C5}" srcOrd="1" destOrd="0" presId="urn:microsoft.com/office/officeart/2005/8/layout/hierarchy3"/>
    <dgm:cxn modelId="{B2EFF6F6-4A7C-4D52-8282-47EC1D4D6F07}" srcId="{840081AE-3752-4BD4-B8E4-68013EFA3AF0}" destId="{5C995E2C-CE76-4012-9237-EB154247D95F}" srcOrd="1" destOrd="0" parTransId="{8B3AE19C-C75A-47C4-AB96-7D7C45390E13}" sibTransId="{E4206FD0-242A-409D-8E61-4586A8ECCD6F}"/>
    <dgm:cxn modelId="{6E1E50D5-2BF8-48AF-B7DB-15E20F6DE3A1}" type="presParOf" srcId="{B4E5E2A0-38AD-4C62-9480-F1108101CF4C}" destId="{69D0DA30-07AB-4307-BA0F-AA91E5775505}" srcOrd="0" destOrd="0" presId="urn:microsoft.com/office/officeart/2005/8/layout/hierarchy3"/>
    <dgm:cxn modelId="{0E5357EF-40B9-471C-AC46-5B6457FC9C53}" type="presParOf" srcId="{69D0DA30-07AB-4307-BA0F-AA91E5775505}" destId="{723EA64A-2BC8-4EAD-805E-198AD78BAB08}" srcOrd="0" destOrd="0" presId="urn:microsoft.com/office/officeart/2005/8/layout/hierarchy3"/>
    <dgm:cxn modelId="{62AF124B-26F9-4506-8F11-95029069E37D}" type="presParOf" srcId="{723EA64A-2BC8-4EAD-805E-198AD78BAB08}" destId="{C7C4681A-EA8F-4A93-BDF6-0E7179EF3E39}" srcOrd="0" destOrd="0" presId="urn:microsoft.com/office/officeart/2005/8/layout/hierarchy3"/>
    <dgm:cxn modelId="{0168AA40-E0E4-460F-9650-989EE3ACF7AA}" type="presParOf" srcId="{723EA64A-2BC8-4EAD-805E-198AD78BAB08}" destId="{CEA35DDA-CBC7-4763-9242-32548F72C4C5}" srcOrd="1" destOrd="0" presId="urn:microsoft.com/office/officeart/2005/8/layout/hierarchy3"/>
    <dgm:cxn modelId="{18FED12A-6EF7-4A91-8D04-6498A4572A72}" type="presParOf" srcId="{69D0DA30-07AB-4307-BA0F-AA91E5775505}" destId="{BEE75C1E-613F-4330-A620-AF0813C62F8C}" srcOrd="1" destOrd="0" presId="urn:microsoft.com/office/officeart/2005/8/layout/hierarchy3"/>
    <dgm:cxn modelId="{5EA9731E-7776-416B-85ED-1A89A6DBF21B}" type="presParOf" srcId="{BEE75C1E-613F-4330-A620-AF0813C62F8C}" destId="{F1C50A79-DA6D-4DD9-82B6-DFD2B32D11AE}" srcOrd="0" destOrd="0" presId="urn:microsoft.com/office/officeart/2005/8/layout/hierarchy3"/>
    <dgm:cxn modelId="{C17B581F-1D43-425C-8B76-CAF22AB2EC79}" type="presParOf" srcId="{BEE75C1E-613F-4330-A620-AF0813C62F8C}" destId="{5B68F6C8-CAC4-4048-900F-0BEF74D0FEF3}" srcOrd="1" destOrd="0" presId="urn:microsoft.com/office/officeart/2005/8/layout/hierarchy3"/>
    <dgm:cxn modelId="{DE1AE7D6-1A21-4369-9938-8E674DA605D2}" type="presParOf" srcId="{BEE75C1E-613F-4330-A620-AF0813C62F8C}" destId="{75DC6DF9-7281-4E2C-9229-F0ABE533FF77}" srcOrd="2" destOrd="0" presId="urn:microsoft.com/office/officeart/2005/8/layout/hierarchy3"/>
    <dgm:cxn modelId="{A13AB68C-8EC9-42C2-95C7-C392391C2CA6}" type="presParOf" srcId="{BEE75C1E-613F-4330-A620-AF0813C62F8C}" destId="{3DEC1BCC-57D9-41E0-95CC-EA87F3497BB7}"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FC6FE0-FFF0-4222-AA40-F5B8DA01045B}" type="doc">
      <dgm:prSet loTypeId="urn:microsoft.com/office/officeart/2005/8/layout/hierarchy3" loCatId="list" qsTypeId="urn:microsoft.com/office/officeart/2005/8/quickstyle/3d1" qsCatId="3D" csTypeId="urn:microsoft.com/office/officeart/2005/8/colors/colorful5" csCatId="colorful" phldr="1"/>
      <dgm:spPr/>
      <dgm:t>
        <a:bodyPr/>
        <a:lstStyle/>
        <a:p>
          <a:endParaRPr lang="en-IN"/>
        </a:p>
      </dgm:t>
    </dgm:pt>
    <dgm:pt modelId="{8BC64332-42B4-4C83-A285-97B135406145}">
      <dgm:prSet phldrT="[Text]" custT="1"/>
      <dgm:spPr/>
      <dgm:t>
        <a:bodyPr/>
        <a:lstStyle/>
        <a:p>
          <a:r>
            <a:rPr lang="en-IN" sz="2400" dirty="0"/>
            <a:t>Random Process is a function of</a:t>
          </a:r>
        </a:p>
      </dgm:t>
    </dgm:pt>
    <dgm:pt modelId="{36F629AF-0C29-4853-8781-CE4FC074FB0A}" type="parTrans" cxnId="{89DE496E-B521-4152-A089-0BD7966B9E70}">
      <dgm:prSet/>
      <dgm:spPr/>
      <dgm:t>
        <a:bodyPr/>
        <a:lstStyle/>
        <a:p>
          <a:endParaRPr lang="en-IN" sz="1800"/>
        </a:p>
      </dgm:t>
    </dgm:pt>
    <dgm:pt modelId="{218064C9-94BD-4BCF-9BE2-7FB2D0DE7CFB}" type="sibTrans" cxnId="{89DE496E-B521-4152-A089-0BD7966B9E70}">
      <dgm:prSet/>
      <dgm:spPr/>
      <dgm:t>
        <a:bodyPr/>
        <a:lstStyle/>
        <a:p>
          <a:endParaRPr lang="en-IN" sz="1800"/>
        </a:p>
      </dgm:t>
    </dgm:pt>
    <dgm:pt modelId="{0422C698-FE2E-4867-A29C-4DDA19CF8244}">
      <dgm:prSet phldrT="[Text]" custT="1"/>
      <dgm:spPr>
        <a:blipFill>
          <a:blip xmlns:r="http://schemas.openxmlformats.org/officeDocument/2006/relationships" r:embed="rId1"/>
          <a:stretch>
            <a:fillRect/>
          </a:stretch>
        </a:blipFill>
      </dgm:spPr>
      <dgm:t>
        <a:bodyPr/>
        <a:lstStyle/>
        <a:p>
          <a:r>
            <a:rPr lang="en-IN">
              <a:noFill/>
            </a:rPr>
            <a:t> </a:t>
          </a:r>
        </a:p>
      </dgm:t>
    </dgm:pt>
    <dgm:pt modelId="{3E269B10-245A-4A4D-BD10-49CCDAD382BB}" type="parTrans" cxnId="{E2635BB1-6EA1-4704-A716-23D0C18B6122}">
      <dgm:prSet/>
      <dgm:spPr/>
      <dgm:t>
        <a:bodyPr/>
        <a:lstStyle/>
        <a:p>
          <a:endParaRPr lang="en-IN" sz="1800"/>
        </a:p>
      </dgm:t>
    </dgm:pt>
    <dgm:pt modelId="{9212F1BC-C746-4102-BA98-10BA838EA107}" type="sibTrans" cxnId="{E2635BB1-6EA1-4704-A716-23D0C18B6122}">
      <dgm:prSet/>
      <dgm:spPr/>
      <dgm:t>
        <a:bodyPr/>
        <a:lstStyle/>
        <a:p>
          <a:endParaRPr lang="en-IN" sz="1800"/>
        </a:p>
      </dgm:t>
    </dgm:pt>
    <dgm:pt modelId="{840081AE-3752-4BD4-B8E4-68013EFA3AF0}">
      <dgm:prSet phldrT="[Text]" custT="1"/>
      <dgm:spPr>
        <a:blipFill>
          <a:blip xmlns:r="http://schemas.openxmlformats.org/officeDocument/2006/relationships" r:embed="rId2"/>
          <a:stretch>
            <a:fillRect/>
          </a:stretch>
        </a:blipFill>
      </dgm:spPr>
      <dgm:t>
        <a:bodyPr/>
        <a:lstStyle/>
        <a:p>
          <a:r>
            <a:rPr lang="en-IN">
              <a:noFill/>
            </a:rPr>
            <a:t> </a:t>
          </a:r>
        </a:p>
      </dgm:t>
    </dgm:pt>
    <dgm:pt modelId="{1905F269-4FD3-4283-BF52-7033F0D33E89}" type="parTrans" cxnId="{DE20D80C-C5E4-4A7B-83DD-6BB32B09DA12}">
      <dgm:prSet/>
      <dgm:spPr/>
      <dgm:t>
        <a:bodyPr/>
        <a:lstStyle/>
        <a:p>
          <a:endParaRPr lang="en-IN" sz="1800"/>
        </a:p>
      </dgm:t>
    </dgm:pt>
    <dgm:pt modelId="{0FDDD29F-171B-4D6D-A013-AAEA1025ED11}" type="sibTrans" cxnId="{DE20D80C-C5E4-4A7B-83DD-6BB32B09DA12}">
      <dgm:prSet/>
      <dgm:spPr/>
      <dgm:t>
        <a:bodyPr/>
        <a:lstStyle/>
        <a:p>
          <a:endParaRPr lang="en-IN" sz="1800"/>
        </a:p>
      </dgm:t>
    </dgm:pt>
    <dgm:pt modelId="{C0FE72B6-3532-4D47-B222-7C19E912A7B7}">
      <dgm:prSet phldrT="[Text]" custT="1"/>
      <dgm:spPr/>
      <dgm:t>
        <a:bodyPr/>
        <a:lstStyle/>
        <a:p>
          <a:r>
            <a:rPr lang="en-IN">
              <a:noFill/>
            </a:rPr>
            <a:t> </a:t>
          </a:r>
        </a:p>
      </dgm:t>
    </dgm:pt>
    <dgm:pt modelId="{D1477016-6D12-4EA9-A578-BC38D7A1A274}" type="parTrans" cxnId="{575DF9AD-FD1D-47A4-9C3B-ED0F929C4D2D}">
      <dgm:prSet/>
      <dgm:spPr/>
      <dgm:t>
        <a:bodyPr/>
        <a:lstStyle/>
        <a:p>
          <a:endParaRPr lang="en-IN" sz="1800"/>
        </a:p>
      </dgm:t>
    </dgm:pt>
    <dgm:pt modelId="{AFCD8E31-4BD8-4168-8A91-8B877599420C}" type="sibTrans" cxnId="{575DF9AD-FD1D-47A4-9C3B-ED0F929C4D2D}">
      <dgm:prSet/>
      <dgm:spPr/>
      <dgm:t>
        <a:bodyPr/>
        <a:lstStyle/>
        <a:p>
          <a:endParaRPr lang="en-IN" sz="1800"/>
        </a:p>
      </dgm:t>
    </dgm:pt>
    <dgm:pt modelId="{015F851E-2E14-4270-84F9-3799D99F24F4}">
      <dgm:prSet phldrT="[Text]" custT="1"/>
      <dgm:spPr/>
      <dgm:t>
        <a:bodyPr/>
        <a:lstStyle/>
        <a:p>
          <a:r>
            <a:rPr lang="en-IN">
              <a:noFill/>
            </a:rPr>
            <a:t> </a:t>
          </a:r>
        </a:p>
      </dgm:t>
    </dgm:pt>
    <dgm:pt modelId="{B432DFFC-33C9-4EE3-BD9D-34D70E6DEB92}" type="parTrans" cxnId="{9A66EC34-9EBC-4935-87DF-F17C11AF374E}">
      <dgm:prSet/>
      <dgm:spPr/>
      <dgm:t>
        <a:bodyPr/>
        <a:lstStyle/>
        <a:p>
          <a:endParaRPr lang="en-IN" sz="1800"/>
        </a:p>
      </dgm:t>
    </dgm:pt>
    <dgm:pt modelId="{06D570EC-A4F7-44BF-9B49-48E1E063CD68}" type="sibTrans" cxnId="{9A66EC34-9EBC-4935-87DF-F17C11AF374E}">
      <dgm:prSet/>
      <dgm:spPr/>
      <dgm:t>
        <a:bodyPr/>
        <a:lstStyle/>
        <a:p>
          <a:endParaRPr lang="en-IN" sz="1800"/>
        </a:p>
      </dgm:t>
    </dgm:pt>
    <dgm:pt modelId="{0665B3ED-99B0-4FE6-8821-95791DB404E0}">
      <dgm:prSet phldrT="[Text]" custT="1"/>
      <dgm:spPr/>
      <dgm:t>
        <a:bodyPr/>
        <a:lstStyle/>
        <a:p>
          <a:r>
            <a:rPr lang="en-IN">
              <a:noFill/>
            </a:rPr>
            <a:t> </a:t>
          </a:r>
        </a:p>
      </dgm:t>
    </dgm:pt>
    <dgm:pt modelId="{1183EB3F-B494-4A09-9C25-7EFF84D8D279}" type="parTrans" cxnId="{E5AB0801-6FE9-4E27-AFB4-ADA2578B5BA0}">
      <dgm:prSet/>
      <dgm:spPr/>
      <dgm:t>
        <a:bodyPr/>
        <a:lstStyle/>
        <a:p>
          <a:endParaRPr lang="en-IN" sz="1800"/>
        </a:p>
      </dgm:t>
    </dgm:pt>
    <dgm:pt modelId="{B80C672E-352C-44AA-82D0-7445746727FF}" type="sibTrans" cxnId="{E5AB0801-6FE9-4E27-AFB4-ADA2578B5BA0}">
      <dgm:prSet/>
      <dgm:spPr/>
      <dgm:t>
        <a:bodyPr/>
        <a:lstStyle/>
        <a:p>
          <a:endParaRPr lang="en-IN" sz="1800"/>
        </a:p>
      </dgm:t>
    </dgm:pt>
    <dgm:pt modelId="{5C995E2C-CE76-4012-9237-EB154247D95F}">
      <dgm:prSet phldrT="[Text]" custT="1"/>
      <dgm:spPr/>
      <dgm:t>
        <a:bodyPr/>
        <a:lstStyle/>
        <a:p>
          <a:r>
            <a:rPr lang="en-IN">
              <a:noFill/>
            </a:rPr>
            <a:t> </a:t>
          </a:r>
        </a:p>
      </dgm:t>
    </dgm:pt>
    <dgm:pt modelId="{8B3AE19C-C75A-47C4-AB96-7D7C45390E13}" type="parTrans" cxnId="{B2EFF6F6-4A7C-4D52-8282-47EC1D4D6F07}">
      <dgm:prSet/>
      <dgm:spPr/>
      <dgm:t>
        <a:bodyPr/>
        <a:lstStyle/>
        <a:p>
          <a:endParaRPr lang="en-IN" sz="1800"/>
        </a:p>
      </dgm:t>
    </dgm:pt>
    <dgm:pt modelId="{E4206FD0-242A-409D-8E61-4586A8ECCD6F}" type="sibTrans" cxnId="{B2EFF6F6-4A7C-4D52-8282-47EC1D4D6F07}">
      <dgm:prSet/>
      <dgm:spPr/>
      <dgm:t>
        <a:bodyPr/>
        <a:lstStyle/>
        <a:p>
          <a:endParaRPr lang="en-IN" sz="1800"/>
        </a:p>
      </dgm:t>
    </dgm:pt>
    <dgm:pt modelId="{B4E5E2A0-38AD-4C62-9480-F1108101CF4C}" type="pres">
      <dgm:prSet presAssocID="{A0FC6FE0-FFF0-4222-AA40-F5B8DA01045B}" presName="diagram" presStyleCnt="0">
        <dgm:presLayoutVars>
          <dgm:chPref val="1"/>
          <dgm:dir/>
          <dgm:animOne val="branch"/>
          <dgm:animLvl val="lvl"/>
          <dgm:resizeHandles/>
        </dgm:presLayoutVars>
      </dgm:prSet>
      <dgm:spPr/>
    </dgm:pt>
    <dgm:pt modelId="{69D0DA30-07AB-4307-BA0F-AA91E5775505}" type="pres">
      <dgm:prSet presAssocID="{8BC64332-42B4-4C83-A285-97B135406145}" presName="root" presStyleCnt="0"/>
      <dgm:spPr/>
    </dgm:pt>
    <dgm:pt modelId="{723EA64A-2BC8-4EAD-805E-198AD78BAB08}" type="pres">
      <dgm:prSet presAssocID="{8BC64332-42B4-4C83-A285-97B135406145}" presName="rootComposite" presStyleCnt="0"/>
      <dgm:spPr/>
    </dgm:pt>
    <dgm:pt modelId="{C7C4681A-EA8F-4A93-BDF6-0E7179EF3E39}" type="pres">
      <dgm:prSet presAssocID="{8BC64332-42B4-4C83-A285-97B135406145}" presName="rootText" presStyleLbl="node1" presStyleIdx="0" presStyleCnt="1" custScaleX="106937"/>
      <dgm:spPr/>
    </dgm:pt>
    <dgm:pt modelId="{CEA35DDA-CBC7-4763-9242-32548F72C4C5}" type="pres">
      <dgm:prSet presAssocID="{8BC64332-42B4-4C83-A285-97B135406145}" presName="rootConnector" presStyleLbl="node1" presStyleIdx="0" presStyleCnt="1"/>
      <dgm:spPr/>
    </dgm:pt>
    <dgm:pt modelId="{BEE75C1E-613F-4330-A620-AF0813C62F8C}" type="pres">
      <dgm:prSet presAssocID="{8BC64332-42B4-4C83-A285-97B135406145}" presName="childShape" presStyleCnt="0"/>
      <dgm:spPr/>
    </dgm:pt>
    <dgm:pt modelId="{F1C50A79-DA6D-4DD9-82B6-DFD2B32D11AE}" type="pres">
      <dgm:prSet presAssocID="{3E269B10-245A-4A4D-BD10-49CCDAD382BB}" presName="Name13" presStyleLbl="parChTrans1D2" presStyleIdx="0" presStyleCnt="2"/>
      <dgm:spPr/>
    </dgm:pt>
    <dgm:pt modelId="{5B68F6C8-CAC4-4048-900F-0BEF74D0FEF3}" type="pres">
      <dgm:prSet presAssocID="{0422C698-FE2E-4867-A29C-4DDA19CF8244}" presName="childText" presStyleLbl="bgAcc1" presStyleIdx="0" presStyleCnt="2" custScaleX="99365" custScaleY="116297">
        <dgm:presLayoutVars>
          <dgm:bulletEnabled val="1"/>
        </dgm:presLayoutVars>
      </dgm:prSet>
      <dgm:spPr/>
    </dgm:pt>
    <dgm:pt modelId="{75DC6DF9-7281-4E2C-9229-F0ABE533FF77}" type="pres">
      <dgm:prSet presAssocID="{1905F269-4FD3-4283-BF52-7033F0D33E89}" presName="Name13" presStyleLbl="parChTrans1D2" presStyleIdx="1" presStyleCnt="2"/>
      <dgm:spPr/>
    </dgm:pt>
    <dgm:pt modelId="{3DEC1BCC-57D9-41E0-95CC-EA87F3497BB7}" type="pres">
      <dgm:prSet presAssocID="{840081AE-3752-4BD4-B8E4-68013EFA3AF0}" presName="childText" presStyleLbl="bgAcc1" presStyleIdx="1" presStyleCnt="2" custScaleX="97556" custScaleY="116297">
        <dgm:presLayoutVars>
          <dgm:bulletEnabled val="1"/>
        </dgm:presLayoutVars>
      </dgm:prSet>
      <dgm:spPr/>
    </dgm:pt>
  </dgm:ptLst>
  <dgm:cxnLst>
    <dgm:cxn modelId="{E5AB0801-6FE9-4E27-AFB4-ADA2578B5BA0}" srcId="{840081AE-3752-4BD4-B8E4-68013EFA3AF0}" destId="{0665B3ED-99B0-4FE6-8821-95791DB404E0}" srcOrd="0" destOrd="0" parTransId="{1183EB3F-B494-4A09-9C25-7EFF84D8D279}" sibTransId="{B80C672E-352C-44AA-82D0-7445746727FF}"/>
    <dgm:cxn modelId="{DE20D80C-C5E4-4A7B-83DD-6BB32B09DA12}" srcId="{8BC64332-42B4-4C83-A285-97B135406145}" destId="{840081AE-3752-4BD4-B8E4-68013EFA3AF0}" srcOrd="1" destOrd="0" parTransId="{1905F269-4FD3-4283-BF52-7033F0D33E89}" sibTransId="{0FDDD29F-171B-4D6D-A013-AAEA1025ED11}"/>
    <dgm:cxn modelId="{D6489E1C-543D-4874-886E-29629A4531A5}" type="presOf" srcId="{015F851E-2E14-4270-84F9-3799D99F24F4}" destId="{5B68F6C8-CAC4-4048-900F-0BEF74D0FEF3}" srcOrd="0" destOrd="2" presId="urn:microsoft.com/office/officeart/2005/8/layout/hierarchy3"/>
    <dgm:cxn modelId="{AD71B91C-B150-437E-ABA6-F1B70D3A8F39}" type="presOf" srcId="{840081AE-3752-4BD4-B8E4-68013EFA3AF0}" destId="{3DEC1BCC-57D9-41E0-95CC-EA87F3497BB7}" srcOrd="0" destOrd="0" presId="urn:microsoft.com/office/officeart/2005/8/layout/hierarchy3"/>
    <dgm:cxn modelId="{8664EF21-6E3B-4B45-B3CB-5897A5BA8068}" type="presOf" srcId="{0665B3ED-99B0-4FE6-8821-95791DB404E0}" destId="{3DEC1BCC-57D9-41E0-95CC-EA87F3497BB7}" srcOrd="0" destOrd="1" presId="urn:microsoft.com/office/officeart/2005/8/layout/hierarchy3"/>
    <dgm:cxn modelId="{9A66EC34-9EBC-4935-87DF-F17C11AF374E}" srcId="{0422C698-FE2E-4867-A29C-4DDA19CF8244}" destId="{015F851E-2E14-4270-84F9-3799D99F24F4}" srcOrd="1" destOrd="0" parTransId="{B432DFFC-33C9-4EE3-BD9D-34D70E6DEB92}" sibTransId="{06D570EC-A4F7-44BF-9B49-48E1E063CD68}"/>
    <dgm:cxn modelId="{2670E843-236D-4398-BBFF-26C100C046D6}" type="presOf" srcId="{C0FE72B6-3532-4D47-B222-7C19E912A7B7}" destId="{5B68F6C8-CAC4-4048-900F-0BEF74D0FEF3}" srcOrd="0" destOrd="1" presId="urn:microsoft.com/office/officeart/2005/8/layout/hierarchy3"/>
    <dgm:cxn modelId="{63C24F4A-191A-47C3-922C-58E40C747F4B}" type="presOf" srcId="{5C995E2C-CE76-4012-9237-EB154247D95F}" destId="{3DEC1BCC-57D9-41E0-95CC-EA87F3497BB7}" srcOrd="0" destOrd="2" presId="urn:microsoft.com/office/officeart/2005/8/layout/hierarchy3"/>
    <dgm:cxn modelId="{89DE496E-B521-4152-A089-0BD7966B9E70}" srcId="{A0FC6FE0-FFF0-4222-AA40-F5B8DA01045B}" destId="{8BC64332-42B4-4C83-A285-97B135406145}" srcOrd="0" destOrd="0" parTransId="{36F629AF-0C29-4853-8781-CE4FC074FB0A}" sibTransId="{218064C9-94BD-4BCF-9BE2-7FB2D0DE7CFB}"/>
    <dgm:cxn modelId="{B5D15150-B806-4564-90A3-03878109D7E2}" type="presOf" srcId="{0422C698-FE2E-4867-A29C-4DDA19CF8244}" destId="{5B68F6C8-CAC4-4048-900F-0BEF74D0FEF3}" srcOrd="0" destOrd="0" presId="urn:microsoft.com/office/officeart/2005/8/layout/hierarchy3"/>
    <dgm:cxn modelId="{F87C3676-104B-496E-BD6A-23C6BFF27BCA}" type="presOf" srcId="{8BC64332-42B4-4C83-A285-97B135406145}" destId="{C7C4681A-EA8F-4A93-BDF6-0E7179EF3E39}" srcOrd="0" destOrd="0" presId="urn:microsoft.com/office/officeart/2005/8/layout/hierarchy3"/>
    <dgm:cxn modelId="{75CF5A76-7BDD-41A7-9735-512453379C70}" type="presOf" srcId="{3E269B10-245A-4A4D-BD10-49CCDAD382BB}" destId="{F1C50A79-DA6D-4DD9-82B6-DFD2B32D11AE}" srcOrd="0" destOrd="0" presId="urn:microsoft.com/office/officeart/2005/8/layout/hierarchy3"/>
    <dgm:cxn modelId="{6072F680-B115-4908-9C9A-4FA9F319ADC9}" type="presOf" srcId="{1905F269-4FD3-4283-BF52-7033F0D33E89}" destId="{75DC6DF9-7281-4E2C-9229-F0ABE533FF77}" srcOrd="0" destOrd="0" presId="urn:microsoft.com/office/officeart/2005/8/layout/hierarchy3"/>
    <dgm:cxn modelId="{D075AAA0-4C88-438A-BDC1-450505809D06}" type="presOf" srcId="{A0FC6FE0-FFF0-4222-AA40-F5B8DA01045B}" destId="{B4E5E2A0-38AD-4C62-9480-F1108101CF4C}" srcOrd="0" destOrd="0" presId="urn:microsoft.com/office/officeart/2005/8/layout/hierarchy3"/>
    <dgm:cxn modelId="{575DF9AD-FD1D-47A4-9C3B-ED0F929C4D2D}" srcId="{0422C698-FE2E-4867-A29C-4DDA19CF8244}" destId="{C0FE72B6-3532-4D47-B222-7C19E912A7B7}" srcOrd="0" destOrd="0" parTransId="{D1477016-6D12-4EA9-A578-BC38D7A1A274}" sibTransId="{AFCD8E31-4BD8-4168-8A91-8B877599420C}"/>
    <dgm:cxn modelId="{E2635BB1-6EA1-4704-A716-23D0C18B6122}" srcId="{8BC64332-42B4-4C83-A285-97B135406145}" destId="{0422C698-FE2E-4867-A29C-4DDA19CF8244}" srcOrd="0" destOrd="0" parTransId="{3E269B10-245A-4A4D-BD10-49CCDAD382BB}" sibTransId="{9212F1BC-C746-4102-BA98-10BA838EA107}"/>
    <dgm:cxn modelId="{AF24F7B3-08CB-4CBD-8B68-1C723C4D75A3}" type="presOf" srcId="{8BC64332-42B4-4C83-A285-97B135406145}" destId="{CEA35DDA-CBC7-4763-9242-32548F72C4C5}" srcOrd="1" destOrd="0" presId="urn:microsoft.com/office/officeart/2005/8/layout/hierarchy3"/>
    <dgm:cxn modelId="{B2EFF6F6-4A7C-4D52-8282-47EC1D4D6F07}" srcId="{840081AE-3752-4BD4-B8E4-68013EFA3AF0}" destId="{5C995E2C-CE76-4012-9237-EB154247D95F}" srcOrd="1" destOrd="0" parTransId="{8B3AE19C-C75A-47C4-AB96-7D7C45390E13}" sibTransId="{E4206FD0-242A-409D-8E61-4586A8ECCD6F}"/>
    <dgm:cxn modelId="{6E1E50D5-2BF8-48AF-B7DB-15E20F6DE3A1}" type="presParOf" srcId="{B4E5E2A0-38AD-4C62-9480-F1108101CF4C}" destId="{69D0DA30-07AB-4307-BA0F-AA91E5775505}" srcOrd="0" destOrd="0" presId="urn:microsoft.com/office/officeart/2005/8/layout/hierarchy3"/>
    <dgm:cxn modelId="{0E5357EF-40B9-471C-AC46-5B6457FC9C53}" type="presParOf" srcId="{69D0DA30-07AB-4307-BA0F-AA91E5775505}" destId="{723EA64A-2BC8-4EAD-805E-198AD78BAB08}" srcOrd="0" destOrd="0" presId="urn:microsoft.com/office/officeart/2005/8/layout/hierarchy3"/>
    <dgm:cxn modelId="{62AF124B-26F9-4506-8F11-95029069E37D}" type="presParOf" srcId="{723EA64A-2BC8-4EAD-805E-198AD78BAB08}" destId="{C7C4681A-EA8F-4A93-BDF6-0E7179EF3E39}" srcOrd="0" destOrd="0" presId="urn:microsoft.com/office/officeart/2005/8/layout/hierarchy3"/>
    <dgm:cxn modelId="{0168AA40-E0E4-460F-9650-989EE3ACF7AA}" type="presParOf" srcId="{723EA64A-2BC8-4EAD-805E-198AD78BAB08}" destId="{CEA35DDA-CBC7-4763-9242-32548F72C4C5}" srcOrd="1" destOrd="0" presId="urn:microsoft.com/office/officeart/2005/8/layout/hierarchy3"/>
    <dgm:cxn modelId="{18FED12A-6EF7-4A91-8D04-6498A4572A72}" type="presParOf" srcId="{69D0DA30-07AB-4307-BA0F-AA91E5775505}" destId="{BEE75C1E-613F-4330-A620-AF0813C62F8C}" srcOrd="1" destOrd="0" presId="urn:microsoft.com/office/officeart/2005/8/layout/hierarchy3"/>
    <dgm:cxn modelId="{5EA9731E-7776-416B-85ED-1A89A6DBF21B}" type="presParOf" srcId="{BEE75C1E-613F-4330-A620-AF0813C62F8C}" destId="{F1C50A79-DA6D-4DD9-82B6-DFD2B32D11AE}" srcOrd="0" destOrd="0" presId="urn:microsoft.com/office/officeart/2005/8/layout/hierarchy3"/>
    <dgm:cxn modelId="{C17B581F-1D43-425C-8B76-CAF22AB2EC79}" type="presParOf" srcId="{BEE75C1E-613F-4330-A620-AF0813C62F8C}" destId="{5B68F6C8-CAC4-4048-900F-0BEF74D0FEF3}" srcOrd="1" destOrd="0" presId="urn:microsoft.com/office/officeart/2005/8/layout/hierarchy3"/>
    <dgm:cxn modelId="{DE1AE7D6-1A21-4369-9938-8E674DA605D2}" type="presParOf" srcId="{BEE75C1E-613F-4330-A620-AF0813C62F8C}" destId="{75DC6DF9-7281-4E2C-9229-F0ABE533FF77}" srcOrd="2" destOrd="0" presId="urn:microsoft.com/office/officeart/2005/8/layout/hierarchy3"/>
    <dgm:cxn modelId="{A13AB68C-8EC9-42C2-95C7-C392391C2CA6}" type="presParOf" srcId="{BEE75C1E-613F-4330-A620-AF0813C62F8C}" destId="{3DEC1BCC-57D9-41E0-95CC-EA87F3497BB7}"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4681A-EA8F-4A93-BDF6-0E7179EF3E39}">
      <dsp:nvSpPr>
        <dsp:cNvPr id="0" name=""/>
        <dsp:cNvSpPr/>
      </dsp:nvSpPr>
      <dsp:spPr>
        <a:xfrm>
          <a:off x="12479" y="1750"/>
          <a:ext cx="2762743" cy="1291762"/>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N" sz="2400" kern="1200" dirty="0"/>
            <a:t>Random Process is a function of</a:t>
          </a:r>
        </a:p>
      </dsp:txBody>
      <dsp:txXfrm>
        <a:off x="50313" y="39584"/>
        <a:ext cx="2687075" cy="1216094"/>
      </dsp:txXfrm>
    </dsp:sp>
    <dsp:sp modelId="{F1C50A79-DA6D-4DD9-82B6-DFD2B32D11AE}">
      <dsp:nvSpPr>
        <dsp:cNvPr id="0" name=""/>
        <dsp:cNvSpPr/>
      </dsp:nvSpPr>
      <dsp:spPr>
        <a:xfrm>
          <a:off x="288753" y="1293512"/>
          <a:ext cx="276274" cy="1074080"/>
        </a:xfrm>
        <a:custGeom>
          <a:avLst/>
          <a:gdLst/>
          <a:ahLst/>
          <a:cxnLst/>
          <a:rect l="0" t="0" r="0" b="0"/>
          <a:pathLst>
            <a:path>
              <a:moveTo>
                <a:pt x="0" y="0"/>
              </a:moveTo>
              <a:lnTo>
                <a:pt x="0" y="1074080"/>
              </a:lnTo>
              <a:lnTo>
                <a:pt x="276274" y="1074080"/>
              </a:lnTo>
            </a:path>
          </a:pathLst>
        </a:cu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B68F6C8-CAC4-4048-900F-0BEF74D0FEF3}">
      <dsp:nvSpPr>
        <dsp:cNvPr id="0" name=""/>
        <dsp:cNvSpPr/>
      </dsp:nvSpPr>
      <dsp:spPr>
        <a:xfrm>
          <a:off x="565027" y="1616453"/>
          <a:ext cx="2053695" cy="1502280"/>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t" anchorCtr="0">
          <a:noAutofit/>
        </a:bodyPr>
        <a:lstStyle/>
        <a:p>
          <a:pPr marL="0" lvl="0" indent="0" algn="l" defTabSz="889000">
            <a:lnSpc>
              <a:spcPct val="90000"/>
            </a:lnSpc>
            <a:spcBef>
              <a:spcPct val="0"/>
            </a:spcBef>
            <a:spcAft>
              <a:spcPct val="35000"/>
            </a:spcAft>
            <a:buNone/>
          </a:pPr>
          <a:r>
            <a:rPr lang="en-IN" sz="2000" kern="1200" dirty="0"/>
            <a:t>Random Variables </a:t>
          </a:r>
          <a14:m xmlns:a14="http://schemas.microsoft.com/office/drawing/2010/main">
            <m:oMath xmlns:m="http://schemas.openxmlformats.org/officeDocument/2006/math">
              <m:r>
                <a:rPr lang="en-IN" sz="2000" b="0" i="1" kern="1200" smtClean="0">
                  <a:latin typeface="Cambria Math" panose="02040503050406030204" pitchFamily="18" charset="0"/>
                </a:rPr>
                <m:t>{</m:t>
              </m:r>
              <m:r>
                <a:rPr lang="en-IN" sz="2000" b="0" i="1" kern="1200" smtClean="0">
                  <a:latin typeface="Cambria Math" panose="02040503050406030204" pitchFamily="18" charset="0"/>
                </a:rPr>
                <m:t>𝑋</m:t>
              </m:r>
              <m:d>
                <m:dPr>
                  <m:ctrlPr>
                    <a:rPr lang="en-IN" sz="2000" b="0" i="1" kern="1200" smtClean="0">
                      <a:latin typeface="Cambria Math" panose="02040503050406030204" pitchFamily="18" charset="0"/>
                    </a:rPr>
                  </m:ctrlPr>
                </m:dPr>
                <m:e>
                  <m:r>
                    <a:rPr lang="en-IN" sz="2000" b="0" i="1" kern="1200" smtClean="0">
                      <a:latin typeface="Cambria Math" panose="02040503050406030204" pitchFamily="18" charset="0"/>
                    </a:rPr>
                    <m:t>𝑠</m:t>
                  </m:r>
                </m:e>
              </m:d>
              <m:r>
                <a:rPr lang="en-IN" sz="2000" b="0" i="1" kern="1200" smtClean="0">
                  <a:latin typeface="Cambria Math" panose="02040503050406030204" pitchFamily="18" charset="0"/>
                </a:rPr>
                <m:t>}</m:t>
              </m:r>
            </m:oMath>
          </a14:m>
          <a:endParaRPr lang="en-IN" sz="2000" kern="1200" dirty="0"/>
        </a:p>
        <a:p>
          <a:pPr marL="171450" lvl="1" indent="-171450" algn="l" defTabSz="711200">
            <a:lnSpc>
              <a:spcPct val="90000"/>
            </a:lnSpc>
            <a:spcBef>
              <a:spcPct val="0"/>
            </a:spcBef>
            <a:spcAft>
              <a:spcPct val="15000"/>
            </a:spcAft>
            <a:buChar char="•"/>
          </a:pPr>
          <a:r>
            <a:rPr lang="en-IN" sz="1600" kern="1200" dirty="0"/>
            <a:t>Discrete</a:t>
          </a:r>
        </a:p>
        <a:p>
          <a:pPr marL="171450" lvl="1" indent="-171450" algn="l" defTabSz="711200">
            <a:lnSpc>
              <a:spcPct val="90000"/>
            </a:lnSpc>
            <a:spcBef>
              <a:spcPct val="0"/>
            </a:spcBef>
            <a:spcAft>
              <a:spcPct val="15000"/>
            </a:spcAft>
            <a:buChar char="•"/>
          </a:pPr>
          <a:r>
            <a:rPr lang="en-IN" sz="1600" kern="1200" dirty="0"/>
            <a:t>Continuous</a:t>
          </a:r>
        </a:p>
      </dsp:txBody>
      <dsp:txXfrm>
        <a:off x="609027" y="1660453"/>
        <a:ext cx="1965695" cy="1414280"/>
      </dsp:txXfrm>
    </dsp:sp>
    <dsp:sp modelId="{75DC6DF9-7281-4E2C-9229-F0ABE533FF77}">
      <dsp:nvSpPr>
        <dsp:cNvPr id="0" name=""/>
        <dsp:cNvSpPr/>
      </dsp:nvSpPr>
      <dsp:spPr>
        <a:xfrm>
          <a:off x="288753" y="1293512"/>
          <a:ext cx="276274" cy="2899302"/>
        </a:xfrm>
        <a:custGeom>
          <a:avLst/>
          <a:gdLst/>
          <a:ahLst/>
          <a:cxnLst/>
          <a:rect l="0" t="0" r="0" b="0"/>
          <a:pathLst>
            <a:path>
              <a:moveTo>
                <a:pt x="0" y="0"/>
              </a:moveTo>
              <a:lnTo>
                <a:pt x="0" y="2899302"/>
              </a:lnTo>
              <a:lnTo>
                <a:pt x="276274" y="2899302"/>
              </a:lnTo>
            </a:path>
          </a:pathLst>
        </a:cu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DEC1BCC-57D9-41E0-95CC-EA87F3497BB7}">
      <dsp:nvSpPr>
        <dsp:cNvPr id="0" name=""/>
        <dsp:cNvSpPr/>
      </dsp:nvSpPr>
      <dsp:spPr>
        <a:xfrm>
          <a:off x="565027" y="3441674"/>
          <a:ext cx="2016306" cy="1502280"/>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t" anchorCtr="0">
          <a:noAutofit/>
        </a:bodyPr>
        <a:lstStyle/>
        <a:p>
          <a:pPr marL="0" lvl="0" indent="0" algn="l" defTabSz="889000">
            <a:lnSpc>
              <a:spcPct val="90000"/>
            </a:lnSpc>
            <a:spcBef>
              <a:spcPct val="0"/>
            </a:spcBef>
            <a:spcAft>
              <a:spcPct val="35000"/>
            </a:spcAft>
            <a:buNone/>
          </a:pPr>
          <a:r>
            <a:rPr lang="en-IN" sz="2000" kern="1200" dirty="0"/>
            <a:t>Time</a:t>
          </a:r>
          <a14:m xmlns:a14="http://schemas.microsoft.com/office/drawing/2010/main">
            <m:oMath xmlns:m="http://schemas.openxmlformats.org/officeDocument/2006/math">
              <m:r>
                <a:rPr lang="en-IN" sz="2000" b="0" i="1" kern="1200" smtClean="0">
                  <a:latin typeface="Cambria Math" panose="02040503050406030204" pitchFamily="18" charset="0"/>
                </a:rPr>
                <m:t> </m:t>
              </m:r>
              <m:r>
                <a:rPr lang="en-IN" sz="2000" b="0" i="1" kern="1200" smtClean="0">
                  <a:latin typeface="Cambria Math" panose="02040503050406030204" pitchFamily="18" charset="0"/>
                </a:rPr>
                <m:t>𝑡</m:t>
              </m:r>
            </m:oMath>
          </a14:m>
          <a:endParaRPr lang="en-IN" sz="2000" kern="1200" dirty="0"/>
        </a:p>
        <a:p>
          <a:pPr marL="171450" lvl="1" indent="-171450" algn="l" defTabSz="711200">
            <a:lnSpc>
              <a:spcPct val="90000"/>
            </a:lnSpc>
            <a:spcBef>
              <a:spcPct val="0"/>
            </a:spcBef>
            <a:spcAft>
              <a:spcPct val="15000"/>
            </a:spcAft>
            <a:buChar char="•"/>
          </a:pPr>
          <a:r>
            <a:rPr lang="en-IN" sz="1600" kern="1200"/>
            <a:t>Discrete</a:t>
          </a:r>
          <a:endParaRPr lang="en-IN" sz="1600" kern="1200" dirty="0"/>
        </a:p>
        <a:p>
          <a:pPr marL="171450" lvl="1" indent="-171450" algn="l" defTabSz="711200">
            <a:lnSpc>
              <a:spcPct val="90000"/>
            </a:lnSpc>
            <a:spcBef>
              <a:spcPct val="0"/>
            </a:spcBef>
            <a:spcAft>
              <a:spcPct val="15000"/>
            </a:spcAft>
            <a:buChar char="•"/>
          </a:pPr>
          <a:r>
            <a:rPr lang="en-IN" sz="1600" kern="1200" dirty="0"/>
            <a:t>Continuous</a:t>
          </a:r>
        </a:p>
      </dsp:txBody>
      <dsp:txXfrm>
        <a:off x="609027" y="3485674"/>
        <a:ext cx="1928306" cy="14142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1440" tIns="45720" rIns="91440" bIns="45720" rtlCol="0"/>
          <a:lstStyle>
            <a:lvl1pPr algn="r">
              <a:defRPr sz="1200"/>
            </a:lvl1pPr>
          </a:lstStyle>
          <a:p>
            <a:fld id="{3B7DF76E-B8E3-AE49-B318-CB61015D9CF1}" type="datetimeFigureOut">
              <a:rPr lang="en-US" smtClean="0"/>
              <a:t>8/4/2023</a:t>
            </a:fld>
            <a:endParaRPr lang="en-US"/>
          </a:p>
        </p:txBody>
      </p:sp>
      <p:sp>
        <p:nvSpPr>
          <p:cNvPr id="4" name="Footer Placeholder 3"/>
          <p:cNvSpPr>
            <a:spLocks noGrp="1"/>
          </p:cNvSpPr>
          <p:nvPr>
            <p:ph type="ftr" sz="quarter" idx="2"/>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1440" tIns="45720" rIns="91440" bIns="45720" rtlCol="0" anchor="b"/>
          <a:lstStyle>
            <a:lvl1pPr algn="r">
              <a:defRPr sz="1200"/>
            </a:lvl1pPr>
          </a:lstStyle>
          <a:p>
            <a:fld id="{A63601D0-04E7-1D45-9D14-A6FEF76AD079}" type="slidenum">
              <a:rPr lang="en-US" smtClean="0"/>
              <a:t>‹#›</a:t>
            </a:fld>
            <a:endParaRPr lang="en-US"/>
          </a:p>
        </p:txBody>
      </p:sp>
    </p:spTree>
    <p:extLst>
      <p:ext uri="{BB962C8B-B14F-4D97-AF65-F5344CB8AC3E}">
        <p14:creationId xmlns:p14="http://schemas.microsoft.com/office/powerpoint/2010/main" val="3609997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8275" y="0"/>
            <a:ext cx="3043238" cy="465138"/>
          </a:xfrm>
          <a:prstGeom prst="rect">
            <a:avLst/>
          </a:prstGeom>
        </p:spPr>
        <p:txBody>
          <a:bodyPr vert="horz" lIns="91440" tIns="45720" rIns="91440" bIns="45720" rtlCol="0"/>
          <a:lstStyle>
            <a:lvl1pPr algn="r">
              <a:defRPr sz="1200"/>
            </a:lvl1pPr>
          </a:lstStyle>
          <a:p>
            <a:fld id="{799B4F64-DE25-3149-9AE6-83E1DF9959F6}" type="datetimeFigureOut">
              <a:rPr lang="en-US" smtClean="0"/>
              <a:t>8/4/2023</a:t>
            </a:fld>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21188"/>
            <a:ext cx="5619750" cy="41894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8275" y="8842375"/>
            <a:ext cx="3043238" cy="465138"/>
          </a:xfrm>
          <a:prstGeom prst="rect">
            <a:avLst/>
          </a:prstGeom>
        </p:spPr>
        <p:txBody>
          <a:bodyPr vert="horz" lIns="91440" tIns="45720" rIns="91440" bIns="45720" rtlCol="0" anchor="b"/>
          <a:lstStyle>
            <a:lvl1pPr algn="r">
              <a:defRPr sz="1200"/>
            </a:lvl1pPr>
          </a:lstStyle>
          <a:p>
            <a:fld id="{F121105C-0632-3F4E-891E-DC30740619C7}" type="slidenum">
              <a:rPr lang="en-US" smtClean="0"/>
              <a:t>‹#›</a:t>
            </a:fld>
            <a:endParaRPr lang="en-US"/>
          </a:p>
        </p:txBody>
      </p:sp>
    </p:spTree>
    <p:extLst>
      <p:ext uri="{BB962C8B-B14F-4D97-AF65-F5344CB8AC3E}">
        <p14:creationId xmlns:p14="http://schemas.microsoft.com/office/powerpoint/2010/main" val="46520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brillium.i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brillium.in/"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Subtitle 2"/>
          <p:cNvSpPr>
            <a:spLocks noGrp="1"/>
          </p:cNvSpPr>
          <p:nvPr>
            <p:ph type="subTitle" idx="1"/>
          </p:nvPr>
        </p:nvSpPr>
        <p:spPr>
          <a:xfrm>
            <a:off x="1828800" y="2709898"/>
            <a:ext cx="8534400" cy="589798"/>
          </a:xfrm>
        </p:spPr>
        <p:txBody>
          <a:bodyPr>
            <a:noAutofit/>
          </a:bodyPr>
          <a:lstStyle>
            <a:lvl1pPr marL="0" indent="0" algn="ctr">
              <a:buNone/>
              <a:defRPr sz="2800" b="0">
                <a:solidFill>
                  <a:schemeClr val="accent6">
                    <a:lumMod val="75000"/>
                  </a:schemeClr>
                </a:solidFill>
                <a:latin typeface="+mj-lt"/>
                <a:cs typeface="Poppins" panose="00000500000000000000" pitchFamily="2" charset="0"/>
              </a:defRPr>
            </a:lvl1pPr>
          </a:lstStyle>
          <a:p>
            <a:r>
              <a:rPr lang="en-US" dirty="0">
                <a:solidFill>
                  <a:srgbClr val="0070C0"/>
                </a:solidFill>
              </a:rPr>
              <a:t>Click to edit Master subtitle style</a:t>
            </a:r>
          </a:p>
        </p:txBody>
      </p:sp>
      <p:sp>
        <p:nvSpPr>
          <p:cNvPr id="12" name="Title 11"/>
          <p:cNvSpPr>
            <a:spLocks noGrp="1"/>
          </p:cNvSpPr>
          <p:nvPr>
            <p:ph type="title"/>
          </p:nvPr>
        </p:nvSpPr>
        <p:spPr>
          <a:xfrm>
            <a:off x="533400" y="1879184"/>
            <a:ext cx="10972800" cy="786257"/>
          </a:xfrm>
        </p:spPr>
        <p:txBody>
          <a:bodyPr>
            <a:normAutofit/>
          </a:bodyPr>
          <a:lstStyle>
            <a:lvl1pPr algn="ctr">
              <a:defRPr sz="3600" b="0">
                <a:latin typeface="+mj-lt"/>
                <a:cs typeface="Poppins" panose="00000500000000000000" pitchFamily="2" charset="0"/>
              </a:defRPr>
            </a:lvl1pPr>
          </a:lstStyle>
          <a:p>
            <a:r>
              <a:rPr lang="en-US" dirty="0"/>
              <a:t>Click to edit Master title style</a:t>
            </a:r>
            <a:endParaRPr lang="en-IN" dirty="0"/>
          </a:p>
        </p:txBody>
      </p:sp>
      <p:sp>
        <p:nvSpPr>
          <p:cNvPr id="19" name="Text Placeholder 18"/>
          <p:cNvSpPr>
            <a:spLocks noGrp="1"/>
          </p:cNvSpPr>
          <p:nvPr>
            <p:ph type="body" sz="quarter" idx="10"/>
          </p:nvPr>
        </p:nvSpPr>
        <p:spPr>
          <a:xfrm>
            <a:off x="2857235" y="3643495"/>
            <a:ext cx="6325129" cy="539836"/>
          </a:xfrm>
        </p:spPr>
        <p:txBody>
          <a:bodyPr>
            <a:normAutofit/>
          </a:bodyPr>
          <a:lstStyle>
            <a:lvl1pPr marL="0" indent="0" algn="ctr">
              <a:buNone/>
              <a:defRPr sz="2400" b="0">
                <a:latin typeface="+mj-lt"/>
                <a:cs typeface="Poppins" panose="00000500000000000000" pitchFamily="2" charset="0"/>
              </a:defRPr>
            </a:lvl1pPr>
          </a:lstStyle>
          <a:p>
            <a:pPr lvl="0"/>
            <a:r>
              <a:rPr lang="en-US" dirty="0"/>
              <a:t>Click to edit Master text styles</a:t>
            </a:r>
          </a:p>
        </p:txBody>
      </p:sp>
      <p:cxnSp>
        <p:nvCxnSpPr>
          <p:cNvPr id="8" name="Straight Connector 7"/>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grpSp>
        <p:nvGrpSpPr>
          <p:cNvPr id="4" name="Group 3"/>
          <p:cNvGrpSpPr/>
          <p:nvPr userDrawn="1"/>
        </p:nvGrpSpPr>
        <p:grpSpPr>
          <a:xfrm>
            <a:off x="2092665" y="5161385"/>
            <a:ext cx="7654313" cy="957072"/>
            <a:chOff x="2092665" y="5119440"/>
            <a:chExt cx="7654313" cy="957072"/>
          </a:xfrm>
        </p:grpSpPr>
        <p:sp>
          <p:nvSpPr>
            <p:cNvPr id="15" name="Text Box 42"/>
            <p:cNvSpPr txBox="1"/>
            <p:nvPr userDrawn="1"/>
          </p:nvSpPr>
          <p:spPr>
            <a:xfrm>
              <a:off x="2092665" y="5458796"/>
              <a:ext cx="7654313" cy="61771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C 501, Salarpuria Serenity, 5</a:t>
              </a:r>
              <a:r>
                <a:rPr lang="en-US" sz="1000" baseline="30000" dirty="0">
                  <a:effectLst/>
                  <a:latin typeface="+mj-lt"/>
                  <a:ea typeface="MS Mincho"/>
                  <a:cs typeface="Poppins" panose="00000500000000000000" pitchFamily="2" charset="0"/>
                </a:rPr>
                <a:t>th</a:t>
              </a:r>
              <a:r>
                <a:rPr lang="en-US" sz="1000" dirty="0">
                  <a:effectLst/>
                  <a:latin typeface="+mj-lt"/>
                  <a:ea typeface="MS Mincho"/>
                  <a:cs typeface="Poppins" panose="00000500000000000000" pitchFamily="2" charset="0"/>
                </a:rPr>
                <a:t> Main, Sector 7, HSR Layout, Bengaluru, Karnataka - 560102, India</a:t>
              </a:r>
            </a:p>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Website: </a:t>
              </a:r>
              <a:r>
                <a:rPr lang="en-US" sz="1000" u="sng" dirty="0">
                  <a:solidFill>
                    <a:srgbClr val="0000FF"/>
                  </a:solidFill>
                  <a:effectLst/>
                  <a:latin typeface="+mj-lt"/>
                  <a:ea typeface="MS Mincho"/>
                  <a:cs typeface="Poppins" panose="00000500000000000000" pitchFamily="2" charset="0"/>
                  <a:hlinkClick r:id="rId2"/>
                </a:rPr>
                <a:t>www.brillium.in</a:t>
              </a:r>
              <a:r>
                <a:rPr lang="en-US" sz="1000" u="sng" dirty="0">
                  <a:solidFill>
                    <a:srgbClr val="0000FF"/>
                  </a:solidFill>
                  <a:effectLst/>
                  <a:latin typeface="+mj-lt"/>
                  <a:ea typeface="MS Mincho"/>
                  <a:cs typeface="Poppins" panose="00000500000000000000" pitchFamily="2" charset="0"/>
                </a:rPr>
                <a:t> </a:t>
              </a:r>
              <a:r>
                <a:rPr lang="en-US" sz="1000" dirty="0">
                  <a:effectLst/>
                  <a:latin typeface="+mj-lt"/>
                  <a:ea typeface="MS Mincho"/>
                  <a:cs typeface="Poppins" panose="00000500000000000000" pitchFamily="2" charset="0"/>
                </a:rPr>
                <a:t>| Email: </a:t>
              </a:r>
              <a:r>
                <a:rPr lang="en-US" sz="1000" u="sng" dirty="0">
                  <a:solidFill>
                    <a:srgbClr val="0000FF"/>
                  </a:solidFill>
                  <a:latin typeface="+mj-lt"/>
                  <a:ea typeface="MS Mincho"/>
                  <a:cs typeface="Poppins" panose="00000500000000000000" pitchFamily="2" charset="0"/>
                </a:rPr>
                <a:t>connect@Brillium.in</a:t>
              </a:r>
              <a:endParaRPr lang="en-IN" sz="1000" dirty="0">
                <a:effectLst/>
                <a:latin typeface="+mj-lt"/>
                <a:ea typeface="MS Mincho"/>
                <a:cs typeface="Poppins" panose="00000500000000000000" pitchFamily="2" charset="0"/>
              </a:endParaRPr>
            </a:p>
            <a:p>
              <a:pPr marL="0" indent="0" algn="ctr">
                <a:spcBef>
                  <a:spcPts val="600"/>
                </a:spcBef>
                <a:spcAft>
                  <a:spcPts val="0"/>
                </a:spcAft>
                <a:buFont typeface="Arial" panose="020B0604020202020204" pitchFamily="34" charset="0"/>
                <a:buNone/>
              </a:pPr>
              <a:r>
                <a:rPr lang="en-US" sz="800" dirty="0">
                  <a:effectLst/>
                  <a:latin typeface="+mj-lt"/>
                  <a:ea typeface="MS Mincho"/>
                  <a:cs typeface="Poppins" panose="00000500000000000000" pitchFamily="2" charset="0"/>
                </a:rPr>
                <a:t>©</a:t>
              </a:r>
              <a:r>
                <a:rPr lang="en-US" sz="800" baseline="0" dirty="0">
                  <a:effectLst/>
                  <a:latin typeface="+mj-lt"/>
                  <a:ea typeface="MS Mincho"/>
                  <a:cs typeface="Poppins" panose="00000500000000000000" pitchFamily="2" charset="0"/>
                </a:rPr>
                <a:t> Brillium Technologies </a:t>
              </a:r>
              <a:r>
                <a:rPr lang="en-US" sz="800" dirty="0">
                  <a:effectLst/>
                  <a:latin typeface="+mj-lt"/>
                  <a:ea typeface="MS Mincho"/>
                  <a:cs typeface="Poppins" panose="00000500000000000000" pitchFamily="2" charset="0"/>
                </a:rPr>
                <a:t>2011-19. All rights reserved.</a:t>
              </a:r>
              <a:endParaRPr lang="en-IN" sz="80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900" dirty="0">
                  <a:effectLst/>
                  <a:latin typeface="+mj-lt"/>
                  <a:ea typeface="MS Mincho"/>
                  <a:cs typeface="Poppins" panose="00000500000000000000" pitchFamily="2" charset="0"/>
                </a:rPr>
                <a:t> </a:t>
              </a:r>
              <a:endParaRPr lang="en-IN" sz="900" dirty="0">
                <a:effectLst/>
                <a:latin typeface="+mj-lt"/>
                <a:ea typeface="MS Mincho"/>
                <a:cs typeface="Poppins" panose="00000500000000000000" pitchFamily="2" charset="0"/>
              </a:endParaRPr>
            </a:p>
          </p:txBody>
        </p:sp>
        <p:sp>
          <p:nvSpPr>
            <p:cNvPr id="18" name="Text Box 42"/>
            <p:cNvSpPr txBox="1"/>
            <p:nvPr userDrawn="1"/>
          </p:nvSpPr>
          <p:spPr>
            <a:xfrm>
              <a:off x="2975517" y="5119440"/>
              <a:ext cx="6088562" cy="38643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IN" sz="1800" b="0" dirty="0">
                  <a:effectLst/>
                  <a:latin typeface="+mj-lt"/>
                  <a:ea typeface="MS Mincho"/>
                  <a:cs typeface="Poppins" panose="00000500000000000000" pitchFamily="2" charset="0"/>
                </a:rPr>
                <a:t>Brillium Technologies</a:t>
              </a:r>
              <a:endParaRPr lang="en-IN" sz="1400" b="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1600" b="0" dirty="0">
                  <a:effectLst/>
                  <a:latin typeface="+mj-lt"/>
                  <a:ea typeface="MS Mincho"/>
                  <a:cs typeface="Poppins" panose="00000500000000000000" pitchFamily="2" charset="0"/>
                </a:rPr>
                <a:t> </a:t>
              </a:r>
              <a:endParaRPr lang="en-IN" sz="1600" b="0" dirty="0">
                <a:effectLst/>
                <a:latin typeface="+mj-lt"/>
                <a:ea typeface="MS Mincho"/>
                <a:cs typeface="Poppins" panose="00000500000000000000" pitchFamily="2" charset="0"/>
              </a:endParaRPr>
            </a:p>
          </p:txBody>
        </p:sp>
      </p:grpSp>
      <p:grpSp>
        <p:nvGrpSpPr>
          <p:cNvPr id="13" name="Group 12" descr="Brillium Technologies"/>
          <p:cNvGrpSpPr>
            <a:grpSpLocks noChangeAspect="1"/>
          </p:cNvGrpSpPr>
          <p:nvPr userDrawn="1"/>
        </p:nvGrpSpPr>
        <p:grpSpPr>
          <a:xfrm>
            <a:off x="1562010" y="5207241"/>
            <a:ext cx="1085403" cy="875924"/>
            <a:chOff x="396635" y="5001912"/>
            <a:chExt cx="1739382" cy="1403688"/>
          </a:xfrm>
        </p:grpSpPr>
        <p:sp>
          <p:nvSpPr>
            <p:cNvPr id="16" name="TextBox 15"/>
            <p:cNvSpPr txBox="1"/>
            <p:nvPr/>
          </p:nvSpPr>
          <p:spPr>
            <a:xfrm>
              <a:off x="396635" y="5001912"/>
              <a:ext cx="1739382" cy="1403688"/>
            </a:xfrm>
            <a:prstGeom prst="rect">
              <a:avLst/>
            </a:prstGeom>
            <a:noFill/>
          </p:spPr>
          <p:txBody>
            <a:bodyPr wrap="square" rtlCol="0">
              <a:prstTxWarp prst="textArchDown">
                <a:avLst/>
              </a:prstTxWarp>
              <a:spAutoFit/>
            </a:bodyPr>
            <a:lstStyle/>
            <a:p>
              <a:pPr algn="ctr"/>
              <a:r>
                <a:rPr lang="en-US" sz="800" b="1" dirty="0">
                  <a:solidFill>
                    <a:srgbClr val="FFC301"/>
                  </a:solidFill>
                  <a:latin typeface="+mj-lt"/>
                  <a:ea typeface="Cambria Math" pitchFamily="18" charset="0"/>
                  <a:cs typeface="Poppins" panose="00000500000000000000" pitchFamily="2" charset="0"/>
                </a:rPr>
                <a:t>Transforming Lives Through Technology™</a:t>
              </a:r>
              <a:endParaRPr lang="en-IN" sz="800" b="1" dirty="0">
                <a:solidFill>
                  <a:srgbClr val="FFC301"/>
                </a:solidFill>
                <a:latin typeface="+mj-lt"/>
                <a:ea typeface="Cambria Math" pitchFamily="18" charset="0"/>
                <a:cs typeface="Poppins" panose="00000500000000000000" pitchFamily="2" charset="0"/>
              </a:endParaRPr>
            </a:p>
          </p:txBody>
        </p:sp>
        <p:sp>
          <p:nvSpPr>
            <p:cNvPr id="17" name="Sun 16"/>
            <p:cNvSpPr/>
            <p:nvPr/>
          </p:nvSpPr>
          <p:spPr>
            <a:xfrm>
              <a:off x="665641" y="5057245"/>
              <a:ext cx="1187919" cy="1125588"/>
            </a:xfrm>
            <a:prstGeom prst="sun">
              <a:avLst>
                <a:gd name="adj" fmla="val 28112"/>
              </a:avLst>
            </a:prstGeom>
            <a:solidFill>
              <a:srgbClr val="71C20E"/>
            </a:solidFill>
            <a:ln>
              <a:noFill/>
            </a:ln>
            <a:effectLst/>
            <a:scene3d>
              <a:camera prst="orthographicFront">
                <a:rot lat="0" lon="0" rev="0"/>
              </a:camera>
              <a:lightRig rig="flat" dir="t"/>
            </a:scene3d>
            <a:sp3d contourW="12700" prstMaterial="plastic">
              <a:bevelT w="152400" h="50800" prst="softRound"/>
              <a:bevelB w="139700" h="139700" prst="divot"/>
              <a:contourClr>
                <a:srgbClr val="00B05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cs typeface="Poppins" panose="00000500000000000000" pitchFamily="2" charset="0"/>
              </a:endParaRPr>
            </a:p>
          </p:txBody>
        </p:sp>
      </p:grpSp>
      <p:sp>
        <p:nvSpPr>
          <p:cNvPr id="20" name="Rectangle 19"/>
          <p:cNvSpPr/>
          <p:nvPr userDrawn="1"/>
        </p:nvSpPr>
        <p:spPr>
          <a:xfrm>
            <a:off x="-24375" y="6464588"/>
            <a:ext cx="12200466" cy="369332"/>
          </a:xfrm>
          <a:prstGeom prst="rect">
            <a:avLst/>
          </a:prstGeom>
        </p:spPr>
        <p:txBody>
          <a:bodyPr wrap="square">
            <a:spAutoFit/>
          </a:bodyPr>
          <a:lstStyle/>
          <a:p>
            <a:r>
              <a:rPr lang="en-US" sz="600" b="1" dirty="0">
                <a:latin typeface="+mj-lt"/>
                <a:cs typeface="Poppins" panose="00000500000000000000" pitchFamily="2" charset="0"/>
              </a:rPr>
              <a:t>Proprietary and Confidential</a:t>
            </a:r>
            <a:endParaRPr lang="en-IN" sz="600" dirty="0">
              <a:latin typeface="+mj-lt"/>
              <a:cs typeface="Poppins" panose="00000500000000000000" pitchFamily="2" charset="0"/>
            </a:endParaRPr>
          </a:p>
          <a:p>
            <a:r>
              <a:rPr lang="en-US" sz="600" dirty="0">
                <a:latin typeface="+mj-lt"/>
                <a:cs typeface="Poppins" panose="00000500000000000000" pitchFamily="2" charset="0"/>
              </a:rPr>
              <a:t>This business proposal contains proprietary, confidential and intellectual property information including but not limited to ideas, drawings, designs, specifications, charts, diagrams, names of certain clients of Brillium or its partners. The information presented in this document is for discussion purposes only.  By accepting this document the recipient agrees to keep all information permanently confidential. No part of this document shall be reproduced or transmitted or used in any form or by any means, for any purpose, or translated to any another language without the prior written consent of Brillium and/or its partners.  All products or brand names used in this document are trademarks or registered trademarks of their respective companies.</a:t>
            </a:r>
            <a:endParaRPr lang="en-IN" sz="600" dirty="0">
              <a:latin typeface="+mj-lt"/>
              <a:cs typeface="Poppins" panose="00000500000000000000" pitchFamily="2" charset="0"/>
            </a:endParaRPr>
          </a:p>
        </p:txBody>
      </p:sp>
    </p:spTree>
    <p:extLst>
      <p:ext uri="{BB962C8B-B14F-4D97-AF65-F5344CB8AC3E}">
        <p14:creationId xmlns:p14="http://schemas.microsoft.com/office/powerpoint/2010/main" val="7094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0" y="5740"/>
            <a:ext cx="11582400" cy="395734"/>
          </a:xfrm>
        </p:spPr>
        <p:txBody>
          <a:bodyPr>
            <a:noAutofit/>
          </a:bodyPr>
          <a:lstStyle>
            <a:lvl1pPr algn="l">
              <a:defRPr sz="2800" b="0" i="0">
                <a:solidFill>
                  <a:schemeClr val="tx1"/>
                </a:solidFill>
                <a:latin typeface="+mj-lt"/>
                <a:cs typeface="Poppins" panose="00000500000000000000" pitchFamily="2" charset="0"/>
              </a:defRPr>
            </a:lvl1pPr>
          </a:lstStyle>
          <a:p>
            <a:r>
              <a:rPr lang="en-US" dirty="0"/>
              <a:t>Agenda</a:t>
            </a:r>
          </a:p>
        </p:txBody>
      </p:sp>
      <p:sp>
        <p:nvSpPr>
          <p:cNvPr id="7" name="Content Placeholder 3"/>
          <p:cNvSpPr>
            <a:spLocks noGrp="1"/>
          </p:cNvSpPr>
          <p:nvPr>
            <p:ph sz="quarter" idx="10" hasCustomPrompt="1"/>
          </p:nvPr>
        </p:nvSpPr>
        <p:spPr>
          <a:xfrm>
            <a:off x="1798976" y="550863"/>
            <a:ext cx="9783424" cy="5816600"/>
          </a:xfrm>
        </p:spPr>
        <p:txBody>
          <a:bodyPr>
            <a:normAutofit/>
          </a:bodyPr>
          <a:lstStyle>
            <a:lvl1pPr marL="271463" indent="-177800">
              <a:defRPr sz="2400" baseline="0">
                <a:solidFill>
                  <a:schemeClr val="tx1">
                    <a:lumMod val="75000"/>
                    <a:lumOff val="25000"/>
                  </a:schemeClr>
                </a:solidFill>
                <a:latin typeface="+mj-lt"/>
                <a:cs typeface="Poppins" panose="00000500000000000000" pitchFamily="2" charset="0"/>
              </a:defRPr>
            </a:lvl1pPr>
            <a:lvl2pPr marL="719138" indent="-261938">
              <a:defRPr sz="2000">
                <a:solidFill>
                  <a:schemeClr val="tx1">
                    <a:lumMod val="75000"/>
                    <a:lumOff val="25000"/>
                  </a:schemeClr>
                </a:solidFill>
              </a:defRPr>
            </a:lvl2pPr>
            <a:lvl3pPr marL="1074738" indent="-160338">
              <a:defRPr sz="1800">
                <a:solidFill>
                  <a:schemeClr val="tx1">
                    <a:lumMod val="75000"/>
                    <a:lumOff val="25000"/>
                  </a:schemeClr>
                </a:solidFill>
              </a:defRPr>
            </a:lvl3pPr>
            <a:lvl4pPr marL="1524000" indent="-152400">
              <a:defRPr sz="1600">
                <a:solidFill>
                  <a:schemeClr val="tx1">
                    <a:lumMod val="75000"/>
                    <a:lumOff val="25000"/>
                  </a:schemeClr>
                </a:solidFill>
              </a:defRPr>
            </a:lvl4pPr>
            <a:lvl5pPr marL="1795463" indent="-144463">
              <a:buFont typeface="Arial" panose="020B0604020202020204" pitchFamily="34" charset="0"/>
              <a:buChar char="•"/>
              <a:defRPr sz="1400">
                <a:solidFill>
                  <a:schemeClr val="tx1">
                    <a:lumMod val="75000"/>
                    <a:lumOff val="25000"/>
                  </a:schemeClr>
                </a:solidFill>
              </a:defRPr>
            </a:lvl5pPr>
            <a:lvl6pPr marL="2420938" indent="-134938">
              <a:defRPr lang="en-IN" sz="1200" kern="1200" dirty="0">
                <a:solidFill>
                  <a:schemeClr val="tx1">
                    <a:lumMod val="75000"/>
                    <a:lumOff val="25000"/>
                  </a:schemeClr>
                </a:solidFill>
                <a:latin typeface="Gotham Rounded Light" pitchFamily="50" charset="0"/>
                <a:ea typeface="+mn-ea"/>
                <a:cs typeface="+mn-cs"/>
              </a:defRPr>
            </a:lvl6pPr>
          </a:lstStyle>
          <a:p>
            <a:pPr lvl="0"/>
            <a:r>
              <a:rPr lang="en-IN" dirty="0"/>
              <a:t>Item 1</a:t>
            </a:r>
          </a:p>
          <a:p>
            <a:pPr lvl="0"/>
            <a:r>
              <a:rPr lang="en-IN" dirty="0"/>
              <a:t>Item 2</a:t>
            </a:r>
          </a:p>
          <a:p>
            <a:pPr lvl="0"/>
            <a:r>
              <a:rPr lang="en-IN" dirty="0"/>
              <a:t>Item 3</a:t>
            </a:r>
          </a:p>
        </p:txBody>
      </p:sp>
      <p:pic>
        <p:nvPicPr>
          <p:cNvPr id="13" name="Picture 10" descr="Image result for agenda icon"/>
          <p:cNvPicPr>
            <a:picLocks noChangeAspect="1" noChangeArrowheads="1"/>
          </p:cNvPicPr>
          <p:nvPr userDrawn="1"/>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0545" y="2351305"/>
            <a:ext cx="1278431" cy="1278431"/>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userDrawn="1"/>
        </p:nvGrpSpPr>
        <p:grpSpPr>
          <a:xfrm>
            <a:off x="4506221" y="6579144"/>
            <a:ext cx="7685779" cy="365125"/>
            <a:chOff x="4506221" y="6579144"/>
            <a:chExt cx="7685779" cy="365125"/>
          </a:xfrm>
        </p:grpSpPr>
        <p:sp>
          <p:nvSpPr>
            <p:cNvPr id="9" name="Slide Number Placeholder 5"/>
            <p:cNvSpPr txBox="1">
              <a:spLocks/>
            </p:cNvSpPr>
            <p:nvPr userDrawn="1"/>
          </p:nvSpPr>
          <p:spPr>
            <a:xfrm>
              <a:off x="11400639" y="6579144"/>
              <a:ext cx="791361"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rgbClr val="4E525A"/>
                  </a:solidFill>
                  <a:latin typeface="Gotham-Light"/>
                  <a:ea typeface="+mn-ea"/>
                  <a:cs typeface="Gotham-Ligh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BBB7D7-03F1-473A-8876-3E8250EA4B4E}" type="slidenum">
                <a:rPr lang="en-US" sz="1000" smtClean="0">
                  <a:solidFill>
                    <a:schemeClr val="tx1"/>
                  </a:solidFill>
                  <a:latin typeface="+mj-lt"/>
                  <a:cs typeface="Poppins" panose="00000500000000000000" pitchFamily="2" charset="0"/>
                </a:rPr>
                <a:pPr/>
                <a:t>‹#›</a:t>
              </a:fld>
              <a:endParaRPr lang="en-US" sz="1000" dirty="0">
                <a:solidFill>
                  <a:schemeClr val="tx1"/>
                </a:solidFill>
                <a:latin typeface="+mj-lt"/>
                <a:cs typeface="Poppins" panose="00000500000000000000" pitchFamily="2" charset="0"/>
              </a:endParaRPr>
            </a:p>
          </p:txBody>
        </p:sp>
        <p:sp>
          <p:nvSpPr>
            <p:cNvPr id="15" name="Text Box 42"/>
            <p:cNvSpPr txBox="1"/>
            <p:nvPr userDrawn="1"/>
          </p:nvSpPr>
          <p:spPr>
            <a:xfrm>
              <a:off x="4506221" y="6678010"/>
              <a:ext cx="3366065" cy="194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600" dirty="0">
                  <a:solidFill>
                    <a:schemeClr val="tx1"/>
                  </a:solidFill>
                  <a:effectLst/>
                  <a:latin typeface="+mj-lt"/>
                  <a:ea typeface="MS Mincho"/>
                  <a:cs typeface="Poppins" panose="00000500000000000000" pitchFamily="2" charset="0"/>
                </a:rPr>
                <a:t>© Brillium Technologies 2011-2019. All rights reserved.</a:t>
              </a:r>
              <a:endParaRPr lang="en-IN" sz="1000" dirty="0">
                <a:solidFill>
                  <a:schemeClr val="tx1"/>
                </a:solidFill>
                <a:effectLst/>
                <a:latin typeface="+mj-lt"/>
                <a:ea typeface="MS Mincho"/>
                <a:cs typeface="Poppins" panose="00000500000000000000" pitchFamily="2" charset="0"/>
              </a:endParaRPr>
            </a:p>
            <a:p>
              <a:pPr algn="ctr">
                <a:spcAft>
                  <a:spcPts val="0"/>
                </a:spcAft>
              </a:pPr>
              <a:r>
                <a:rPr lang="en-US" sz="700" dirty="0">
                  <a:solidFill>
                    <a:schemeClr val="tx1"/>
                  </a:solidFill>
                  <a:effectLst/>
                  <a:latin typeface="+mj-lt"/>
                  <a:ea typeface="MS Mincho"/>
                  <a:cs typeface="Poppins" panose="00000500000000000000" pitchFamily="2" charset="0"/>
                </a:rPr>
                <a:t> </a:t>
              </a:r>
              <a:endParaRPr lang="en-IN" sz="1000" dirty="0">
                <a:solidFill>
                  <a:schemeClr val="tx1"/>
                </a:solidFill>
                <a:effectLst/>
                <a:latin typeface="+mj-lt"/>
                <a:ea typeface="MS Mincho"/>
                <a:cs typeface="Poppins" panose="00000500000000000000" pitchFamily="2" charset="0"/>
              </a:endParaRPr>
            </a:p>
          </p:txBody>
        </p:sp>
      </p:grpSp>
      <p:cxnSp>
        <p:nvCxnSpPr>
          <p:cNvPr id="16" name="Straight Connector 15"/>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2693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732" y="5740"/>
            <a:ext cx="11445667" cy="395734"/>
          </a:xfrm>
        </p:spPr>
        <p:txBody>
          <a:bodyPr>
            <a:noAutofit/>
          </a:bodyPr>
          <a:lstStyle>
            <a:lvl1pPr algn="l">
              <a:defRPr sz="2800" b="0" i="0">
                <a:solidFill>
                  <a:srgbClr val="0F3056"/>
                </a:solidFill>
                <a:latin typeface="+mj-lt"/>
                <a:cs typeface="Poppins" panose="00000500000000000000" pitchFamily="2" charset="0"/>
              </a:defRPr>
            </a:lvl1pPr>
          </a:lstStyle>
          <a:p>
            <a:r>
              <a:rPr lang="en-US" dirty="0"/>
              <a:t>Header</a:t>
            </a:r>
          </a:p>
        </p:txBody>
      </p:sp>
      <p:sp>
        <p:nvSpPr>
          <p:cNvPr id="4" name="Content Placeholder 3"/>
          <p:cNvSpPr>
            <a:spLocks noGrp="1"/>
          </p:cNvSpPr>
          <p:nvPr>
            <p:ph sz="quarter" idx="10"/>
          </p:nvPr>
        </p:nvSpPr>
        <p:spPr>
          <a:xfrm>
            <a:off x="213644" y="550863"/>
            <a:ext cx="11368755" cy="5952594"/>
          </a:xfrm>
        </p:spPr>
        <p:txBody>
          <a:bodyPr>
            <a:normAutofit/>
          </a:bodyPr>
          <a:lstStyle>
            <a:lvl1pPr marL="271463" indent="-177800">
              <a:defRPr sz="2400">
                <a:solidFill>
                  <a:schemeClr val="tx1">
                    <a:lumMod val="75000"/>
                    <a:lumOff val="25000"/>
                  </a:schemeClr>
                </a:solidFill>
                <a:latin typeface="+mj-lt"/>
              </a:defRPr>
            </a:lvl1pPr>
            <a:lvl2pPr marL="719138" indent="-261938">
              <a:defRPr sz="2000">
                <a:solidFill>
                  <a:schemeClr val="tx1">
                    <a:lumMod val="75000"/>
                    <a:lumOff val="25000"/>
                  </a:schemeClr>
                </a:solidFill>
                <a:latin typeface="+mj-lt"/>
              </a:defRPr>
            </a:lvl2pPr>
            <a:lvl3pPr marL="1074738" indent="-160338">
              <a:defRPr sz="1800">
                <a:solidFill>
                  <a:schemeClr val="tx1">
                    <a:lumMod val="75000"/>
                    <a:lumOff val="25000"/>
                  </a:schemeClr>
                </a:solidFill>
                <a:latin typeface="+mj-lt"/>
              </a:defRPr>
            </a:lvl3pPr>
            <a:lvl4pPr marL="1524000" indent="-152400">
              <a:defRPr sz="1600">
                <a:solidFill>
                  <a:schemeClr val="tx1">
                    <a:lumMod val="75000"/>
                    <a:lumOff val="25000"/>
                  </a:schemeClr>
                </a:solidFill>
                <a:latin typeface="+mj-lt"/>
              </a:defRPr>
            </a:lvl4pPr>
            <a:lvl5pPr marL="1795463" indent="-144463">
              <a:buFont typeface="Arial" panose="020B0604020202020204" pitchFamily="34" charset="0"/>
              <a:buChar char="•"/>
              <a:defRPr sz="1400">
                <a:solidFill>
                  <a:schemeClr val="tx1">
                    <a:lumMod val="75000"/>
                    <a:lumOff val="25000"/>
                  </a:schemeClr>
                </a:solidFill>
                <a:latin typeface="+mj-lt"/>
              </a:defRPr>
            </a:lvl5pPr>
            <a:lvl6pPr marL="2420938" indent="-134938">
              <a:defRPr lang="en-IN" sz="1200" kern="1200" dirty="0">
                <a:solidFill>
                  <a:schemeClr val="tx1">
                    <a:lumMod val="75000"/>
                    <a:lumOff val="25000"/>
                  </a:schemeClr>
                </a:solidFill>
                <a:latin typeface="Gotham Rounded Light" pitchFamily="50" charset="0"/>
                <a:ea typeface="+mn-ea"/>
                <a:cs typeface="+mn-cs"/>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Box 42"/>
          <p:cNvSpPr txBox="1"/>
          <p:nvPr userDrawn="1"/>
        </p:nvSpPr>
        <p:spPr>
          <a:xfrm>
            <a:off x="4506221" y="6678010"/>
            <a:ext cx="3366065" cy="194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600" dirty="0">
                <a:solidFill>
                  <a:schemeClr val="tx1"/>
                </a:solidFill>
                <a:effectLst/>
                <a:latin typeface="+mj-lt"/>
                <a:ea typeface="MS Mincho"/>
                <a:cs typeface="Mangal" panose="02040503050203030202" pitchFamily="18" charset="0"/>
              </a:rPr>
              <a:t>© Brillium Technologies 2011-2019. All rights reserved.</a:t>
            </a:r>
            <a:endParaRPr lang="en-IN" sz="1000" dirty="0">
              <a:solidFill>
                <a:schemeClr val="tx1"/>
              </a:solidFill>
              <a:effectLst/>
              <a:latin typeface="+mj-lt"/>
              <a:ea typeface="MS Mincho"/>
              <a:cs typeface="Mangal" panose="02040503050203030202" pitchFamily="18" charset="0"/>
            </a:endParaRPr>
          </a:p>
          <a:p>
            <a:pPr algn="ctr">
              <a:spcAft>
                <a:spcPts val="0"/>
              </a:spcAft>
            </a:pPr>
            <a:r>
              <a:rPr lang="en-US" sz="700" dirty="0">
                <a:solidFill>
                  <a:schemeClr val="tx1"/>
                </a:solidFill>
                <a:effectLst/>
                <a:latin typeface="+mj-lt"/>
                <a:ea typeface="MS Mincho"/>
                <a:cs typeface="Mangal" panose="02040503050203030202" pitchFamily="18" charset="0"/>
              </a:rPr>
              <a:t> </a:t>
            </a:r>
            <a:endParaRPr lang="en-IN" sz="1000" dirty="0">
              <a:solidFill>
                <a:schemeClr val="tx1"/>
              </a:solidFill>
              <a:effectLst/>
              <a:latin typeface="+mj-lt"/>
              <a:ea typeface="MS Mincho"/>
              <a:cs typeface="Mangal" panose="02040503050203030202" pitchFamily="18" charset="0"/>
            </a:endParaRPr>
          </a:p>
        </p:txBody>
      </p:sp>
      <p:cxnSp>
        <p:nvCxnSpPr>
          <p:cNvPr id="10" name="Straight Connector 9"/>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83968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533400" y="1879184"/>
            <a:ext cx="10972800" cy="1143000"/>
          </a:xfrm>
        </p:spPr>
        <p:txBody>
          <a:bodyPr>
            <a:normAutofit/>
          </a:bodyPr>
          <a:lstStyle>
            <a:lvl1pPr algn="ctr">
              <a:defRPr sz="3600" b="0">
                <a:latin typeface="+mj-lt"/>
                <a:cs typeface="Poppins" panose="00000500000000000000" pitchFamily="2" charset="0"/>
              </a:defRPr>
            </a:lvl1pPr>
          </a:lstStyle>
          <a:p>
            <a:r>
              <a:rPr lang="en-US" dirty="0"/>
              <a:t>Thank you</a:t>
            </a:r>
            <a:endParaRPr lang="en-IN" dirty="0"/>
          </a:p>
        </p:txBody>
      </p:sp>
      <p:sp>
        <p:nvSpPr>
          <p:cNvPr id="17" name="Rectangle 16"/>
          <p:cNvSpPr/>
          <p:nvPr userDrawn="1"/>
        </p:nvSpPr>
        <p:spPr>
          <a:xfrm>
            <a:off x="-24375" y="6464588"/>
            <a:ext cx="12200466" cy="369332"/>
          </a:xfrm>
          <a:prstGeom prst="rect">
            <a:avLst/>
          </a:prstGeom>
        </p:spPr>
        <p:txBody>
          <a:bodyPr wrap="square">
            <a:spAutoFit/>
          </a:bodyPr>
          <a:lstStyle/>
          <a:p>
            <a:r>
              <a:rPr lang="en-US" sz="600" b="1" dirty="0">
                <a:latin typeface="+mj-lt"/>
                <a:cs typeface="Poppins" panose="00000500000000000000" pitchFamily="2" charset="0"/>
              </a:rPr>
              <a:t>Proprietary and Confidential</a:t>
            </a:r>
            <a:endParaRPr lang="en-IN" sz="600" dirty="0">
              <a:latin typeface="+mj-lt"/>
              <a:cs typeface="Poppins" panose="00000500000000000000" pitchFamily="2" charset="0"/>
            </a:endParaRPr>
          </a:p>
          <a:p>
            <a:r>
              <a:rPr lang="en-US" sz="600" dirty="0">
                <a:latin typeface="+mj-lt"/>
                <a:cs typeface="Poppins" panose="00000500000000000000" pitchFamily="2" charset="0"/>
              </a:rPr>
              <a:t>This business proposal contains proprietary, confidential and intellectual property information including but not limited to ideas, drawings, designs, specifications, charts, diagrams, names of certain clients of Brillium or its partners. The information presented in this document is for discussion purposes only.  By accepting this document the recipient agrees to keep all information permanently confidential. No part of this document shall be reproduced or transmitted or used in any form or by any means, for any purpose, or translated to any another language without the prior written consent of Brillium and/or its partners.  All products or brand names used in this document are trademarks or registered trademarks of their respective companies.</a:t>
            </a:r>
            <a:endParaRPr lang="en-IN" sz="600" dirty="0">
              <a:latin typeface="+mj-lt"/>
              <a:cs typeface="Poppins" panose="00000500000000000000" pitchFamily="2" charset="0"/>
            </a:endParaRPr>
          </a:p>
        </p:txBody>
      </p:sp>
      <p:grpSp>
        <p:nvGrpSpPr>
          <p:cNvPr id="18" name="Group 17"/>
          <p:cNvGrpSpPr/>
          <p:nvPr userDrawn="1"/>
        </p:nvGrpSpPr>
        <p:grpSpPr>
          <a:xfrm>
            <a:off x="2092665" y="5161385"/>
            <a:ext cx="7654313" cy="957072"/>
            <a:chOff x="2092665" y="5119440"/>
            <a:chExt cx="7654313" cy="957072"/>
          </a:xfrm>
        </p:grpSpPr>
        <p:sp>
          <p:nvSpPr>
            <p:cNvPr id="19" name="Text Box 42"/>
            <p:cNvSpPr txBox="1"/>
            <p:nvPr userDrawn="1"/>
          </p:nvSpPr>
          <p:spPr>
            <a:xfrm>
              <a:off x="2092665" y="5458796"/>
              <a:ext cx="7654313" cy="61771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C 501, Salarpuria Serenity, 5</a:t>
              </a:r>
              <a:r>
                <a:rPr lang="en-US" sz="1000" baseline="30000" dirty="0">
                  <a:effectLst/>
                  <a:latin typeface="+mj-lt"/>
                  <a:ea typeface="MS Mincho"/>
                  <a:cs typeface="Poppins" panose="00000500000000000000" pitchFamily="2" charset="0"/>
                </a:rPr>
                <a:t>th</a:t>
              </a:r>
              <a:r>
                <a:rPr lang="en-US" sz="1000" dirty="0">
                  <a:effectLst/>
                  <a:latin typeface="+mj-lt"/>
                  <a:ea typeface="MS Mincho"/>
                  <a:cs typeface="Poppins" panose="00000500000000000000" pitchFamily="2" charset="0"/>
                </a:rPr>
                <a:t> Main, Sector 7, HSR Layout, Bengaluru, Karnataka - 560102, India</a:t>
              </a:r>
            </a:p>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Website: </a:t>
              </a:r>
              <a:r>
                <a:rPr lang="en-US" sz="1000" u="sng" dirty="0">
                  <a:solidFill>
                    <a:srgbClr val="0000FF"/>
                  </a:solidFill>
                  <a:effectLst/>
                  <a:latin typeface="+mj-lt"/>
                  <a:ea typeface="MS Mincho"/>
                  <a:cs typeface="Poppins" panose="00000500000000000000" pitchFamily="2" charset="0"/>
                  <a:hlinkClick r:id="rId2"/>
                </a:rPr>
                <a:t>www.brillium.in</a:t>
              </a:r>
              <a:r>
                <a:rPr lang="en-US" sz="1000" u="sng" dirty="0">
                  <a:solidFill>
                    <a:srgbClr val="0000FF"/>
                  </a:solidFill>
                  <a:effectLst/>
                  <a:latin typeface="+mj-lt"/>
                  <a:ea typeface="MS Mincho"/>
                  <a:cs typeface="Poppins" panose="00000500000000000000" pitchFamily="2" charset="0"/>
                </a:rPr>
                <a:t> </a:t>
              </a:r>
              <a:r>
                <a:rPr lang="en-US" sz="1000" dirty="0">
                  <a:effectLst/>
                  <a:latin typeface="+mj-lt"/>
                  <a:ea typeface="MS Mincho"/>
                  <a:cs typeface="Poppins" panose="00000500000000000000" pitchFamily="2" charset="0"/>
                </a:rPr>
                <a:t>| Email: </a:t>
              </a:r>
              <a:r>
                <a:rPr lang="en-US" sz="1000" u="sng" dirty="0">
                  <a:solidFill>
                    <a:srgbClr val="0000FF"/>
                  </a:solidFill>
                  <a:latin typeface="+mj-lt"/>
                  <a:ea typeface="MS Mincho"/>
                  <a:cs typeface="Poppins" panose="00000500000000000000" pitchFamily="2" charset="0"/>
                </a:rPr>
                <a:t>connect@Brillium.in</a:t>
              </a:r>
              <a:endParaRPr lang="en-IN" sz="1000" dirty="0">
                <a:effectLst/>
                <a:latin typeface="+mj-lt"/>
                <a:ea typeface="MS Mincho"/>
                <a:cs typeface="Poppins" panose="00000500000000000000" pitchFamily="2" charset="0"/>
              </a:endParaRPr>
            </a:p>
            <a:p>
              <a:pPr marL="0" indent="0" algn="ctr">
                <a:spcBef>
                  <a:spcPts val="600"/>
                </a:spcBef>
                <a:spcAft>
                  <a:spcPts val="0"/>
                </a:spcAft>
                <a:buFont typeface="Arial" panose="020B0604020202020204" pitchFamily="34" charset="0"/>
                <a:buNone/>
              </a:pPr>
              <a:r>
                <a:rPr lang="en-US" sz="800" dirty="0">
                  <a:effectLst/>
                  <a:latin typeface="+mj-lt"/>
                  <a:ea typeface="MS Mincho"/>
                  <a:cs typeface="Poppins" panose="00000500000000000000" pitchFamily="2" charset="0"/>
                </a:rPr>
                <a:t>©</a:t>
              </a:r>
              <a:r>
                <a:rPr lang="en-US" sz="800" baseline="0" dirty="0">
                  <a:effectLst/>
                  <a:latin typeface="+mj-lt"/>
                  <a:ea typeface="MS Mincho"/>
                  <a:cs typeface="Poppins" panose="00000500000000000000" pitchFamily="2" charset="0"/>
                </a:rPr>
                <a:t> Brillium Technologies </a:t>
              </a:r>
              <a:r>
                <a:rPr lang="en-US" sz="800" dirty="0">
                  <a:effectLst/>
                  <a:latin typeface="+mj-lt"/>
                  <a:ea typeface="MS Mincho"/>
                  <a:cs typeface="Poppins" panose="00000500000000000000" pitchFamily="2" charset="0"/>
                </a:rPr>
                <a:t>2011-19. All rights reserved.</a:t>
              </a:r>
              <a:endParaRPr lang="en-IN" sz="80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900" dirty="0">
                  <a:effectLst/>
                  <a:latin typeface="+mj-lt"/>
                  <a:ea typeface="MS Mincho"/>
                  <a:cs typeface="Poppins" panose="00000500000000000000" pitchFamily="2" charset="0"/>
                </a:rPr>
                <a:t> </a:t>
              </a:r>
              <a:endParaRPr lang="en-IN" sz="900" dirty="0">
                <a:effectLst/>
                <a:latin typeface="+mj-lt"/>
                <a:ea typeface="MS Mincho"/>
                <a:cs typeface="Poppins" panose="00000500000000000000" pitchFamily="2" charset="0"/>
              </a:endParaRPr>
            </a:p>
          </p:txBody>
        </p:sp>
        <p:sp>
          <p:nvSpPr>
            <p:cNvPr id="20" name="Text Box 42"/>
            <p:cNvSpPr txBox="1"/>
            <p:nvPr userDrawn="1"/>
          </p:nvSpPr>
          <p:spPr>
            <a:xfrm>
              <a:off x="2975517" y="5119440"/>
              <a:ext cx="6088562" cy="38643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IN" sz="1800" b="0" dirty="0">
                  <a:effectLst/>
                  <a:latin typeface="+mj-lt"/>
                  <a:ea typeface="MS Mincho"/>
                  <a:cs typeface="Poppins" panose="00000500000000000000" pitchFamily="2" charset="0"/>
                </a:rPr>
                <a:t>Brillium Technologies</a:t>
              </a:r>
              <a:endParaRPr lang="en-IN" sz="1400" b="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1600" b="0" dirty="0">
                  <a:effectLst/>
                  <a:latin typeface="+mj-lt"/>
                  <a:ea typeface="MS Mincho"/>
                  <a:cs typeface="Poppins" panose="00000500000000000000" pitchFamily="2" charset="0"/>
                </a:rPr>
                <a:t> </a:t>
              </a:r>
              <a:endParaRPr lang="en-IN" sz="1600" b="0" dirty="0">
                <a:effectLst/>
                <a:latin typeface="+mj-lt"/>
                <a:ea typeface="MS Mincho"/>
                <a:cs typeface="Poppins" panose="00000500000000000000" pitchFamily="2" charset="0"/>
              </a:endParaRPr>
            </a:p>
          </p:txBody>
        </p:sp>
      </p:grpSp>
      <p:grpSp>
        <p:nvGrpSpPr>
          <p:cNvPr id="21" name="Group 20" descr="Brillium Technologies"/>
          <p:cNvGrpSpPr>
            <a:grpSpLocks noChangeAspect="1"/>
          </p:cNvGrpSpPr>
          <p:nvPr userDrawn="1"/>
        </p:nvGrpSpPr>
        <p:grpSpPr>
          <a:xfrm>
            <a:off x="1562010" y="5207241"/>
            <a:ext cx="1085403" cy="875924"/>
            <a:chOff x="396635" y="5001912"/>
            <a:chExt cx="1739382" cy="1403688"/>
          </a:xfrm>
        </p:grpSpPr>
        <p:sp>
          <p:nvSpPr>
            <p:cNvPr id="22" name="TextBox 21"/>
            <p:cNvSpPr txBox="1"/>
            <p:nvPr/>
          </p:nvSpPr>
          <p:spPr>
            <a:xfrm>
              <a:off x="396635" y="5001912"/>
              <a:ext cx="1739382" cy="1403688"/>
            </a:xfrm>
            <a:prstGeom prst="rect">
              <a:avLst/>
            </a:prstGeom>
            <a:noFill/>
          </p:spPr>
          <p:txBody>
            <a:bodyPr wrap="square" rtlCol="0">
              <a:prstTxWarp prst="textArchDown">
                <a:avLst/>
              </a:prstTxWarp>
              <a:spAutoFit/>
            </a:bodyPr>
            <a:lstStyle/>
            <a:p>
              <a:pPr algn="ctr"/>
              <a:r>
                <a:rPr lang="en-US" sz="800" b="1" dirty="0">
                  <a:solidFill>
                    <a:srgbClr val="FFC301"/>
                  </a:solidFill>
                  <a:latin typeface="+mj-lt"/>
                  <a:ea typeface="Cambria Math" pitchFamily="18" charset="0"/>
                  <a:cs typeface="Poppins" panose="00000500000000000000" pitchFamily="2" charset="0"/>
                </a:rPr>
                <a:t>Transforming Lives Through Technology™</a:t>
              </a:r>
              <a:endParaRPr lang="en-IN" sz="800" b="1" dirty="0">
                <a:solidFill>
                  <a:srgbClr val="FFC301"/>
                </a:solidFill>
                <a:latin typeface="+mj-lt"/>
                <a:ea typeface="Cambria Math" pitchFamily="18" charset="0"/>
                <a:cs typeface="Poppins" panose="00000500000000000000" pitchFamily="2" charset="0"/>
              </a:endParaRPr>
            </a:p>
          </p:txBody>
        </p:sp>
        <p:sp>
          <p:nvSpPr>
            <p:cNvPr id="23" name="Sun 22"/>
            <p:cNvSpPr/>
            <p:nvPr/>
          </p:nvSpPr>
          <p:spPr>
            <a:xfrm>
              <a:off x="665641" y="5057245"/>
              <a:ext cx="1187919" cy="1125588"/>
            </a:xfrm>
            <a:prstGeom prst="sun">
              <a:avLst>
                <a:gd name="adj" fmla="val 28112"/>
              </a:avLst>
            </a:prstGeom>
            <a:solidFill>
              <a:srgbClr val="71C20E"/>
            </a:solidFill>
            <a:ln>
              <a:noFill/>
            </a:ln>
            <a:effectLst/>
            <a:scene3d>
              <a:camera prst="orthographicFront">
                <a:rot lat="0" lon="0" rev="0"/>
              </a:camera>
              <a:lightRig rig="flat" dir="t"/>
            </a:scene3d>
            <a:sp3d contourW="12700" prstMaterial="plastic">
              <a:bevelT w="152400" h="50800" prst="softRound"/>
              <a:bevelB w="139700" h="139700" prst="divot"/>
              <a:contourClr>
                <a:srgbClr val="00B05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cs typeface="Poppins" panose="00000500000000000000" pitchFamily="2" charset="0"/>
              </a:endParaRPr>
            </a:p>
          </p:txBody>
        </p:sp>
      </p:grpSp>
      <p:cxnSp>
        <p:nvCxnSpPr>
          <p:cNvPr id="24" name="Straight Connector 23"/>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49743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1365" y="116540"/>
            <a:ext cx="11923060" cy="369981"/>
          </a:xfrm>
        </p:spPr>
        <p:txBody>
          <a:bodyPr/>
          <a:lstStyle/>
          <a:p>
            <a:r>
              <a:rPr lang="en-GB" dirty="0"/>
              <a:t>Click to edit Master title style</a:t>
            </a:r>
          </a:p>
        </p:txBody>
      </p:sp>
      <p:sp>
        <p:nvSpPr>
          <p:cNvPr id="3" name="Content Placeholder 2"/>
          <p:cNvSpPr>
            <a:spLocks noGrp="1"/>
          </p:cNvSpPr>
          <p:nvPr>
            <p:ph idx="1"/>
          </p:nvPr>
        </p:nvSpPr>
        <p:spPr>
          <a:xfrm>
            <a:off x="161363" y="735106"/>
            <a:ext cx="11923061" cy="6006353"/>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2304294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226" y="6192"/>
            <a:ext cx="11297174" cy="54748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85226" y="603674"/>
            <a:ext cx="11297174" cy="588920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868150738"/>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8" r:id="rId4"/>
    <p:sldLayoutId id="2147483659" r:id="rId5"/>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l" defTabSz="914400" rtl="0" eaLnBrk="1" latinLnBrk="0" hangingPunct="1">
        <a:spcBef>
          <a:spcPct val="0"/>
        </a:spcBef>
        <a:buNone/>
        <a:defRPr sz="2800" b="0" kern="1200">
          <a:solidFill>
            <a:schemeClr val="tx1"/>
          </a:solidFill>
          <a:latin typeface="+mn-lt"/>
          <a:ea typeface="+mj-ea"/>
          <a:cs typeface="Poppins" panose="00000500000000000000" pitchFamily="2"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Poppins" panose="00000500000000000000" pitchFamily="2"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Poppins" panose="00000500000000000000" pitchFamily="2" charset="0"/>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Poppins" panose="00000500000000000000" pitchFamily="2" charset="0"/>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solidFill>
          <a:latin typeface="+mn-lt"/>
          <a:ea typeface="+mn-ea"/>
          <a:cs typeface="Poppins" panose="00000500000000000000" pitchFamily="2"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Poppins" panose="00000500000000000000" pitchFamily="2"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9.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828800" y="2560603"/>
            <a:ext cx="8534400" cy="589798"/>
          </a:xfrm>
        </p:spPr>
        <p:txBody>
          <a:bodyPr/>
          <a:lstStyle/>
          <a:p>
            <a:r>
              <a:rPr lang="en-GB" sz="2400" dirty="0"/>
              <a:t>Notes, References, Questions, Problems, and Solutions</a:t>
            </a:r>
            <a:endParaRPr lang="en-IN" sz="2400" dirty="0"/>
          </a:p>
        </p:txBody>
      </p:sp>
      <p:sp>
        <p:nvSpPr>
          <p:cNvPr id="3" name="Title 2"/>
          <p:cNvSpPr>
            <a:spLocks noGrp="1"/>
          </p:cNvSpPr>
          <p:nvPr>
            <p:ph type="title"/>
          </p:nvPr>
        </p:nvSpPr>
        <p:spPr>
          <a:xfrm>
            <a:off x="533400" y="1589935"/>
            <a:ext cx="10972800" cy="786257"/>
          </a:xfrm>
        </p:spPr>
        <p:txBody>
          <a:bodyPr>
            <a:normAutofit fontScale="90000"/>
          </a:bodyPr>
          <a:lstStyle/>
          <a:p>
            <a:r>
              <a:rPr lang="en-GB" dirty="0"/>
              <a:t>eMasters – Communication Systems</a:t>
            </a:r>
            <a:br>
              <a:rPr lang="en-GB"/>
            </a:br>
            <a:r>
              <a:rPr lang="en-GB"/>
              <a:t>E901-Probability </a:t>
            </a:r>
            <a:r>
              <a:rPr lang="en-GB" dirty="0"/>
              <a:t>and Random Processes</a:t>
            </a:r>
            <a:endParaRPr lang="en-IN" sz="3600" dirty="0"/>
          </a:p>
        </p:txBody>
      </p:sp>
      <p:sp>
        <p:nvSpPr>
          <p:cNvPr id="4" name="Text Placeholder 3"/>
          <p:cNvSpPr>
            <a:spLocks noGrp="1"/>
          </p:cNvSpPr>
          <p:nvPr>
            <p:ph type="body" sz="quarter" idx="10"/>
          </p:nvPr>
        </p:nvSpPr>
        <p:spPr/>
        <p:txBody>
          <a:bodyPr>
            <a:normAutofit fontScale="77500" lnSpcReduction="20000"/>
          </a:bodyPr>
          <a:lstStyle/>
          <a:p>
            <a:r>
              <a:rPr lang="en-IN" sz="2000" dirty="0"/>
              <a:t>Venkateswar Reddy Melachervu</a:t>
            </a:r>
          </a:p>
          <a:p>
            <a:r>
              <a:rPr lang="en-IN" sz="2000" dirty="0"/>
              <a:t>Jan 2023</a:t>
            </a:r>
          </a:p>
        </p:txBody>
      </p:sp>
    </p:spTree>
    <p:extLst>
      <p:ext uri="{BB962C8B-B14F-4D97-AF65-F5344CB8AC3E}">
        <p14:creationId xmlns:p14="http://schemas.microsoft.com/office/powerpoint/2010/main" val="152323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97E9-C4FF-E6B0-5265-B138C2D92F6C}"/>
              </a:ext>
            </a:extLst>
          </p:cNvPr>
          <p:cNvSpPr>
            <a:spLocks noGrp="1"/>
          </p:cNvSpPr>
          <p:nvPr>
            <p:ph type="title"/>
          </p:nvPr>
        </p:nvSpPr>
        <p:spPr/>
        <p:txBody>
          <a:bodyPr/>
          <a:lstStyle/>
          <a:p>
            <a:r>
              <a:rPr lang="en-IN" dirty="0"/>
              <a:t>Important Theorems in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A50062-2E34-34F0-900D-D3416F4E6BC7}"/>
                  </a:ext>
                </a:extLst>
              </p:cNvPr>
              <p:cNvSpPr>
                <a:spLocks noGrp="1"/>
              </p:cNvSpPr>
              <p:nvPr>
                <p:ph sz="quarter" idx="10"/>
              </p:nvPr>
            </p:nvSpPr>
            <p:spPr/>
            <p:txBody>
              <a:bodyPr>
                <a:normAutofit lnSpcReduction="10000"/>
              </a:bodyPr>
              <a:lstStyle/>
              <a:p>
                <a:r>
                  <a:rPr lang="en-IN" dirty="0"/>
                  <a:t>Law of total probability</a:t>
                </a:r>
              </a:p>
              <a:p>
                <a:pPr lvl="1"/>
                <a:r>
                  <a:rPr lang="en-IN" dirty="0"/>
                  <a:t>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b="0" i="1" smtClean="0">
                            <a:latin typeface="Cambria Math" panose="02040503050406030204" pitchFamily="18" charset="0"/>
                          </a:rPr>
                          <m:t>𝑛</m:t>
                        </m:r>
                      </m:sub>
                    </m:sSub>
                  </m:oMath>
                </a14:m>
                <a:r>
                  <a:rPr lang="en-IN" dirty="0"/>
                  <a:t> partition the sample such a way that:</a:t>
                </a:r>
              </a:p>
              <a:p>
                <a:pPr marL="914400" lvl="2" indent="0">
                  <a:buNone/>
                </a:pPr>
                <a14:m>
                  <m:oMathPara xmlns:m="http://schemas.openxmlformats.org/officeDocument/2006/math">
                    <m:oMathParaPr>
                      <m:jc m:val="left"/>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b="0" i="1" smtClean="0">
                              <a:latin typeface="Cambria Math" panose="02040503050406030204" pitchFamily="18" charset="0"/>
                            </a:rPr>
                            <m:t>𝑛</m:t>
                          </m:r>
                        </m:sub>
                      </m:sSub>
                      <m:r>
                        <a:rPr lang="en-IN" b="0" i="1" smtClean="0">
                          <a:latin typeface="Cambria Math" panose="02040503050406030204" pitchFamily="18" charset="0"/>
                        </a:rPr>
                        <m:t>=</m:t>
                      </m:r>
                      <m:r>
                        <m:rPr>
                          <m:sty m:val="p"/>
                        </m:rPr>
                        <a:rPr lang="en-IN" b="0" i="0" smtClean="0">
                          <a:latin typeface="Cambria Math" panose="02040503050406030204" pitchFamily="18" charset="0"/>
                        </a:rPr>
                        <m:t>Ω</m:t>
                      </m:r>
                    </m:oMath>
                  </m:oMathPara>
                </a14:m>
                <a:endParaRPr lang="en-IN" b="0" dirty="0"/>
              </a:p>
              <a:p>
                <a:pPr marL="914400" lvl="2"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𝑗</m:t>
                          </m:r>
                        </m:sub>
                      </m:sSub>
                      <m:r>
                        <a:rPr lang="en-IN" b="0" i="1" smtClean="0">
                          <a:latin typeface="Cambria Math" panose="02040503050406030204" pitchFamily="18" charset="0"/>
                        </a:rPr>
                        <m:t>=0   </m:t>
                      </m:r>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rPr>
                        <m:t>=1,2,…,</m:t>
                      </m:r>
                      <m:r>
                        <a:rPr lang="en-IN" b="0" i="1" smtClean="0">
                          <a:latin typeface="Cambria Math" panose="02040503050406030204" pitchFamily="18" charset="0"/>
                        </a:rPr>
                        <m:t>𝑛</m:t>
                      </m:r>
                    </m:oMath>
                  </m:oMathPara>
                </a14:m>
                <a:endParaRPr lang="en-IN" dirty="0"/>
              </a:p>
              <a:p>
                <a:pPr lvl="1"/>
                <a:r>
                  <a:rPr lang="en-IN" dirty="0"/>
                  <a:t>This means their union spans the sample space and they are mutually exclusive – intersection is empty</a:t>
                </a:r>
              </a:p>
              <a:p>
                <a:pPr lvl="1"/>
                <a:endParaRPr lang="en-IN" dirty="0"/>
              </a:p>
              <a:p>
                <a:pPr lvl="1"/>
                <a:endParaRPr lang="en-IN" dirty="0"/>
              </a:p>
              <a:p>
                <a:pPr lvl="1"/>
                <a:endParaRPr lang="en-IN" dirty="0"/>
              </a:p>
              <a:p>
                <a:pPr lvl="1"/>
                <a:endParaRPr lang="en-IN" dirty="0"/>
              </a:p>
              <a:p>
                <a:pPr lvl="1"/>
                <a:endParaRPr lang="en-IN" dirty="0"/>
              </a:p>
              <a:p>
                <a:pPr lvl="1"/>
                <a:r>
                  <a:rPr lang="en-IN" dirty="0"/>
                  <a:t>Any event A from the above picture can be represented as below</a:t>
                </a:r>
              </a:p>
              <a:p>
                <a:pPr lvl="2"/>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𝑛</m:t>
                        </m:r>
                      </m:sub>
                    </m:sSub>
                    <m:r>
                      <a:rPr lang="en-IN" b="0" i="1" smtClean="0">
                        <a:latin typeface="Cambria Math" panose="02040503050406030204" pitchFamily="18" charset="0"/>
                      </a:rPr>
                      <m:t>))</m:t>
                    </m:r>
                  </m:oMath>
                </a14:m>
                <a:endParaRPr lang="en-IN" b="0" dirty="0"/>
              </a:p>
              <a:p>
                <a:pPr lvl="2"/>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rPr>
                      <m:t>= </m:t>
                    </m:r>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𝑖</m:t>
                                </m:r>
                              </m:sub>
                            </m:sSub>
                          </m:e>
                        </m:d>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e>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𝑖</m:t>
                                    </m:r>
                                  </m:sub>
                                </m:sSub>
                              </m:e>
                            </m:d>
                            <m:r>
                              <a:rPr lang="en-IN" b="0" i="1" smtClean="0">
                                <a:latin typeface="Cambria Math" panose="02040503050406030204" pitchFamily="18" charset="0"/>
                              </a:rPr>
                              <m:t>𝑃</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𝑖</m:t>
                                </m:r>
                              </m:sub>
                            </m:sSub>
                            <m:r>
                              <a:rPr lang="en-IN" b="0" i="1" smtClean="0">
                                <a:latin typeface="Cambria Math" panose="02040503050406030204" pitchFamily="18" charset="0"/>
                              </a:rPr>
                              <m:t>)</m:t>
                            </m:r>
                          </m:e>
                        </m:nary>
                      </m:e>
                    </m:nary>
                  </m:oMath>
                </a14:m>
                <a:endParaRPr lang="en-IN" dirty="0"/>
              </a:p>
              <a:p>
                <a:r>
                  <a:rPr lang="en-IN" dirty="0"/>
                  <a:t>Bayes theorem</a:t>
                </a:r>
              </a:p>
              <a:p>
                <a:r>
                  <a:rPr lang="en-IN" dirty="0"/>
                  <a:t>Law of total expectation</a:t>
                </a:r>
              </a:p>
              <a:p>
                <a:r>
                  <a:rPr lang="en-IN" dirty="0"/>
                  <a:t>Central limit theorem – CLT</a:t>
                </a:r>
              </a:p>
              <a:p>
                <a:endParaRPr lang="en-IN" dirty="0"/>
              </a:p>
            </p:txBody>
          </p:sp>
        </mc:Choice>
        <mc:Fallback xmlns="">
          <p:sp>
            <p:nvSpPr>
              <p:cNvPr id="3" name="Content Placeholder 2">
                <a:extLst>
                  <a:ext uri="{FF2B5EF4-FFF2-40B4-BE49-F238E27FC236}">
                    <a16:creationId xmlns:a16="http://schemas.microsoft.com/office/drawing/2014/main" id="{76A50062-2E34-34F0-900D-D3416F4E6BC7}"/>
                  </a:ext>
                </a:extLst>
              </p:cNvPr>
              <p:cNvSpPr>
                <a:spLocks noGrp="1" noRot="1" noChangeAspect="1" noMove="1" noResize="1" noEditPoints="1" noAdjustHandles="1" noChangeArrowheads="1" noChangeShapeType="1" noTextEdit="1"/>
              </p:cNvSpPr>
              <p:nvPr>
                <p:ph sz="quarter" idx="10"/>
              </p:nvPr>
            </p:nvSpPr>
            <p:spPr>
              <a:blipFill>
                <a:blip r:embed="rId2"/>
                <a:stretch>
                  <a:fillRect t="-1433"/>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A184D0EC-F98B-8E08-910B-73545D30F958}"/>
              </a:ext>
            </a:extLst>
          </p:cNvPr>
          <p:cNvPicPr>
            <a:picLocks noChangeAspect="1"/>
          </p:cNvPicPr>
          <p:nvPr/>
        </p:nvPicPr>
        <p:blipFill>
          <a:blip r:embed="rId3"/>
          <a:stretch>
            <a:fillRect/>
          </a:stretch>
        </p:blipFill>
        <p:spPr>
          <a:xfrm>
            <a:off x="1001680" y="2667000"/>
            <a:ext cx="2724150" cy="1524000"/>
          </a:xfrm>
          <a:prstGeom prst="rect">
            <a:avLst/>
          </a:prstGeom>
        </p:spPr>
      </p:pic>
    </p:spTree>
    <p:extLst>
      <p:ext uri="{BB962C8B-B14F-4D97-AF65-F5344CB8AC3E}">
        <p14:creationId xmlns:p14="http://schemas.microsoft.com/office/powerpoint/2010/main" val="326627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F0CD-EC09-2662-913F-10852BA2F065}"/>
              </a:ext>
            </a:extLst>
          </p:cNvPr>
          <p:cNvSpPr>
            <a:spLocks noGrp="1"/>
          </p:cNvSpPr>
          <p:nvPr>
            <p:ph type="title"/>
          </p:nvPr>
        </p:nvSpPr>
        <p:spPr/>
        <p:txBody>
          <a:bodyPr>
            <a:normAutofit fontScale="90000"/>
          </a:bodyPr>
          <a:lstStyle/>
          <a:p>
            <a:r>
              <a:rPr lang="en-GB" dirty="0">
                <a:cs typeface="Calibri Light"/>
              </a:rPr>
              <a:t>Probability Axioms – Kolmogorov Axioms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EFC017-E0E6-B652-2D7E-25B5F6D088B3}"/>
                  </a:ext>
                </a:extLst>
              </p:cNvPr>
              <p:cNvSpPr>
                <a:spLocks noGrp="1"/>
              </p:cNvSpPr>
              <p:nvPr>
                <p:ph idx="1"/>
              </p:nvPr>
            </p:nvSpPr>
            <p:spPr/>
            <p:txBody>
              <a:bodyPr>
                <a:normAutofit/>
              </a:bodyPr>
              <a:lstStyle/>
              <a:p>
                <a:r>
                  <a:rPr lang="en-GB" dirty="0"/>
                  <a:t>Axioms - Kolmogorov axioms</a:t>
                </a:r>
              </a:p>
              <a:p>
                <a:pPr marL="914400" lvl="1" indent="-457200">
                  <a:buFont typeface="+mj-lt"/>
                  <a:buAutoNum type="arabicPeriod"/>
                </a:pP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rPr>
                      <m:t>≥0⇒</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rPr>
                      <m:t>=1−</m:t>
                    </m:r>
                    <m:r>
                      <a:rPr lang="en-IN" b="0" i="1" smtClean="0">
                        <a:latin typeface="Cambria Math" panose="02040503050406030204" pitchFamily="18" charset="0"/>
                      </a:rPr>
                      <m:t>𝑃</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𝐴</m:t>
                        </m:r>
                      </m:e>
                    </m:acc>
                    <m:r>
                      <a:rPr lang="en-IN" b="0" i="1" smtClean="0">
                        <a:latin typeface="Cambria Math" panose="02040503050406030204" pitchFamily="18" charset="0"/>
                      </a:rPr>
                      <m:t>)</m:t>
                    </m:r>
                  </m:oMath>
                </a14:m>
                <a:endParaRPr lang="en-IN" b="0" dirty="0"/>
              </a:p>
              <a:p>
                <a:pPr marL="914400" lvl="1" indent="-457200">
                  <a:buFont typeface="+mj-lt"/>
                  <a:buAutoNum type="arabicPeriod"/>
                </a:pP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𝑆</m:t>
                        </m:r>
                      </m:e>
                    </m:d>
                    <m:r>
                      <a:rPr lang="en-IN" b="0" i="1" smtClean="0">
                        <a:latin typeface="Cambria Math" panose="02040503050406030204" pitchFamily="18" charset="0"/>
                      </a:rPr>
                      <m:t>=1</m:t>
                    </m:r>
                  </m:oMath>
                </a14:m>
                <a:endParaRPr lang="en-IN" b="0" dirty="0"/>
              </a:p>
              <a:p>
                <a:pPr marL="914400" lvl="1" indent="-457200">
                  <a:buFont typeface="+mj-lt"/>
                  <a:buAutoNum type="arabicPeriod"/>
                </a:pPr>
                <a14:m>
                  <m:oMath xmlns:m="http://schemas.openxmlformats.org/officeDocument/2006/math">
                    <m:r>
                      <a:rPr lang="en-IN" b="0" i="1" smtClean="0">
                        <a:latin typeface="Cambria Math" panose="02040503050406030204" pitchFamily="18" charset="0"/>
                      </a:rPr>
                      <m:t>𝐼𝑓</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𝜙</m:t>
                        </m:r>
                      </m:e>
                    </m:d>
                    <m:r>
                      <a:rPr lang="en-IN" b="0" i="1" smtClean="0">
                        <a:latin typeface="Cambria Math" panose="02040503050406030204" pitchFamily="18" charset="0"/>
                      </a:rPr>
                      <m:t> </m:t>
                    </m:r>
                    <m:r>
                      <a:rPr lang="en-IN" b="0" i="1" smtClean="0">
                        <a:latin typeface="Cambria Math" panose="02040503050406030204" pitchFamily="18" charset="0"/>
                      </a:rPr>
                      <m:t>𝑡h𝑒𝑛</m:t>
                    </m:r>
                    <m:r>
                      <a:rPr lang="en-IN" b="0" i="1" smtClean="0">
                        <a:latin typeface="Cambria Math" panose="02040503050406030204" pitchFamily="18" charset="0"/>
                      </a:rPr>
                      <m:t> </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oMath>
                </a14:m>
                <a:endParaRPr lang="en-GB" dirty="0"/>
              </a:p>
              <a:p>
                <a:pPr lvl="2"/>
                <a:r>
                  <a:rPr lang="en-GB" dirty="0"/>
                  <a:t>For any A and B</a:t>
                </a:r>
              </a:p>
              <a:p>
                <a:pPr lvl="3"/>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𝐵</m:t>
                        </m:r>
                      </m:e>
                    </m:d>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oMath>
                </a14:m>
                <a:endParaRPr lang="en-GB" dirty="0"/>
              </a:p>
              <a:p>
                <a:pPr marL="914400" lvl="1" indent="-457200">
                  <a:buFont typeface="+mj-lt"/>
                  <a:buAutoNum type="arabicPeriod"/>
                </a:pPr>
                <a:r>
                  <a:rPr lang="en-IN" dirty="0"/>
                  <a:t>If events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𝑛</m:t>
                        </m:r>
                      </m:sub>
                    </m:sSub>
                  </m:oMath>
                </a14:m>
                <a:r>
                  <a:rPr lang="en-IN" dirty="0"/>
                  <a:t> are mutually exclusive, then</a:t>
                </a:r>
              </a:p>
              <a:p>
                <a:pPr lvl="2"/>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𝑛</m:t>
                            </m:r>
                          </m:sub>
                        </m:sSub>
                      </m:e>
                    </m:d>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𝑛</m:t>
                        </m:r>
                      </m:sub>
                    </m:sSub>
                    <m:r>
                      <a:rPr lang="en-IN" b="0" i="1" smtClean="0">
                        <a:latin typeface="Cambria Math" panose="02040503050406030204" pitchFamily="18" charset="0"/>
                      </a:rPr>
                      <m:t>)</m:t>
                    </m:r>
                  </m:oMath>
                </a14:m>
                <a:r>
                  <a:rPr lang="en-IN" dirty="0"/>
                  <a:t> – axiom of infinite additivity</a:t>
                </a:r>
              </a:p>
              <a:p>
                <a:pPr lvl="1"/>
                <a:endParaRPr lang="en-GB" dirty="0"/>
              </a:p>
              <a:p>
                <a:endParaRPr lang="en-GB" dirty="0"/>
              </a:p>
            </p:txBody>
          </p:sp>
        </mc:Choice>
        <mc:Fallback xmlns="">
          <p:sp>
            <p:nvSpPr>
              <p:cNvPr id="3" name="Content Placeholder 2">
                <a:extLst>
                  <a:ext uri="{FF2B5EF4-FFF2-40B4-BE49-F238E27FC236}">
                    <a16:creationId xmlns:a16="http://schemas.microsoft.com/office/drawing/2014/main" id="{0EEFC017-E0E6-B652-2D7E-25B5F6D088B3}"/>
                  </a:ext>
                </a:extLst>
              </p:cNvPr>
              <p:cNvSpPr>
                <a:spLocks noGrp="1" noRot="1" noChangeAspect="1" noMove="1" noResize="1" noEditPoints="1" noAdjustHandles="1" noChangeArrowheads="1" noChangeShapeType="1" noTextEdit="1"/>
              </p:cNvSpPr>
              <p:nvPr>
                <p:ph idx="1"/>
              </p:nvPr>
            </p:nvSpPr>
            <p:spPr>
              <a:blipFill>
                <a:blip r:embed="rId2"/>
                <a:stretch>
                  <a:fillRect l="-920" t="-1726"/>
                </a:stretch>
              </a:blipFill>
            </p:spPr>
            <p:txBody>
              <a:bodyPr/>
              <a:lstStyle/>
              <a:p>
                <a:r>
                  <a:rPr lang="en-US">
                    <a:noFill/>
                  </a:rPr>
                  <a:t> </a:t>
                </a:r>
              </a:p>
            </p:txBody>
          </p:sp>
        </mc:Fallback>
      </mc:AlternateContent>
    </p:spTree>
    <p:extLst>
      <p:ext uri="{BB962C8B-B14F-4D97-AF65-F5344CB8AC3E}">
        <p14:creationId xmlns:p14="http://schemas.microsoft.com/office/powerpoint/2010/main" val="2448813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8E15-00CD-86B5-8C87-7026A4F3F046}"/>
              </a:ext>
            </a:extLst>
          </p:cNvPr>
          <p:cNvSpPr>
            <a:spLocks noGrp="1"/>
          </p:cNvSpPr>
          <p:nvPr>
            <p:ph type="title"/>
          </p:nvPr>
        </p:nvSpPr>
        <p:spPr/>
        <p:txBody>
          <a:bodyPr>
            <a:normAutofit fontScale="90000"/>
          </a:bodyPr>
          <a:lstStyle/>
          <a:p>
            <a:r>
              <a:rPr lang="en-IN" dirty="0"/>
              <a:t>Standard Unit-interval Probability Space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C347C6-E68A-3F35-BE74-4AC5B58DF07F}"/>
                  </a:ext>
                </a:extLst>
              </p:cNvPr>
              <p:cNvSpPr>
                <a:spLocks noGrp="1"/>
              </p:cNvSpPr>
              <p:nvPr>
                <p:ph idx="1"/>
              </p:nvPr>
            </p:nvSpPr>
            <p:spPr/>
            <p:txBody>
              <a:bodyPr/>
              <a:lstStyle/>
              <a:p>
                <a14:m>
                  <m:oMath xmlns:m="http://schemas.openxmlformats.org/officeDocument/2006/math">
                    <m:r>
                      <m:rPr>
                        <m:sty m:val="p"/>
                      </m:rPr>
                      <a:rPr lang="en-IN" b="0" i="0" smtClean="0">
                        <a:latin typeface="Cambria Math" panose="02040503050406030204" pitchFamily="18" charset="0"/>
                      </a:rPr>
                      <m:t>Ω</m:t>
                    </m:r>
                    <m:r>
                      <a:rPr lang="en-IN" b="0" i="1" smtClean="0">
                        <a:latin typeface="Cambria Math" panose="02040503050406030204" pitchFamily="18" charset="0"/>
                      </a:rPr>
                      <m:t>={</m:t>
                    </m:r>
                    <m:r>
                      <a:rPr lang="en-IN" b="0" i="1" smtClean="0">
                        <a:latin typeface="Cambria Math" panose="02040503050406030204" pitchFamily="18" charset="0"/>
                      </a:rPr>
                      <m:t>𝜔</m:t>
                    </m:r>
                    <m:r>
                      <a:rPr lang="en-IN" b="0" i="1" smtClean="0">
                        <a:latin typeface="Cambria Math" panose="02040503050406030204" pitchFamily="18" charset="0"/>
                      </a:rPr>
                      <m:t>:0≤</m:t>
                    </m:r>
                    <m:r>
                      <a:rPr lang="en-IN" b="0" i="1" smtClean="0">
                        <a:latin typeface="Cambria Math" panose="02040503050406030204" pitchFamily="18" charset="0"/>
                      </a:rPr>
                      <m:t>𝜔</m:t>
                    </m:r>
                    <m:r>
                      <a:rPr lang="en-IN" b="0" i="1" smtClean="0">
                        <a:latin typeface="Cambria Math" panose="02040503050406030204" pitchFamily="18" charset="0"/>
                      </a:rPr>
                      <m:t>≤1}</m:t>
                    </m:r>
                  </m:oMath>
                </a14:m>
                <a:endParaRPr lang="en-US" dirty="0"/>
              </a:p>
              <a:p>
                <a:r>
                  <a:rPr lang="en-US" dirty="0"/>
                  <a:t>We want the set of events </a:t>
                </a:r>
                <a14:m>
                  <m:oMath xmlns:m="http://schemas.openxmlformats.org/officeDocument/2006/math">
                    <m:r>
                      <a:rPr lang="en-IN" b="0" i="1" smtClean="0">
                        <a:latin typeface="Cambria Math" panose="02040503050406030204" pitchFamily="18" charset="0"/>
                      </a:rPr>
                      <m:t>ℱ</m:t>
                    </m:r>
                  </m:oMath>
                </a14:m>
                <a:r>
                  <a:rPr lang="en-US" dirty="0"/>
                  <a:t> to include intervals and probability of interval [</a:t>
                </a:r>
                <a:r>
                  <a:rPr lang="en-US" dirty="0" err="1"/>
                  <a:t>a,b</a:t>
                </a:r>
                <a:r>
                  <a:rPr lang="en-US" dirty="0"/>
                  <a:t>] with </a:t>
                </a:r>
                <a14:m>
                  <m:oMath xmlns:m="http://schemas.openxmlformats.org/officeDocument/2006/math">
                    <m:r>
                      <a:rPr lang="en-IN" b="0" i="1" smtClean="0">
                        <a:latin typeface="Cambria Math" panose="02040503050406030204" pitchFamily="18" charset="0"/>
                      </a:rPr>
                      <m:t>0≤</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≤1</m:t>
                    </m:r>
                  </m:oMath>
                </a14:m>
                <a:r>
                  <a:rPr lang="en-US" dirty="0"/>
                  <a:t> to be given by:</a:t>
                </a:r>
              </a:p>
              <a:p>
                <a:pPr lvl="1"/>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e>
                    </m:d>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AAC347C6-E68A-3F35-BE74-4AC5B58DF07F}"/>
                  </a:ext>
                </a:extLst>
              </p:cNvPr>
              <p:cNvSpPr>
                <a:spLocks noGrp="1" noRot="1" noChangeAspect="1" noMove="1" noResize="1" noEditPoints="1" noAdjustHandles="1" noChangeArrowheads="1" noChangeShapeType="1" noTextEdit="1"/>
              </p:cNvSpPr>
              <p:nvPr>
                <p:ph idx="1"/>
              </p:nvPr>
            </p:nvSpPr>
            <p:spPr>
              <a:blipFill>
                <a:blip r:embed="rId2"/>
                <a:stretch>
                  <a:fillRect l="-920" r="-1636"/>
                </a:stretch>
              </a:blipFill>
            </p:spPr>
            <p:txBody>
              <a:bodyPr/>
              <a:lstStyle/>
              <a:p>
                <a:r>
                  <a:rPr lang="en-US">
                    <a:noFill/>
                  </a:rPr>
                  <a:t> </a:t>
                </a:r>
              </a:p>
            </p:txBody>
          </p:sp>
        </mc:Fallback>
      </mc:AlternateContent>
    </p:spTree>
    <p:extLst>
      <p:ext uri="{BB962C8B-B14F-4D97-AF65-F5344CB8AC3E}">
        <p14:creationId xmlns:p14="http://schemas.microsoft.com/office/powerpoint/2010/main" val="2595746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C4FC2-1098-E519-BD9C-9C96159D6051}"/>
              </a:ext>
            </a:extLst>
          </p:cNvPr>
          <p:cNvSpPr>
            <a:spLocks noGrp="1"/>
          </p:cNvSpPr>
          <p:nvPr>
            <p:ph type="title"/>
          </p:nvPr>
        </p:nvSpPr>
        <p:spPr/>
        <p:txBody>
          <a:bodyPr/>
          <a:lstStyle/>
          <a:p>
            <a:r>
              <a:rPr lang="en-IN" dirty="0"/>
              <a:t>Random Process and Variables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E2BE6998-7835-0CA4-9CE0-AFF869298A32}"/>
                  </a:ext>
                </a:extLst>
              </p:cNvPr>
              <p:cNvSpPr>
                <a:spLocks noGrp="1"/>
              </p:cNvSpPr>
              <p:nvPr>
                <p:ph sz="quarter" idx="10"/>
              </p:nvPr>
            </p:nvSpPr>
            <p:spPr/>
            <p:txBody>
              <a:bodyPr/>
              <a:lstStyle/>
              <a:p>
                <a:r>
                  <a:rPr lang="en-GB" dirty="0"/>
                  <a:t>The probability model used for characterizing a random signal is called a random process or stochastic process</a:t>
                </a:r>
              </a:p>
              <a:p>
                <a:r>
                  <a:rPr lang="en-GB" dirty="0"/>
                  <a:t>Random process</a:t>
                </a:r>
                <a:r>
                  <a:rPr lang="en-IN" dirty="0"/>
                  <a:t> is a collection of (ensemble) real variable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𝑠</m:t>
                            </m:r>
                            <m:r>
                              <a:rPr lang="en-IN" b="0" i="1" smtClean="0">
                                <a:latin typeface="Cambria Math" panose="02040503050406030204" pitchFamily="18" charset="0"/>
                              </a:rPr>
                              <m:t>,</m:t>
                            </m:r>
                            <m:r>
                              <a:rPr lang="en-IN" b="0" i="1" smtClean="0">
                                <a:latin typeface="Cambria Math" panose="02040503050406030204" pitchFamily="18" charset="0"/>
                              </a:rPr>
                              <m:t>𝑡</m:t>
                            </m:r>
                          </m:e>
                        </m:d>
                      </m:e>
                    </m:d>
                  </m:oMath>
                </a14:m>
                <a:r>
                  <a:rPr lang="en-GB" dirty="0"/>
                  <a:t> that are functions of a real variable </a:t>
                </a:r>
                <a14:m>
                  <m:oMath xmlns:m="http://schemas.openxmlformats.org/officeDocument/2006/math">
                    <m:r>
                      <a:rPr lang="en-IN" b="0" i="1" smtClean="0">
                        <a:latin typeface="Cambria Math" panose="02040503050406030204" pitchFamily="18" charset="0"/>
                      </a:rPr>
                      <m:t>𝑡</m:t>
                    </m:r>
                  </m:oMath>
                </a14:m>
                <a:r>
                  <a:rPr lang="en-GB" dirty="0"/>
                  <a:t> where </a:t>
                </a:r>
                <a14:m>
                  <m:oMath xmlns:m="http://schemas.openxmlformats.org/officeDocument/2006/math">
                    <m:r>
                      <a:rPr lang="en-IN" b="0" i="1" smtClean="0">
                        <a:latin typeface="Cambria Math" panose="02040503050406030204" pitchFamily="18" charset="0"/>
                      </a:rPr>
                      <m:t>𝑠</m:t>
                    </m:r>
                    <m:r>
                      <a:rPr lang="en-IN" b="0" i="1" smtClean="0">
                        <a:latin typeface="Cambria Math" panose="02040503050406030204" pitchFamily="18" charset="0"/>
                      </a:rPr>
                      <m:t>∈</m:t>
                    </m:r>
                    <m:r>
                      <a:rPr lang="en-IN" b="0" i="1" smtClean="0">
                        <a:latin typeface="Cambria Math" panose="02040503050406030204" pitchFamily="18" charset="0"/>
                      </a:rPr>
                      <m:t>𝑆</m:t>
                    </m:r>
                  </m:oMath>
                </a14:m>
                <a:r>
                  <a:rPr lang="en-GB" dirty="0"/>
                  <a:t>, S is the sample space and </a:t>
                </a:r>
                <a14:m>
                  <m:oMath xmlns:m="http://schemas.openxmlformats.org/officeDocument/2006/math">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𝑇</m:t>
                    </m:r>
                  </m:oMath>
                </a14:m>
                <a:r>
                  <a:rPr lang="en-GB" dirty="0"/>
                  <a:t>, T is an index set</a:t>
                </a:r>
              </a:p>
              <a:p>
                <a:pPr lvl="1"/>
                <a:r>
                  <a:rPr lang="en-GB" dirty="0"/>
                  <a:t>If </a:t>
                </a:r>
                <a14:m>
                  <m:oMath xmlns:m="http://schemas.openxmlformats.org/officeDocument/2006/math">
                    <m:r>
                      <a:rPr lang="en-IN" b="0" i="1" smtClean="0">
                        <a:latin typeface="Cambria Math" panose="02040503050406030204" pitchFamily="18" charset="0"/>
                      </a:rPr>
                      <m:t>𝑡</m:t>
                    </m:r>
                  </m:oMath>
                </a14:m>
                <a:r>
                  <a:rPr lang="en-GB" dirty="0"/>
                  <a:t> is fixed, then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𝑠</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GB" dirty="0"/>
                  <a:t> is a </a:t>
                </a:r>
                <a:r>
                  <a:rPr lang="en-GB" b="1" dirty="0"/>
                  <a:t>random variable</a:t>
                </a:r>
              </a:p>
              <a:p>
                <a:pPr lvl="1"/>
                <a:r>
                  <a:rPr lang="en-GB" dirty="0"/>
                  <a:t>If </a:t>
                </a:r>
                <a14:m>
                  <m:oMath xmlns:m="http://schemas.openxmlformats.org/officeDocument/2006/math">
                    <m:r>
                      <a:rPr lang="en-IN" b="0" i="1" smtClean="0">
                        <a:latin typeface="Cambria Math" panose="02040503050406030204" pitchFamily="18" charset="0"/>
                      </a:rPr>
                      <m:t>𝑆</m:t>
                    </m:r>
                  </m:oMath>
                </a14:m>
                <a:r>
                  <a:rPr lang="en-GB" dirty="0"/>
                  <a:t> is fixed,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𝑠</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b="0" dirty="0"/>
                  <a:t> is a </a:t>
                </a:r>
                <a:r>
                  <a:rPr lang="en-IN" b="1" dirty="0"/>
                  <a:t>signal that is a function of time</a:t>
                </a:r>
              </a:p>
              <a:p>
                <a:pPr lvl="1"/>
                <a:r>
                  <a:rPr lang="en-GB" dirty="0"/>
                  <a:t>If </a:t>
                </a:r>
                <a14:m>
                  <m:oMath xmlns:m="http://schemas.openxmlformats.org/officeDocument/2006/math">
                    <m:r>
                      <a:rPr lang="en-IN" b="0" i="1" smtClean="0">
                        <a:latin typeface="Cambria Math" panose="02040503050406030204" pitchFamily="18" charset="0"/>
                      </a:rPr>
                      <m:t>𝑆</m:t>
                    </m:r>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𝑡</m:t>
                    </m:r>
                  </m:oMath>
                </a14:m>
                <a:r>
                  <a:rPr lang="en-GB" dirty="0"/>
                  <a:t> are fixed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𝑠</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GB" dirty="0"/>
                  <a:t> is a </a:t>
                </a:r>
                <a:r>
                  <a:rPr lang="en-GB" b="1" dirty="0"/>
                  <a:t>number</a:t>
                </a:r>
              </a:p>
              <a:p>
                <a:r>
                  <a:rPr lang="en-GB" dirty="0"/>
                  <a:t>In general a random process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𝑠</m:t>
                            </m:r>
                            <m:r>
                              <a:rPr lang="en-IN" b="0" i="1" smtClean="0">
                                <a:latin typeface="Cambria Math" panose="02040503050406030204" pitchFamily="18" charset="0"/>
                              </a:rPr>
                              <m:t>,</m:t>
                            </m:r>
                            <m:r>
                              <a:rPr lang="en-IN" b="0" i="1" smtClean="0">
                                <a:latin typeface="Cambria Math" panose="02040503050406030204" pitchFamily="18" charset="0"/>
                              </a:rPr>
                              <m:t>𝑡</m:t>
                            </m:r>
                          </m:e>
                        </m:d>
                      </m:e>
                    </m:d>
                  </m:oMath>
                </a14:m>
                <a:r>
                  <a:rPr lang="en-GB" dirty="0"/>
                  <a:t> is denoted by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oMath>
                </a14:m>
                <a:r>
                  <a:rPr lang="en-GB" dirty="0"/>
                  <a:t> where the index set T is assumed to be continuous process and is denoted by </a:t>
                </a: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sub>
                    </m:sSub>
                    <m:r>
                      <a:rPr lang="en-IN" b="0" i="1" smtClean="0">
                        <a:latin typeface="Cambria Math" panose="02040503050406030204" pitchFamily="18" charset="0"/>
                      </a:rPr>
                      <m:t>}</m:t>
                    </m:r>
                  </m:oMath>
                </a14:m>
                <a:r>
                  <a:rPr lang="en-GB" dirty="0"/>
                  <a:t> or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𝑋</m:t>
                        </m:r>
                      </m:e>
                      <m:sub>
                        <m:r>
                          <a:rPr lang="en-IN" b="0" i="1" smtClean="0">
                            <a:latin typeface="Cambria Math" panose="02040503050406030204" pitchFamily="18" charset="0"/>
                          </a:rPr>
                          <m:t>𝑛</m:t>
                        </m:r>
                      </m:sub>
                    </m:sSub>
                    <m:r>
                      <a:rPr lang="en-IN" b="0" i="1" smtClean="0">
                        <a:latin typeface="Cambria Math" panose="02040503050406030204" pitchFamily="18" charset="0"/>
                      </a:rPr>
                      <m:t>}</m:t>
                    </m:r>
                  </m:oMath>
                </a14:m>
                <a:endParaRPr lang="en-GB" dirty="0"/>
              </a:p>
              <a:p>
                <a:r>
                  <a:rPr lang="en-GB" b="0" i="0" dirty="0">
                    <a:solidFill>
                      <a:srgbClr val="292929"/>
                    </a:solidFill>
                    <a:effectLst/>
                    <a:latin typeface="source-serif-pro"/>
                  </a:rPr>
                  <a:t>A random process can be thought as a general version of an n-dimensional random vector where n approaches infinity</a:t>
                </a:r>
                <a:endParaRPr lang="en-GB" dirty="0"/>
              </a:p>
            </p:txBody>
          </p:sp>
        </mc:Choice>
        <mc:Fallback xmlns="">
          <p:sp>
            <p:nvSpPr>
              <p:cNvPr id="5" name="Content Placeholder 4">
                <a:extLst>
                  <a:ext uri="{FF2B5EF4-FFF2-40B4-BE49-F238E27FC236}">
                    <a16:creationId xmlns:a16="http://schemas.microsoft.com/office/drawing/2014/main" id="{E2BE6998-7835-0CA4-9CE0-AFF869298A32}"/>
                  </a:ext>
                </a:extLst>
              </p:cNvPr>
              <p:cNvSpPr>
                <a:spLocks noGrp="1" noRot="1" noChangeAspect="1" noMove="1" noResize="1" noEditPoints="1" noAdjustHandles="1" noChangeArrowheads="1" noChangeShapeType="1" noTextEdit="1"/>
              </p:cNvSpPr>
              <p:nvPr>
                <p:ph sz="quarter" idx="10"/>
              </p:nvPr>
            </p:nvSpPr>
            <p:spPr>
              <a:blipFill>
                <a:blip r:embed="rId2"/>
                <a:stretch>
                  <a:fillRect t="-819" r="-134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C5452F2D-A2A3-C54A-20C9-022B051DBABF}"/>
                  </a:ext>
                </a:extLst>
              </p:cNvPr>
              <p:cNvGraphicFramePr>
                <a:graphicFrameLocks noGrp="1"/>
              </p:cNvGraphicFramePr>
              <p:nvPr>
                <p:extLst>
                  <p:ext uri="{D42A27DB-BD31-4B8C-83A1-F6EECF244321}">
                    <p14:modId xmlns:p14="http://schemas.microsoft.com/office/powerpoint/2010/main" val="2263249705"/>
                  </p:ext>
                </p:extLst>
              </p:nvPr>
            </p:nvGraphicFramePr>
            <p:xfrm>
              <a:off x="516295" y="4984394"/>
              <a:ext cx="10895044" cy="1651000"/>
            </p:xfrm>
            <a:graphic>
              <a:graphicData uri="http://schemas.openxmlformats.org/drawingml/2006/table">
                <a:tbl>
                  <a:tblPr firstRow="1" bandRow="1">
                    <a:tableStyleId>{93296810-A885-4BE3-A3E7-6D5BEEA58F35}</a:tableStyleId>
                  </a:tblPr>
                  <a:tblGrid>
                    <a:gridCol w="5447522">
                      <a:extLst>
                        <a:ext uri="{9D8B030D-6E8A-4147-A177-3AD203B41FA5}">
                          <a16:colId xmlns:a16="http://schemas.microsoft.com/office/drawing/2014/main" val="862202102"/>
                        </a:ext>
                      </a:extLst>
                    </a:gridCol>
                    <a:gridCol w="5447522">
                      <a:extLst>
                        <a:ext uri="{9D8B030D-6E8A-4147-A177-3AD203B41FA5}">
                          <a16:colId xmlns:a16="http://schemas.microsoft.com/office/drawing/2014/main" val="3181874236"/>
                        </a:ext>
                      </a:extLst>
                    </a:gridCol>
                  </a:tblGrid>
                  <a:tr h="370840">
                    <a:tc>
                      <a:txBody>
                        <a:bodyPr/>
                        <a:lstStyle/>
                        <a:p>
                          <a:r>
                            <a:rPr lang="en-IN" dirty="0"/>
                            <a:t>Random Variable</a:t>
                          </a:r>
                        </a:p>
                      </a:txBody>
                      <a:tcPr/>
                    </a:tc>
                    <a:tc>
                      <a:txBody>
                        <a:bodyPr/>
                        <a:lstStyle/>
                        <a:p>
                          <a:r>
                            <a:rPr lang="en-IN" dirty="0"/>
                            <a:t>Random Process</a:t>
                          </a:r>
                        </a:p>
                      </a:txBody>
                      <a:tcPr/>
                    </a:tc>
                    <a:extLst>
                      <a:ext uri="{0D108BD9-81ED-4DB2-BD59-A6C34878D82A}">
                        <a16:rowId xmlns:a16="http://schemas.microsoft.com/office/drawing/2014/main" val="3951282349"/>
                      </a:ext>
                    </a:extLst>
                  </a:tr>
                  <a:tr h="370840">
                    <a:tc>
                      <a:txBody>
                        <a:bodyPr/>
                        <a:lstStyle/>
                        <a:p>
                          <a:r>
                            <a:rPr lang="en-IN" dirty="0"/>
                            <a:t>A function of the possible outcomes of an experiment -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𝑆</m:t>
                              </m:r>
                              <m:r>
                                <a:rPr lang="en-IN" b="0" i="1" smtClean="0">
                                  <a:latin typeface="Cambria Math" panose="02040503050406030204" pitchFamily="18" charset="0"/>
                                </a:rPr>
                                <m:t>)</m:t>
                              </m:r>
                            </m:oMath>
                          </a14:m>
                          <a:endParaRPr lang="en-IN" dirty="0"/>
                        </a:p>
                      </a:txBody>
                      <a:tcPr/>
                    </a:tc>
                    <a:tc>
                      <a:txBody>
                        <a:bodyPr/>
                        <a:lstStyle/>
                        <a:p>
                          <a:r>
                            <a:rPr lang="en-IN" dirty="0"/>
                            <a:t>A function of possible outcomes of an experiment and also time i.e.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𝑠</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endParaRPr lang="en-IN" dirty="0"/>
                        </a:p>
                      </a:txBody>
                      <a:tcPr/>
                    </a:tc>
                    <a:extLst>
                      <a:ext uri="{0D108BD9-81ED-4DB2-BD59-A6C34878D82A}">
                        <a16:rowId xmlns:a16="http://schemas.microsoft.com/office/drawing/2014/main" val="796601333"/>
                      </a:ext>
                    </a:extLst>
                  </a:tr>
                  <a:tr h="370840">
                    <a:tc>
                      <a:txBody>
                        <a:bodyPr/>
                        <a:lstStyle/>
                        <a:p>
                          <a:r>
                            <a:rPr lang="en-IN" dirty="0"/>
                            <a:t>Outcome is mapped into x</a:t>
                          </a:r>
                        </a:p>
                      </a:txBody>
                      <a:tcPr/>
                    </a:tc>
                    <a:tc>
                      <a:txBody>
                        <a:bodyPr/>
                        <a:lstStyle/>
                        <a:p>
                          <a:r>
                            <a:rPr lang="en-IN" dirty="0"/>
                            <a:t>Outcomes are mapped into wave from which is a function of time “t”</a:t>
                          </a:r>
                        </a:p>
                      </a:txBody>
                      <a:tcPr/>
                    </a:tc>
                    <a:extLst>
                      <a:ext uri="{0D108BD9-81ED-4DB2-BD59-A6C34878D82A}">
                        <a16:rowId xmlns:a16="http://schemas.microsoft.com/office/drawing/2014/main" val="3072627095"/>
                      </a:ext>
                    </a:extLst>
                  </a:tr>
                </a:tbl>
              </a:graphicData>
            </a:graphic>
          </p:graphicFrame>
        </mc:Choice>
        <mc:Fallback xmlns="">
          <p:graphicFrame>
            <p:nvGraphicFramePr>
              <p:cNvPr id="6" name="Table 6">
                <a:extLst>
                  <a:ext uri="{FF2B5EF4-FFF2-40B4-BE49-F238E27FC236}">
                    <a16:creationId xmlns:a16="http://schemas.microsoft.com/office/drawing/2014/main" id="{C5452F2D-A2A3-C54A-20C9-022B051DBABF}"/>
                  </a:ext>
                </a:extLst>
              </p:cNvPr>
              <p:cNvGraphicFramePr>
                <a:graphicFrameLocks noGrp="1"/>
              </p:cNvGraphicFramePr>
              <p:nvPr>
                <p:extLst>
                  <p:ext uri="{D42A27DB-BD31-4B8C-83A1-F6EECF244321}">
                    <p14:modId xmlns:p14="http://schemas.microsoft.com/office/powerpoint/2010/main" val="2263249705"/>
                  </p:ext>
                </p:extLst>
              </p:nvPr>
            </p:nvGraphicFramePr>
            <p:xfrm>
              <a:off x="516295" y="4984394"/>
              <a:ext cx="10895044" cy="1651000"/>
            </p:xfrm>
            <a:graphic>
              <a:graphicData uri="http://schemas.openxmlformats.org/drawingml/2006/table">
                <a:tbl>
                  <a:tblPr firstRow="1" bandRow="1">
                    <a:tableStyleId>{93296810-A885-4BE3-A3E7-6D5BEEA58F35}</a:tableStyleId>
                  </a:tblPr>
                  <a:tblGrid>
                    <a:gridCol w="5447522">
                      <a:extLst>
                        <a:ext uri="{9D8B030D-6E8A-4147-A177-3AD203B41FA5}">
                          <a16:colId xmlns:a16="http://schemas.microsoft.com/office/drawing/2014/main" val="862202102"/>
                        </a:ext>
                      </a:extLst>
                    </a:gridCol>
                    <a:gridCol w="5447522">
                      <a:extLst>
                        <a:ext uri="{9D8B030D-6E8A-4147-A177-3AD203B41FA5}">
                          <a16:colId xmlns:a16="http://schemas.microsoft.com/office/drawing/2014/main" val="3181874236"/>
                        </a:ext>
                      </a:extLst>
                    </a:gridCol>
                  </a:tblGrid>
                  <a:tr h="370840">
                    <a:tc>
                      <a:txBody>
                        <a:bodyPr/>
                        <a:lstStyle/>
                        <a:p>
                          <a:r>
                            <a:rPr lang="en-IN" dirty="0"/>
                            <a:t>Random Variable</a:t>
                          </a:r>
                        </a:p>
                      </a:txBody>
                      <a:tcPr/>
                    </a:tc>
                    <a:tc>
                      <a:txBody>
                        <a:bodyPr/>
                        <a:lstStyle/>
                        <a:p>
                          <a:r>
                            <a:rPr lang="en-IN" dirty="0"/>
                            <a:t>Random Process</a:t>
                          </a:r>
                        </a:p>
                      </a:txBody>
                      <a:tcPr/>
                    </a:tc>
                    <a:extLst>
                      <a:ext uri="{0D108BD9-81ED-4DB2-BD59-A6C34878D82A}">
                        <a16:rowId xmlns:a16="http://schemas.microsoft.com/office/drawing/2014/main" val="3951282349"/>
                      </a:ext>
                    </a:extLst>
                  </a:tr>
                  <a:tr h="640080">
                    <a:tc>
                      <a:txBody>
                        <a:bodyPr/>
                        <a:lstStyle/>
                        <a:p>
                          <a:endParaRPr lang="en-US"/>
                        </a:p>
                      </a:txBody>
                      <a:tcPr>
                        <a:blipFill>
                          <a:blip r:embed="rId3"/>
                          <a:stretch>
                            <a:fillRect l="-112" t="-62264" r="-100559" b="-113208"/>
                          </a:stretch>
                        </a:blipFill>
                      </a:tcPr>
                    </a:tc>
                    <a:tc>
                      <a:txBody>
                        <a:bodyPr/>
                        <a:lstStyle/>
                        <a:p>
                          <a:endParaRPr lang="en-US"/>
                        </a:p>
                      </a:txBody>
                      <a:tcPr>
                        <a:blipFill>
                          <a:blip r:embed="rId3"/>
                          <a:stretch>
                            <a:fillRect l="-100112" t="-62264" r="-559" b="-113208"/>
                          </a:stretch>
                        </a:blipFill>
                      </a:tcPr>
                    </a:tc>
                    <a:extLst>
                      <a:ext uri="{0D108BD9-81ED-4DB2-BD59-A6C34878D82A}">
                        <a16:rowId xmlns:a16="http://schemas.microsoft.com/office/drawing/2014/main" val="796601333"/>
                      </a:ext>
                    </a:extLst>
                  </a:tr>
                  <a:tr h="640080">
                    <a:tc>
                      <a:txBody>
                        <a:bodyPr/>
                        <a:lstStyle/>
                        <a:p>
                          <a:r>
                            <a:rPr lang="en-IN" dirty="0"/>
                            <a:t>Outcome is mapped into x</a:t>
                          </a:r>
                        </a:p>
                      </a:txBody>
                      <a:tcPr/>
                    </a:tc>
                    <a:tc>
                      <a:txBody>
                        <a:bodyPr/>
                        <a:lstStyle/>
                        <a:p>
                          <a:r>
                            <a:rPr lang="en-IN" dirty="0"/>
                            <a:t>Outcomes are mapped into wave from which is a function of time “t”</a:t>
                          </a:r>
                        </a:p>
                      </a:txBody>
                      <a:tcPr/>
                    </a:tc>
                    <a:extLst>
                      <a:ext uri="{0D108BD9-81ED-4DB2-BD59-A6C34878D82A}">
                        <a16:rowId xmlns:a16="http://schemas.microsoft.com/office/drawing/2014/main" val="3072627095"/>
                      </a:ext>
                    </a:extLst>
                  </a:tr>
                </a:tbl>
              </a:graphicData>
            </a:graphic>
          </p:graphicFrame>
        </mc:Fallback>
      </mc:AlternateContent>
    </p:spTree>
    <p:extLst>
      <p:ext uri="{BB962C8B-B14F-4D97-AF65-F5344CB8AC3E}">
        <p14:creationId xmlns:p14="http://schemas.microsoft.com/office/powerpoint/2010/main" val="169512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F0CD-EC09-2662-913F-10852BA2F065}"/>
              </a:ext>
            </a:extLst>
          </p:cNvPr>
          <p:cNvSpPr>
            <a:spLocks noGrp="1"/>
          </p:cNvSpPr>
          <p:nvPr>
            <p:ph type="title"/>
          </p:nvPr>
        </p:nvSpPr>
        <p:spPr/>
        <p:txBody>
          <a:bodyPr>
            <a:normAutofit fontScale="90000"/>
          </a:bodyPr>
          <a:lstStyle/>
          <a:p>
            <a:r>
              <a:rPr lang="en-GB" dirty="0">
                <a:cs typeface="Calibri Light"/>
              </a:rPr>
              <a:t>Random Variables and Their Distribution</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EFC017-E0E6-B652-2D7E-25B5F6D088B3}"/>
                  </a:ext>
                </a:extLst>
              </p:cNvPr>
              <p:cNvSpPr>
                <a:spLocks noGrp="1"/>
              </p:cNvSpPr>
              <p:nvPr>
                <p:ph idx="1"/>
              </p:nvPr>
            </p:nvSpPr>
            <p:spPr/>
            <p:txBody>
              <a:bodyPr/>
              <a:lstStyle/>
              <a:p>
                <a:r>
                  <a:rPr lang="en-GB" dirty="0"/>
                  <a:t>Let a probability space </a:t>
                </a:r>
                <a14:m>
                  <m:oMath xmlns:m="http://schemas.openxmlformats.org/officeDocument/2006/math">
                    <m:r>
                      <a:rPr lang="en-IN" b="0" i="1" smtClean="0">
                        <a:latin typeface="Cambria Math" panose="02040503050406030204" pitchFamily="18" charset="0"/>
                      </a:rPr>
                      <m:t>(</m:t>
                    </m:r>
                    <m:r>
                      <m:rPr>
                        <m:sty m:val="p"/>
                      </m:rPr>
                      <a:rPr lang="en-IN" b="0" i="0" smtClean="0">
                        <a:latin typeface="Cambria Math" panose="02040503050406030204" pitchFamily="18" charset="0"/>
                      </a:rPr>
                      <m:t>Ω</m:t>
                    </m:r>
                    <m:r>
                      <a:rPr lang="en-IN" b="0" i="1" smtClean="0">
                        <a:latin typeface="Cambria Math" panose="02040503050406030204" pitchFamily="18" charset="0"/>
                      </a:rPr>
                      <m:t>,</m:t>
                    </m:r>
                    <m:r>
                      <a:rPr lang="en-IN" b="0" i="1" smtClean="0">
                        <a:latin typeface="Cambria Math" panose="02040503050406030204" pitchFamily="18" charset="0"/>
                      </a:rPr>
                      <m:t>ℱ</m:t>
                    </m:r>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oMath>
                </a14:m>
                <a:r>
                  <a:rPr lang="en-GB" dirty="0"/>
                  <a:t> is given</a:t>
                </a:r>
              </a:p>
              <a:p>
                <a:r>
                  <a:rPr lang="en-GB" dirty="0"/>
                  <a:t>By definition, a random variable is a function X from </a:t>
                </a:r>
                <a14:m>
                  <m:oMath xmlns:m="http://schemas.openxmlformats.org/officeDocument/2006/math">
                    <m:r>
                      <m:rPr>
                        <m:sty m:val="p"/>
                      </m:rPr>
                      <a:rPr lang="en-IN" b="0" i="0" smtClean="0">
                        <a:latin typeface="Cambria Math" panose="02040503050406030204" pitchFamily="18" charset="0"/>
                      </a:rPr>
                      <m:t>Ω</m:t>
                    </m:r>
                  </m:oMath>
                </a14:m>
                <a:r>
                  <a:rPr lang="en-GB" dirty="0"/>
                  <a:t> to the real line </a:t>
                </a:r>
                <a14:m>
                  <m:oMath xmlns:m="http://schemas.openxmlformats.org/officeDocument/2006/math">
                    <m:r>
                      <a:rPr lang="en-IN" b="0" i="1" smtClean="0">
                        <a:latin typeface="Cambria Math" panose="02040503050406030204" pitchFamily="18" charset="0"/>
                      </a:rPr>
                      <m:t>ℝ</m:t>
                    </m:r>
                  </m:oMath>
                </a14:m>
                <a:r>
                  <a:rPr lang="en-GB" dirty="0"/>
                  <a:t> that is </a:t>
                </a:r>
                <a14:m>
                  <m:oMath xmlns:m="http://schemas.openxmlformats.org/officeDocument/2006/math">
                    <m:r>
                      <a:rPr lang="en-IN" b="0" i="1" smtClean="0">
                        <a:latin typeface="Cambria Math" panose="02040503050406030204" pitchFamily="18" charset="0"/>
                      </a:rPr>
                      <m:t>ℱ</m:t>
                    </m:r>
                  </m:oMath>
                </a14:m>
                <a:r>
                  <a:rPr lang="en-GB" dirty="0"/>
                  <a:t> mesurable</a:t>
                </a:r>
              </a:p>
              <a:p>
                <a:pPr lvl="1"/>
                <a:r>
                  <a:rPr lang="en-GB" dirty="0"/>
                  <a:t>For any number </a:t>
                </a:r>
                <a14:m>
                  <m:oMath xmlns:m="http://schemas.openxmlformats.org/officeDocument/2006/math">
                    <m:r>
                      <a:rPr lang="en-IN" b="0" i="1" smtClean="0">
                        <a:latin typeface="Cambria Math" panose="02040503050406030204" pitchFamily="18" charset="0"/>
                      </a:rPr>
                      <m:t>𝑐</m:t>
                    </m:r>
                    <m:r>
                      <a:rPr lang="en-IN" b="0" i="0"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𝜔</m:t>
                        </m:r>
                        <m:r>
                          <a:rPr lang="en-IN" b="0" i="1" smtClean="0">
                            <a:latin typeface="Cambria Math" panose="02040503050406030204" pitchFamily="18" charset="0"/>
                          </a:rPr>
                          <m:t>:</m:t>
                        </m:r>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r>
                      <a:rPr lang="en-IN" b="0" i="1" smtClean="0">
                        <a:latin typeface="Cambria Math" panose="02040503050406030204" pitchFamily="18" charset="0"/>
                      </a:rPr>
                      <m:t>ℱ</m:t>
                    </m:r>
                  </m:oMath>
                </a14:m>
                <a:endParaRPr lang="en-GB" dirty="0"/>
              </a:p>
              <a:p>
                <a:r>
                  <a:rPr lang="en-GB" dirty="0"/>
                  <a:t>Definition of RV</a:t>
                </a:r>
              </a:p>
              <a:p>
                <a:pPr lvl="1"/>
                <a:r>
                  <a:rPr lang="en-GB" dirty="0"/>
                  <a:t>Probability space </a:t>
                </a:r>
                <a14:m>
                  <m:oMath xmlns:m="http://schemas.openxmlformats.org/officeDocument/2006/math">
                    <m:r>
                      <a:rPr lang="en-IN" b="0" i="1" smtClean="0">
                        <a:latin typeface="Cambria Math" panose="02040503050406030204" pitchFamily="18" charset="0"/>
                      </a:rPr>
                      <m:t>(</m:t>
                    </m:r>
                    <m:r>
                      <m:rPr>
                        <m:sty m:val="p"/>
                      </m:rPr>
                      <a:rPr lang="en-IN" b="0" i="0" smtClean="0">
                        <a:latin typeface="Cambria Math" panose="02040503050406030204" pitchFamily="18" charset="0"/>
                      </a:rPr>
                      <m:t>Ω</m:t>
                    </m:r>
                    <m:r>
                      <a:rPr lang="en-IN" b="0" i="1" smtClean="0">
                        <a:latin typeface="Cambria Math" panose="02040503050406030204" pitchFamily="18" charset="0"/>
                      </a:rPr>
                      <m:t>, </m:t>
                    </m:r>
                    <m:r>
                      <a:rPr lang="en-IN" b="0" i="1" smtClean="0">
                        <a:latin typeface="Cambria Math" panose="02040503050406030204" pitchFamily="18" charset="0"/>
                      </a:rPr>
                      <m:t>ℱ</m:t>
                    </m:r>
                    <m:r>
                      <a:rPr lang="en-IN" b="0" i="1" smtClean="0">
                        <a:latin typeface="Cambria Math" panose="02040503050406030204" pitchFamily="18" charset="0"/>
                      </a:rPr>
                      <m:t>, </m:t>
                    </m:r>
                    <m:r>
                      <a:rPr lang="en-IN" b="0" i="1" smtClean="0">
                        <a:latin typeface="Cambria Math" panose="02040503050406030204" pitchFamily="18" charset="0"/>
                      </a:rPr>
                      <m:t>ℙ</m:t>
                    </m:r>
                    <m:r>
                      <a:rPr lang="en-IN" b="0" i="1" smtClean="0">
                        <a:latin typeface="Cambria Math" panose="02040503050406030204" pitchFamily="18" charset="0"/>
                      </a:rPr>
                      <m:t>)</m:t>
                    </m:r>
                  </m:oMath>
                </a14:m>
                <a:endParaRPr lang="en-GB" dirty="0"/>
              </a:p>
              <a:p>
                <a:pPr lvl="1"/>
                <a:r>
                  <a:rPr lang="en-GB" dirty="0"/>
                  <a:t>Random variable is a function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m:rPr>
                        <m:sty m:val="p"/>
                      </m:rPr>
                      <a:rPr lang="en-IN" b="0" i="0" smtClean="0">
                        <a:latin typeface="Cambria Math" panose="02040503050406030204" pitchFamily="18" charset="0"/>
                      </a:rPr>
                      <m:t>Ω</m:t>
                    </m:r>
                    <m:r>
                      <a:rPr lang="en-IN" b="0" i="1" smtClean="0">
                        <a:latin typeface="Cambria Math" panose="02040503050406030204" pitchFamily="18" charset="0"/>
                      </a:rPr>
                      <m:t>⇒</m:t>
                    </m:r>
                    <m:r>
                      <a:rPr lang="en-IN" b="0" i="1" smtClean="0">
                        <a:latin typeface="Cambria Math" panose="02040503050406030204" pitchFamily="18" charset="0"/>
                      </a:rPr>
                      <m:t>ℝ</m:t>
                    </m:r>
                  </m:oMath>
                </a14:m>
                <a:endParaRPr lang="en-GB" dirty="0"/>
              </a:p>
              <a:p>
                <a:pPr lvl="1"/>
                <a:r>
                  <a:rPr lang="en-GB" dirty="0"/>
                  <a:t>Such that</a:t>
                </a:r>
              </a:p>
              <a:p>
                <a:pPr lvl="2"/>
                <a:r>
                  <a:rPr lang="en-GB" dirty="0"/>
                  <a:t>For each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d>
                          <m:dPr>
                            <m:ctrlPr>
                              <a:rPr lang="en-IN" b="0" i="1" smtClean="0">
                                <a:latin typeface="Cambria Math" panose="02040503050406030204" pitchFamily="18" charset="0"/>
                              </a:rPr>
                            </m:ctrlPr>
                          </m:dPr>
                          <m:e>
                            <m:r>
                              <a:rPr lang="en-IN" b="0" i="1" smtClean="0">
                                <a:latin typeface="Cambria Math" panose="02040503050406030204" pitchFamily="18" charset="0"/>
                              </a:rPr>
                              <m:t>−∞, </m:t>
                            </m:r>
                            <m:r>
                              <a:rPr lang="en-IN" b="0" i="1" smtClean="0">
                                <a:latin typeface="Cambria Math" panose="02040503050406030204" pitchFamily="18" charset="0"/>
                              </a:rPr>
                              <m:t>𝑥</m:t>
                            </m:r>
                          </m:e>
                        </m:d>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𝜔</m:t>
                        </m:r>
                        <m:r>
                          <a:rPr lang="en-IN" b="0" i="1" smtClean="0">
                            <a:latin typeface="Cambria Math" panose="02040503050406030204" pitchFamily="18" charset="0"/>
                          </a:rPr>
                          <m:t>:</m:t>
                        </m:r>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 </m:t>
                            </m:r>
                            <m:r>
                              <a:rPr lang="en-IN" b="0" i="1" smtClean="0">
                                <a:latin typeface="Cambria Math" panose="02040503050406030204" pitchFamily="18" charset="0"/>
                              </a:rPr>
                              <m:t>𝑥</m:t>
                            </m:r>
                          </m:e>
                        </m:d>
                      </m:e>
                    </m:d>
                  </m:oMath>
                </a14:m>
                <a:r>
                  <a:rPr lang="en-IN" dirty="0"/>
                  <a:t>should be in </a:t>
                </a:r>
                <a14:m>
                  <m:oMath xmlns:m="http://schemas.openxmlformats.org/officeDocument/2006/math">
                    <m:r>
                      <a:rPr lang="en-IN" b="0" i="1" smtClean="0">
                        <a:latin typeface="Cambria Math" panose="02040503050406030204" pitchFamily="18" charset="0"/>
                      </a:rPr>
                      <m:t>ℱ</m:t>
                    </m:r>
                  </m:oMath>
                </a14:m>
                <a:endParaRPr lang="en-GB" dirty="0"/>
              </a:p>
              <a:p>
                <a:pPr lvl="2"/>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Pr</m:t>
                        </m:r>
                      </m:fName>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e>
                        </m:d>
                      </m:e>
                    </m:func>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Pr</m:t>
                        </m:r>
                      </m:fName>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e>
                        </m:d>
                      </m:e>
                    </m:func>
                    <m:r>
                      <a:rPr lang="en-IN" b="0" i="1" smtClean="0">
                        <a:latin typeface="Cambria Math" panose="02040503050406030204" pitchFamily="18" charset="0"/>
                      </a:rPr>
                      <m:t>=0</m:t>
                    </m:r>
                  </m:oMath>
                </a14:m>
                <a:endParaRPr lang="en-GB" dirty="0"/>
              </a:p>
              <a:p>
                <a:r>
                  <a:rPr lang="en-GB" dirty="0"/>
                  <a:t>Uniform probability measure or Lebesgue measure – probability of any interval (</a:t>
                </a:r>
                <a:r>
                  <a:rPr lang="en-GB" dirty="0" err="1"/>
                  <a:t>a,b</a:t>
                </a:r>
                <a:r>
                  <a:rPr lang="en-GB" dirty="0"/>
                  <a:t>) is length of b minus a = b-a</a:t>
                </a:r>
              </a:p>
              <a:p>
                <a:r>
                  <a:rPr lang="en-GB" dirty="0"/>
                  <a:t>If </a:t>
                </a:r>
                <a14:m>
                  <m:oMath xmlns:m="http://schemas.openxmlformats.org/officeDocument/2006/math">
                    <m:r>
                      <m:rPr>
                        <m:sty m:val="p"/>
                      </m:rPr>
                      <a:rPr lang="en-IN" b="0" i="0" smtClean="0">
                        <a:latin typeface="Cambria Math" panose="02040503050406030204" pitchFamily="18" charset="0"/>
                      </a:rPr>
                      <m:t>Ω</m:t>
                    </m:r>
                  </m:oMath>
                </a14:m>
                <a:r>
                  <a:rPr lang="en-GB" dirty="0"/>
                  <a:t> is finite or countably infinite, then </a:t>
                </a:r>
                <a14:m>
                  <m:oMath xmlns:m="http://schemas.openxmlformats.org/officeDocument/2006/math">
                    <m:r>
                      <a:rPr lang="en-IN" b="0" i="1" smtClean="0">
                        <a:latin typeface="Cambria Math" panose="02040503050406030204" pitchFamily="18" charset="0"/>
                      </a:rPr>
                      <m:t>ℱ</m:t>
                    </m:r>
                  </m:oMath>
                </a14:m>
                <a:r>
                  <a:rPr lang="en-GB" dirty="0"/>
                  <a:t> can be the set of all subsets of </a:t>
                </a:r>
                <a14:m>
                  <m:oMath xmlns:m="http://schemas.openxmlformats.org/officeDocument/2006/math">
                    <m:r>
                      <m:rPr>
                        <m:sty m:val="p"/>
                      </m:rPr>
                      <a:rPr lang="en-IN" b="0" i="0" smtClean="0">
                        <a:latin typeface="Cambria Math" panose="02040503050406030204" pitchFamily="18" charset="0"/>
                      </a:rPr>
                      <m:t>Ω</m:t>
                    </m:r>
                  </m:oMath>
                </a14:m>
                <a:r>
                  <a:rPr lang="en-GB" dirty="0"/>
                  <a:t> in which case any real valued function on </a:t>
                </a:r>
                <a14:m>
                  <m:oMath xmlns:m="http://schemas.openxmlformats.org/officeDocument/2006/math">
                    <m:r>
                      <m:rPr>
                        <m:sty m:val="p"/>
                      </m:rPr>
                      <a:rPr lang="en-IN" b="0" i="0" smtClean="0">
                        <a:latin typeface="Cambria Math" panose="02040503050406030204" pitchFamily="18" charset="0"/>
                      </a:rPr>
                      <m:t>Ω</m:t>
                    </m:r>
                  </m:oMath>
                </a14:m>
                <a:r>
                  <a:rPr lang="en-GB" dirty="0"/>
                  <a:t> is a random variable</a:t>
                </a:r>
              </a:p>
            </p:txBody>
          </p:sp>
        </mc:Choice>
        <mc:Fallback>
          <p:sp>
            <p:nvSpPr>
              <p:cNvPr id="3" name="Content Placeholder 2">
                <a:extLst>
                  <a:ext uri="{FF2B5EF4-FFF2-40B4-BE49-F238E27FC236}">
                    <a16:creationId xmlns:a16="http://schemas.microsoft.com/office/drawing/2014/main" id="{0EEFC017-E0E6-B652-2D7E-25B5F6D088B3}"/>
                  </a:ext>
                </a:extLst>
              </p:cNvPr>
              <p:cNvSpPr>
                <a:spLocks noGrp="1" noRot="1" noChangeAspect="1" noMove="1" noResize="1" noEditPoints="1" noAdjustHandles="1" noChangeArrowheads="1" noChangeShapeType="1" noTextEdit="1"/>
              </p:cNvSpPr>
              <p:nvPr>
                <p:ph idx="1"/>
              </p:nvPr>
            </p:nvSpPr>
            <p:spPr>
              <a:blipFill>
                <a:blip r:embed="rId2"/>
                <a:stretch>
                  <a:fillRect l="-665" t="-812" r="-460"/>
                </a:stretch>
              </a:blipFill>
            </p:spPr>
            <p:txBody>
              <a:bodyPr/>
              <a:lstStyle/>
              <a:p>
                <a:r>
                  <a:rPr lang="en-IN">
                    <a:noFill/>
                  </a:rPr>
                  <a:t> </a:t>
                </a:r>
              </a:p>
            </p:txBody>
          </p:sp>
        </mc:Fallback>
      </mc:AlternateContent>
    </p:spTree>
    <p:extLst>
      <p:ext uri="{BB962C8B-B14F-4D97-AF65-F5344CB8AC3E}">
        <p14:creationId xmlns:p14="http://schemas.microsoft.com/office/powerpoint/2010/main" val="2333698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01216-2EB1-413F-7B9F-615F34DB2F49}"/>
              </a:ext>
            </a:extLst>
          </p:cNvPr>
          <p:cNvSpPr>
            <a:spLocks noGrp="1"/>
          </p:cNvSpPr>
          <p:nvPr>
            <p:ph type="title"/>
          </p:nvPr>
        </p:nvSpPr>
        <p:spPr/>
        <p:txBody>
          <a:bodyPr/>
          <a:lstStyle/>
          <a:p>
            <a:r>
              <a:rPr lang="en-IN" dirty="0"/>
              <a:t>Classification of Random Processes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B04D7F-A568-43FF-ECDC-944060C1530E}"/>
                  </a:ext>
                </a:extLst>
              </p:cNvPr>
              <p:cNvSpPr>
                <a:spLocks noGrp="1"/>
              </p:cNvSpPr>
              <p:nvPr>
                <p:ph sz="quarter" idx="10"/>
              </p:nvPr>
            </p:nvSpPr>
            <p:spPr>
              <a:xfrm>
                <a:off x="213643" y="550863"/>
                <a:ext cx="9107637" cy="5952594"/>
              </a:xfrm>
            </p:spPr>
            <p:txBody>
              <a:bodyPr>
                <a:normAutofit fontScale="85000" lnSpcReduction="10000"/>
              </a:bodyPr>
              <a:lstStyle/>
              <a:p>
                <a:r>
                  <a:rPr lang="en-IN" dirty="0"/>
                  <a:t>Classified according to time t and random variable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oMath>
                </a14:m>
                <a:r>
                  <a:rPr lang="en-IN" dirty="0"/>
                  <a:t> where </a:t>
                </a:r>
                <a14:m>
                  <m:oMath xmlns:m="http://schemas.openxmlformats.org/officeDocument/2006/math">
                    <m:r>
                      <a:rPr lang="en-IN" b="0" i="1" smtClean="0">
                        <a:latin typeface="Cambria Math" panose="02040503050406030204" pitchFamily="18" charset="0"/>
                      </a:rPr>
                      <m:t>−∞&lt;</m:t>
                    </m:r>
                    <m:r>
                      <a:rPr lang="en-IN" b="0" i="1" smtClean="0">
                        <a:latin typeface="Cambria Math" panose="02040503050406030204" pitchFamily="18" charset="0"/>
                      </a:rPr>
                      <m:t>𝑡</m:t>
                    </m:r>
                    <m:r>
                      <a:rPr lang="en-IN" b="0" i="1" smtClean="0">
                        <a:latin typeface="Cambria Math" panose="02040503050406030204" pitchFamily="18" charset="0"/>
                      </a:rPr>
                      <m:t>&lt;+∞ </m:t>
                    </m:r>
                    <m:r>
                      <a:rPr lang="en-IN" b="0" i="1" smtClean="0">
                        <a:latin typeface="Cambria Math" panose="02040503050406030204" pitchFamily="18" charset="0"/>
                      </a:rPr>
                      <m:t>𝑎𝑛𝑑</m:t>
                    </m:r>
                    <m:r>
                      <a:rPr lang="en-IN" b="0" i="1" smtClean="0">
                        <a:latin typeface="Cambria Math" panose="02040503050406030204" pitchFamily="18" charset="0"/>
                      </a:rPr>
                      <m:t> −∞&lt;</m:t>
                    </m:r>
                    <m:r>
                      <a:rPr lang="en-IN" b="0" i="1" smtClean="0">
                        <a:latin typeface="Cambria Math" panose="02040503050406030204" pitchFamily="18" charset="0"/>
                      </a:rPr>
                      <m:t>𝑥</m:t>
                    </m:r>
                    <m:r>
                      <a:rPr lang="en-IN" b="0" i="1" smtClean="0">
                        <a:latin typeface="Cambria Math" panose="02040503050406030204" pitchFamily="18" charset="0"/>
                      </a:rPr>
                      <m:t>&lt;∞</m:t>
                    </m:r>
                  </m:oMath>
                </a14:m>
                <a:endParaRPr lang="en-IN" dirty="0"/>
              </a:p>
              <a:p>
                <a:r>
                  <a:rPr lang="en-IN" dirty="0"/>
                  <a:t>Discrete random variables are represented by the </a:t>
                </a:r>
                <a:r>
                  <a:rPr lang="en-IN" b="1" dirty="0"/>
                  <a:t>probability mass function - PMF</a:t>
                </a:r>
                <a:r>
                  <a:rPr lang="en-IN" dirty="0"/>
                  <a:t> </a:t>
                </a:r>
              </a:p>
              <a:p>
                <a:pPr lvl="1"/>
                <a:r>
                  <a:rPr lang="en-IN" b="0" i="0" dirty="0">
                    <a:solidFill>
                      <a:srgbClr val="292929"/>
                    </a:solidFill>
                    <a:effectLst/>
                    <a:latin typeface="source-serif-pro"/>
                  </a:rPr>
                  <a:t>The </a:t>
                </a:r>
                <a:r>
                  <a:rPr lang="en-GB" b="0" i="0" dirty="0">
                    <a:solidFill>
                      <a:srgbClr val="292929"/>
                    </a:solidFill>
                    <a:effectLst/>
                    <a:latin typeface="source-serif-pro"/>
                  </a:rPr>
                  <a:t>probability that the random variable X is equal to k for different values of k</a:t>
                </a:r>
              </a:p>
              <a:p>
                <a:pPr lvl="1"/>
                <a:r>
                  <a:rPr lang="en-IN" b="0" dirty="0"/>
                  <a:t>PMF for tossing a fair dice - </a:t>
                </a: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𝑘</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6</m:t>
                        </m:r>
                      </m:den>
                    </m:f>
                    <m:r>
                      <a:rPr lang="en-IN" b="0" i="1" smtClean="0">
                        <a:latin typeface="Cambria Math" panose="02040503050406030204" pitchFamily="18" charset="0"/>
                      </a:rPr>
                      <m:t>      </m:t>
                    </m:r>
                    <m:r>
                      <a:rPr lang="en-IN" b="0" i="1" smtClean="0">
                        <a:latin typeface="Cambria Math" panose="02040503050406030204" pitchFamily="18" charset="0"/>
                      </a:rPr>
                      <m:t>𝑘</m:t>
                    </m:r>
                    <m:r>
                      <a:rPr lang="en-IN" b="0" i="1" smtClean="0">
                        <a:latin typeface="Cambria Math" panose="02040503050406030204" pitchFamily="18" charset="0"/>
                      </a:rPr>
                      <m:t>=1,2,…,6</m:t>
                    </m:r>
                  </m:oMath>
                </a14:m>
                <a:endParaRPr lang="en-IN" dirty="0"/>
              </a:p>
              <a:p>
                <a:r>
                  <a:rPr lang="en-IN" dirty="0"/>
                  <a:t>Continuous random variables are represented by the </a:t>
                </a:r>
                <a:r>
                  <a:rPr lang="en-IN" b="1" dirty="0"/>
                  <a:t>probability density function – PDF</a:t>
                </a:r>
                <a:r>
                  <a:rPr lang="en-IN" dirty="0"/>
                  <a:t> and is denoted by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b="1" dirty="0"/>
              </a:p>
              <a:p>
                <a:pPr lvl="1"/>
                <a:r>
                  <a:rPr lang="en-GB" dirty="0"/>
                  <a:t>The probability that the random variable X is between x and x + δ</a:t>
                </a:r>
              </a:p>
              <a:p>
                <a:pPr marL="457200" lvl="1"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𝛿</m:t>
                      </m:r>
                      <m:r>
                        <a:rPr lang="en-IN" b="0" i="1" smtClean="0">
                          <a:latin typeface="Cambria Math" panose="02040503050406030204" pitchFamily="18" charset="0"/>
                        </a:rPr>
                        <m:t>)</m:t>
                      </m:r>
                    </m:oMath>
                  </m:oMathPara>
                </a14:m>
                <a:endParaRPr lang="en-GB" dirty="0"/>
              </a:p>
              <a:p>
                <a:r>
                  <a:rPr lang="en-GB" dirty="0"/>
                  <a:t>Both continuous and discrete random variables are represented by </a:t>
                </a:r>
                <a:r>
                  <a:rPr lang="en-GB" b="1" dirty="0"/>
                  <a:t>Cumulative distribution function – CDF </a:t>
                </a:r>
              </a:p>
              <a:p>
                <a:pPr lvl="1"/>
                <a:r>
                  <a:rPr lang="en-GB" dirty="0"/>
                  <a:t>The probability that the random variable X takes values less than or equal to x</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𝑥</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a:p>
                <a:pPr lvl="1"/>
                <a:r>
                  <a:rPr lang="en-IN" dirty="0"/>
                  <a:t>Probability that a random variable X is between a and b is computed as:</a:t>
                </a:r>
              </a:p>
              <a:p>
                <a:pPr lvl="2"/>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𝐹</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a14:m>
                <a:endParaRPr lang="en-IN" dirty="0"/>
              </a:p>
              <a:p>
                <a:r>
                  <a:rPr lang="en-IN" dirty="0"/>
                  <a:t>The CDF and PDF are related to each other:</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0" smtClean="0">
                        <a:latin typeface="Cambria Math" panose="02040503050406030204" pitchFamily="18" charset="0"/>
                      </a:rPr>
                      <m:t>=</m:t>
                    </m:r>
                    <m:nary>
                      <m:naryPr>
                        <m:limLoc m:val="undOvr"/>
                        <m:ctrlPr>
                          <a:rPr lang="en-IN" b="0" i="1" smtClean="0">
                            <a:latin typeface="Cambria Math" panose="02040503050406030204" pitchFamily="18" charset="0"/>
                          </a:rPr>
                        </m:ctrlPr>
                      </m:naryPr>
                      <m:sub>
                        <m:r>
                          <m:rPr>
                            <m:brk m:alnAt="24"/>
                          </m:rPr>
                          <a:rPr lang="en-IN" b="0" i="1" smtClean="0">
                            <a:latin typeface="Cambria Math" panose="02040503050406030204" pitchFamily="18" charset="0"/>
                          </a:rPr>
                          <m:t>−</m:t>
                        </m:r>
                        <m:r>
                          <a:rPr lang="en-IN" b="0" i="1" smtClean="0">
                            <a:latin typeface="Cambria Math" panose="02040503050406030204" pitchFamily="18" charset="0"/>
                          </a:rPr>
                          <m:t>∞</m:t>
                        </m:r>
                      </m:sub>
                      <m:sup>
                        <m:r>
                          <a:rPr lang="en-IN" b="0" i="1" smtClean="0">
                            <a:latin typeface="Cambria Math" panose="02040503050406030204" pitchFamily="18" charset="0"/>
                          </a:rPr>
                          <m:t>𝑥</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𝑑𝑥</m:t>
                        </m:r>
                      </m:e>
                    </m:nary>
                  </m:oMath>
                </a14:m>
                <a:endParaRPr lang="en-IN" b="0"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𝑥</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num>
                      <m:den>
                        <m:r>
                          <a:rPr lang="en-IN" b="0" i="1" smtClean="0">
                            <a:latin typeface="Cambria Math" panose="02040503050406030204" pitchFamily="18" charset="0"/>
                          </a:rPr>
                          <m:t>𝜕</m:t>
                        </m:r>
                        <m:r>
                          <a:rPr lang="en-IN" b="0" i="1" smtClean="0">
                            <a:latin typeface="Cambria Math" panose="02040503050406030204" pitchFamily="18" charset="0"/>
                          </a:rPr>
                          <m:t>𝑥</m:t>
                        </m:r>
                      </m:den>
                    </m:f>
                  </m:oMath>
                </a14:m>
                <a:endParaRPr lang="en-IN" dirty="0"/>
              </a:p>
              <a:p>
                <a:endParaRPr lang="en-IN" dirty="0"/>
              </a:p>
              <a:p>
                <a:pPr marL="93663" indent="0">
                  <a:buNone/>
                </a:pPr>
                <a:endParaRPr lang="en-IN" dirty="0"/>
              </a:p>
            </p:txBody>
          </p:sp>
        </mc:Choice>
        <mc:Fallback xmlns="">
          <p:sp>
            <p:nvSpPr>
              <p:cNvPr id="3" name="Content Placeholder 2">
                <a:extLst>
                  <a:ext uri="{FF2B5EF4-FFF2-40B4-BE49-F238E27FC236}">
                    <a16:creationId xmlns:a16="http://schemas.microsoft.com/office/drawing/2014/main" id="{14B04D7F-A568-43FF-ECDC-944060C1530E}"/>
                  </a:ext>
                </a:extLst>
              </p:cNvPr>
              <p:cNvSpPr>
                <a:spLocks noGrp="1" noRot="1" noChangeAspect="1" noMove="1" noResize="1" noEditPoints="1" noAdjustHandles="1" noChangeArrowheads="1" noChangeShapeType="1" noTextEdit="1"/>
              </p:cNvSpPr>
              <p:nvPr>
                <p:ph sz="quarter" idx="10"/>
              </p:nvPr>
            </p:nvSpPr>
            <p:spPr>
              <a:xfrm>
                <a:off x="213643" y="550863"/>
                <a:ext cx="9107637" cy="5952594"/>
              </a:xfrm>
              <a:blipFill>
                <a:blip r:embed="rId2"/>
                <a:stretch>
                  <a:fillRect t="-1024" r="-201" b="-15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4DCB56C0-783A-F9EF-CA45-A032E55B4615}"/>
                  </a:ext>
                </a:extLst>
              </p:cNvPr>
              <p:cNvGraphicFramePr/>
              <p:nvPr>
                <p:extLst>
                  <p:ext uri="{D42A27DB-BD31-4B8C-83A1-F6EECF244321}">
                    <p14:modId xmlns:p14="http://schemas.microsoft.com/office/powerpoint/2010/main" val="1306573965"/>
                  </p:ext>
                </p:extLst>
              </p:nvPr>
            </p:nvGraphicFramePr>
            <p:xfrm>
              <a:off x="9321281" y="643331"/>
              <a:ext cx="2787702" cy="4945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4DCB56C0-783A-F9EF-CA45-A032E55B4615}"/>
                  </a:ext>
                </a:extLst>
              </p:cNvPr>
              <p:cNvGraphicFramePr/>
              <p:nvPr>
                <p:extLst>
                  <p:ext uri="{D42A27DB-BD31-4B8C-83A1-F6EECF244321}">
                    <p14:modId xmlns:p14="http://schemas.microsoft.com/office/powerpoint/2010/main" val="1306573965"/>
                  </p:ext>
                </p:extLst>
              </p:nvPr>
            </p:nvGraphicFramePr>
            <p:xfrm>
              <a:off x="9321281" y="643331"/>
              <a:ext cx="2787702" cy="494570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296033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5AFF-E55B-371E-B3B8-52E603D5C450}"/>
              </a:ext>
            </a:extLst>
          </p:cNvPr>
          <p:cNvSpPr>
            <a:spLocks noGrp="1"/>
          </p:cNvSpPr>
          <p:nvPr>
            <p:ph type="title"/>
          </p:nvPr>
        </p:nvSpPr>
        <p:spPr/>
        <p:txBody>
          <a:bodyPr/>
          <a:lstStyle/>
          <a:p>
            <a:r>
              <a:rPr lang="en-IN" dirty="0"/>
              <a:t>Properties of Random Variable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2176B6-C4C1-D217-0954-FFEFD8AE5F68}"/>
                  </a:ext>
                </a:extLst>
              </p:cNvPr>
              <p:cNvSpPr>
                <a:spLocks noGrp="1"/>
              </p:cNvSpPr>
              <p:nvPr>
                <p:ph sz="quarter" idx="10"/>
              </p:nvPr>
            </p:nvSpPr>
            <p:spPr/>
            <p:txBody>
              <a:bodyPr>
                <a:normAutofit fontScale="55000" lnSpcReduction="20000"/>
              </a:bodyPr>
              <a:lstStyle/>
              <a:p>
                <a:r>
                  <a:rPr lang="en-IN" dirty="0"/>
                  <a:t>Mean or Expected Value</a:t>
                </a:r>
              </a:p>
              <a:p>
                <a:pPr lvl="1"/>
                <a:r>
                  <a:rPr lang="en-IN" dirty="0">
                    <a:latin typeface="Cambria Math" panose="02040503050406030204" pitchFamily="18" charset="0"/>
                  </a:rPr>
                  <a:t>Mean </a:t>
                </a:r>
                <a14:m>
                  <m:oMath xmlns:m="http://schemas.openxmlformats.org/officeDocument/2006/math">
                    <m:r>
                      <a:rPr lang="en-IN" b="0" i="1" smtClean="0">
                        <a:latin typeface="Cambria Math" panose="02040503050406030204" pitchFamily="18" charset="0"/>
                      </a:rPr>
                      <m:t>𝜇</m:t>
                    </m:r>
                    <m:r>
                      <a:rPr lang="en-IN" b="0" i="1" smtClean="0">
                        <a:latin typeface="Cambria Math" panose="02040503050406030204" pitchFamily="18" charset="0"/>
                      </a:rPr>
                      <m:t>=</m:t>
                    </m:r>
                    <m:nary>
                      <m:naryPr>
                        <m:chr m:val="∑"/>
                        <m:subHide m:val="on"/>
                        <m:supHide m:val="on"/>
                        <m:ctrlPr>
                          <a:rPr lang="en-IN" b="0" i="1" smtClean="0">
                            <a:latin typeface="Cambria Math" panose="02040503050406030204" pitchFamily="18" charset="0"/>
                          </a:rPr>
                        </m:ctrlPr>
                      </m:naryPr>
                      <m:sub/>
                      <m:sup/>
                      <m:e>
                        <m:r>
                          <a:rPr lang="en-IN" b="0" i="1" smtClean="0">
                            <a:latin typeface="Cambria Math" panose="02040503050406030204" pitchFamily="18" charset="0"/>
                          </a:rPr>
                          <m:t>𝑋𝑃</m:t>
                        </m:r>
                      </m:e>
                    </m:nary>
                  </m:oMath>
                </a14:m>
                <a:r>
                  <a:rPr lang="en-IN" b="0" dirty="0">
                    <a:latin typeface="Cambria Math" panose="02040503050406030204" pitchFamily="18" charset="0"/>
                  </a:rPr>
                  <a:t> </a:t>
                </a:r>
                <a:endParaRPr lang="en-IN" dirty="0">
                  <a:latin typeface="Cambria Math" panose="02040503050406030204" pitchFamily="18" charset="0"/>
                </a:endParaRPr>
              </a:p>
              <a:p>
                <a:pPr lvl="2"/>
                <a:r>
                  <a:rPr lang="en-IN" b="0" dirty="0">
                    <a:latin typeface="Cambria Math" panose="02040503050406030204" pitchFamily="18" charset="0"/>
                  </a:rPr>
                  <a:t>Where X </a:t>
                </a:r>
                <a:r>
                  <a:rPr lang="en-IN" dirty="0">
                    <a:latin typeface="Cambria Math" panose="02040503050406030204" pitchFamily="18" charset="0"/>
                  </a:rPr>
                  <a:t>– all possible values of random variable X</a:t>
                </a:r>
              </a:p>
              <a:p>
                <a:pPr lvl="2"/>
                <a:r>
                  <a:rPr lang="en-IN" b="0" dirty="0">
                    <a:latin typeface="Cambria Math" panose="02040503050406030204" pitchFamily="18" charset="0"/>
                  </a:rPr>
                  <a:t>P is the respective probability</a:t>
                </a:r>
              </a:p>
              <a:p>
                <a:pPr lvl="1"/>
                <a14:m>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Σ</m:t>
                                </m:r>
                              </m:e>
                              <m:sub>
                                <m:r>
                                  <a:rPr lang="en-IN" b="0" i="1" smtClean="0">
                                    <a:latin typeface="Cambria Math" panose="02040503050406030204" pitchFamily="18" charset="0"/>
                                  </a:rPr>
                                  <m:t>𝑥</m:t>
                                </m:r>
                              </m:sub>
                            </m:sSub>
                            <m:r>
                              <a:rPr lang="en-IN" b="0" i="1" smtClean="0">
                                <a:latin typeface="Cambria Math" panose="02040503050406030204" pitchFamily="18" charset="0"/>
                              </a:rPr>
                              <m:t>𝑥</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𝐷𝑖𝑠𝑐𝑟𝑒𝑡𝑒</m:t>
                            </m:r>
                            <m:r>
                              <a:rPr lang="en-IN" b="0" i="1" smtClean="0">
                                <a:latin typeface="Cambria Math" panose="02040503050406030204" pitchFamily="18" charset="0"/>
                              </a:rPr>
                              <m:t> </m:t>
                            </m:r>
                            <m:r>
                              <a:rPr lang="en-IN" b="0" i="1" smtClean="0">
                                <a:latin typeface="Cambria Math" panose="02040503050406030204" pitchFamily="18" charset="0"/>
                              </a:rPr>
                              <m:t>𝑅</m:t>
                            </m:r>
                            <m:r>
                              <a:rPr lang="en-IN" b="0" i="1" smtClean="0">
                                <a:latin typeface="Cambria Math" panose="02040503050406030204" pitchFamily="18" charset="0"/>
                              </a:rPr>
                              <m:t>.</m:t>
                            </m:r>
                            <m:r>
                              <a:rPr lang="en-IN" b="0" i="1" smtClean="0">
                                <a:latin typeface="Cambria Math" panose="02040503050406030204" pitchFamily="18" charset="0"/>
                              </a:rPr>
                              <m:t>𝑉</m:t>
                            </m:r>
                            <m:r>
                              <a:rPr lang="en-IN" b="0" i="1" smtClean="0">
                                <a:latin typeface="Cambria Math" panose="02040503050406030204" pitchFamily="18" charset="0"/>
                              </a:rPr>
                              <m:t>.</m:t>
                            </m:r>
                          </m:e>
                          <m:e>
                            <m:nary>
                              <m:naryPr>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𝑥</m:t>
                                </m:r>
                              </m:sub>
                              <m:sup>
                                <m:r>
                                  <a:rPr lang="en-IN" b="0" i="1" smtClean="0">
                                    <a:latin typeface="Cambria Math" panose="02040503050406030204" pitchFamily="18" charset="0"/>
                                  </a:rPr>
                                  <m:t> </m:t>
                                </m:r>
                              </m:sup>
                              <m:e>
                                <m:r>
                                  <a:rPr lang="en-IN" b="0" i="1" smtClean="0">
                                    <a:latin typeface="Cambria Math" panose="02040503050406030204" pitchFamily="18" charset="0"/>
                                  </a:rPr>
                                  <m:t>𝑥</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 −</m:t>
                                </m:r>
                                <m:r>
                                  <a:rPr lang="en-IN" b="0" i="1" smtClean="0">
                                    <a:latin typeface="Cambria Math" panose="02040503050406030204" pitchFamily="18" charset="0"/>
                                  </a:rPr>
                                  <m:t>𝐶𝑜𝑛𝑡𝑖𝑛𝑢𝑜𝑢𝑠</m:t>
                                </m:r>
                                <m:r>
                                  <a:rPr lang="en-IN" b="0" i="1" smtClean="0">
                                    <a:latin typeface="Cambria Math" panose="02040503050406030204" pitchFamily="18" charset="0"/>
                                  </a:rPr>
                                  <m:t> </m:t>
                                </m:r>
                                <m:r>
                                  <a:rPr lang="en-IN" b="0" i="1" smtClean="0">
                                    <a:latin typeface="Cambria Math" panose="02040503050406030204" pitchFamily="18" charset="0"/>
                                  </a:rPr>
                                  <m:t>𝑅</m:t>
                                </m:r>
                                <m:r>
                                  <a:rPr lang="en-IN" b="0" i="1" smtClean="0">
                                    <a:latin typeface="Cambria Math" panose="02040503050406030204" pitchFamily="18" charset="0"/>
                                  </a:rPr>
                                  <m:t>.</m:t>
                                </m:r>
                                <m:r>
                                  <a:rPr lang="en-IN" b="0" i="1" smtClean="0">
                                    <a:latin typeface="Cambria Math" panose="02040503050406030204" pitchFamily="18" charset="0"/>
                                  </a:rPr>
                                  <m:t>𝑉</m:t>
                                </m:r>
                                <m:r>
                                  <a:rPr lang="en-IN" b="0" i="1" smtClean="0">
                                    <a:latin typeface="Cambria Math" panose="02040503050406030204" pitchFamily="18" charset="0"/>
                                  </a:rPr>
                                  <m:t>.</m:t>
                                </m:r>
                              </m:e>
                            </m:nary>
                          </m:e>
                        </m:eqArr>
                      </m:e>
                    </m:d>
                  </m:oMath>
                </a14:m>
                <a:endParaRPr lang="en-IN" dirty="0"/>
              </a:p>
              <a:p>
                <a:pPr lvl="1"/>
                <a:r>
                  <a:rPr lang="en-IN" dirty="0"/>
                  <a:t>Continuous random variables are defined by PDF and are calculated using integration</a:t>
                </a:r>
              </a:p>
              <a:p>
                <a:pPr lvl="1"/>
                <a:r>
                  <a:rPr lang="en-IN" dirty="0"/>
                  <a:t>Discrete random variables are defined by PMF and are computed using summation</a:t>
                </a:r>
              </a:p>
              <a:p>
                <a:r>
                  <a:rPr lang="en-IN" dirty="0"/>
                  <a:t>Standard Deviation</a:t>
                </a:r>
              </a:p>
              <a:p>
                <a:pPr lvl="1"/>
                <a:r>
                  <a:rPr lang="en-IN" dirty="0"/>
                  <a:t>Is a measure of dispersion /variation from the mean – typical deviation from the mean – represented by </a:t>
                </a:r>
                <a14:m>
                  <m:oMath xmlns:m="http://schemas.openxmlformats.org/officeDocument/2006/math">
                    <m:r>
                      <a:rPr lang="en-IN" b="0" i="1" smtClean="0">
                        <a:latin typeface="Cambria Math" panose="02040503050406030204" pitchFamily="18" charset="0"/>
                      </a:rPr>
                      <m:t>𝜎</m:t>
                    </m:r>
                  </m:oMath>
                </a14:m>
                <a:endParaRPr lang="en-IN" dirty="0"/>
              </a:p>
              <a:p>
                <a:pPr lvl="1"/>
                <a:r>
                  <a:rPr lang="en-IN" b="0" dirty="0"/>
                  <a:t>Population </a:t>
                </a:r>
                <a14:m>
                  <m:oMath xmlns:m="http://schemas.openxmlformats.org/officeDocument/2006/math">
                    <m:r>
                      <a:rPr lang="en-IN" b="0" i="1" smtClean="0">
                        <a:latin typeface="Cambria Math" panose="02040503050406030204" pitchFamily="18" charset="0"/>
                      </a:rPr>
                      <m:t>𝜎</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𝑁</m:t>
                                </m:r>
                              </m:den>
                            </m:f>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𝑁</m:t>
                                </m:r>
                              </m:sup>
                              <m:e>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m:t>
                                        </m:r>
                                        <m:r>
                                          <a:rPr lang="en-IN" i="1">
                                            <a:latin typeface="Cambria Math" panose="02040503050406030204" pitchFamily="18" charset="0"/>
                                          </a:rPr>
                                          <m:t>𝑋</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𝜇</m:t>
                                    </m:r>
                                    <m:r>
                                      <a:rPr lang="en-IN" i="1">
                                        <a:latin typeface="Cambria Math" panose="02040503050406030204" pitchFamily="18" charset="0"/>
                                      </a:rPr>
                                      <m:t>)</m:t>
                                    </m:r>
                                  </m:e>
                                  <m:sup>
                                    <m:r>
                                      <a:rPr lang="en-IN" i="1">
                                        <a:latin typeface="Cambria Math" panose="02040503050406030204" pitchFamily="18" charset="0"/>
                                      </a:rPr>
                                      <m:t>2</m:t>
                                    </m:r>
                                  </m:sup>
                                </m:sSup>
                              </m:e>
                            </m:nary>
                          </m:e>
                        </m:d>
                      </m:e>
                    </m:rad>
                  </m:oMath>
                </a14:m>
                <a:endParaRPr lang="en-IN" b="0" dirty="0"/>
              </a:p>
              <a:p>
                <a:pPr lvl="2"/>
                <a14:m>
                  <m:oMath xmlns:m="http://schemas.openxmlformats.org/officeDocument/2006/math">
                    <m:r>
                      <a:rPr lang="en-IN" b="0" i="1" smtClean="0">
                        <a:latin typeface="Cambria Math" panose="02040503050406030204" pitchFamily="18" charset="0"/>
                      </a:rPr>
                      <m:t>𝜎</m:t>
                    </m:r>
                  </m:oMath>
                </a14:m>
                <a:r>
                  <a:rPr lang="en-IN" dirty="0"/>
                  <a:t> – Population standard deviation</a:t>
                </a:r>
              </a:p>
              <a:p>
                <a:pPr lvl="2"/>
                <a:r>
                  <a:rPr lang="en-IN" dirty="0"/>
                  <a:t>N – Number of observations in population</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oMath>
                </a14:m>
                <a:r>
                  <a:rPr lang="en-IN" dirty="0"/>
                  <a:t> - </a:t>
                </a:r>
                <a:r>
                  <a:rPr lang="en-IN" dirty="0" err="1"/>
                  <a:t>i</a:t>
                </a:r>
                <a:r>
                  <a:rPr lang="en-IN" baseline="30000" dirty="0" err="1"/>
                  <a:t>th</a:t>
                </a:r>
                <a:r>
                  <a:rPr lang="en-IN" dirty="0"/>
                  <a:t> observation in population</a:t>
                </a:r>
              </a:p>
              <a:p>
                <a:pPr lvl="2"/>
                <a14:m>
                  <m:oMath xmlns:m="http://schemas.openxmlformats.org/officeDocument/2006/math">
                    <m:r>
                      <a:rPr lang="en-IN" b="0" i="1" smtClean="0">
                        <a:latin typeface="Cambria Math" panose="02040503050406030204" pitchFamily="18" charset="0"/>
                      </a:rPr>
                      <m:t>𝜇</m:t>
                    </m:r>
                  </m:oMath>
                </a14:m>
                <a:r>
                  <a:rPr lang="en-IN" dirty="0"/>
                  <a:t> – Population mean</a:t>
                </a:r>
              </a:p>
              <a:p>
                <a:pPr lvl="1"/>
                <a:r>
                  <a:rPr lang="en-IN" dirty="0"/>
                  <a:t>Sample standard deviation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𝑠</m:t>
                        </m:r>
                      </m:sub>
                    </m:sSub>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𝑁</m:t>
                            </m:r>
                          </m:den>
                        </m:f>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𝑁</m:t>
                            </m:r>
                          </m:sup>
                          <m:e>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 )</m:t>
                                </m:r>
                              </m:e>
                              <m:sup>
                                <m:r>
                                  <a:rPr lang="en-IN" b="0" i="1" smtClean="0">
                                    <a:latin typeface="Cambria Math" panose="02040503050406030204" pitchFamily="18" charset="0"/>
                                  </a:rPr>
                                  <m:t>2</m:t>
                                </m:r>
                              </m:sup>
                            </m:sSup>
                          </m:e>
                        </m:nary>
                      </m:e>
                    </m:rad>
                  </m:oMath>
                </a14:m>
                <a:endParaRPr lang="en-IN" b="0" dirty="0"/>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𝑠</m:t>
                        </m:r>
                      </m:sub>
                    </m:sSub>
                  </m:oMath>
                </a14:m>
                <a:r>
                  <a:rPr lang="en-IN" dirty="0"/>
                  <a:t> – Sample standard deviation</a:t>
                </a:r>
              </a:p>
              <a:p>
                <a:pPr lvl="2"/>
                <a:r>
                  <a:rPr lang="en-IN" dirty="0"/>
                  <a:t>N – Number of observations in sample</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oMath>
                </a14:m>
                <a:r>
                  <a:rPr lang="en-IN" dirty="0"/>
                  <a:t> - </a:t>
                </a:r>
                <a:r>
                  <a:rPr lang="en-IN" dirty="0" err="1"/>
                  <a:t>i</a:t>
                </a:r>
                <a:r>
                  <a:rPr lang="en-IN" baseline="30000" dirty="0" err="1"/>
                  <a:t>th</a:t>
                </a:r>
                <a:r>
                  <a:rPr lang="en-IN" dirty="0"/>
                  <a:t> observation in sample</a:t>
                </a:r>
              </a:p>
              <a:p>
                <a:pPr lvl="2"/>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IN" dirty="0"/>
                  <a:t> – Sample mean</a:t>
                </a:r>
              </a:p>
              <a:p>
                <a:pPr lvl="2"/>
                <a:endParaRPr lang="en-IN" dirty="0"/>
              </a:p>
              <a:p>
                <a:r>
                  <a:rPr lang="en-IN" dirty="0"/>
                  <a:t>Variance</a:t>
                </a:r>
              </a:p>
              <a:p>
                <a:pPr lvl="1"/>
                <a:r>
                  <a:rPr lang="en-IN" dirty="0"/>
                  <a:t>Is a dispersion or variability of a random variable from </a:t>
                </a:r>
                <a:r>
                  <a:rPr lang="en-IN" b="1" dirty="0"/>
                  <a:t>the mean</a:t>
                </a:r>
              </a:p>
              <a:p>
                <a:pPr lvl="1"/>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r>
                      <a:rPr lang="en-IN" b="0" i="1" smtClean="0">
                        <a:latin typeface="Cambria Math" panose="02040503050406030204" pitchFamily="18" charset="0"/>
                      </a:rPr>
                      <m:t>= </m:t>
                    </m:r>
                    <m:r>
                      <a:rPr lang="en-IN" b="0" i="1" smtClean="0">
                        <a:latin typeface="Cambria Math" panose="02040503050406030204" pitchFamily="18" charset="0"/>
                      </a:rPr>
                      <m:t>𝑉𝑎𝑟</m:t>
                    </m:r>
                    <m:d>
                      <m:dPr>
                        <m:ctrlPr>
                          <a:rPr lang="en-IN" i="1" smtClean="0">
                            <a:latin typeface="Cambria Math" panose="02040503050406030204" pitchFamily="18" charset="0"/>
                          </a:rPr>
                        </m:ctrlPr>
                      </m:dPr>
                      <m:e>
                        <m:r>
                          <a:rPr lang="en-IN" b="0" i="1" smtClean="0">
                            <a:latin typeface="Cambria Math" panose="02040503050406030204" pitchFamily="18" charset="0"/>
                          </a:rPr>
                          <m:t>𝑋</m:t>
                        </m:r>
                      </m:e>
                    </m:d>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X</m:t>
                                </m:r>
                                <m:r>
                                  <a:rPr lang="en-IN" b="0" i="0" smtClean="0">
                                    <a:latin typeface="Cambria Math" panose="02040503050406030204" pitchFamily="18" charset="0"/>
                                  </a:rPr>
                                  <m:t>−</m:t>
                                </m:r>
                                <m:r>
                                  <m:rPr>
                                    <m:sty m:val="p"/>
                                  </m:rPr>
                                  <a:rPr lang="en-IN" b="0" i="0" smtClean="0">
                                    <a:latin typeface="Cambria Math" panose="02040503050406030204" pitchFamily="18" charset="0"/>
                                  </a:rPr>
                                  <m:t>E</m:t>
                                </m:r>
                                <m:d>
                                  <m:dPr>
                                    <m:begChr m:val="["/>
                                    <m:endChr m:val="]"/>
                                    <m:ctrlPr>
                                      <a:rPr lang="en-IN" b="0" i="1" smtClean="0">
                                        <a:latin typeface="Cambria Math" panose="02040503050406030204" pitchFamily="18" charset="0"/>
                                      </a:rPr>
                                    </m:ctrlPr>
                                  </m:dPr>
                                  <m:e>
                                    <m:r>
                                      <m:rPr>
                                        <m:sty m:val="p"/>
                                      </m:rPr>
                                      <a:rPr lang="en-IN" b="0" i="0" smtClean="0">
                                        <a:latin typeface="Cambria Math" panose="02040503050406030204" pitchFamily="18" charset="0"/>
                                      </a:rPr>
                                      <m:t>X</m:t>
                                    </m:r>
                                  </m:e>
                                </m:d>
                              </m:e>
                            </m:d>
                          </m:e>
                          <m:sup>
                            <m:r>
                              <a:rPr lang="en-IN" b="0" i="0" smtClean="0">
                                <a:latin typeface="Cambria Math" panose="02040503050406030204" pitchFamily="18" charset="0"/>
                              </a:rPr>
                              <m:t>2</m:t>
                            </m:r>
                          </m:sup>
                        </m:sSup>
                      </m:e>
                    </m:d>
                    <m:r>
                      <a:rPr lang="en-IN" b="0" i="0" smtClean="0">
                        <a:latin typeface="Cambria Math" panose="02040503050406030204" pitchFamily="18" charset="0"/>
                      </a:rPr>
                      <m:t>=</m:t>
                    </m:r>
                    <m:r>
                      <m:rPr>
                        <m:sty m:val="p"/>
                      </m:rPr>
                      <a:rPr lang="en-IN" b="0" i="0" smtClean="0">
                        <a:latin typeface="Cambria Math" panose="02040503050406030204" pitchFamily="18" charset="0"/>
                      </a:rPr>
                      <m:t>E</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X</m:t>
                            </m:r>
                          </m:e>
                          <m:sup>
                            <m:r>
                              <a:rPr lang="en-IN" b="0" i="0" smtClean="0">
                                <a:latin typeface="Cambria Math" panose="02040503050406030204" pitchFamily="18" charset="0"/>
                              </a:rPr>
                              <m:t>2</m:t>
                            </m:r>
                          </m:sup>
                        </m:sSup>
                      </m:e>
                    </m:d>
                    <m:r>
                      <a:rPr lang="en-IN" b="0" i="0" smtClean="0">
                        <a:latin typeface="Cambria Math" panose="02040503050406030204" pitchFamily="18" charset="0"/>
                      </a:rPr>
                      <m:t>−</m:t>
                    </m:r>
                    <m:r>
                      <m:rPr>
                        <m:sty m:val="p"/>
                      </m:rPr>
                      <a:rPr lang="en-IN" b="0" i="0" smtClean="0">
                        <a:latin typeface="Cambria Math" panose="02040503050406030204" pitchFamily="18" charset="0"/>
                      </a:rPr>
                      <m:t>E</m:t>
                    </m:r>
                    <m:sSup>
                      <m:sSupPr>
                        <m:ctrlPr>
                          <a:rPr lang="en-IN" b="0" i="1" smtClean="0">
                            <a:latin typeface="Cambria Math" panose="02040503050406030204" pitchFamily="18" charset="0"/>
                          </a:rPr>
                        </m:ctrlPr>
                      </m:sSupPr>
                      <m:e>
                        <m:r>
                          <a:rPr lang="en-IN" b="0" i="0" smtClean="0">
                            <a:latin typeface="Cambria Math" panose="02040503050406030204" pitchFamily="18" charset="0"/>
                          </a:rPr>
                          <m:t>[</m:t>
                        </m:r>
                        <m:r>
                          <m:rPr>
                            <m:sty m:val="p"/>
                          </m:rPr>
                          <a:rPr lang="en-IN" b="0" i="0" smtClean="0">
                            <a:latin typeface="Cambria Math" panose="02040503050406030204" pitchFamily="18" charset="0"/>
                          </a:rPr>
                          <m:t>X</m:t>
                        </m:r>
                        <m:r>
                          <a:rPr lang="en-IN" b="0" i="1" smtClean="0">
                            <a:latin typeface="Cambria Math" panose="02040503050406030204" pitchFamily="18" charset="0"/>
                          </a:rPr>
                          <m:t>]</m:t>
                        </m:r>
                      </m:e>
                      <m:sup>
                        <m:r>
                          <a:rPr lang="en-IN" b="0" i="0" smtClean="0">
                            <a:latin typeface="Cambria Math" panose="02040503050406030204" pitchFamily="18" charset="0"/>
                          </a:rPr>
                          <m:t>2</m:t>
                        </m:r>
                      </m:sup>
                    </m:sSup>
                  </m:oMath>
                </a14:m>
                <a:endParaRPr lang="en-IN" dirty="0"/>
              </a:p>
              <a:p>
                <a:pPr lvl="1"/>
                <a:r>
                  <a:rPr lang="en-IN" dirty="0"/>
                  <a:t>Where </a:t>
                </a:r>
                <a14:m>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𝑋</m:t>
                            </m:r>
                          </m:e>
                          <m:sup>
                            <m:r>
                              <a:rPr lang="en-IN" b="0" i="1" smtClean="0">
                                <a:latin typeface="Cambria Math" panose="02040503050406030204" pitchFamily="18" charset="0"/>
                              </a:rPr>
                              <m:t>2</m:t>
                            </m:r>
                          </m:sup>
                        </m:sSup>
                      </m:e>
                    </m:d>
                    <m:r>
                      <a:rPr lang="en-IN" b="0" i="1" smtClean="0">
                        <a:latin typeface="Cambria Math" panose="02040503050406030204" pitchFamily="18" charset="0"/>
                      </a:rPr>
                      <m:t>=</m:t>
                    </m:r>
                    <m:nary>
                      <m:naryPr>
                        <m:chr m:val="∑"/>
                        <m:subHide m:val="on"/>
                        <m:supHide m:val="on"/>
                        <m:ctrlPr>
                          <a:rPr lang="en-IN" b="0" i="1" smtClean="0">
                            <a:latin typeface="Cambria Math" panose="02040503050406030204" pitchFamily="18" charset="0"/>
                          </a:rPr>
                        </m:ctrlPr>
                      </m:naryPr>
                      <m:sub/>
                      <m:sup/>
                      <m:e>
                        <m:sSup>
                          <m:sSupPr>
                            <m:ctrlPr>
                              <a:rPr lang="en-IN" b="0" i="1" smtClean="0">
                                <a:latin typeface="Cambria Math" panose="02040503050406030204" pitchFamily="18" charset="0"/>
                              </a:rPr>
                            </m:ctrlPr>
                          </m:sSupPr>
                          <m:e>
                            <m:r>
                              <a:rPr lang="en-IN" b="0" i="1" smtClean="0">
                                <a:latin typeface="Cambria Math" panose="02040503050406030204" pitchFamily="18" charset="0"/>
                              </a:rPr>
                              <m:t>𝑋</m:t>
                            </m:r>
                          </m:e>
                          <m:sup>
                            <m:r>
                              <a:rPr lang="en-IN" b="0" i="1" smtClean="0">
                                <a:latin typeface="Cambria Math" panose="02040503050406030204" pitchFamily="18" charset="0"/>
                              </a:rPr>
                              <m:t>2</m:t>
                            </m:r>
                          </m:sup>
                        </m:sSup>
                        <m:r>
                          <a:rPr lang="en-IN" b="0" i="1" smtClean="0">
                            <a:latin typeface="Cambria Math" panose="02040503050406030204" pitchFamily="18" charset="0"/>
                          </a:rPr>
                          <m:t>𝑃</m:t>
                        </m:r>
                      </m:e>
                    </m:nary>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e>
                    </m:d>
                    <m:r>
                      <a:rPr lang="en-IN" b="0" i="1" smtClean="0">
                        <a:latin typeface="Cambria Math" panose="02040503050406030204" pitchFamily="18" charset="0"/>
                      </a:rPr>
                      <m:t>=</m:t>
                    </m:r>
                    <m:nary>
                      <m:naryPr>
                        <m:chr m:val="∑"/>
                        <m:subHide m:val="on"/>
                        <m:supHide m:val="on"/>
                        <m:ctrlPr>
                          <a:rPr lang="en-IN" b="0" i="1" smtClean="0">
                            <a:latin typeface="Cambria Math" panose="02040503050406030204" pitchFamily="18" charset="0"/>
                          </a:rPr>
                        </m:ctrlPr>
                      </m:naryPr>
                      <m:sub/>
                      <m:sup/>
                      <m:e>
                        <m:r>
                          <a:rPr lang="en-IN" b="0" i="1" smtClean="0">
                            <a:latin typeface="Cambria Math" panose="02040503050406030204" pitchFamily="18" charset="0"/>
                          </a:rPr>
                          <m:t>𝑋𝑃</m:t>
                        </m:r>
                      </m:e>
                    </m:nary>
                  </m:oMath>
                </a14:m>
                <a:endParaRPr lang="en-IN" dirty="0"/>
              </a:p>
              <a:p>
                <a:r>
                  <a:rPr lang="en-IN" dirty="0"/>
                  <a:t>Covariance</a:t>
                </a:r>
              </a:p>
              <a:p>
                <a:pPr lvl="1"/>
                <a:r>
                  <a:rPr lang="en-IN" dirty="0"/>
                  <a:t>Is a measure of linear variability of two random variables with respect to each other</a:t>
                </a:r>
              </a:p>
              <a:p>
                <a:pPr lvl="1"/>
                <a14:m>
                  <m:oMath xmlns:m="http://schemas.openxmlformats.org/officeDocument/2006/math">
                    <m:r>
                      <a:rPr lang="en-IN" b="0" i="1" smtClean="0">
                        <a:latin typeface="Cambria Math" panose="02040503050406030204" pitchFamily="18" charset="0"/>
                      </a:rPr>
                      <m:t>𝐶𝑜𝑣</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e>
                    </m:d>
                    <m:r>
                      <a:rPr lang="en-IN" b="0" i="1" smtClean="0">
                        <a:latin typeface="Cambria Math" panose="02040503050406030204" pitchFamily="18" charset="0"/>
                      </a:rPr>
                      <m:t>=</m:t>
                    </m:r>
                    <m:r>
                      <a:rPr lang="en-IN" b="0" i="1" smtClean="0">
                        <a:latin typeface="Cambria Math" panose="02040503050406030204" pitchFamily="18" charset="0"/>
                      </a:rPr>
                      <m:t>𝐸</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e>
                        </m:d>
                      </m:e>
                    </m:d>
                    <m:d>
                      <m:dPr>
                        <m:ctrlPr>
                          <a:rPr lang="en-IN" b="0" i="1" smtClean="0">
                            <a:latin typeface="Cambria Math" panose="02040503050406030204" pitchFamily="18" charset="0"/>
                          </a:rPr>
                        </m:ctrlPr>
                      </m:dPr>
                      <m:e>
                        <m:r>
                          <a:rPr lang="en-IN" b="0" i="1" smtClean="0">
                            <a:latin typeface="Cambria Math" panose="02040503050406030204" pitchFamily="18" charset="0"/>
                          </a:rPr>
                          <m:t>𝑌</m:t>
                        </m:r>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𝑌</m:t>
                            </m:r>
                          </m:e>
                        </m:d>
                      </m:e>
                    </m:d>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𝑋𝑌</m:t>
                        </m:r>
                      </m:e>
                    </m:d>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e>
                    </m:d>
                    <m:r>
                      <a:rPr lang="en-IN" b="0" i="1" smtClean="0">
                        <a:latin typeface="Cambria Math" panose="02040503050406030204" pitchFamily="18" charset="0"/>
                      </a:rPr>
                      <m:t>𝐸</m:t>
                    </m:r>
                    <m:r>
                      <a:rPr lang="en-IN" b="0" i="1" smtClean="0">
                        <a:latin typeface="Cambria Math" panose="02040503050406030204" pitchFamily="18" charset="0"/>
                      </a:rPr>
                      <m:t>[</m:t>
                    </m:r>
                    <m:r>
                      <a:rPr lang="en-IN" b="0" i="1" smtClean="0">
                        <a:latin typeface="Cambria Math" panose="02040503050406030204" pitchFamily="18" charset="0"/>
                      </a:rPr>
                      <m:t>𝑌</m:t>
                    </m:r>
                    <m:r>
                      <a:rPr lang="en-IN" b="0" i="1"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372176B6-C4C1-D217-0954-FFEFD8AE5F68}"/>
                  </a:ext>
                </a:extLst>
              </p:cNvPr>
              <p:cNvSpPr>
                <a:spLocks noGrp="1" noRot="1" noChangeAspect="1" noMove="1" noResize="1" noEditPoints="1" noAdjustHandles="1" noChangeArrowheads="1" noChangeShapeType="1" noTextEdit="1"/>
              </p:cNvSpPr>
              <p:nvPr>
                <p:ph sz="quarter" idx="10"/>
              </p:nvPr>
            </p:nvSpPr>
            <p:spPr>
              <a:blipFill>
                <a:blip r:embed="rId2"/>
                <a:stretch>
                  <a:fillRect t="-4504"/>
                </a:stretch>
              </a:blipFill>
            </p:spPr>
            <p:txBody>
              <a:bodyPr/>
              <a:lstStyle/>
              <a:p>
                <a:r>
                  <a:rPr lang="en-IN">
                    <a:noFill/>
                  </a:rPr>
                  <a:t> </a:t>
                </a:r>
              </a:p>
            </p:txBody>
          </p:sp>
        </mc:Fallback>
      </mc:AlternateContent>
    </p:spTree>
    <p:extLst>
      <p:ext uri="{BB962C8B-B14F-4D97-AF65-F5344CB8AC3E}">
        <p14:creationId xmlns:p14="http://schemas.microsoft.com/office/powerpoint/2010/main" val="328741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5AFF-E55B-371E-B3B8-52E603D5C450}"/>
              </a:ext>
            </a:extLst>
          </p:cNvPr>
          <p:cNvSpPr>
            <a:spLocks noGrp="1"/>
          </p:cNvSpPr>
          <p:nvPr>
            <p:ph type="title"/>
          </p:nvPr>
        </p:nvSpPr>
        <p:spPr/>
        <p:txBody>
          <a:bodyPr/>
          <a:lstStyle/>
          <a:p>
            <a:r>
              <a:rPr lang="en-IN" dirty="0"/>
              <a:t>Properties of Random Variable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2176B6-C4C1-D217-0954-FFEFD8AE5F68}"/>
                  </a:ext>
                </a:extLst>
              </p:cNvPr>
              <p:cNvSpPr>
                <a:spLocks noGrp="1"/>
              </p:cNvSpPr>
              <p:nvPr>
                <p:ph sz="quarter" idx="10"/>
              </p:nvPr>
            </p:nvSpPr>
            <p:spPr/>
            <p:txBody>
              <a:bodyPr>
                <a:normAutofit fontScale="85000" lnSpcReduction="20000"/>
              </a:bodyPr>
              <a:lstStyle/>
              <a:p>
                <a:r>
                  <a:rPr lang="en-IN" dirty="0"/>
                  <a:t>Pearson Correlation or simply correlation </a:t>
                </a:r>
                <a14:m>
                  <m:oMath xmlns:m="http://schemas.openxmlformats.org/officeDocument/2006/math">
                    <m:r>
                      <a:rPr lang="en-IN" i="1" smtClean="0">
                        <a:latin typeface="Cambria Math" panose="02040503050406030204" pitchFamily="18" charset="0"/>
                        <a:ea typeface="Cambria Math" panose="02040503050406030204" pitchFamily="18" charset="0"/>
                      </a:rPr>
                      <m:t>𝜌</m:t>
                    </m:r>
                  </m:oMath>
                </a14:m>
                <a:r>
                  <a:rPr lang="en-IN" dirty="0"/>
                  <a:t> is a measure for the linear correlation between two random variables or vectors</a:t>
                </a:r>
              </a:p>
              <a:p>
                <a:pPr lvl="1"/>
                <a14:m>
                  <m:oMath xmlns:m="http://schemas.openxmlformats.org/officeDocument/2006/math">
                    <m:r>
                      <a:rPr lang="en-IN" b="0" i="1" smtClean="0">
                        <a:latin typeface="Cambria Math" panose="02040503050406030204" pitchFamily="18" charset="0"/>
                      </a:rPr>
                      <m:t>𝜌</m:t>
                    </m:r>
                    <m:d>
                      <m:dPr>
                        <m:ctrlPr>
                          <a:rPr lang="en-IN" b="0" i="1" smtClean="0">
                            <a:latin typeface="Cambria Math" panose="02040503050406030204" pitchFamily="18" charset="0"/>
                          </a:rPr>
                        </m:ctrlPr>
                      </m:dPr>
                      <m:e>
                        <m:r>
                          <a:rPr lang="en-IN" b="0" i="1" smtClean="0">
                            <a:latin typeface="Cambria Math" panose="02040503050406030204" pitchFamily="18" charset="0"/>
                          </a:rPr>
                          <m:t>𝑟h𝑜</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𝐶𝑜𝑣</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e>
                        </m:d>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𝑋</m:t>
                            </m:r>
                          </m:sub>
                        </m:sSub>
                        <m:sSub>
                          <m:sSubPr>
                            <m:ctrlPr>
                              <a:rPr lang="en-IN" i="1">
                                <a:latin typeface="Cambria Math" panose="02040503050406030204" pitchFamily="18" charset="0"/>
                              </a:rPr>
                            </m:ctrlPr>
                          </m:sSubPr>
                          <m:e>
                            <m:r>
                              <a:rPr lang="en-IN" i="1">
                                <a:latin typeface="Cambria Math" panose="02040503050406030204" pitchFamily="18" charset="0"/>
                              </a:rPr>
                              <m:t>𝜎</m:t>
                            </m:r>
                          </m:e>
                          <m:sub>
                            <m:r>
                              <a:rPr lang="en-IN" b="0" i="1" smtClean="0">
                                <a:latin typeface="Cambria Math" panose="02040503050406030204" pitchFamily="18" charset="0"/>
                              </a:rPr>
                              <m:t>𝑌</m:t>
                            </m:r>
                          </m:sub>
                        </m:sSub>
                      </m:den>
                    </m:f>
                    <m:r>
                      <a:rPr lang="en-IN" b="0" i="0" smtClean="0">
                        <a:latin typeface="Cambria Math" panose="02040503050406030204" pitchFamily="18" charset="0"/>
                      </a:rPr>
                      <m:t>=</m:t>
                    </m:r>
                    <m:f>
                      <m:fPr>
                        <m:ctrlPr>
                          <a:rPr lang="en-IN" b="0" i="1" smtClean="0">
                            <a:latin typeface="Cambria Math" panose="02040503050406030204" pitchFamily="18" charset="0"/>
                          </a:rPr>
                        </m:ctrlPr>
                      </m:fPr>
                      <m:num>
                        <m:r>
                          <a:rPr lang="en-IN" b="0" i="0" smtClean="0">
                            <a:latin typeface="Cambria Math" panose="02040503050406030204" pitchFamily="18" charset="0"/>
                          </a:rPr>
                          <m:t>(</m:t>
                        </m:r>
                        <m:r>
                          <m:rPr>
                            <m:sty m:val="p"/>
                          </m:rPr>
                          <a:rPr lang="en-IN" b="0" i="0" smtClean="0">
                            <a:latin typeface="Cambria Math" panose="02040503050406030204" pitchFamily="18" charset="0"/>
                          </a:rPr>
                          <m:t>X</m:t>
                        </m:r>
                        <m:r>
                          <a:rPr lang="en-IN" b="0" i="0"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𝜇</m:t>
                            </m:r>
                          </m:e>
                          <m:sub>
                            <m:r>
                              <a:rPr lang="en-IN" b="0" i="1" smtClean="0">
                                <a:latin typeface="Cambria Math" panose="02040503050406030204" pitchFamily="18" charset="0"/>
                              </a:rPr>
                              <m:t>𝑥</m:t>
                            </m:r>
                          </m:sub>
                        </m:sSub>
                        <m:r>
                          <a:rPr lang="en-IN" b="0" i="1" smtClean="0">
                            <a:latin typeface="Cambria Math" panose="02040503050406030204" pitchFamily="18" charset="0"/>
                          </a:rPr>
                          <m:t>)(</m:t>
                        </m:r>
                        <m:r>
                          <a:rPr lang="en-IN" b="0" i="1" smtClean="0">
                            <a:latin typeface="Cambria Math" panose="02040503050406030204" pitchFamily="18" charset="0"/>
                          </a:rPr>
                          <m:t>𝑌</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𝜇</m:t>
                            </m:r>
                          </m:e>
                          <m:sub>
                            <m:r>
                              <a:rPr lang="en-IN" b="0" i="1" smtClean="0">
                                <a:latin typeface="Cambria Math" panose="02040503050406030204" pitchFamily="18" charset="0"/>
                              </a:rPr>
                              <m:t>𝑦</m:t>
                            </m:r>
                          </m:sub>
                        </m:sSub>
                        <m:r>
                          <a:rPr lang="en-IN" b="0" i="1" smtClean="0">
                            <a:latin typeface="Cambria Math" panose="02040503050406030204" pitchFamily="18" charset="0"/>
                          </a:rPr>
                          <m:t>)</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𝑥</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𝑦</m:t>
                            </m:r>
                          </m:sub>
                        </m:sSub>
                      </m:den>
                    </m:f>
                  </m:oMath>
                </a14:m>
                <a:r>
                  <a:rPr lang="en-IN" b="0" dirty="0"/>
                  <a:t> </a:t>
                </a:r>
              </a:p>
              <a:p>
                <a:pPr lvl="2"/>
                <a:r>
                  <a:rPr lang="en-IN" dirty="0" err="1"/>
                  <a:t>Cov</a:t>
                </a:r>
                <a:r>
                  <a:rPr lang="en-IN" dirty="0"/>
                  <a:t> – Covariance</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𝑋</m:t>
                        </m:r>
                      </m:sub>
                    </m:sSub>
                  </m:oMath>
                </a14:m>
                <a:r>
                  <a:rPr lang="en-IN" dirty="0"/>
                  <a:t> - Standard deviation of X</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𝑌</m:t>
                        </m:r>
                      </m:sub>
                    </m:sSub>
                  </m:oMath>
                </a14:m>
                <a:r>
                  <a:rPr lang="en-IN" dirty="0"/>
                  <a:t> - Standard deviation of Y</a:t>
                </a:r>
              </a:p>
              <a:p>
                <a:pPr lvl="1"/>
                <a14:m>
                  <m:oMath xmlns:m="http://schemas.openxmlformats.org/officeDocument/2006/math">
                    <m:r>
                      <a:rPr lang="en-IN" i="1">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rPr>
                      <m:t>𝜌</m:t>
                    </m:r>
                    <m:r>
                      <a:rPr lang="en-IN" b="0" i="1" smtClean="0">
                        <a:latin typeface="Cambria Math" panose="02040503050406030204" pitchFamily="18" charset="0"/>
                        <a:ea typeface="Cambria Math" panose="02040503050406030204" pitchFamily="18" charset="0"/>
                      </a:rPr>
                      <m:t>≤−1</m:t>
                    </m:r>
                  </m:oMath>
                </a14:m>
                <a:endParaRPr lang="en-IN" b="0" dirty="0">
                  <a:ea typeface="Cambria Math" panose="02040503050406030204" pitchFamily="18" charset="0"/>
                </a:endParaRPr>
              </a:p>
              <a:p>
                <a:pPr lvl="1"/>
                <a:r>
                  <a:rPr lang="en-IN" dirty="0"/>
                  <a:t>Positive correlation</a:t>
                </a:r>
              </a:p>
              <a:p>
                <a:pPr lvl="2"/>
                <a:r>
                  <a:rPr lang="en-GB" b="0" i="0" dirty="0">
                    <a:solidFill>
                      <a:srgbClr val="333333"/>
                    </a:solidFill>
                    <a:effectLst/>
                    <a:latin typeface="Roboto" panose="02000000000000000000" pitchFamily="2" charset="0"/>
                  </a:rPr>
                  <a:t>The value of one variable increases linearly with increase in another variable. This indicates a similar relation between both the variables. So its correlation coefficient would be positive or 1 in this case</a:t>
                </a:r>
              </a:p>
              <a:p>
                <a:pPr lvl="1"/>
                <a:r>
                  <a:rPr lang="en-IN" dirty="0"/>
                  <a:t>Negative correlation</a:t>
                </a:r>
              </a:p>
              <a:p>
                <a:pPr lvl="2"/>
                <a:r>
                  <a:rPr lang="en-GB" b="0" i="0" dirty="0">
                    <a:solidFill>
                      <a:srgbClr val="333333"/>
                    </a:solidFill>
                    <a:effectLst/>
                    <a:latin typeface="Roboto" panose="02000000000000000000" pitchFamily="2" charset="0"/>
                  </a:rPr>
                  <a:t>When there is a decrease in values of one variable with increase in values of other variable. In that case, correlation coefficient would be negative</a:t>
                </a:r>
                <a:endParaRPr lang="en-IN" dirty="0"/>
              </a:p>
              <a:p>
                <a:pPr lvl="1"/>
                <a:r>
                  <a:rPr lang="en-IN" dirty="0"/>
                  <a:t>Zero/No correlation</a:t>
                </a:r>
              </a:p>
              <a:p>
                <a:pPr lvl="2"/>
                <a:r>
                  <a:rPr lang="en-GB" b="0" i="0" dirty="0">
                    <a:solidFill>
                      <a:srgbClr val="333333"/>
                    </a:solidFill>
                    <a:effectLst/>
                    <a:latin typeface="Roboto" panose="02000000000000000000" pitchFamily="2" charset="0"/>
                  </a:rPr>
                  <a:t>When there is a decrease in values of one variable with increase in values of other variable. In that case, correlation coefficient would be negative</a:t>
                </a:r>
                <a:endParaRPr lang="en-IN" dirty="0"/>
              </a:p>
              <a:p>
                <a:r>
                  <a:rPr lang="en-IN" dirty="0"/>
                  <a:t>Auto-correlation</a:t>
                </a:r>
              </a:p>
              <a:p>
                <a:r>
                  <a:rPr lang="en-IN" dirty="0"/>
                  <a:t>Cross-corelation</a:t>
                </a:r>
              </a:p>
              <a:p>
                <a:r>
                  <a:rPr lang="en-IN" dirty="0"/>
                  <a:t>Auto-covariance</a:t>
                </a:r>
              </a:p>
              <a:p>
                <a:r>
                  <a:rPr lang="en-IN" dirty="0"/>
                  <a:t>Power Spectral Density</a:t>
                </a:r>
              </a:p>
              <a:p>
                <a:r>
                  <a:rPr lang="en-IN" dirty="0"/>
                  <a:t>Average Power</a:t>
                </a:r>
              </a:p>
            </p:txBody>
          </p:sp>
        </mc:Choice>
        <mc:Fallback xmlns="">
          <p:sp>
            <p:nvSpPr>
              <p:cNvPr id="3" name="Content Placeholder 2">
                <a:extLst>
                  <a:ext uri="{FF2B5EF4-FFF2-40B4-BE49-F238E27FC236}">
                    <a16:creationId xmlns:a16="http://schemas.microsoft.com/office/drawing/2014/main" id="{372176B6-C4C1-D217-0954-FFEFD8AE5F68}"/>
                  </a:ext>
                </a:extLst>
              </p:cNvPr>
              <p:cNvSpPr>
                <a:spLocks noGrp="1" noRot="1" noChangeAspect="1" noMove="1" noResize="1" noEditPoints="1" noAdjustHandles="1" noChangeArrowheads="1" noChangeShapeType="1" noTextEdit="1"/>
              </p:cNvSpPr>
              <p:nvPr>
                <p:ph sz="quarter" idx="10"/>
              </p:nvPr>
            </p:nvSpPr>
            <p:spPr>
              <a:blipFill>
                <a:blip r:embed="rId2"/>
                <a:stretch>
                  <a:fillRect t="-1433"/>
                </a:stretch>
              </a:blipFill>
            </p:spPr>
            <p:txBody>
              <a:bodyPr/>
              <a:lstStyle/>
              <a:p>
                <a:r>
                  <a:rPr lang="en-IN">
                    <a:noFill/>
                  </a:rPr>
                  <a:t> </a:t>
                </a:r>
              </a:p>
            </p:txBody>
          </p:sp>
        </mc:Fallback>
      </mc:AlternateContent>
    </p:spTree>
    <p:extLst>
      <p:ext uri="{BB962C8B-B14F-4D97-AF65-F5344CB8AC3E}">
        <p14:creationId xmlns:p14="http://schemas.microsoft.com/office/powerpoint/2010/main" val="1780801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A81F-C725-2FA6-727F-94EF5B7740D0}"/>
              </a:ext>
            </a:extLst>
          </p:cNvPr>
          <p:cNvSpPr>
            <a:spLocks noGrp="1"/>
          </p:cNvSpPr>
          <p:nvPr>
            <p:ph type="title"/>
          </p:nvPr>
        </p:nvSpPr>
        <p:spPr/>
        <p:txBody>
          <a:bodyPr/>
          <a:lstStyle/>
          <a:p>
            <a:r>
              <a:rPr lang="en-IN" dirty="0"/>
              <a:t>Properties of Random Variable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1D168F-F892-5532-D421-AFDFC12E9337}"/>
                  </a:ext>
                </a:extLst>
              </p:cNvPr>
              <p:cNvSpPr>
                <a:spLocks noGrp="1"/>
              </p:cNvSpPr>
              <p:nvPr>
                <p:ph sz="quarter" idx="10"/>
              </p:nvPr>
            </p:nvSpPr>
            <p:spPr/>
            <p:txBody>
              <a:bodyPr>
                <a:normAutofit fontScale="92500" lnSpcReduction="20000"/>
              </a:bodyPr>
              <a:lstStyle/>
              <a:p>
                <a:r>
                  <a:rPr lang="en-IN" dirty="0"/>
                  <a:t>Mutually excusive events</a:t>
                </a:r>
              </a:p>
              <a:p>
                <a:pPr lvl="1"/>
                <a:r>
                  <a:rPr lang="en-GB" b="0" i="0" dirty="0">
                    <a:solidFill>
                      <a:srgbClr val="292929"/>
                    </a:solidFill>
                    <a:effectLst/>
                    <a:latin typeface="source-serif-pro"/>
                  </a:rPr>
                  <a:t>Two events A and B are mutually exclusive if their intersection is empty.</a:t>
                </a:r>
                <a:br>
                  <a:rPr lang="en-GB" dirty="0"/>
                </a:br>
                <a:r>
                  <a:rPr lang="en-GB" b="0" i="0" dirty="0">
                    <a:solidFill>
                      <a:srgbClr val="292929"/>
                    </a:solidFill>
                    <a:effectLst/>
                    <a:latin typeface="source-serif-pro"/>
                  </a:rPr>
                  <a:t>Mathematically it is defined as A ∩ B = ∅, or P(A ∩ B ) = 0</a:t>
                </a:r>
              </a:p>
              <a:p>
                <a:r>
                  <a:rPr lang="en-GB" dirty="0">
                    <a:solidFill>
                      <a:srgbClr val="292929"/>
                    </a:solidFill>
                    <a:latin typeface="source-serif-pro"/>
                  </a:rPr>
                  <a:t>Independent vs uncorrelated random variables</a:t>
                </a:r>
              </a:p>
              <a:p>
                <a:pPr lvl="1"/>
                <a:r>
                  <a:rPr lang="en-GB" b="0" i="0" dirty="0">
                    <a:solidFill>
                      <a:srgbClr val="292929"/>
                    </a:solidFill>
                    <a:effectLst/>
                    <a:latin typeface="source-serif-pro"/>
                  </a:rPr>
                  <a:t>If random variables X and Y are independent then they are uncorrelated (since the covariance between them is zero) </a:t>
                </a:r>
              </a:p>
              <a:p>
                <a:pPr lvl="1"/>
                <a:r>
                  <a:rPr lang="en-GB" dirty="0">
                    <a:solidFill>
                      <a:srgbClr val="292929"/>
                    </a:solidFill>
                    <a:latin typeface="source-serif-pro"/>
                  </a:rPr>
                  <a:t>B</a:t>
                </a:r>
                <a:r>
                  <a:rPr lang="en-GB" b="0" i="0" dirty="0">
                    <a:solidFill>
                      <a:srgbClr val="292929"/>
                    </a:solidFill>
                    <a:effectLst/>
                    <a:latin typeface="source-serif-pro"/>
                  </a:rPr>
                  <a:t>ut the converse is not necessarily true unless X and Y are jointly Gaussian distributed then independence and uncorrelation are the same things</a:t>
                </a:r>
              </a:p>
              <a:p>
                <a:r>
                  <a:rPr lang="en-GB" dirty="0">
                    <a:solidFill>
                      <a:srgbClr val="292929"/>
                    </a:solidFill>
                    <a:latin typeface="source-serif-pro"/>
                  </a:rPr>
                  <a:t>Random vector</a:t>
                </a:r>
              </a:p>
              <a:p>
                <a:pPr lvl="1"/>
                <a:r>
                  <a:rPr lang="en-GB" dirty="0">
                    <a:solidFill>
                      <a:srgbClr val="292929"/>
                    </a:solidFill>
                    <a:latin typeface="source-serif-pro"/>
                  </a:rPr>
                  <a:t>Collection of finite number of random variables</a:t>
                </a:r>
              </a:p>
              <a:p>
                <a:pPr lvl="1"/>
                <a14:m>
                  <m:oMath xmlns:m="http://schemas.openxmlformats.org/officeDocument/2006/math">
                    <m:r>
                      <a:rPr lang="en-IN" b="0" i="1" smtClean="0">
                        <a:solidFill>
                          <a:srgbClr val="292929"/>
                        </a:solidFill>
                        <a:latin typeface="Cambria Math" panose="02040503050406030204" pitchFamily="18" charset="0"/>
                      </a:rPr>
                      <m:t>𝑋</m:t>
                    </m:r>
                    <m:r>
                      <a:rPr lang="en-IN" b="0" i="1" smtClean="0">
                        <a:solidFill>
                          <a:srgbClr val="292929"/>
                        </a:solidFill>
                        <a:latin typeface="Cambria Math" panose="02040503050406030204" pitchFamily="18" charset="0"/>
                      </a:rPr>
                      <m:t>=</m:t>
                    </m:r>
                    <m:m>
                      <m:mPr>
                        <m:mcs>
                          <m:mc>
                            <m:mcPr>
                              <m:count m:val="1"/>
                              <m:mcJc m:val="center"/>
                            </m:mcPr>
                          </m:mc>
                        </m:mcs>
                        <m:ctrlPr>
                          <a:rPr lang="en-IN" b="0" i="1" smtClean="0">
                            <a:solidFill>
                              <a:srgbClr val="292929"/>
                            </a:solidFill>
                            <a:latin typeface="Cambria Math" panose="02040503050406030204" pitchFamily="18" charset="0"/>
                          </a:rPr>
                        </m:ctrlPr>
                      </m:mPr>
                      <m:mr>
                        <m:e>
                          <m:sSub>
                            <m:sSubPr>
                              <m:ctrlPr>
                                <a:rPr lang="en-IN" b="0" i="1" smtClean="0">
                                  <a:solidFill>
                                    <a:srgbClr val="292929"/>
                                  </a:solidFill>
                                  <a:latin typeface="Cambria Math" panose="02040503050406030204" pitchFamily="18" charset="0"/>
                                </a:rPr>
                              </m:ctrlPr>
                            </m:sSubPr>
                            <m:e>
                              <m:r>
                                <m:rPr>
                                  <m:brk m:alnAt="7"/>
                                </m:rPr>
                                <a:rPr lang="en-IN" b="0" i="1" smtClean="0">
                                  <a:solidFill>
                                    <a:srgbClr val="292929"/>
                                  </a:solidFill>
                                  <a:latin typeface="Cambria Math" panose="02040503050406030204" pitchFamily="18" charset="0"/>
                                </a:rPr>
                                <m:t>𝑋</m:t>
                              </m:r>
                            </m:e>
                            <m:sub>
                              <m:r>
                                <a:rPr lang="en-IN" b="0" i="1" smtClean="0">
                                  <a:solidFill>
                                    <a:srgbClr val="292929"/>
                                  </a:solidFill>
                                  <a:latin typeface="Cambria Math" panose="02040503050406030204" pitchFamily="18" charset="0"/>
                                </a:rPr>
                                <m:t>1</m:t>
                              </m:r>
                            </m:sub>
                          </m:sSub>
                        </m:e>
                      </m:mr>
                      <m:mr>
                        <m:e>
                          <m:sSub>
                            <m:sSubPr>
                              <m:ctrlPr>
                                <a:rPr lang="en-IN" b="0" i="1" smtClean="0">
                                  <a:solidFill>
                                    <a:srgbClr val="292929"/>
                                  </a:solidFill>
                                  <a:latin typeface="Cambria Math" panose="02040503050406030204" pitchFamily="18" charset="0"/>
                                </a:rPr>
                              </m:ctrlPr>
                            </m:sSubPr>
                            <m:e>
                              <m:r>
                                <a:rPr lang="en-IN" b="0" i="1" smtClean="0">
                                  <a:solidFill>
                                    <a:srgbClr val="292929"/>
                                  </a:solidFill>
                                  <a:latin typeface="Cambria Math" panose="02040503050406030204" pitchFamily="18" charset="0"/>
                                </a:rPr>
                                <m:t>𝑋</m:t>
                              </m:r>
                            </m:e>
                            <m:sub>
                              <m:r>
                                <a:rPr lang="en-IN" b="0" i="1" smtClean="0">
                                  <a:solidFill>
                                    <a:srgbClr val="292929"/>
                                  </a:solidFill>
                                  <a:latin typeface="Cambria Math" panose="02040503050406030204" pitchFamily="18" charset="0"/>
                                </a:rPr>
                                <m:t>2</m:t>
                              </m:r>
                            </m:sub>
                          </m:sSub>
                        </m:e>
                      </m:mr>
                      <m:mr>
                        <m:e>
                          <m:eqArr>
                            <m:eqArrPr>
                              <m:ctrlPr>
                                <a:rPr lang="en-IN" b="0" i="1" smtClean="0">
                                  <a:solidFill>
                                    <a:srgbClr val="292929"/>
                                  </a:solidFill>
                                  <a:latin typeface="Cambria Math" panose="02040503050406030204" pitchFamily="18" charset="0"/>
                                </a:rPr>
                              </m:ctrlPr>
                            </m:eqArrPr>
                            <m:e>
                              <m:sSub>
                                <m:sSubPr>
                                  <m:ctrlPr>
                                    <a:rPr lang="en-IN" b="0" i="1" smtClean="0">
                                      <a:solidFill>
                                        <a:srgbClr val="292929"/>
                                      </a:solidFill>
                                      <a:latin typeface="Cambria Math" panose="02040503050406030204" pitchFamily="18" charset="0"/>
                                    </a:rPr>
                                  </m:ctrlPr>
                                </m:sSubPr>
                                <m:e>
                                  <m:r>
                                    <a:rPr lang="en-IN" b="0" i="1" smtClean="0">
                                      <a:solidFill>
                                        <a:srgbClr val="292929"/>
                                      </a:solidFill>
                                      <a:latin typeface="Cambria Math" panose="02040503050406030204" pitchFamily="18" charset="0"/>
                                    </a:rPr>
                                    <m:t>𝑋</m:t>
                                  </m:r>
                                </m:e>
                                <m:sub>
                                  <m:r>
                                    <a:rPr lang="en-IN" b="0" i="1" smtClean="0">
                                      <a:solidFill>
                                        <a:srgbClr val="292929"/>
                                      </a:solidFill>
                                      <a:latin typeface="Cambria Math" panose="02040503050406030204" pitchFamily="18" charset="0"/>
                                    </a:rPr>
                                    <m:t>3</m:t>
                                  </m:r>
                                </m:sub>
                              </m:sSub>
                            </m:e>
                            <m:e>
                              <m:r>
                                <a:rPr lang="en-IN" b="0" i="1" smtClean="0">
                                  <a:solidFill>
                                    <a:srgbClr val="292929"/>
                                  </a:solidFill>
                                  <a:latin typeface="Cambria Math" panose="02040503050406030204" pitchFamily="18" charset="0"/>
                                </a:rPr>
                                <m:t>...</m:t>
                              </m:r>
                            </m:e>
                            <m:e>
                              <m:sSub>
                                <m:sSubPr>
                                  <m:ctrlPr>
                                    <a:rPr lang="en-IN" b="0" i="1" smtClean="0">
                                      <a:solidFill>
                                        <a:srgbClr val="292929"/>
                                      </a:solidFill>
                                      <a:latin typeface="Cambria Math" panose="02040503050406030204" pitchFamily="18" charset="0"/>
                                    </a:rPr>
                                  </m:ctrlPr>
                                </m:sSubPr>
                                <m:e>
                                  <m:r>
                                    <a:rPr lang="en-IN" b="0" i="1" smtClean="0">
                                      <a:solidFill>
                                        <a:srgbClr val="292929"/>
                                      </a:solidFill>
                                      <a:latin typeface="Cambria Math" panose="02040503050406030204" pitchFamily="18" charset="0"/>
                                    </a:rPr>
                                    <m:t>𝑋</m:t>
                                  </m:r>
                                </m:e>
                                <m:sub>
                                  <m:r>
                                    <a:rPr lang="en-IN" b="0" i="1" smtClean="0">
                                      <a:solidFill>
                                        <a:srgbClr val="292929"/>
                                      </a:solidFill>
                                      <a:latin typeface="Cambria Math" panose="02040503050406030204" pitchFamily="18" charset="0"/>
                                    </a:rPr>
                                    <m:t>𝑛</m:t>
                                  </m:r>
                                </m:sub>
                              </m:sSub>
                            </m:e>
                          </m:eqArr>
                        </m:e>
                      </m:mr>
                    </m:m>
                  </m:oMath>
                </a14:m>
                <a:endParaRPr lang="en-GB" dirty="0">
                  <a:solidFill>
                    <a:srgbClr val="292929"/>
                  </a:solidFill>
                  <a:latin typeface="source-serif-pro"/>
                </a:endParaRPr>
              </a:p>
              <a:p>
                <a:pPr lvl="1"/>
                <a:r>
                  <a:rPr lang="en-GB" dirty="0">
                    <a:solidFill>
                      <a:srgbClr val="292929"/>
                    </a:solidFill>
                    <a:latin typeface="source-serif-pro"/>
                  </a:rPr>
                  <a:t>Each element of X is a random variable with certain probability distribution, mean, variance, etc.</a:t>
                </a:r>
              </a:p>
              <a:p>
                <a:pPr lvl="1"/>
                <a:r>
                  <a:rPr lang="en-GB" dirty="0">
                    <a:solidFill>
                      <a:srgbClr val="292929"/>
                    </a:solidFill>
                    <a:latin typeface="source-serif-pro"/>
                  </a:rPr>
                  <a:t>The CDF of random vector is defined as</a:t>
                </a:r>
              </a:p>
              <a:p>
                <a:pPr lvl="2"/>
                <a14:m>
                  <m:oMath xmlns:m="http://schemas.openxmlformats.org/officeDocument/2006/math">
                    <m:sSub>
                      <m:sSubPr>
                        <m:ctrlPr>
                          <a:rPr lang="en-IN" b="0" i="1" smtClean="0">
                            <a:solidFill>
                              <a:srgbClr val="292929"/>
                            </a:solidFill>
                            <a:latin typeface="Cambria Math" panose="02040503050406030204" pitchFamily="18" charset="0"/>
                          </a:rPr>
                        </m:ctrlPr>
                      </m:sSubPr>
                      <m:e>
                        <m:r>
                          <a:rPr lang="en-IN" b="0" i="1" smtClean="0">
                            <a:solidFill>
                              <a:srgbClr val="292929"/>
                            </a:solidFill>
                            <a:latin typeface="Cambria Math" panose="02040503050406030204" pitchFamily="18" charset="0"/>
                          </a:rPr>
                          <m:t>𝐹</m:t>
                        </m:r>
                      </m:e>
                      <m:sub>
                        <m:sSub>
                          <m:sSubPr>
                            <m:ctrlPr>
                              <a:rPr lang="en-IN" b="0" i="1" smtClean="0">
                                <a:solidFill>
                                  <a:srgbClr val="292929"/>
                                </a:solidFill>
                                <a:latin typeface="Cambria Math" panose="02040503050406030204" pitchFamily="18" charset="0"/>
                              </a:rPr>
                            </m:ctrlPr>
                          </m:sSubPr>
                          <m:e>
                            <m:r>
                              <a:rPr lang="en-IN" b="0" i="1" smtClean="0">
                                <a:solidFill>
                                  <a:srgbClr val="292929"/>
                                </a:solidFill>
                                <a:latin typeface="Cambria Math" panose="02040503050406030204" pitchFamily="18" charset="0"/>
                              </a:rPr>
                              <m:t>𝑋</m:t>
                            </m:r>
                          </m:e>
                          <m:sub>
                            <m:r>
                              <a:rPr lang="en-IN" b="0" i="1" smtClean="0">
                                <a:solidFill>
                                  <a:srgbClr val="292929"/>
                                </a:solidFill>
                                <a:latin typeface="Cambria Math" panose="02040503050406030204" pitchFamily="18" charset="0"/>
                              </a:rPr>
                              <m:t>1</m:t>
                            </m:r>
                          </m:sub>
                        </m:sSub>
                        <m:r>
                          <a:rPr lang="en-IN" b="0" i="1" smtClean="0">
                            <a:solidFill>
                              <a:srgbClr val="292929"/>
                            </a:solidFill>
                            <a:latin typeface="Cambria Math" panose="02040503050406030204" pitchFamily="18" charset="0"/>
                          </a:rPr>
                          <m:t>,</m:t>
                        </m:r>
                        <m:sSub>
                          <m:sSubPr>
                            <m:ctrlPr>
                              <a:rPr lang="en-IN" b="0" i="1" smtClean="0">
                                <a:solidFill>
                                  <a:srgbClr val="292929"/>
                                </a:solidFill>
                                <a:latin typeface="Cambria Math" panose="02040503050406030204" pitchFamily="18" charset="0"/>
                              </a:rPr>
                            </m:ctrlPr>
                          </m:sSubPr>
                          <m:e>
                            <m:r>
                              <a:rPr lang="en-IN" b="0" i="1" smtClean="0">
                                <a:solidFill>
                                  <a:srgbClr val="292929"/>
                                </a:solidFill>
                                <a:latin typeface="Cambria Math" panose="02040503050406030204" pitchFamily="18" charset="0"/>
                              </a:rPr>
                              <m:t>𝑋</m:t>
                            </m:r>
                          </m:e>
                          <m:sub>
                            <m:r>
                              <a:rPr lang="en-IN" b="0" i="1" smtClean="0">
                                <a:solidFill>
                                  <a:srgbClr val="292929"/>
                                </a:solidFill>
                                <a:latin typeface="Cambria Math" panose="02040503050406030204" pitchFamily="18" charset="0"/>
                              </a:rPr>
                              <m:t>2</m:t>
                            </m:r>
                          </m:sub>
                        </m:sSub>
                        <m:r>
                          <a:rPr lang="en-IN" b="0" i="1" smtClean="0">
                            <a:solidFill>
                              <a:srgbClr val="292929"/>
                            </a:solidFill>
                            <a:latin typeface="Cambria Math" panose="02040503050406030204" pitchFamily="18" charset="0"/>
                          </a:rPr>
                          <m:t>,…,</m:t>
                        </m:r>
                        <m:sSub>
                          <m:sSubPr>
                            <m:ctrlPr>
                              <a:rPr lang="en-IN" b="0" i="1" smtClean="0">
                                <a:solidFill>
                                  <a:srgbClr val="292929"/>
                                </a:solidFill>
                                <a:latin typeface="Cambria Math" panose="02040503050406030204" pitchFamily="18" charset="0"/>
                              </a:rPr>
                            </m:ctrlPr>
                          </m:sSubPr>
                          <m:e>
                            <m:r>
                              <a:rPr lang="en-IN" b="0" i="1" smtClean="0">
                                <a:solidFill>
                                  <a:srgbClr val="292929"/>
                                </a:solidFill>
                                <a:latin typeface="Cambria Math" panose="02040503050406030204" pitchFamily="18" charset="0"/>
                              </a:rPr>
                              <m:t>𝑋</m:t>
                            </m:r>
                          </m:e>
                          <m:sub>
                            <m:r>
                              <a:rPr lang="en-IN" b="0" i="1" smtClean="0">
                                <a:solidFill>
                                  <a:srgbClr val="292929"/>
                                </a:solidFill>
                                <a:latin typeface="Cambria Math" panose="02040503050406030204" pitchFamily="18" charset="0"/>
                              </a:rPr>
                              <m:t>𝑛</m:t>
                            </m:r>
                          </m:sub>
                        </m:sSub>
                      </m:sub>
                    </m:sSub>
                    <m:d>
                      <m:dPr>
                        <m:ctrlPr>
                          <a:rPr lang="en-IN" b="0" i="1" smtClean="0">
                            <a:solidFill>
                              <a:srgbClr val="292929"/>
                            </a:solidFill>
                            <a:latin typeface="Cambria Math" panose="02040503050406030204" pitchFamily="18" charset="0"/>
                          </a:rPr>
                        </m:ctrlPr>
                      </m:dPr>
                      <m:e>
                        <m:sSub>
                          <m:sSubPr>
                            <m:ctrlPr>
                              <a:rPr lang="en-IN" b="0" i="1" smtClean="0">
                                <a:solidFill>
                                  <a:srgbClr val="292929"/>
                                </a:solidFill>
                                <a:latin typeface="Cambria Math" panose="02040503050406030204" pitchFamily="18" charset="0"/>
                              </a:rPr>
                            </m:ctrlPr>
                          </m:sSubPr>
                          <m:e>
                            <m:r>
                              <a:rPr lang="en-IN" b="0" i="1" smtClean="0">
                                <a:solidFill>
                                  <a:srgbClr val="292929"/>
                                </a:solidFill>
                                <a:latin typeface="Cambria Math" panose="02040503050406030204" pitchFamily="18" charset="0"/>
                              </a:rPr>
                              <m:t>𝑥</m:t>
                            </m:r>
                          </m:e>
                          <m:sub>
                            <m:r>
                              <a:rPr lang="en-IN" b="0" i="1" smtClean="0">
                                <a:solidFill>
                                  <a:srgbClr val="292929"/>
                                </a:solidFill>
                                <a:latin typeface="Cambria Math" panose="02040503050406030204" pitchFamily="18" charset="0"/>
                              </a:rPr>
                              <m:t>1</m:t>
                            </m:r>
                          </m:sub>
                        </m:sSub>
                        <m:r>
                          <a:rPr lang="en-IN" b="0" i="1" smtClean="0">
                            <a:solidFill>
                              <a:srgbClr val="292929"/>
                            </a:solidFill>
                            <a:latin typeface="Cambria Math" panose="02040503050406030204" pitchFamily="18" charset="0"/>
                          </a:rPr>
                          <m:t>, </m:t>
                        </m:r>
                        <m:sSub>
                          <m:sSubPr>
                            <m:ctrlPr>
                              <a:rPr lang="en-IN" b="0" i="1" smtClean="0">
                                <a:solidFill>
                                  <a:srgbClr val="292929"/>
                                </a:solidFill>
                                <a:latin typeface="Cambria Math" panose="02040503050406030204" pitchFamily="18" charset="0"/>
                              </a:rPr>
                            </m:ctrlPr>
                          </m:sSubPr>
                          <m:e>
                            <m:r>
                              <a:rPr lang="en-IN" b="0" i="1" smtClean="0">
                                <a:solidFill>
                                  <a:srgbClr val="292929"/>
                                </a:solidFill>
                                <a:latin typeface="Cambria Math" panose="02040503050406030204" pitchFamily="18" charset="0"/>
                              </a:rPr>
                              <m:t>𝑥</m:t>
                            </m:r>
                          </m:e>
                          <m:sub>
                            <m:r>
                              <a:rPr lang="en-IN" b="0" i="1" smtClean="0">
                                <a:solidFill>
                                  <a:srgbClr val="292929"/>
                                </a:solidFill>
                                <a:latin typeface="Cambria Math" panose="02040503050406030204" pitchFamily="18" charset="0"/>
                              </a:rPr>
                              <m:t>2</m:t>
                            </m:r>
                          </m:sub>
                        </m:sSub>
                        <m:r>
                          <a:rPr lang="en-IN" b="0" i="1" smtClean="0">
                            <a:solidFill>
                              <a:srgbClr val="292929"/>
                            </a:solidFill>
                            <a:latin typeface="Cambria Math" panose="02040503050406030204" pitchFamily="18" charset="0"/>
                          </a:rPr>
                          <m:t>,…,</m:t>
                        </m:r>
                        <m:sSub>
                          <m:sSubPr>
                            <m:ctrlPr>
                              <a:rPr lang="en-IN" b="0" i="1" smtClean="0">
                                <a:solidFill>
                                  <a:srgbClr val="292929"/>
                                </a:solidFill>
                                <a:latin typeface="Cambria Math" panose="02040503050406030204" pitchFamily="18" charset="0"/>
                              </a:rPr>
                            </m:ctrlPr>
                          </m:sSubPr>
                          <m:e>
                            <m:r>
                              <a:rPr lang="en-IN" b="0" i="1" smtClean="0">
                                <a:solidFill>
                                  <a:srgbClr val="292929"/>
                                </a:solidFill>
                                <a:latin typeface="Cambria Math" panose="02040503050406030204" pitchFamily="18" charset="0"/>
                              </a:rPr>
                              <m:t>𝑥</m:t>
                            </m:r>
                          </m:e>
                          <m:sub>
                            <m:r>
                              <a:rPr lang="en-IN" b="0" i="1" smtClean="0">
                                <a:solidFill>
                                  <a:srgbClr val="292929"/>
                                </a:solidFill>
                                <a:latin typeface="Cambria Math" panose="02040503050406030204" pitchFamily="18" charset="0"/>
                              </a:rPr>
                              <m:t>𝑛</m:t>
                            </m:r>
                          </m:sub>
                        </m:sSub>
                      </m:e>
                    </m:d>
                    <m:r>
                      <a:rPr lang="en-IN" b="0" i="1" smtClean="0">
                        <a:solidFill>
                          <a:srgbClr val="292929"/>
                        </a:solidFill>
                        <a:latin typeface="Cambria Math" panose="02040503050406030204" pitchFamily="18" charset="0"/>
                      </a:rPr>
                      <m:t>=</m:t>
                    </m:r>
                    <m:r>
                      <a:rPr lang="en-IN" b="0" i="1" smtClean="0">
                        <a:solidFill>
                          <a:srgbClr val="292929"/>
                        </a:solidFill>
                        <a:latin typeface="Cambria Math" panose="02040503050406030204" pitchFamily="18" charset="0"/>
                      </a:rPr>
                      <m:t>𝑃</m:t>
                    </m:r>
                    <m:r>
                      <a:rPr lang="en-IN" b="0" i="1" smtClean="0">
                        <a:solidFill>
                          <a:srgbClr val="292929"/>
                        </a:solidFill>
                        <a:latin typeface="Cambria Math" panose="02040503050406030204" pitchFamily="18" charset="0"/>
                      </a:rPr>
                      <m:t>(</m:t>
                    </m:r>
                    <m:sSub>
                      <m:sSubPr>
                        <m:ctrlPr>
                          <a:rPr lang="en-IN" b="0" i="1" smtClean="0">
                            <a:solidFill>
                              <a:srgbClr val="292929"/>
                            </a:solidFill>
                            <a:latin typeface="Cambria Math" panose="02040503050406030204" pitchFamily="18" charset="0"/>
                          </a:rPr>
                        </m:ctrlPr>
                      </m:sSubPr>
                      <m:e>
                        <m:r>
                          <a:rPr lang="en-IN" b="0" i="1" smtClean="0">
                            <a:solidFill>
                              <a:srgbClr val="292929"/>
                            </a:solidFill>
                            <a:latin typeface="Cambria Math" panose="02040503050406030204" pitchFamily="18" charset="0"/>
                          </a:rPr>
                          <m:t>𝑋</m:t>
                        </m:r>
                      </m:e>
                      <m:sub>
                        <m:r>
                          <a:rPr lang="en-IN" b="0" i="1" smtClean="0">
                            <a:solidFill>
                              <a:srgbClr val="292929"/>
                            </a:solidFill>
                            <a:latin typeface="Cambria Math" panose="02040503050406030204" pitchFamily="18" charset="0"/>
                          </a:rPr>
                          <m:t>1</m:t>
                        </m:r>
                      </m:sub>
                    </m:sSub>
                    <m:r>
                      <a:rPr lang="en-IN" b="0" i="1" smtClean="0">
                        <a:solidFill>
                          <a:srgbClr val="292929"/>
                        </a:solidFill>
                        <a:latin typeface="Cambria Math" panose="02040503050406030204" pitchFamily="18" charset="0"/>
                      </a:rPr>
                      <m:t>≤</m:t>
                    </m:r>
                    <m:sSub>
                      <m:sSubPr>
                        <m:ctrlPr>
                          <a:rPr lang="en-IN" b="0" i="1" smtClean="0">
                            <a:solidFill>
                              <a:srgbClr val="292929"/>
                            </a:solidFill>
                            <a:latin typeface="Cambria Math" panose="02040503050406030204" pitchFamily="18" charset="0"/>
                          </a:rPr>
                        </m:ctrlPr>
                      </m:sSubPr>
                      <m:e>
                        <m:r>
                          <a:rPr lang="en-IN" b="0" i="1" smtClean="0">
                            <a:solidFill>
                              <a:srgbClr val="292929"/>
                            </a:solidFill>
                            <a:latin typeface="Cambria Math" panose="02040503050406030204" pitchFamily="18" charset="0"/>
                          </a:rPr>
                          <m:t>𝑥</m:t>
                        </m:r>
                      </m:e>
                      <m:sub>
                        <m:r>
                          <a:rPr lang="en-IN" b="0" i="1" smtClean="0">
                            <a:solidFill>
                              <a:srgbClr val="292929"/>
                            </a:solidFill>
                            <a:latin typeface="Cambria Math" panose="02040503050406030204" pitchFamily="18" charset="0"/>
                          </a:rPr>
                          <m:t>1</m:t>
                        </m:r>
                      </m:sub>
                    </m:sSub>
                    <m:r>
                      <a:rPr lang="en-IN" b="0" i="1" smtClean="0">
                        <a:solidFill>
                          <a:srgbClr val="292929"/>
                        </a:solidFill>
                        <a:latin typeface="Cambria Math" panose="02040503050406030204" pitchFamily="18" charset="0"/>
                      </a:rPr>
                      <m:t>, </m:t>
                    </m:r>
                    <m:sSub>
                      <m:sSubPr>
                        <m:ctrlPr>
                          <a:rPr lang="en-IN" b="0" i="1" smtClean="0">
                            <a:solidFill>
                              <a:srgbClr val="292929"/>
                            </a:solidFill>
                            <a:latin typeface="Cambria Math" panose="02040503050406030204" pitchFamily="18" charset="0"/>
                          </a:rPr>
                        </m:ctrlPr>
                      </m:sSubPr>
                      <m:e>
                        <m:r>
                          <a:rPr lang="en-IN" b="0" i="1" smtClean="0">
                            <a:solidFill>
                              <a:srgbClr val="292929"/>
                            </a:solidFill>
                            <a:latin typeface="Cambria Math" panose="02040503050406030204" pitchFamily="18" charset="0"/>
                          </a:rPr>
                          <m:t>𝑋</m:t>
                        </m:r>
                      </m:e>
                      <m:sub>
                        <m:r>
                          <a:rPr lang="en-IN" b="0" i="1" smtClean="0">
                            <a:solidFill>
                              <a:srgbClr val="292929"/>
                            </a:solidFill>
                            <a:latin typeface="Cambria Math" panose="02040503050406030204" pitchFamily="18" charset="0"/>
                          </a:rPr>
                          <m:t>2</m:t>
                        </m:r>
                      </m:sub>
                    </m:sSub>
                    <m:r>
                      <a:rPr lang="en-IN" b="0" i="1" smtClean="0">
                        <a:solidFill>
                          <a:srgbClr val="292929"/>
                        </a:solidFill>
                        <a:latin typeface="Cambria Math" panose="02040503050406030204" pitchFamily="18" charset="0"/>
                      </a:rPr>
                      <m:t>≤</m:t>
                    </m:r>
                    <m:sSub>
                      <m:sSubPr>
                        <m:ctrlPr>
                          <a:rPr lang="en-IN" b="0" i="1" smtClean="0">
                            <a:solidFill>
                              <a:srgbClr val="292929"/>
                            </a:solidFill>
                            <a:latin typeface="Cambria Math" panose="02040503050406030204" pitchFamily="18" charset="0"/>
                          </a:rPr>
                        </m:ctrlPr>
                      </m:sSubPr>
                      <m:e>
                        <m:r>
                          <a:rPr lang="en-IN" b="0" i="1" smtClean="0">
                            <a:solidFill>
                              <a:srgbClr val="292929"/>
                            </a:solidFill>
                            <a:latin typeface="Cambria Math" panose="02040503050406030204" pitchFamily="18" charset="0"/>
                          </a:rPr>
                          <m:t>𝑥</m:t>
                        </m:r>
                      </m:e>
                      <m:sub>
                        <m:r>
                          <a:rPr lang="en-IN" b="0" i="1" smtClean="0">
                            <a:solidFill>
                              <a:srgbClr val="292929"/>
                            </a:solidFill>
                            <a:latin typeface="Cambria Math" panose="02040503050406030204" pitchFamily="18" charset="0"/>
                          </a:rPr>
                          <m:t>2</m:t>
                        </m:r>
                      </m:sub>
                    </m:sSub>
                    <m:r>
                      <a:rPr lang="en-IN" b="0" i="1" smtClean="0">
                        <a:solidFill>
                          <a:srgbClr val="292929"/>
                        </a:solidFill>
                        <a:latin typeface="Cambria Math" panose="02040503050406030204" pitchFamily="18" charset="0"/>
                      </a:rPr>
                      <m:t>,…, </m:t>
                    </m:r>
                    <m:sSub>
                      <m:sSubPr>
                        <m:ctrlPr>
                          <a:rPr lang="en-IN" b="0" i="1" smtClean="0">
                            <a:solidFill>
                              <a:srgbClr val="292929"/>
                            </a:solidFill>
                            <a:latin typeface="Cambria Math" panose="02040503050406030204" pitchFamily="18" charset="0"/>
                          </a:rPr>
                        </m:ctrlPr>
                      </m:sSubPr>
                      <m:e>
                        <m:r>
                          <a:rPr lang="en-IN" b="0" i="1" smtClean="0">
                            <a:solidFill>
                              <a:srgbClr val="292929"/>
                            </a:solidFill>
                            <a:latin typeface="Cambria Math" panose="02040503050406030204" pitchFamily="18" charset="0"/>
                          </a:rPr>
                          <m:t>𝑋</m:t>
                        </m:r>
                      </m:e>
                      <m:sub>
                        <m:r>
                          <a:rPr lang="en-IN" b="0" i="1" smtClean="0">
                            <a:solidFill>
                              <a:srgbClr val="292929"/>
                            </a:solidFill>
                            <a:latin typeface="Cambria Math" panose="02040503050406030204" pitchFamily="18" charset="0"/>
                          </a:rPr>
                          <m:t>𝑛</m:t>
                        </m:r>
                      </m:sub>
                    </m:sSub>
                    <m:r>
                      <a:rPr lang="en-IN" b="0" i="1" smtClean="0">
                        <a:solidFill>
                          <a:srgbClr val="292929"/>
                        </a:solidFill>
                        <a:latin typeface="Cambria Math" panose="02040503050406030204" pitchFamily="18" charset="0"/>
                      </a:rPr>
                      <m:t>≤</m:t>
                    </m:r>
                    <m:sSub>
                      <m:sSubPr>
                        <m:ctrlPr>
                          <a:rPr lang="en-IN" b="0" i="1" smtClean="0">
                            <a:solidFill>
                              <a:srgbClr val="292929"/>
                            </a:solidFill>
                            <a:latin typeface="Cambria Math" panose="02040503050406030204" pitchFamily="18" charset="0"/>
                          </a:rPr>
                        </m:ctrlPr>
                      </m:sSubPr>
                      <m:e>
                        <m:r>
                          <a:rPr lang="en-IN" b="0" i="1" smtClean="0">
                            <a:solidFill>
                              <a:srgbClr val="292929"/>
                            </a:solidFill>
                            <a:latin typeface="Cambria Math" panose="02040503050406030204" pitchFamily="18" charset="0"/>
                          </a:rPr>
                          <m:t>𝑥</m:t>
                        </m:r>
                      </m:e>
                      <m:sub>
                        <m:r>
                          <a:rPr lang="en-IN" b="0" i="1" smtClean="0">
                            <a:solidFill>
                              <a:srgbClr val="292929"/>
                            </a:solidFill>
                            <a:latin typeface="Cambria Math" panose="02040503050406030204" pitchFamily="18" charset="0"/>
                          </a:rPr>
                          <m:t>𝑛</m:t>
                        </m:r>
                      </m:sub>
                    </m:sSub>
                    <m:r>
                      <a:rPr lang="en-IN" b="0" i="1" smtClean="0">
                        <a:solidFill>
                          <a:srgbClr val="292929"/>
                        </a:solidFill>
                        <a:latin typeface="Cambria Math" panose="02040503050406030204" pitchFamily="18" charset="0"/>
                      </a:rPr>
                      <m:t>)</m:t>
                    </m:r>
                  </m:oMath>
                </a14:m>
                <a:endParaRPr lang="en-GB" dirty="0">
                  <a:solidFill>
                    <a:srgbClr val="292929"/>
                  </a:solidFill>
                  <a:latin typeface="source-serif-pro"/>
                </a:endParaRPr>
              </a:p>
              <a:p>
                <a:r>
                  <a:rPr lang="en-GB" dirty="0">
                    <a:solidFill>
                      <a:srgbClr val="292929"/>
                    </a:solidFill>
                    <a:latin typeface="source-serif-pro"/>
                  </a:rPr>
                  <a:t>Gaussian random vector</a:t>
                </a:r>
              </a:p>
              <a:p>
                <a:endParaRPr lang="en-IN" dirty="0"/>
              </a:p>
            </p:txBody>
          </p:sp>
        </mc:Choice>
        <mc:Fallback xmlns="">
          <p:sp>
            <p:nvSpPr>
              <p:cNvPr id="3" name="Content Placeholder 2">
                <a:extLst>
                  <a:ext uri="{FF2B5EF4-FFF2-40B4-BE49-F238E27FC236}">
                    <a16:creationId xmlns:a16="http://schemas.microsoft.com/office/drawing/2014/main" id="{4B1D168F-F892-5532-D421-AFDFC12E9337}"/>
                  </a:ext>
                </a:extLst>
              </p:cNvPr>
              <p:cNvSpPr>
                <a:spLocks noGrp="1" noRot="1" noChangeAspect="1" noMove="1" noResize="1" noEditPoints="1" noAdjustHandles="1" noChangeArrowheads="1" noChangeShapeType="1" noTextEdit="1"/>
              </p:cNvSpPr>
              <p:nvPr>
                <p:ph sz="quarter" idx="10"/>
              </p:nvPr>
            </p:nvSpPr>
            <p:spPr>
              <a:blipFill>
                <a:blip r:embed="rId2"/>
                <a:stretch>
                  <a:fillRect t="-1638"/>
                </a:stretch>
              </a:blipFill>
            </p:spPr>
            <p:txBody>
              <a:bodyPr/>
              <a:lstStyle/>
              <a:p>
                <a:r>
                  <a:rPr lang="en-IN">
                    <a:noFill/>
                  </a:rPr>
                  <a:t> </a:t>
                </a:r>
              </a:p>
            </p:txBody>
          </p:sp>
        </mc:Fallback>
      </mc:AlternateContent>
    </p:spTree>
    <p:extLst>
      <p:ext uri="{BB962C8B-B14F-4D97-AF65-F5344CB8AC3E}">
        <p14:creationId xmlns:p14="http://schemas.microsoft.com/office/powerpoint/2010/main" val="59974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1117-2AF3-1110-5C40-1671B764ECB2}"/>
              </a:ext>
            </a:extLst>
          </p:cNvPr>
          <p:cNvSpPr>
            <a:spLocks noGrp="1"/>
          </p:cNvSpPr>
          <p:nvPr>
            <p:ph type="title"/>
          </p:nvPr>
        </p:nvSpPr>
        <p:spPr/>
        <p:txBody>
          <a:bodyPr/>
          <a:lstStyle/>
          <a:p>
            <a:r>
              <a:rPr lang="en-IN" dirty="0"/>
              <a:t>Properties of Random Variable</a:t>
            </a:r>
          </a:p>
        </p:txBody>
      </p:sp>
      <p:sp>
        <p:nvSpPr>
          <p:cNvPr id="4" name="Content Placeholder 3">
            <a:extLst>
              <a:ext uri="{FF2B5EF4-FFF2-40B4-BE49-F238E27FC236}">
                <a16:creationId xmlns:a16="http://schemas.microsoft.com/office/drawing/2014/main" id="{47D83CC3-AECB-19B9-3524-43AC6CD23DD5}"/>
              </a:ext>
            </a:extLst>
          </p:cNvPr>
          <p:cNvSpPr>
            <a:spLocks noGrp="1"/>
          </p:cNvSpPr>
          <p:nvPr>
            <p:ph sz="quarter" idx="10"/>
          </p:nvPr>
        </p:nvSpPr>
        <p:spPr/>
        <p:txBody>
          <a:bodyPr/>
          <a:lstStyle/>
          <a:p>
            <a:r>
              <a:rPr lang="en-IN" dirty="0"/>
              <a:t>Assume X and Y are two arbitrary random variables and a and b are two scalars, then the following are some of the important properties of the expected value, variance, and covariance</a:t>
            </a:r>
          </a:p>
        </p:txBody>
      </p:sp>
      <p:pic>
        <p:nvPicPr>
          <p:cNvPr id="1026" name="Picture 2">
            <a:extLst>
              <a:ext uri="{FF2B5EF4-FFF2-40B4-BE49-F238E27FC236}">
                <a16:creationId xmlns:a16="http://schemas.microsoft.com/office/drawing/2014/main" id="{489CE5EE-8D25-91D0-62D7-C6FC3E077D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776635" y="1940087"/>
            <a:ext cx="6404687" cy="4192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12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F0CD-EC09-2662-913F-10852BA2F065}"/>
              </a:ext>
            </a:extLst>
          </p:cNvPr>
          <p:cNvSpPr>
            <a:spLocks noGrp="1"/>
          </p:cNvSpPr>
          <p:nvPr>
            <p:ph type="title"/>
          </p:nvPr>
        </p:nvSpPr>
        <p:spPr/>
        <p:txBody>
          <a:bodyPr>
            <a:normAutofit fontScale="90000"/>
          </a:bodyPr>
          <a:lstStyle/>
          <a:p>
            <a:r>
              <a:rPr lang="en-GB" dirty="0">
                <a:cs typeface="Calibri Light"/>
              </a:rPr>
              <a:t>Probability – Theory</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EFC017-E0E6-B652-2D7E-25B5F6D088B3}"/>
                  </a:ext>
                </a:extLst>
              </p:cNvPr>
              <p:cNvSpPr>
                <a:spLocks noGrp="1"/>
              </p:cNvSpPr>
              <p:nvPr>
                <p:ph idx="1"/>
              </p:nvPr>
            </p:nvSpPr>
            <p:spPr/>
            <p:txBody>
              <a:bodyPr>
                <a:normAutofit lnSpcReduction="10000"/>
              </a:bodyPr>
              <a:lstStyle/>
              <a:p>
                <a:r>
                  <a:rPr lang="en-GB" dirty="0"/>
                  <a:t>Union of two events A,B - A</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B is the event that occurs when A or B or both occur</a:t>
                </a:r>
              </a:p>
              <a:p>
                <a:r>
                  <a:rPr lang="en-GB" dirty="0"/>
                  <a:t>Intersection of two events A,B - A</a:t>
                </a:r>
                <a14:m>
                  <m:oMath xmlns:m="http://schemas.openxmlformats.org/officeDocument/2006/math">
                    <m:r>
                      <a:rPr lang="en-IN" b="0" i="1" smtClean="0">
                        <a:latin typeface="Cambria Math" panose="02040503050406030204" pitchFamily="18" charset="0"/>
                        <a:ea typeface="Cambria Math" panose="02040503050406030204" pitchFamily="18" charset="0"/>
                      </a:rPr>
                      <m:t>∩</m:t>
                    </m:r>
                  </m:oMath>
                </a14:m>
                <a:r>
                  <a:rPr lang="en-GB" dirty="0"/>
                  <a:t>B is the event that occurs when both occur</a:t>
                </a:r>
              </a:p>
              <a:p>
                <a:r>
                  <a:rPr lang="en-GB" dirty="0"/>
                  <a:t>Postulates</a:t>
                </a:r>
              </a:p>
              <a:p>
                <a:pPr lvl="1"/>
                <a:r>
                  <a:rPr lang="en-GB" dirty="0"/>
                  <a:t>Probability of </a:t>
                </a: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oMath>
                </a14:m>
                <a:r>
                  <a:rPr lang="en-GB" dirty="0"/>
                  <a:t> of an event A is a non-negative number </a:t>
                </a: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rPr>
                      <m:t>≥0</m:t>
                    </m:r>
                  </m:oMath>
                </a14:m>
                <a:endParaRPr lang="en-GB" dirty="0"/>
              </a:p>
              <a:p>
                <a:pPr lvl="1"/>
                <a:r>
                  <a:rPr lang="en-GB" dirty="0"/>
                  <a:t>Probability of the certain event equals 1 </a:t>
                </a: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𝑆</m:t>
                        </m:r>
                      </m:e>
                    </m:d>
                    <m:r>
                      <a:rPr lang="en-IN" b="0" i="1" smtClean="0">
                        <a:latin typeface="Cambria Math" panose="02040503050406030204" pitchFamily="18" charset="0"/>
                      </a:rPr>
                      <m:t>=1</m:t>
                    </m:r>
                  </m:oMath>
                </a14:m>
                <a:endParaRPr lang="en-GB" dirty="0"/>
              </a:p>
              <a:p>
                <a:pPr lvl="1"/>
                <a:r>
                  <a:rPr lang="en-GB" dirty="0"/>
                  <a:t>If the events A and B are mutually exclusive</a:t>
                </a:r>
              </a:p>
              <a:p>
                <a:pPr lvl="2"/>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oMath>
                </a14:m>
                <a:endParaRPr lang="en-GB" dirty="0"/>
              </a:p>
              <a:p>
                <a:r>
                  <a:rPr lang="en-GB" dirty="0"/>
                  <a:t>Relative frequency definition</a:t>
                </a:r>
              </a:p>
              <a:p>
                <a:pPr lvl="1"/>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𝑛</m:t>
                            </m:r>
                            <m:r>
                              <a:rPr lang="en-IN" b="0" i="1" smtClean="0">
                                <a:latin typeface="Cambria Math" panose="02040503050406030204" pitchFamily="18" charset="0"/>
                              </a:rPr>
                              <m:t>→∞ </m:t>
                            </m:r>
                          </m:lim>
                        </m:limLow>
                      </m:fName>
                      <m:e>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𝐴</m:t>
                                </m:r>
                              </m:sub>
                            </m:sSub>
                          </m:num>
                          <m:den>
                            <m:r>
                              <a:rPr lang="en-IN" b="0" i="1" smtClean="0">
                                <a:latin typeface="Cambria Math" panose="02040503050406030204" pitchFamily="18" charset="0"/>
                              </a:rPr>
                              <m:t>𝑛</m:t>
                            </m:r>
                          </m:den>
                        </m:f>
                      </m:e>
                    </m:func>
                    <m:r>
                      <a:rPr lang="en-IN" b="0" i="1" smtClean="0">
                        <a:latin typeface="Cambria Math" panose="02040503050406030204" pitchFamily="18" charset="0"/>
                      </a:rPr>
                      <m:t> </m:t>
                    </m:r>
                  </m:oMath>
                </a14:m>
                <a:endParaRPr lang="en-IN" b="0" i="1" dirty="0">
                  <a:latin typeface="Cambria Math" panose="02040503050406030204" pitchFamily="18" charset="0"/>
                </a:endParaRP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𝐴</m:t>
                        </m:r>
                      </m:sub>
                    </m:sSub>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𝑛𝑢𝑚𝑏𝑒𝑟</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𝑜𝑐𝑐𝑢𝑟𝑒𝑛𝑐𝑒</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 </m:t>
                    </m:r>
                  </m:oMath>
                </a14:m>
                <a:endParaRPr lang="en-IN" b="0" i="1" dirty="0">
                  <a:latin typeface="Cambria Math" panose="02040503050406030204" pitchFamily="18" charset="0"/>
                </a:endParaRPr>
              </a:p>
              <a:p>
                <a:pPr lvl="2"/>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𝑛𝑢𝑚𝑏𝑒𝑟</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𝑡𝑟𝑖𝑎𝑙𝑠</m:t>
                    </m:r>
                  </m:oMath>
                </a14:m>
                <a:endParaRPr lang="en-IN" b="0" dirty="0"/>
              </a:p>
              <a:p>
                <a:r>
                  <a:rPr lang="en-IN" b="0" dirty="0"/>
                  <a:t>Classical definition</a:t>
                </a:r>
              </a:p>
              <a:p>
                <a:pPr lvl="1"/>
                <a:r>
                  <a:rPr lang="en-IN" dirty="0"/>
                  <a:t>Probability P(A) of an event A is determined a priori without any experimentation and is given by the ration </a:t>
                </a: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𝐴</m:t>
                            </m:r>
                          </m:sub>
                        </m:sSub>
                      </m:num>
                      <m:den>
                        <m:r>
                          <a:rPr lang="en-IN" b="0" i="1" smtClean="0">
                            <a:latin typeface="Cambria Math" panose="02040503050406030204" pitchFamily="18" charset="0"/>
                          </a:rPr>
                          <m:t>𝑁</m:t>
                        </m:r>
                      </m:den>
                    </m:f>
                  </m:oMath>
                </a14:m>
                <a:endParaRPr lang="en-IN" dirty="0"/>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𝐴</m:t>
                        </m:r>
                      </m:sub>
                    </m:sSub>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𝑛𝑢𝑚𝑏𝑒𝑟</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𝑜𝑢𝑡𝑐𝑜𝑚𝑒𝑠</m:t>
                    </m:r>
                    <m:r>
                      <a:rPr lang="en-IN" b="0" i="1" smtClean="0">
                        <a:latin typeface="Cambria Math" panose="02040503050406030204" pitchFamily="18" charset="0"/>
                      </a:rPr>
                      <m:t> </m:t>
                    </m:r>
                    <m:r>
                      <a:rPr lang="en-IN" b="0" i="1" smtClean="0">
                        <a:latin typeface="Cambria Math" panose="02040503050406030204" pitchFamily="18" charset="0"/>
                      </a:rPr>
                      <m:t>𝑓𝑎𝑣𝑜𝑢𝑟𝑎𝑏𝑙𝑒</m:t>
                    </m:r>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r>
                      <a:rPr lang="en-IN" b="0" i="1" smtClean="0">
                        <a:latin typeface="Cambria Math" panose="02040503050406030204" pitchFamily="18" charset="0"/>
                      </a:rPr>
                      <m:t>𝐴</m:t>
                    </m:r>
                  </m:oMath>
                </a14:m>
                <a:endParaRPr lang="en-IN" b="0" dirty="0"/>
              </a:p>
              <a:p>
                <a:pPr lvl="2"/>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𝑛𝑢𝑚𝑏𝑒𝑟</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𝑝𝑜𝑠𝑠𝑖𝑏𝑙𝑒</m:t>
                    </m:r>
                    <m:r>
                      <a:rPr lang="en-IN" b="0" i="1" smtClean="0">
                        <a:latin typeface="Cambria Math" panose="02040503050406030204" pitchFamily="18" charset="0"/>
                      </a:rPr>
                      <m:t> </m:t>
                    </m:r>
                    <m:r>
                      <a:rPr lang="en-IN" b="0" i="1" smtClean="0">
                        <a:latin typeface="Cambria Math" panose="02040503050406030204" pitchFamily="18" charset="0"/>
                      </a:rPr>
                      <m:t>𝑜𝑢𝑡𝑐𝑜𝑚𝑒𝑠</m:t>
                    </m:r>
                  </m:oMath>
                </a14:m>
                <a:endParaRPr lang="en-IN" b="0" dirty="0"/>
              </a:p>
              <a:p>
                <a:pPr lvl="1"/>
                <a:endParaRPr lang="en-IN" b="0" dirty="0"/>
              </a:p>
              <a:p>
                <a:pPr lvl="1"/>
                <a:endParaRPr lang="en-GB" dirty="0"/>
              </a:p>
              <a:p>
                <a:pPr lvl="1"/>
                <a:endParaRPr lang="en-GB" dirty="0"/>
              </a:p>
              <a:p>
                <a:pPr lvl="1"/>
                <a:endParaRPr lang="en-GB" dirty="0"/>
              </a:p>
            </p:txBody>
          </p:sp>
        </mc:Choice>
        <mc:Fallback xmlns="">
          <p:sp>
            <p:nvSpPr>
              <p:cNvPr id="3" name="Content Placeholder 2">
                <a:extLst>
                  <a:ext uri="{FF2B5EF4-FFF2-40B4-BE49-F238E27FC236}">
                    <a16:creationId xmlns:a16="http://schemas.microsoft.com/office/drawing/2014/main" id="{0EEFC017-E0E6-B652-2D7E-25B5F6D088B3}"/>
                  </a:ext>
                </a:extLst>
              </p:cNvPr>
              <p:cNvSpPr>
                <a:spLocks noGrp="1" noRot="1" noChangeAspect="1" noMove="1" noResize="1" noEditPoints="1" noAdjustHandles="1" noChangeArrowheads="1" noChangeShapeType="1" noTextEdit="1"/>
              </p:cNvSpPr>
              <p:nvPr>
                <p:ph idx="1"/>
              </p:nvPr>
            </p:nvSpPr>
            <p:spPr>
              <a:blipFill>
                <a:blip r:embed="rId2"/>
                <a:stretch>
                  <a:fillRect l="-665" t="-1421"/>
                </a:stretch>
              </a:blipFill>
            </p:spPr>
            <p:txBody>
              <a:bodyPr/>
              <a:lstStyle/>
              <a:p>
                <a:r>
                  <a:rPr lang="en-IN">
                    <a:noFill/>
                  </a:rPr>
                  <a:t> </a:t>
                </a:r>
              </a:p>
            </p:txBody>
          </p:sp>
        </mc:Fallback>
      </mc:AlternateContent>
    </p:spTree>
    <p:extLst>
      <p:ext uri="{BB962C8B-B14F-4D97-AF65-F5344CB8AC3E}">
        <p14:creationId xmlns:p14="http://schemas.microsoft.com/office/powerpoint/2010/main" val="4108959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F33C-D7DC-BBC0-1A1F-07AED7C0933F}"/>
              </a:ext>
            </a:extLst>
          </p:cNvPr>
          <p:cNvSpPr>
            <a:spLocks noGrp="1"/>
          </p:cNvSpPr>
          <p:nvPr>
            <p:ph type="title"/>
          </p:nvPr>
        </p:nvSpPr>
        <p:spPr/>
        <p:txBody>
          <a:bodyPr/>
          <a:lstStyle/>
          <a:p>
            <a:r>
              <a:rPr lang="en-IN" dirty="0"/>
              <a:t>Parameter Estimation Techniques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0303B2-EE54-D228-5E4F-7D375E268D62}"/>
                  </a:ext>
                </a:extLst>
              </p:cNvPr>
              <p:cNvSpPr>
                <a:spLocks noGrp="1"/>
              </p:cNvSpPr>
              <p:nvPr>
                <p:ph sz="quarter" idx="10"/>
              </p:nvPr>
            </p:nvSpPr>
            <p:spPr/>
            <p:txBody>
              <a:bodyPr>
                <a:normAutofit fontScale="92500" lnSpcReduction="10000"/>
              </a:bodyPr>
              <a:lstStyle/>
              <a:p>
                <a:r>
                  <a:rPr lang="en-GB" b="0" i="0" dirty="0">
                    <a:solidFill>
                      <a:srgbClr val="292929"/>
                    </a:solidFill>
                    <a:effectLst/>
                    <a:latin typeface="source-serif-pro"/>
                  </a:rPr>
                  <a:t>Parameter estimation plays a vital role in machine learning, statistics, communication system, radar, and many other domains</a:t>
                </a:r>
              </a:p>
              <a:p>
                <a:pPr lvl="1"/>
                <a:r>
                  <a:rPr lang="en-GB" b="0" i="0" dirty="0">
                    <a:solidFill>
                      <a:srgbClr val="292929"/>
                    </a:solidFill>
                    <a:effectLst/>
                    <a:latin typeface="source-serif-pro"/>
                  </a:rPr>
                  <a:t>For example</a:t>
                </a:r>
              </a:p>
              <a:p>
                <a:pPr lvl="2"/>
                <a:r>
                  <a:rPr lang="en-GB" dirty="0">
                    <a:solidFill>
                      <a:srgbClr val="292929"/>
                    </a:solidFill>
                    <a:latin typeface="source-serif-pro"/>
                  </a:rPr>
                  <a:t>I</a:t>
                </a:r>
                <a:r>
                  <a:rPr lang="en-GB" b="0" i="0" dirty="0">
                    <a:solidFill>
                      <a:srgbClr val="292929"/>
                    </a:solidFill>
                    <a:effectLst/>
                    <a:latin typeface="source-serif-pro"/>
                  </a:rPr>
                  <a:t>n a digital communication system, you sometimes need to estimate the parameters of the fading channel, the variance of AWGN (additive white Gaussian noise) noise, IQ (in-phase, quadrature) imbalance parameters, frequency offset, etc. </a:t>
                </a:r>
              </a:p>
              <a:p>
                <a:pPr lvl="2"/>
                <a:r>
                  <a:rPr lang="en-GB" b="0" i="0" dirty="0">
                    <a:solidFill>
                      <a:srgbClr val="292929"/>
                    </a:solidFill>
                    <a:effectLst/>
                    <a:latin typeface="source-serif-pro"/>
                  </a:rPr>
                  <a:t>In a digital communication system, you sometimes need to estimate the parameters of the fading channel, the variance of AWGN (additive white Gaussian noise) noise, IQ (in-phase, quadrature) imbalance parameters, frequency offset, etc. </a:t>
                </a:r>
                <a:endParaRPr lang="en-GB" dirty="0">
                  <a:solidFill>
                    <a:srgbClr val="292929"/>
                  </a:solidFill>
                  <a:latin typeface="source-serif-pro"/>
                </a:endParaRPr>
              </a:p>
              <a:p>
                <a:pPr lvl="2"/>
                <a:r>
                  <a:rPr lang="en-GB" b="0" i="0" dirty="0">
                    <a:solidFill>
                      <a:srgbClr val="292929"/>
                    </a:solidFill>
                    <a:effectLst/>
                    <a:latin typeface="source-serif-pro"/>
                  </a:rPr>
                  <a:t>In Bayesian and causal networks, this corresponds to estimating the CPT (conditional probability table) for discrete nodes and the mean and the variance for the continuous nodes</a:t>
                </a:r>
              </a:p>
              <a:p>
                <a:r>
                  <a:rPr lang="en-GB" dirty="0">
                    <a:solidFill>
                      <a:srgbClr val="292929"/>
                    </a:solidFill>
                    <a:latin typeface="source-serif-pro"/>
                  </a:rPr>
                  <a:t>Frequentist and Bayesian Approaches</a:t>
                </a:r>
              </a:p>
              <a:p>
                <a:pPr lvl="1"/>
                <a:r>
                  <a:rPr lang="en-GB" b="0" i="0" dirty="0">
                    <a:solidFill>
                      <a:srgbClr val="292929"/>
                    </a:solidFill>
                    <a:effectLst/>
                    <a:latin typeface="source-serif-pro"/>
                  </a:rPr>
                  <a:t>Relative frequency of an event in the long run – </a:t>
                </a:r>
                <a:r>
                  <a:rPr lang="en-GB" b="1" i="0" dirty="0">
                    <a:solidFill>
                      <a:srgbClr val="292929"/>
                    </a:solidFill>
                    <a:effectLst/>
                    <a:latin typeface="source-serif-pro"/>
                  </a:rPr>
                  <a:t>Frequentist</a:t>
                </a:r>
              </a:p>
              <a:p>
                <a:pPr lvl="2"/>
                <a:r>
                  <a:rPr lang="en-GB" dirty="0">
                    <a:solidFill>
                      <a:srgbClr val="292929"/>
                    </a:solidFill>
                    <a:latin typeface="source-serif-pro"/>
                  </a:rPr>
                  <a:t>Frequentists assume the parameter </a:t>
                </a:r>
                <a14:m>
                  <m:oMath xmlns:m="http://schemas.openxmlformats.org/officeDocument/2006/math">
                    <m:r>
                      <a:rPr lang="en-IN" b="0" i="1" smtClean="0">
                        <a:solidFill>
                          <a:srgbClr val="292929"/>
                        </a:solidFill>
                        <a:latin typeface="Cambria Math" panose="02040503050406030204" pitchFamily="18" charset="0"/>
                      </a:rPr>
                      <m:t>𝜃</m:t>
                    </m:r>
                  </m:oMath>
                </a14:m>
                <a:r>
                  <a:rPr lang="en-GB" i="0" dirty="0">
                    <a:solidFill>
                      <a:srgbClr val="292929"/>
                    </a:solidFill>
                    <a:effectLst/>
                    <a:latin typeface="source-serif-pro"/>
                  </a:rPr>
                  <a:t> in a population is </a:t>
                </a:r>
                <a:r>
                  <a:rPr lang="en-GB" b="1" i="0" dirty="0">
                    <a:solidFill>
                      <a:srgbClr val="292929"/>
                    </a:solidFill>
                    <a:effectLst/>
                    <a:latin typeface="source-serif-pro"/>
                  </a:rPr>
                  <a:t>fixed and unknown</a:t>
                </a:r>
              </a:p>
              <a:p>
                <a:pPr lvl="1"/>
                <a:r>
                  <a:rPr lang="en-GB" b="0" i="0" dirty="0">
                    <a:solidFill>
                      <a:srgbClr val="292929"/>
                    </a:solidFill>
                    <a:effectLst/>
                    <a:latin typeface="source-serif-pro"/>
                  </a:rPr>
                  <a:t>A measure of uncertainty or belief in the real-world  - </a:t>
                </a:r>
                <a:r>
                  <a:rPr lang="en-GB" b="1" i="0" dirty="0">
                    <a:solidFill>
                      <a:srgbClr val="292929"/>
                    </a:solidFill>
                    <a:effectLst/>
                    <a:latin typeface="source-serif-pro"/>
                  </a:rPr>
                  <a:t>Bayesian</a:t>
                </a:r>
              </a:p>
              <a:p>
                <a:pPr lvl="2"/>
                <a:r>
                  <a:rPr lang="en-GB" dirty="0">
                    <a:solidFill>
                      <a:srgbClr val="292929"/>
                    </a:solidFill>
                    <a:latin typeface="source-serif-pro"/>
                  </a:rPr>
                  <a:t>Bayesians consider the parameter </a:t>
                </a:r>
                <a14:m>
                  <m:oMath xmlns:m="http://schemas.openxmlformats.org/officeDocument/2006/math">
                    <m:r>
                      <a:rPr lang="en-IN" b="0" i="1" smtClean="0">
                        <a:solidFill>
                          <a:srgbClr val="292929"/>
                        </a:solidFill>
                        <a:latin typeface="Cambria Math" panose="02040503050406030204" pitchFamily="18" charset="0"/>
                      </a:rPr>
                      <m:t>𝜃</m:t>
                    </m:r>
                  </m:oMath>
                </a14:m>
                <a:r>
                  <a:rPr lang="en-GB" i="0" dirty="0">
                    <a:solidFill>
                      <a:srgbClr val="292929"/>
                    </a:solidFill>
                    <a:effectLst/>
                    <a:latin typeface="source-serif-pro"/>
                  </a:rPr>
                  <a:t> to be </a:t>
                </a:r>
                <a:r>
                  <a:rPr lang="en-GB" b="1" i="0" dirty="0">
                    <a:solidFill>
                      <a:srgbClr val="292929"/>
                    </a:solidFill>
                    <a:effectLst/>
                    <a:latin typeface="source-serif-pro"/>
                  </a:rPr>
                  <a:t>random variable with an unknown distribution</a:t>
                </a:r>
              </a:p>
              <a:p>
                <a:pPr lvl="2"/>
                <a:r>
                  <a:rPr lang="en-GB" i="0" dirty="0">
                    <a:solidFill>
                      <a:srgbClr val="292929"/>
                    </a:solidFill>
                    <a:effectLst/>
                    <a:latin typeface="source-serif-pro"/>
                  </a:rPr>
                  <a:t>Prior probability and data are used to construct the </a:t>
                </a:r>
                <a:r>
                  <a:rPr lang="en-GB" b="1" i="0" dirty="0">
                    <a:solidFill>
                      <a:srgbClr val="292929"/>
                    </a:solidFill>
                    <a:effectLst/>
                    <a:latin typeface="source-serif-pro"/>
                  </a:rPr>
                  <a:t>posterior distribution</a:t>
                </a:r>
              </a:p>
              <a:p>
                <a:pPr lvl="2"/>
                <a:r>
                  <a:rPr lang="en-GB" b="0" i="0" dirty="0">
                    <a:solidFill>
                      <a:srgbClr val="292929"/>
                    </a:solidFill>
                    <a:effectLst/>
                    <a:latin typeface="source-serif-pro"/>
                  </a:rPr>
                  <a:t>The Bayesian approach is more computationally intensive than the frequentists approach</a:t>
                </a:r>
              </a:p>
              <a:p>
                <a:pPr lvl="2"/>
                <a:r>
                  <a:rPr lang="en-GB" b="0" i="0" dirty="0">
                    <a:solidFill>
                      <a:srgbClr val="292929"/>
                    </a:solidFill>
                    <a:effectLst/>
                    <a:latin typeface="source-serif-pro"/>
                  </a:rPr>
                  <a:t>Another problem with the Bayesian approach is the subjective prior (P(θ)) since, in most problems in the real world, one has no idea what would be the best prior belief</a:t>
                </a:r>
                <a:endParaRPr lang="en-GB" dirty="0">
                  <a:solidFill>
                    <a:srgbClr val="292929"/>
                  </a:solidFill>
                  <a:latin typeface="source-serif-pro"/>
                </a:endParaRPr>
              </a:p>
              <a:p>
                <a:pPr lvl="1"/>
                <a:endParaRPr lang="en-GB" dirty="0">
                  <a:solidFill>
                    <a:srgbClr val="292929"/>
                  </a:solidFill>
                  <a:latin typeface="source-serif-pro"/>
                </a:endParaRPr>
              </a:p>
              <a:p>
                <a:pPr lvl="1"/>
                <a:endParaRPr lang="en-GB" b="0" i="0" dirty="0">
                  <a:solidFill>
                    <a:srgbClr val="292929"/>
                  </a:solidFill>
                  <a:effectLst/>
                  <a:latin typeface="source-serif-pro"/>
                </a:endParaRPr>
              </a:p>
              <a:p>
                <a:endParaRPr lang="en-GB" b="0" i="0" dirty="0">
                  <a:solidFill>
                    <a:srgbClr val="292929"/>
                  </a:solidFill>
                  <a:effectLst/>
                  <a:latin typeface="source-serif-pro"/>
                </a:endParaRPr>
              </a:p>
              <a:p>
                <a:pPr lvl="1"/>
                <a:endParaRPr lang="en-IN" dirty="0"/>
              </a:p>
            </p:txBody>
          </p:sp>
        </mc:Choice>
        <mc:Fallback xmlns="">
          <p:sp>
            <p:nvSpPr>
              <p:cNvPr id="3" name="Content Placeholder 2">
                <a:extLst>
                  <a:ext uri="{FF2B5EF4-FFF2-40B4-BE49-F238E27FC236}">
                    <a16:creationId xmlns:a16="http://schemas.microsoft.com/office/drawing/2014/main" id="{580303B2-EE54-D228-5E4F-7D375E268D62}"/>
                  </a:ext>
                </a:extLst>
              </p:cNvPr>
              <p:cNvSpPr>
                <a:spLocks noGrp="1" noRot="1" noChangeAspect="1" noMove="1" noResize="1" noEditPoints="1" noAdjustHandles="1" noChangeArrowheads="1" noChangeShapeType="1" noTextEdit="1"/>
              </p:cNvSpPr>
              <p:nvPr>
                <p:ph sz="quarter" idx="10"/>
              </p:nvPr>
            </p:nvSpPr>
            <p:spPr>
              <a:blipFill>
                <a:blip r:embed="rId2"/>
                <a:stretch>
                  <a:fillRect t="-1228"/>
                </a:stretch>
              </a:blipFill>
            </p:spPr>
            <p:txBody>
              <a:bodyPr/>
              <a:lstStyle/>
              <a:p>
                <a:r>
                  <a:rPr lang="en-IN">
                    <a:noFill/>
                  </a:rPr>
                  <a:t> </a:t>
                </a:r>
              </a:p>
            </p:txBody>
          </p:sp>
        </mc:Fallback>
      </mc:AlternateContent>
    </p:spTree>
    <p:extLst>
      <p:ext uri="{BB962C8B-B14F-4D97-AF65-F5344CB8AC3E}">
        <p14:creationId xmlns:p14="http://schemas.microsoft.com/office/powerpoint/2010/main" val="260096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1EAC32-A366-6EF1-87CF-1746A5F4F255}"/>
              </a:ext>
            </a:extLst>
          </p:cNvPr>
          <p:cNvSpPr>
            <a:spLocks noGrp="1"/>
          </p:cNvSpPr>
          <p:nvPr>
            <p:ph type="title"/>
          </p:nvPr>
        </p:nvSpPr>
        <p:spPr/>
        <p:txBody>
          <a:bodyPr/>
          <a:lstStyle/>
          <a:p>
            <a:r>
              <a:rPr lang="en-IN" dirty="0"/>
              <a:t>Parameter Estimation Techniques </a:t>
            </a:r>
            <a:r>
              <a:rPr lang="en-IN" dirty="0" err="1"/>
              <a:t>contd</a:t>
            </a:r>
            <a:r>
              <a:rPr lang="en-IN" dirty="0"/>
              <a:t>…</a:t>
            </a:r>
          </a:p>
        </p:txBody>
      </p:sp>
      <p:sp>
        <p:nvSpPr>
          <p:cNvPr id="5" name="Content Placeholder 4">
            <a:extLst>
              <a:ext uri="{FF2B5EF4-FFF2-40B4-BE49-F238E27FC236}">
                <a16:creationId xmlns:a16="http://schemas.microsoft.com/office/drawing/2014/main" id="{2521C506-74D4-909A-FBB2-625D355E404D}"/>
              </a:ext>
            </a:extLst>
          </p:cNvPr>
          <p:cNvSpPr>
            <a:spLocks noGrp="1"/>
          </p:cNvSpPr>
          <p:nvPr>
            <p:ph sz="quarter" idx="10"/>
          </p:nvPr>
        </p:nvSpPr>
        <p:spPr/>
        <p:txBody>
          <a:bodyPr/>
          <a:lstStyle/>
          <a:p>
            <a:r>
              <a:rPr lang="en-GB" b="0" i="0" dirty="0">
                <a:solidFill>
                  <a:srgbClr val="292929"/>
                </a:solidFill>
                <a:effectLst/>
                <a:latin typeface="source-serif-pro"/>
              </a:rPr>
              <a:t>MLE – Maximum Likelihood Estimation</a:t>
            </a:r>
          </a:p>
          <a:p>
            <a:pPr lvl="1"/>
            <a:r>
              <a:rPr lang="en-GB" b="0" i="0" dirty="0">
                <a:solidFill>
                  <a:srgbClr val="292929"/>
                </a:solidFill>
                <a:effectLst/>
                <a:latin typeface="source-serif-pro"/>
              </a:rPr>
              <a:t>MLE estimation tries to find the estimate of the parameter θ by maximizing the likelihood function</a:t>
            </a:r>
          </a:p>
          <a:p>
            <a:r>
              <a:rPr lang="en-GB" b="0" i="0" dirty="0">
                <a:solidFill>
                  <a:srgbClr val="292929"/>
                </a:solidFill>
                <a:effectLst/>
                <a:latin typeface="source-serif-pro"/>
              </a:rPr>
              <a:t>MAP – Maximum a Posteriori Estimation</a:t>
            </a:r>
          </a:p>
          <a:p>
            <a:r>
              <a:rPr lang="en-GB" dirty="0">
                <a:solidFill>
                  <a:srgbClr val="292929"/>
                </a:solidFill>
                <a:latin typeface="source-serif-pro"/>
              </a:rPr>
              <a:t>MMSE – Minimum Mean Square Error Estimation</a:t>
            </a:r>
          </a:p>
          <a:p>
            <a:r>
              <a:rPr lang="en-GB" b="0" i="0" dirty="0">
                <a:solidFill>
                  <a:srgbClr val="292929"/>
                </a:solidFill>
                <a:effectLst/>
                <a:latin typeface="source-serif-pro"/>
              </a:rPr>
              <a:t>Least Square Estimation</a:t>
            </a:r>
          </a:p>
          <a:p>
            <a:r>
              <a:rPr lang="en-GB" dirty="0">
                <a:solidFill>
                  <a:srgbClr val="292929"/>
                </a:solidFill>
                <a:latin typeface="source-serif-pro"/>
              </a:rPr>
              <a:t>Bayes Estimation</a:t>
            </a:r>
            <a:endParaRPr lang="en-GB" b="0" i="0" dirty="0">
              <a:solidFill>
                <a:srgbClr val="292929"/>
              </a:solidFill>
              <a:effectLst/>
              <a:latin typeface="source-serif-pro"/>
            </a:endParaRPr>
          </a:p>
          <a:p>
            <a:endParaRPr lang="en-GB" b="0" i="0" dirty="0">
              <a:solidFill>
                <a:srgbClr val="292929"/>
              </a:solidFill>
              <a:effectLst/>
              <a:latin typeface="source-serif-pro"/>
            </a:endParaRPr>
          </a:p>
          <a:p>
            <a:endParaRPr lang="en-GB" b="1" i="0" dirty="0">
              <a:solidFill>
                <a:srgbClr val="292929"/>
              </a:solidFill>
              <a:effectLst/>
              <a:latin typeface="source-serif-pro"/>
            </a:endParaRPr>
          </a:p>
          <a:p>
            <a:endParaRPr lang="en-GB" b="1" i="0" dirty="0">
              <a:solidFill>
                <a:srgbClr val="292929"/>
              </a:solidFill>
              <a:effectLst/>
              <a:latin typeface="source-serif-pro"/>
            </a:endParaRPr>
          </a:p>
          <a:p>
            <a:endParaRPr lang="en-IN" dirty="0"/>
          </a:p>
        </p:txBody>
      </p:sp>
    </p:spTree>
    <p:extLst>
      <p:ext uri="{BB962C8B-B14F-4D97-AF65-F5344CB8AC3E}">
        <p14:creationId xmlns:p14="http://schemas.microsoft.com/office/powerpoint/2010/main" val="202771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14DC-6338-C0C8-39D0-42567FC99FD0}"/>
              </a:ext>
            </a:extLst>
          </p:cNvPr>
          <p:cNvSpPr>
            <a:spLocks noGrp="1"/>
          </p:cNvSpPr>
          <p:nvPr>
            <p:ph type="title"/>
          </p:nvPr>
        </p:nvSpPr>
        <p:spPr/>
        <p:txBody>
          <a:bodyPr/>
          <a:lstStyle/>
          <a:p>
            <a:r>
              <a:rPr lang="en-IN" dirty="0"/>
              <a:t>Random Variable Cumulative Distribution Function - CDF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4CC667C-7D38-8F47-7B2B-876EA4420B82}"/>
                  </a:ext>
                </a:extLst>
              </p:cNvPr>
              <p:cNvSpPr>
                <a:spLocks noGrp="1"/>
              </p:cNvSpPr>
              <p:nvPr>
                <p:ph sz="quarter" idx="10"/>
              </p:nvPr>
            </p:nvSpPr>
            <p:spPr/>
            <p:txBody>
              <a:bodyPr/>
              <a:lstStyle/>
              <a:p>
                <a:r>
                  <a:rPr lang="en-IN" dirty="0"/>
                  <a:t>The CDF of a random variable X is defined as the probability that X takes a value less than or equal to x</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ℙ</m:t>
                    </m:r>
                    <m:d>
                      <m:dPr>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𝜔</m:t>
                            </m:r>
                            <m:r>
                              <a:rPr lang="en-IN" b="0" i="1" smtClean="0">
                                <a:latin typeface="Cambria Math" panose="02040503050406030204" pitchFamily="18" charset="0"/>
                              </a:rPr>
                              <m:t>:</m:t>
                            </m:r>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r>
                              <a:rPr lang="en-IN" b="0" i="1" smtClean="0">
                                <a:latin typeface="Cambria Math" panose="02040503050406030204" pitchFamily="18" charset="0"/>
                              </a:rPr>
                              <m:t>≤</m:t>
                            </m:r>
                            <m:r>
                              <a:rPr lang="en-IN" b="0" i="1" smtClean="0">
                                <a:latin typeface="Cambria Math" panose="02040503050406030204" pitchFamily="18" charset="0"/>
                              </a:rPr>
                              <m:t>𝑥</m:t>
                            </m:r>
                          </m:e>
                        </m:d>
                      </m:e>
                    </m:d>
                    <m:r>
                      <a:rPr lang="en-IN" b="0" i="1" smtClean="0">
                        <a:latin typeface="Cambria Math" panose="02040503050406030204" pitchFamily="18" charset="0"/>
                      </a:rPr>
                      <m:t>=</m:t>
                    </m:r>
                    <m:r>
                      <a:rPr lang="en-IN" b="0" i="1" smtClean="0">
                        <a:latin typeface="Cambria Math" panose="02040503050406030204" pitchFamily="18" charset="0"/>
                      </a:rPr>
                      <m:t>ℙ</m:t>
                    </m:r>
                    <m:d>
                      <m:dPr>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𝜔</m:t>
                            </m:r>
                            <m:r>
                              <a:rPr lang="en-IN" b="0" i="1" smtClean="0">
                                <a:latin typeface="Cambria Math" panose="02040503050406030204" pitchFamily="18" charset="0"/>
                              </a:rPr>
                              <m:t>:</m:t>
                            </m:r>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r>
                              <a:rPr lang="en-IN" b="0" i="1" smtClean="0">
                                <a:latin typeface="Cambria Math" panose="02040503050406030204" pitchFamily="18" charset="0"/>
                              </a:rPr>
                              <m:t>∈</m:t>
                            </m:r>
                            <m:d>
                              <m:dPr>
                                <m:endChr m:val="]"/>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e>
                            </m:d>
                          </m:e>
                        </m:d>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ℙ</m:t>
                        </m:r>
                      </m:e>
                      <m:sub>
                        <m:r>
                          <a:rPr lang="en-IN" b="0" i="1" smtClean="0">
                            <a:latin typeface="Cambria Math" panose="02040503050406030204" pitchFamily="18" charset="0"/>
                          </a:rPr>
                          <m:t>𝑋</m:t>
                        </m:r>
                      </m:sub>
                    </m:sSub>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a:p>
                <a:r>
                  <a:rPr lang="en-IN" dirty="0"/>
                  <a:t>CDF at </a:t>
                </a:r>
                <a14:m>
                  <m:oMath xmlns:m="http://schemas.openxmlformats.org/officeDocument/2006/math">
                    <m:r>
                      <a:rPr lang="en-IN" b="0" i="1" smtClean="0">
                        <a:latin typeface="Cambria Math" panose="02040503050406030204" pitchFamily="18" charset="0"/>
                      </a:rPr>
                      <m:t>𝑥</m:t>
                    </m:r>
                  </m:oMath>
                </a14:m>
                <a:r>
                  <a:rPr lang="en-IN" dirty="0"/>
                  <a:t> can be seen as the probability mass of the interval </a:t>
                </a:r>
                <a14:m>
                  <m:oMath xmlns:m="http://schemas.openxmlformats.org/officeDocument/2006/math">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a:p>
                <a:pPr lvl="1"/>
                <a:endParaRPr lang="en-IN" dirty="0"/>
              </a:p>
            </p:txBody>
          </p:sp>
        </mc:Choice>
        <mc:Fallback>
          <p:sp>
            <p:nvSpPr>
              <p:cNvPr id="3" name="Content Placeholder 2">
                <a:extLst>
                  <a:ext uri="{FF2B5EF4-FFF2-40B4-BE49-F238E27FC236}">
                    <a16:creationId xmlns:a16="http://schemas.microsoft.com/office/drawing/2014/main" id="{24CC667C-7D38-8F47-7B2B-876EA4420B82}"/>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142468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954E-1655-50D6-D302-D1591A9B2DD1}"/>
              </a:ext>
            </a:extLst>
          </p:cNvPr>
          <p:cNvSpPr>
            <a:spLocks noGrp="1"/>
          </p:cNvSpPr>
          <p:nvPr>
            <p:ph type="title"/>
          </p:nvPr>
        </p:nvSpPr>
        <p:spPr/>
        <p:txBody>
          <a:bodyPr/>
          <a:lstStyle/>
          <a:p>
            <a:r>
              <a:rPr lang="en-IN" dirty="0"/>
              <a:t>Independence of RVs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AC285D-0537-9DDB-3812-FC2379C70B14}"/>
                  </a:ext>
                </a:extLst>
              </p:cNvPr>
              <p:cNvSpPr>
                <a:spLocks noGrp="1"/>
              </p:cNvSpPr>
              <p:nvPr>
                <p:ph sz="quarter" idx="10"/>
              </p:nvPr>
            </p:nvSpPr>
            <p:spPr/>
            <p:txBody>
              <a:bodyPr/>
              <a:lstStyle/>
              <a:p>
                <a:r>
                  <a:rPr lang="en-IN" dirty="0"/>
                  <a:t>The random variables are mutually independent if :</a:t>
                </a:r>
              </a:p>
              <a:p>
                <a:pPr lvl="1"/>
                <a14:m>
                  <m:oMath xmlns:m="http://schemas.openxmlformats.org/officeDocument/2006/math">
                    <m:r>
                      <a:rPr lang="en-IN" b="0" i="1" smtClean="0">
                        <a:latin typeface="Cambria Math" panose="02040503050406030204" pitchFamily="18" charset="0"/>
                      </a:rPr>
                      <m:t>ℙ</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1</m:t>
                            </m:r>
                          </m:sub>
                        </m:sSub>
                        <m:r>
                          <a:rPr lang="en-IN" b="0" i="1" smtClean="0">
                            <a:latin typeface="Cambria Math" panose="02040503050406030204" pitchFamily="18" charset="0"/>
                          </a:rPr>
                          <m:t>, </m:t>
                        </m:r>
                        <m:r>
                          <a:rPr lang="en-IN" b="0" i="1" smtClean="0">
                            <a:latin typeface="Cambria Math" panose="02040503050406030204" pitchFamily="18" charset="0"/>
                          </a:rPr>
                          <m:t>𝑌</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ℙ</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1</m:t>
                            </m:r>
                          </m:sub>
                        </m:sSub>
                      </m:e>
                    </m:d>
                    <m:r>
                      <a:rPr lang="en-IN" b="0" i="1" smtClean="0">
                        <a:latin typeface="Cambria Math" panose="02040503050406030204" pitchFamily="18" charset="0"/>
                      </a:rPr>
                      <m:t>ℙ</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oMath>
                </a14:m>
                <a:r>
                  <a:rPr lang="en-IN" dirty="0"/>
                  <a:t> for any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2</m:t>
                        </m:r>
                      </m:sub>
                    </m:sSub>
                  </m:oMath>
                </a14:m>
                <a:endParaRPr lang="en-IN" b="0" dirty="0"/>
              </a:p>
              <a:p>
                <a:pPr lvl="1"/>
                <a:r>
                  <a:rPr lang="en-IN" dirty="0"/>
                  <a:t>It implies</a:t>
                </a:r>
              </a:p>
              <a:p>
                <a:pPr lvl="2"/>
                <a:r>
                  <a:rPr lang="en-IN" dirty="0"/>
                  <a:t>Joint CDF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𝐹</m:t>
                        </m:r>
                      </m:e>
                      <m:sub>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𝑌</m:t>
                        </m:r>
                      </m:sub>
                    </m:sSub>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a14:m>
                <a:endParaRPr lang="en-IN" dirty="0"/>
              </a:p>
              <a:p>
                <a:pPr lvl="2"/>
                <a:r>
                  <a:rPr lang="en-IN" dirty="0"/>
                  <a:t>Joint PMF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𝑝</m:t>
                        </m:r>
                      </m:e>
                      <m:sub>
                        <m:r>
                          <a:rPr lang="en-IN" b="0" i="1" smtClean="0">
                            <a:latin typeface="Cambria Math" panose="02040503050406030204" pitchFamily="18" charset="0"/>
                          </a:rPr>
                          <m:t>𝑌</m:t>
                        </m:r>
                      </m:sub>
                    </m:sSub>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a14:m>
                <a:endParaRPr lang="en-IN" dirty="0"/>
              </a:p>
              <a:p>
                <a:pPr lvl="2"/>
                <a:r>
                  <a:rPr lang="en-IN" dirty="0"/>
                  <a:t>Joint PDF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𝑌</m:t>
                        </m:r>
                      </m:sub>
                    </m:sSub>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a14:m>
                <a:endParaRPr lang="en-IN" dirty="0"/>
              </a:p>
              <a:p>
                <a:r>
                  <a:rPr lang="en-IN" dirty="0"/>
                  <a:t>CDF of a random variable given an event A</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𝐴</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ℙ</m:t>
                        </m:r>
                      </m:e>
                      <m:sub>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𝐴</m:t>
                        </m:r>
                      </m:sub>
                    </m:sSub>
                    <m:d>
                      <m:dPr>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𝜔</m:t>
                            </m:r>
                            <m:r>
                              <a:rPr lang="en-IN" b="0" i="1" smtClean="0">
                                <a:latin typeface="Cambria Math" panose="02040503050406030204" pitchFamily="18" charset="0"/>
                              </a:rPr>
                              <m:t>:</m:t>
                            </m:r>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r>
                              <a:rPr lang="en-IN" b="0" i="1" smtClean="0">
                                <a:latin typeface="Cambria Math" panose="02040503050406030204" pitchFamily="18" charset="0"/>
                              </a:rPr>
                              <m:t>≤</m:t>
                            </m:r>
                            <m:r>
                              <a:rPr lang="en-IN" b="0" i="1" smtClean="0">
                                <a:latin typeface="Cambria Math" panose="02040503050406030204" pitchFamily="18" charset="0"/>
                              </a:rPr>
                              <m:t>𝑥</m:t>
                            </m:r>
                          </m:e>
                        </m:d>
                      </m:e>
                      <m:e>
                        <m:r>
                          <a:rPr lang="en-IN" b="0" i="1" smtClean="0">
                            <a:latin typeface="Cambria Math" panose="02040503050406030204" pitchFamily="18" charset="0"/>
                          </a:rPr>
                          <m:t>𝐴</m:t>
                        </m:r>
                      </m:e>
                    </m:d>
                  </m:oMath>
                </a14:m>
                <a:endParaRPr lang="en-IN" dirty="0"/>
              </a:p>
              <a:p>
                <a:pPr marL="457200" lvl="1" indent="0">
                  <a:buNone/>
                </a:pPr>
                <a:r>
                  <a:rPr lang="en-IN" dirty="0"/>
                  <a:t>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ℙ</m:t>
                        </m:r>
                        <m:d>
                          <m:dPr>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𝜔</m:t>
                                </m:r>
                                <m:r>
                                  <a:rPr lang="en-IN" b="0" i="1" smtClean="0">
                                    <a:latin typeface="Cambria Math" panose="02040503050406030204" pitchFamily="18" charset="0"/>
                                  </a:rPr>
                                  <m:t>:</m:t>
                                </m:r>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&amp; </m:t>
                                </m:r>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𝐴</m:t>
                                </m:r>
                              </m:e>
                            </m:d>
                          </m:e>
                        </m:d>
                      </m:num>
                      <m:den>
                        <m:r>
                          <a:rPr lang="en-IN" b="0" i="1" smtClean="0">
                            <a:latin typeface="Cambria Math" panose="02040503050406030204" pitchFamily="18" charset="0"/>
                          </a:rPr>
                          <m:t>ℙ</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den>
                    </m:f>
                  </m:oMath>
                </a14:m>
                <a:endParaRPr lang="en-IN" dirty="0"/>
              </a:p>
              <a:p>
                <a:pPr lvl="1"/>
                <a:r>
                  <a:rPr lang="en-IN" dirty="0"/>
                  <a:t>xx</a:t>
                </a:r>
              </a:p>
              <a:p>
                <a:endParaRPr lang="en-IN" dirty="0"/>
              </a:p>
            </p:txBody>
          </p:sp>
        </mc:Choice>
        <mc:Fallback xmlns="">
          <p:sp>
            <p:nvSpPr>
              <p:cNvPr id="3" name="Content Placeholder 2">
                <a:extLst>
                  <a:ext uri="{FF2B5EF4-FFF2-40B4-BE49-F238E27FC236}">
                    <a16:creationId xmlns:a16="http://schemas.microsoft.com/office/drawing/2014/main" id="{FFAC285D-0537-9DDB-3812-FC2379C70B14}"/>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2862413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6D37-B1CA-F59D-FD3E-D3DF18685282}"/>
              </a:ext>
            </a:extLst>
          </p:cNvPr>
          <p:cNvSpPr>
            <a:spLocks noGrp="1"/>
          </p:cNvSpPr>
          <p:nvPr>
            <p:ph type="title"/>
          </p:nvPr>
        </p:nvSpPr>
        <p:spPr/>
        <p:txBody>
          <a:bodyPr>
            <a:normAutofit fontScale="90000"/>
          </a:bodyPr>
          <a:lstStyle/>
          <a:p>
            <a:r>
              <a:rPr lang="en-IN" dirty="0"/>
              <a:t>Independence and Conditional Probability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3BFF64-BFFD-7D33-ED04-8BFA6AFCEBFA}"/>
                  </a:ext>
                </a:extLst>
              </p:cNvPr>
              <p:cNvSpPr>
                <a:spLocks noGrp="1"/>
              </p:cNvSpPr>
              <p:nvPr>
                <p:ph idx="1"/>
              </p:nvPr>
            </p:nvSpPr>
            <p:spPr/>
            <p:txBody>
              <a:bodyPr/>
              <a:lstStyle/>
              <a:p>
                <a:r>
                  <a:rPr lang="en-IN" dirty="0"/>
                  <a:t>If A and B are events and </a:t>
                </a: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𝐵</m:t>
                        </m:r>
                      </m:e>
                    </m:d>
                    <m:r>
                      <a:rPr lang="en-IN" b="0" i="1" smtClean="0">
                        <a:latin typeface="Cambria Math" panose="02040503050406030204" pitchFamily="18" charset="0"/>
                      </a:rPr>
                      <m:t>≠0</m:t>
                    </m:r>
                  </m:oMath>
                </a14:m>
                <a:r>
                  <a:rPr lang="en-US" dirty="0"/>
                  <a:t>, then the conditional probability of A given B is defined by</a:t>
                </a:r>
              </a:p>
              <a:p>
                <a:pPr lvl="1"/>
                <a14:m>
                  <m:oMath xmlns:m="http://schemas.openxmlformats.org/officeDocument/2006/math">
                    <m:r>
                      <a:rPr lang="en-IN" b="0" i="1" smtClean="0">
                        <a:latin typeface="Cambria Math" panose="02040503050406030204" pitchFamily="18" charset="0"/>
                      </a:rPr>
                      <m:t>𝑃</m:t>
                    </m:r>
                    <m:d>
                      <m:dPr>
                        <m:endChr m:val="|"/>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rPr>
                      <m:t>𝐵</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𝐴𝐵</m:t>
                            </m:r>
                          </m:e>
                        </m:d>
                      </m:num>
                      <m:den>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𝐵</m:t>
                            </m:r>
                          </m:e>
                        </m:d>
                      </m:den>
                    </m:f>
                    <m:r>
                      <a:rPr lang="en-IN" b="0" i="1" smtClean="0">
                        <a:latin typeface="Cambria Math" panose="02040503050406030204" pitchFamily="18" charset="0"/>
                      </a:rPr>
                      <m:t> (</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𝐵</m:t>
                        </m:r>
                      </m:e>
                    </m:d>
                    <m:r>
                      <a:rPr lang="en-IN" b="0" i="1" smtClean="0">
                        <a:latin typeface="Cambria Math" panose="02040503050406030204" pitchFamily="18" charset="0"/>
                      </a:rPr>
                      <m:t>≠0)</m:t>
                    </m:r>
                  </m:oMath>
                </a14:m>
                <a:endParaRPr lang="en-IN" b="0" dirty="0"/>
              </a:p>
            </p:txBody>
          </p:sp>
        </mc:Choice>
        <mc:Fallback xmlns="">
          <p:sp>
            <p:nvSpPr>
              <p:cNvPr id="3" name="Content Placeholder 2">
                <a:extLst>
                  <a:ext uri="{FF2B5EF4-FFF2-40B4-BE49-F238E27FC236}">
                    <a16:creationId xmlns:a16="http://schemas.microsoft.com/office/drawing/2014/main" id="{D33BFF64-BFFD-7D33-ED04-8BFA6AFCEBFA}"/>
                  </a:ext>
                </a:extLst>
              </p:cNvPr>
              <p:cNvSpPr>
                <a:spLocks noGrp="1" noRot="1" noChangeAspect="1" noMove="1" noResize="1" noEditPoints="1" noAdjustHandles="1" noChangeArrowheads="1" noChangeShapeType="1" noTextEdit="1"/>
              </p:cNvSpPr>
              <p:nvPr>
                <p:ph idx="1"/>
              </p:nvPr>
            </p:nvSpPr>
            <p:spPr>
              <a:blipFill>
                <a:blip r:embed="rId2"/>
                <a:stretch>
                  <a:fillRect l="-920" t="-1726" r="-409"/>
                </a:stretch>
              </a:blipFill>
            </p:spPr>
            <p:txBody>
              <a:bodyPr/>
              <a:lstStyle/>
              <a:p>
                <a:r>
                  <a:rPr lang="en-US">
                    <a:noFill/>
                  </a:rPr>
                  <a:t> </a:t>
                </a:r>
              </a:p>
            </p:txBody>
          </p:sp>
        </mc:Fallback>
      </mc:AlternateContent>
    </p:spTree>
    <p:extLst>
      <p:ext uri="{BB962C8B-B14F-4D97-AF65-F5344CB8AC3E}">
        <p14:creationId xmlns:p14="http://schemas.microsoft.com/office/powerpoint/2010/main" val="1010715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F247-6C7E-1DB1-F080-74F4F8AFB9DB}"/>
              </a:ext>
            </a:extLst>
          </p:cNvPr>
          <p:cNvSpPr>
            <a:spLocks noGrp="1"/>
          </p:cNvSpPr>
          <p:nvPr>
            <p:ph type="title"/>
          </p:nvPr>
        </p:nvSpPr>
        <p:spPr/>
        <p:txBody>
          <a:bodyPr/>
          <a:lstStyle/>
          <a:p>
            <a:r>
              <a:rPr lang="en-IN" dirty="0"/>
              <a:t>RV Examples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5C174E-114E-90CE-80B9-F3029274CBB1}"/>
                  </a:ext>
                </a:extLst>
              </p:cNvPr>
              <p:cNvSpPr>
                <a:spLocks noGrp="1"/>
              </p:cNvSpPr>
              <p:nvPr>
                <p:ph idx="1"/>
              </p:nvPr>
            </p:nvSpPr>
            <p:spPr/>
            <p:txBody>
              <a:bodyPr/>
              <a:lstStyle/>
              <a:p>
                <a:r>
                  <a:rPr lang="en-IN" dirty="0"/>
                  <a:t>Bernoulli RV</a:t>
                </a:r>
              </a:p>
              <a:p>
                <a:pPr lvl="1"/>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𝐵𝑒𝑟𝑛</m:t>
                    </m:r>
                    <m:r>
                      <a:rPr lang="en-IN" b="0" i="1" smtClean="0">
                        <a:latin typeface="Cambria Math" panose="02040503050406030204" pitchFamily="18" charset="0"/>
                      </a:rPr>
                      <m:t>(</m:t>
                    </m:r>
                    <m:r>
                      <a:rPr lang="en-IN" b="0" i="1" smtClean="0">
                        <a:latin typeface="Cambria Math" panose="02040503050406030204" pitchFamily="18" charset="0"/>
                      </a:rPr>
                      <m:t>𝑝</m:t>
                    </m:r>
                    <m:r>
                      <a:rPr lang="en-IN" b="0" i="1" smtClean="0">
                        <a:latin typeface="Cambria Math" panose="02040503050406030204" pitchFamily="18" charset="0"/>
                      </a:rPr>
                      <m:t>)</m:t>
                    </m:r>
                  </m:oMath>
                </a14:m>
                <a:r>
                  <a:rPr lang="en-IN" dirty="0"/>
                  <a:t> – X has Bernoulli distribution with parameter </a:t>
                </a:r>
                <a14:m>
                  <m:oMath xmlns:m="http://schemas.openxmlformats.org/officeDocument/2006/math">
                    <m:r>
                      <a:rPr lang="en-IN" b="0" i="1" smtClean="0">
                        <a:latin typeface="Cambria Math" panose="02040503050406030204" pitchFamily="18" charset="0"/>
                      </a:rPr>
                      <m:t>𝑝</m:t>
                    </m:r>
                  </m:oMath>
                </a14:m>
                <a:endParaRPr lang="en-IN" dirty="0"/>
              </a:p>
              <a:p>
                <a:pPr lvl="1"/>
                <a:r>
                  <a:rPr lang="en-IN" dirty="0"/>
                  <a:t>Takes only two values – 0 and 1</a:t>
                </a:r>
              </a:p>
              <a:p>
                <a:pPr lvl="1"/>
                <a:r>
                  <a:rPr lang="en-IN" dirty="0"/>
                  <a:t>PMF</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eqArr>
                          <m:eqArrPr>
                            <m:ctrlPr>
                              <a:rPr lang="en-IN" i="1" smtClean="0">
                                <a:latin typeface="Cambria Math" panose="02040503050406030204" pitchFamily="18" charset="0"/>
                              </a:rPr>
                            </m:ctrlPr>
                          </m:eqArrPr>
                          <m:e>
                            <m:r>
                              <a:rPr lang="en-IN" b="0" i="1" smtClean="0">
                                <a:latin typeface="Cambria Math" panose="02040503050406030204" pitchFamily="18" charset="0"/>
                              </a:rPr>
                              <m:t>1−</m:t>
                            </m:r>
                            <m:r>
                              <a:rPr lang="en-IN" b="0" i="1" smtClean="0">
                                <a:latin typeface="Cambria Math" panose="02040503050406030204" pitchFamily="18" charset="0"/>
                              </a:rPr>
                              <m:t>𝑝</m:t>
                            </m:r>
                            <m:r>
                              <a:rPr lang="en-IN" b="0" i="1" smtClean="0">
                                <a:latin typeface="Cambria Math" panose="02040503050406030204" pitchFamily="18" charset="0"/>
                              </a:rPr>
                              <m:t>, </m:t>
                            </m:r>
                            <m:r>
                              <a:rPr lang="en-IN" b="0" i="1" smtClean="0">
                                <a:latin typeface="Cambria Math" panose="02040503050406030204" pitchFamily="18" charset="0"/>
                              </a:rPr>
                              <m:t>𝑖𝑓</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=0</m:t>
                            </m:r>
                          </m:e>
                          <m:e>
                            <m:r>
                              <a:rPr lang="en-IN" b="0" i="1" smtClean="0">
                                <a:latin typeface="Cambria Math" panose="02040503050406030204" pitchFamily="18" charset="0"/>
                              </a:rPr>
                              <m:t>𝑝</m:t>
                            </m:r>
                            <m:r>
                              <a:rPr lang="en-IN" b="0" i="1" smtClean="0">
                                <a:latin typeface="Cambria Math" panose="02040503050406030204" pitchFamily="18" charset="0"/>
                              </a:rPr>
                              <m:t>, </m:t>
                            </m:r>
                            <m:r>
                              <a:rPr lang="en-IN" b="0" i="1" smtClean="0">
                                <a:latin typeface="Cambria Math" panose="02040503050406030204" pitchFamily="18" charset="0"/>
                              </a:rPr>
                              <m:t>𝑖𝑓</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=1</m:t>
                            </m:r>
                          </m:e>
                          <m:e>
                            <m:r>
                              <a:rPr lang="en-IN" b="0" i="1" smtClean="0">
                                <a:latin typeface="Cambria Math" panose="02040503050406030204" pitchFamily="18" charset="0"/>
                              </a:rPr>
                              <m:t>0, </m:t>
                            </m:r>
                            <m:r>
                              <a:rPr lang="en-IN" b="0" i="1" smtClean="0">
                                <a:latin typeface="Cambria Math" panose="02040503050406030204" pitchFamily="18" charset="0"/>
                              </a:rPr>
                              <m:t>𝑜𝑡h𝑒𝑟𝑤𝑖𝑠𝑒</m:t>
                            </m:r>
                          </m:e>
                        </m:eqArr>
                      </m:e>
                    </m:d>
                  </m:oMath>
                </a14:m>
                <a:endParaRPr lang="en-IN" dirty="0"/>
              </a:p>
              <a:p>
                <a:pPr lvl="1"/>
                <a:r>
                  <a:rPr lang="en-IN" dirty="0"/>
                  <a:t>CDF</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0, </m:t>
                            </m:r>
                            <m:r>
                              <a:rPr lang="en-IN" b="0" i="1" smtClean="0">
                                <a:latin typeface="Cambria Math" panose="02040503050406030204" pitchFamily="18" charset="0"/>
                              </a:rPr>
                              <m:t>𝑖𝑓</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&lt;0</m:t>
                            </m:r>
                          </m:e>
                          <m:e>
                            <m:r>
                              <a:rPr lang="en-IN" b="0" i="1" smtClean="0">
                                <a:latin typeface="Cambria Math" panose="02040503050406030204" pitchFamily="18" charset="0"/>
                              </a:rPr>
                              <m:t>1−</m:t>
                            </m:r>
                            <m:r>
                              <a:rPr lang="en-IN" b="0" i="1" smtClean="0">
                                <a:latin typeface="Cambria Math" panose="02040503050406030204" pitchFamily="18" charset="0"/>
                              </a:rPr>
                              <m:t>𝑝</m:t>
                            </m:r>
                            <m:r>
                              <a:rPr lang="en-IN" b="0" i="1" smtClean="0">
                                <a:latin typeface="Cambria Math" panose="02040503050406030204" pitchFamily="18" charset="0"/>
                              </a:rPr>
                              <m:t>, </m:t>
                            </m:r>
                            <m:r>
                              <a:rPr lang="en-IN" b="0" i="1" smtClean="0">
                                <a:latin typeface="Cambria Math" panose="02040503050406030204" pitchFamily="18" charset="0"/>
                              </a:rPr>
                              <m:t>𝑖𝑓</m:t>
                            </m:r>
                            <m:r>
                              <a:rPr lang="en-IN" b="0" i="1" smtClean="0">
                                <a:latin typeface="Cambria Math" panose="02040503050406030204" pitchFamily="18" charset="0"/>
                              </a:rPr>
                              <m:t> 0≤</m:t>
                            </m:r>
                            <m:r>
                              <a:rPr lang="en-IN" b="0" i="1" smtClean="0">
                                <a:latin typeface="Cambria Math" panose="02040503050406030204" pitchFamily="18" charset="0"/>
                              </a:rPr>
                              <m:t>𝑥</m:t>
                            </m:r>
                            <m:r>
                              <a:rPr lang="en-IN" b="0" i="1" smtClean="0">
                                <a:latin typeface="Cambria Math" panose="02040503050406030204" pitchFamily="18" charset="0"/>
                              </a:rPr>
                              <m:t>&lt;1</m:t>
                            </m:r>
                          </m:e>
                          <m:e>
                            <m:r>
                              <a:rPr lang="en-IN" b="0" i="1" smtClean="0">
                                <a:latin typeface="Cambria Math" panose="02040503050406030204" pitchFamily="18" charset="0"/>
                              </a:rPr>
                              <m:t>1, </m:t>
                            </m:r>
                            <m:r>
                              <a:rPr lang="en-IN" b="0" i="1" smtClean="0">
                                <a:latin typeface="Cambria Math" panose="02040503050406030204" pitchFamily="18" charset="0"/>
                              </a:rPr>
                              <m:t>𝑖𝑓</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≥1</m:t>
                            </m:r>
                          </m:e>
                        </m:eqArr>
                      </m:e>
                    </m:d>
                  </m:oMath>
                </a14:m>
                <a:endParaRPr lang="en-IN" dirty="0"/>
              </a:p>
              <a:p>
                <a:pPr lvl="1"/>
                <a:endParaRPr lang="en-IN" dirty="0"/>
              </a:p>
            </p:txBody>
          </p:sp>
        </mc:Choice>
        <mc:Fallback>
          <p:sp>
            <p:nvSpPr>
              <p:cNvPr id="3" name="Content Placeholder 2">
                <a:extLst>
                  <a:ext uri="{FF2B5EF4-FFF2-40B4-BE49-F238E27FC236}">
                    <a16:creationId xmlns:a16="http://schemas.microsoft.com/office/drawing/2014/main" id="{765C174E-114E-90CE-80B9-F3029274CBB1}"/>
                  </a:ext>
                </a:extLst>
              </p:cNvPr>
              <p:cNvSpPr>
                <a:spLocks noGrp="1" noRot="1" noChangeAspect="1" noMove="1" noResize="1" noEditPoints="1" noAdjustHandles="1" noChangeArrowheads="1" noChangeShapeType="1" noTextEdit="1"/>
              </p:cNvSpPr>
              <p:nvPr>
                <p:ph idx="1"/>
              </p:nvPr>
            </p:nvSpPr>
            <p:spPr>
              <a:blipFill>
                <a:blip r:embed="rId2"/>
                <a:stretch>
                  <a:fillRect l="-665" t="-812"/>
                </a:stretch>
              </a:blipFill>
            </p:spPr>
            <p:txBody>
              <a:bodyPr/>
              <a:lstStyle/>
              <a:p>
                <a:r>
                  <a:rPr lang="en-IN">
                    <a:noFill/>
                  </a:rPr>
                  <a:t> </a:t>
                </a:r>
              </a:p>
            </p:txBody>
          </p:sp>
        </mc:Fallback>
      </mc:AlternateContent>
    </p:spTree>
    <p:extLst>
      <p:ext uri="{BB962C8B-B14F-4D97-AF65-F5344CB8AC3E}">
        <p14:creationId xmlns:p14="http://schemas.microsoft.com/office/powerpoint/2010/main" val="2126210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52979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590B-5F0A-E2EA-D6D2-B48C7119160D}"/>
              </a:ext>
            </a:extLst>
          </p:cNvPr>
          <p:cNvSpPr>
            <a:spLocks noGrp="1"/>
          </p:cNvSpPr>
          <p:nvPr>
            <p:ph type="title"/>
          </p:nvPr>
        </p:nvSpPr>
        <p:spPr/>
        <p:txBody>
          <a:bodyPr>
            <a:normAutofit fontScale="90000"/>
          </a:bodyPr>
          <a:lstStyle/>
          <a:p>
            <a:r>
              <a:rPr lang="en-IN" dirty="0"/>
              <a:t>Set Theory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94D64-88F2-83F4-EEA7-D3DA5678293B}"/>
                  </a:ext>
                </a:extLst>
              </p:cNvPr>
              <p:cNvSpPr>
                <a:spLocks noGrp="1"/>
              </p:cNvSpPr>
              <p:nvPr>
                <p:ph idx="1"/>
              </p:nvPr>
            </p:nvSpPr>
            <p:spPr/>
            <p:txBody>
              <a:bodyPr/>
              <a:lstStyle/>
              <a:p>
                <a:r>
                  <a:rPr lang="en-IN" dirty="0"/>
                  <a:t>If a set contains </a:t>
                </a:r>
                <a14:m>
                  <m:oMath xmlns:m="http://schemas.openxmlformats.org/officeDocument/2006/math">
                    <m:r>
                      <a:rPr lang="en-IN" b="0" i="1" smtClean="0">
                        <a:latin typeface="Cambria Math" panose="02040503050406030204" pitchFamily="18" charset="0"/>
                      </a:rPr>
                      <m:t>𝑛</m:t>
                    </m:r>
                  </m:oMath>
                </a14:m>
                <a:r>
                  <a:rPr lang="en-US" dirty="0"/>
                  <a:t> elements, the total number of its sub-sets are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𝑛</m:t>
                        </m:r>
                      </m:sup>
                    </m:sSup>
                  </m:oMath>
                </a14:m>
                <a:endParaRPr lang="en-IN" b="0" dirty="0"/>
              </a:p>
              <a:p>
                <a:r>
                  <a:rPr lang="en-US" dirty="0"/>
                  <a:t>Two sets A and B are mutually exclusive or disjoint if they have no common elements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r>
                      <a:rPr lang="en-IN" b="0" i="1" smtClean="0">
                        <a:latin typeface="Cambria Math" panose="02040503050406030204" pitchFamily="18" charset="0"/>
                      </a:rPr>
                      <m:t>𝜙</m:t>
                    </m:r>
                    <m:r>
                      <a:rPr lang="en-IN" b="0" i="1" smtClean="0">
                        <a:latin typeface="Cambria Math" panose="02040503050406030204" pitchFamily="18" charset="0"/>
                      </a:rPr>
                      <m:t>}</m:t>
                    </m:r>
                  </m:oMath>
                </a14:m>
                <a:endParaRPr lang="en-US" dirty="0"/>
              </a:p>
              <a:p>
                <a:r>
                  <a:rPr lang="en-US" dirty="0"/>
                  <a:t>If </a:t>
                </a:r>
                <a14:m>
                  <m:oMath xmlns:m="http://schemas.openxmlformats.org/officeDocument/2006/math">
                    <m:r>
                      <a:rPr lang="en-IN" b="0" i="1" smtClean="0">
                        <a:latin typeface="Cambria Math" panose="02040503050406030204" pitchFamily="18" charset="0"/>
                      </a:rPr>
                      <m:t>𝐵</m:t>
                    </m:r>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𝐵</m:t>
                        </m:r>
                      </m:e>
                    </m:acc>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𝐴</m:t>
                        </m:r>
                      </m:e>
                    </m:acc>
                  </m:oMath>
                </a14:m>
                <a:endParaRPr lang="en-IN" b="0" dirty="0"/>
              </a:p>
              <a:p>
                <a:r>
                  <a:rPr lang="en-US" dirty="0"/>
                  <a:t>De-Morgan’s Law</a:t>
                </a:r>
              </a:p>
              <a:p>
                <a:pPr lvl="1"/>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acc>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𝐴</m:t>
                        </m:r>
                      </m:e>
                    </m:acc>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𝐵</m:t>
                        </m:r>
                      </m:e>
                    </m:acc>
                    <m:r>
                      <a:rPr lang="en-IN" b="0" i="1" dirty="0" smtClean="0">
                        <a:latin typeface="Cambria Math" panose="02040503050406030204" pitchFamily="18" charset="0"/>
                      </a:rPr>
                      <m:t>   </m:t>
                    </m:r>
                    <m:acc>
                      <m:accPr>
                        <m:chr m:val="̅"/>
                        <m:ctrlPr>
                          <a:rPr lang="en-IN" i="1" dirty="0">
                            <a:latin typeface="Cambria Math" panose="02040503050406030204" pitchFamily="18" charset="0"/>
                          </a:rPr>
                        </m:ctrlPr>
                      </m:accPr>
                      <m:e>
                        <m:r>
                          <a:rPr lang="en-IN" i="1" dirty="0">
                            <a:latin typeface="Cambria Math" panose="02040503050406030204" pitchFamily="18" charset="0"/>
                          </a:rPr>
                          <m:t>𝐴</m:t>
                        </m:r>
                      </m:e>
                    </m:acc>
                    <m:r>
                      <a:rPr lang="en-IN" i="1" dirty="0">
                        <a:latin typeface="Cambria Math" panose="02040503050406030204" pitchFamily="18" charset="0"/>
                      </a:rPr>
                      <m:t>∩</m:t>
                    </m:r>
                    <m:acc>
                      <m:accPr>
                        <m:chr m:val="̅"/>
                        <m:ctrlPr>
                          <a:rPr lang="en-IN" i="1" dirty="0">
                            <a:latin typeface="Cambria Math" panose="02040503050406030204" pitchFamily="18" charset="0"/>
                          </a:rPr>
                        </m:ctrlPr>
                      </m:accPr>
                      <m:e>
                        <m:r>
                          <a:rPr lang="en-IN" i="1" dirty="0">
                            <a:latin typeface="Cambria Math" panose="02040503050406030204" pitchFamily="18" charset="0"/>
                          </a:rPr>
                          <m:t>𝐵</m:t>
                        </m:r>
                      </m:e>
                    </m:acc>
                    <m:r>
                      <a:rPr lang="en-IN" b="0" i="1" dirty="0" smtClean="0">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𝐴</m:t>
                        </m:r>
                        <m:r>
                          <a:rPr lang="en-IN" i="1">
                            <a:latin typeface="Cambria Math" panose="02040503050406030204" pitchFamily="18" charset="0"/>
                          </a:rPr>
                          <m:t>∪</m:t>
                        </m:r>
                        <m:r>
                          <a:rPr lang="en-IN" i="1">
                            <a:latin typeface="Cambria Math" panose="02040503050406030204" pitchFamily="18" charset="0"/>
                          </a:rPr>
                          <m:t>𝐵</m:t>
                        </m:r>
                      </m:e>
                    </m:acc>
                  </m:oMath>
                </a14:m>
                <a:endParaRPr lang="en-US" dirty="0"/>
              </a:p>
              <a:p>
                <a:r>
                  <a:rPr lang="en-US" dirty="0"/>
                  <a:t>Duality principle (Self dual)</a:t>
                </a:r>
              </a:p>
              <a:p>
                <a:pPr lvl="1"/>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𝑆</m:t>
                        </m:r>
                      </m:e>
                    </m:acc>
                    <m:r>
                      <a:rPr lang="en-IN" b="0" i="1" dirty="0" smtClean="0">
                        <a:latin typeface="Cambria Math" panose="02040503050406030204" pitchFamily="18" charset="0"/>
                      </a:rPr>
                      <m:t>=</m:t>
                    </m:r>
                    <m:d>
                      <m:dPr>
                        <m:begChr m:val="{"/>
                        <m:endChr m:val="}"/>
                        <m:ctrlPr>
                          <a:rPr lang="en-IN" b="0" i="1" dirty="0" smtClean="0">
                            <a:latin typeface="Cambria Math" panose="02040503050406030204" pitchFamily="18" charset="0"/>
                          </a:rPr>
                        </m:ctrlPr>
                      </m:dPr>
                      <m:e>
                        <m:r>
                          <a:rPr lang="en-IN" b="0" i="1" dirty="0" smtClean="0">
                            <a:latin typeface="Cambria Math" panose="02040503050406030204" pitchFamily="18" charset="0"/>
                          </a:rPr>
                          <m:t>𝜙</m:t>
                        </m:r>
                      </m:e>
                    </m:d>
                    <m:r>
                      <a:rPr lang="en-IN" b="0" i="1" dirty="0" smtClean="0">
                        <a:latin typeface="Cambria Math" panose="02040503050406030204" pitchFamily="18" charset="0"/>
                      </a:rPr>
                      <m:t> </m:t>
                    </m:r>
                    <m:r>
                      <a:rPr lang="en-IN" b="0" i="1" dirty="0" smtClean="0">
                        <a:latin typeface="Cambria Math" panose="02040503050406030204" pitchFamily="18" charset="0"/>
                      </a:rPr>
                      <m:t>𝑎𝑛𝑑</m:t>
                    </m:r>
                    <m:r>
                      <a:rPr lang="en-IN" b="0" i="1" dirty="0" smtClean="0">
                        <a:latin typeface="Cambria Math" panose="02040503050406030204" pitchFamily="18" charset="0"/>
                      </a:rPr>
                      <m:t> </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m:t>
                        </m:r>
                        <m:r>
                          <a:rPr lang="en-IN" b="0" i="1" dirty="0" smtClean="0">
                            <a:latin typeface="Cambria Math" panose="02040503050406030204" pitchFamily="18" charset="0"/>
                          </a:rPr>
                          <m:t>𝜙</m:t>
                        </m:r>
                        <m:r>
                          <a:rPr lang="en-IN" b="0" i="1" dirty="0" smtClean="0">
                            <a:latin typeface="Cambria Math" panose="02040503050406030204" pitchFamily="18" charset="0"/>
                          </a:rPr>
                          <m:t>}</m:t>
                        </m:r>
                      </m:e>
                    </m:acc>
                    <m:r>
                      <a:rPr lang="en-IN" b="0" i="0" dirty="0" smtClean="0">
                        <a:latin typeface="Cambria Math" panose="02040503050406030204" pitchFamily="18" charset="0"/>
                      </a:rPr>
                      <m:t>=</m:t>
                    </m:r>
                    <m:r>
                      <m:rPr>
                        <m:sty m:val="p"/>
                      </m:rPr>
                      <a:rPr lang="en-IN" b="0" i="0" dirty="0" smtClean="0">
                        <a:latin typeface="Cambria Math" panose="02040503050406030204" pitchFamily="18" charset="0"/>
                      </a:rPr>
                      <m:t>S</m:t>
                    </m:r>
                  </m:oMath>
                </a14:m>
                <a:endParaRPr lang="en-IN" b="0" dirty="0"/>
              </a:p>
              <a:p>
                <a:pPr lvl="1"/>
                <a:r>
                  <a:rPr lang="en-US" dirty="0"/>
                  <a:t>If in a set identity we replace all unions by intersections and intersections by unions, and sets </a:t>
                </a:r>
                <a14:m>
                  <m:oMath xmlns:m="http://schemas.openxmlformats.org/officeDocument/2006/math">
                    <m:r>
                      <a:rPr lang="en-IN" b="0" i="1" smtClean="0">
                        <a:latin typeface="Cambria Math" panose="02040503050406030204" pitchFamily="18" charset="0"/>
                      </a:rPr>
                      <m:t>𝑆</m:t>
                    </m:r>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𝜙</m:t>
                    </m:r>
                    <m:r>
                      <a:rPr lang="en-IN" b="0" i="1" smtClean="0">
                        <a:latin typeface="Cambria Math" panose="02040503050406030204" pitchFamily="18" charset="0"/>
                      </a:rPr>
                      <m:t>}</m:t>
                    </m:r>
                  </m:oMath>
                </a14:m>
                <a:r>
                  <a:rPr lang="en-US" dirty="0"/>
                  <a:t> with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𝜙</m:t>
                        </m:r>
                      </m:e>
                    </m:d>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𝑆</m:t>
                    </m:r>
                  </m:oMath>
                </a14:m>
                <a:r>
                  <a:rPr lang="en-US" dirty="0"/>
                  <a:t>, the identity is preserved</a:t>
                </a:r>
              </a:p>
              <a:p>
                <a:endParaRPr lang="en-US" dirty="0"/>
              </a:p>
            </p:txBody>
          </p:sp>
        </mc:Choice>
        <mc:Fallback xmlns="">
          <p:sp>
            <p:nvSpPr>
              <p:cNvPr id="3" name="Content Placeholder 2">
                <a:extLst>
                  <a:ext uri="{FF2B5EF4-FFF2-40B4-BE49-F238E27FC236}">
                    <a16:creationId xmlns:a16="http://schemas.microsoft.com/office/drawing/2014/main" id="{7E694D64-88F2-83F4-EEA7-D3DA5678293B}"/>
                  </a:ext>
                </a:extLst>
              </p:cNvPr>
              <p:cNvSpPr>
                <a:spLocks noGrp="1" noRot="1" noChangeAspect="1" noMove="1" noResize="1" noEditPoints="1" noAdjustHandles="1" noChangeArrowheads="1" noChangeShapeType="1" noTextEdit="1"/>
              </p:cNvSpPr>
              <p:nvPr>
                <p:ph idx="1"/>
              </p:nvPr>
            </p:nvSpPr>
            <p:spPr>
              <a:blipFill>
                <a:blip r:embed="rId2"/>
                <a:stretch>
                  <a:fillRect l="-920" t="-1726" r="-153"/>
                </a:stretch>
              </a:blipFill>
            </p:spPr>
            <p:txBody>
              <a:bodyPr/>
              <a:lstStyle/>
              <a:p>
                <a:r>
                  <a:rPr lang="en-US">
                    <a:noFill/>
                  </a:rPr>
                  <a:t> </a:t>
                </a:r>
              </a:p>
            </p:txBody>
          </p:sp>
        </mc:Fallback>
      </mc:AlternateContent>
    </p:spTree>
    <p:extLst>
      <p:ext uri="{BB962C8B-B14F-4D97-AF65-F5344CB8AC3E}">
        <p14:creationId xmlns:p14="http://schemas.microsoft.com/office/powerpoint/2010/main" val="71420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F0CD-EC09-2662-913F-10852BA2F065}"/>
              </a:ext>
            </a:extLst>
          </p:cNvPr>
          <p:cNvSpPr>
            <a:spLocks noGrp="1"/>
          </p:cNvSpPr>
          <p:nvPr>
            <p:ph type="title"/>
          </p:nvPr>
        </p:nvSpPr>
        <p:spPr/>
        <p:txBody>
          <a:bodyPr>
            <a:normAutofit fontScale="90000"/>
          </a:bodyPr>
          <a:lstStyle/>
          <a:p>
            <a:r>
              <a:rPr lang="en-GB" dirty="0">
                <a:cs typeface="Calibri Light"/>
              </a:rPr>
              <a:t>Probability – Spaces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EFC017-E0E6-B652-2D7E-25B5F6D088B3}"/>
                  </a:ext>
                </a:extLst>
              </p:cNvPr>
              <p:cNvSpPr>
                <a:spLocks noGrp="1"/>
              </p:cNvSpPr>
              <p:nvPr>
                <p:ph idx="1"/>
              </p:nvPr>
            </p:nvSpPr>
            <p:spPr/>
            <p:txBody>
              <a:bodyPr>
                <a:normAutofit fontScale="77500" lnSpcReduction="20000"/>
              </a:bodyPr>
              <a:lstStyle/>
              <a:p>
                <a:r>
                  <a:rPr lang="en-IN" b="0" dirty="0"/>
                  <a:t>Classical Terminology</a:t>
                </a:r>
                <a:endParaRPr lang="en-IN" b="0" i="1" dirty="0">
                  <a:latin typeface="Cambria Math" panose="02040503050406030204" pitchFamily="18" charset="0"/>
                </a:endParaRPr>
              </a:p>
              <a:p>
                <a:pPr lvl="1"/>
                <a14:m>
                  <m:oMath xmlns:m="http://schemas.openxmlformats.org/officeDocument/2006/math">
                    <m:r>
                      <a:rPr lang="en-IN" b="0" i="1" dirty="0" smtClean="0">
                        <a:latin typeface="Cambria Math" panose="02040503050406030204" pitchFamily="18" charset="0"/>
                      </a:rPr>
                      <m:t>𝑆</m:t>
                    </m:r>
                    <m:r>
                      <a:rPr lang="en-IN" b="0" i="1" dirty="0" smtClean="0">
                        <a:latin typeface="Cambria Math" panose="02040503050406030204" pitchFamily="18" charset="0"/>
                      </a:rPr>
                      <m:t> </m:t>
                    </m:r>
                    <m:r>
                      <a:rPr lang="en-IN" b="0" i="1" dirty="0" smtClean="0">
                        <a:latin typeface="Cambria Math" panose="02040503050406030204" pitchFamily="18" charset="0"/>
                      </a:rPr>
                      <m:t>𝑜𝑟</m:t>
                    </m:r>
                    <m:r>
                      <a:rPr lang="en-IN" b="0" i="1" dirty="0" smtClean="0">
                        <a:latin typeface="Cambria Math" panose="02040503050406030204" pitchFamily="18" charset="0"/>
                      </a:rPr>
                      <m:t> </m:t>
                    </m:r>
                    <m:r>
                      <m:rPr>
                        <m:sty m:val="p"/>
                      </m:rPr>
                      <a:rPr lang="en-IN" b="0" i="0" dirty="0" smtClean="0">
                        <a:latin typeface="Cambria Math" panose="02040503050406030204" pitchFamily="18" charset="0"/>
                      </a:rPr>
                      <m:t>Ω</m:t>
                    </m:r>
                  </m:oMath>
                </a14:m>
                <a:r>
                  <a:rPr lang="en-GB" dirty="0"/>
                  <a:t> is called certain event</a:t>
                </a:r>
              </a:p>
              <a:p>
                <a:pPr lvl="1"/>
                <a14:m>
                  <m:oMath xmlns:m="http://schemas.openxmlformats.org/officeDocument/2006/math">
                    <m:r>
                      <a:rPr lang="en-IN" b="0" i="1" smtClean="0">
                        <a:latin typeface="Cambria Math" panose="02040503050406030204" pitchFamily="18" charset="0"/>
                      </a:rPr>
                      <m:t>𝑆</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m:rPr>
                        <m:sty m:val="p"/>
                      </m:rPr>
                      <a:rPr lang="en-IN" b="0" i="0" smtClean="0">
                        <a:latin typeface="Cambria Math" panose="02040503050406030204" pitchFamily="18" charset="0"/>
                      </a:rPr>
                      <m:t>Ω</m:t>
                    </m:r>
                  </m:oMath>
                </a14:m>
                <a:r>
                  <a:rPr lang="en-GB" dirty="0"/>
                  <a:t> elements are experimental outcomes</a:t>
                </a:r>
              </a:p>
              <a:p>
                <a:pPr lvl="1"/>
                <a:r>
                  <a:rPr lang="en-IN" b="0" dirty="0"/>
                  <a:t>Subsets of </a:t>
                </a:r>
                <a14:m>
                  <m:oMath xmlns:m="http://schemas.openxmlformats.org/officeDocument/2006/math">
                    <m:r>
                      <a:rPr lang="en-IN" b="0" i="1" smtClean="0">
                        <a:latin typeface="Cambria Math" panose="02040503050406030204" pitchFamily="18" charset="0"/>
                      </a:rPr>
                      <m:t>𝑆</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m:rPr>
                        <m:sty m:val="p"/>
                      </m:rPr>
                      <a:rPr lang="en-IN" b="0" i="0" smtClean="0">
                        <a:latin typeface="Cambria Math" panose="02040503050406030204" pitchFamily="18" charset="0"/>
                      </a:rPr>
                      <m:t>Ω</m:t>
                    </m:r>
                  </m:oMath>
                </a14:m>
                <a:r>
                  <a:rPr lang="en-GB" dirty="0"/>
                  <a:t> are called events</a:t>
                </a:r>
              </a:p>
              <a:p>
                <a:pPr lvl="1"/>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𝜙</m:t>
                        </m:r>
                      </m:e>
                    </m:d>
                  </m:oMath>
                </a14:m>
                <a:r>
                  <a:rPr lang="en-GB" dirty="0"/>
                  <a:t> - empty set is called impossible event</a:t>
                </a:r>
              </a:p>
              <a:p>
                <a:pPr lvl="1"/>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𝜁</m:t>
                        </m:r>
                      </m:e>
                      <m:sub>
                        <m:r>
                          <a:rPr lang="en-IN" b="0" i="1" smtClean="0">
                            <a:latin typeface="Cambria Math" panose="02040503050406030204" pitchFamily="18" charset="0"/>
                          </a:rPr>
                          <m:t>𝑖</m:t>
                        </m:r>
                      </m:sub>
                    </m:sSub>
                    <m:r>
                      <a:rPr lang="en-IN" b="0" i="1" smtClean="0">
                        <a:latin typeface="Cambria Math" panose="02040503050406030204" pitchFamily="18" charset="0"/>
                      </a:rPr>
                      <m:t>}</m:t>
                    </m:r>
                  </m:oMath>
                </a14:m>
                <a:r>
                  <a:rPr lang="en-GB" dirty="0"/>
                  <a:t> consisting of single element is an elementary event</a:t>
                </a:r>
              </a:p>
              <a:p>
                <a:r>
                  <a:rPr lang="en-GB" dirty="0"/>
                  <a:t>Axiomatic definition of an experiment – an experiment is specified in terms of</a:t>
                </a:r>
              </a:p>
              <a:p>
                <a:pPr lvl="1"/>
                <a:r>
                  <a:rPr lang="en-GB" dirty="0"/>
                  <a:t>Set </a:t>
                </a:r>
                <a14:m>
                  <m:oMath xmlns:m="http://schemas.openxmlformats.org/officeDocument/2006/math">
                    <m:r>
                      <a:rPr lang="en-IN" b="0" i="1" smtClean="0">
                        <a:latin typeface="Cambria Math" panose="02040503050406030204" pitchFamily="18" charset="0"/>
                      </a:rPr>
                      <m:t>𝑆</m:t>
                    </m:r>
                  </m:oMath>
                </a14:m>
                <a:r>
                  <a:rPr lang="en-GB" dirty="0"/>
                  <a:t> of all </a:t>
                </a:r>
                <a:r>
                  <a:rPr lang="en-GB" b="1" dirty="0"/>
                  <a:t>experimental outcomes</a:t>
                </a:r>
              </a:p>
              <a:p>
                <a:pPr lvl="1"/>
                <a:r>
                  <a:rPr lang="en-GB" dirty="0"/>
                  <a:t>The </a:t>
                </a:r>
                <a:r>
                  <a:rPr lang="en-GB" b="1" dirty="0" err="1"/>
                  <a:t>Borel</a:t>
                </a:r>
                <a:r>
                  <a:rPr lang="en-GB" b="1" dirty="0"/>
                  <a:t> field</a:t>
                </a:r>
                <a:r>
                  <a:rPr lang="en-GB" dirty="0"/>
                  <a:t> of </a:t>
                </a:r>
                <a:r>
                  <a:rPr lang="en-GB" b="1" dirty="0"/>
                  <a:t>all events </a:t>
                </a:r>
                <a:r>
                  <a:rPr lang="en-GB" dirty="0"/>
                  <a:t>of </a:t>
                </a:r>
                <a14:m>
                  <m:oMath xmlns:m="http://schemas.openxmlformats.org/officeDocument/2006/math">
                    <m:r>
                      <a:rPr lang="en-IN" b="0" i="1" smtClean="0">
                        <a:latin typeface="Cambria Math" panose="02040503050406030204" pitchFamily="18" charset="0"/>
                      </a:rPr>
                      <m:t>𝑆</m:t>
                    </m:r>
                  </m:oMath>
                </a14:m>
                <a:endParaRPr lang="en-GB" b="1" dirty="0"/>
              </a:p>
              <a:p>
                <a:pPr lvl="1"/>
                <a:r>
                  <a:rPr lang="en-GB" dirty="0"/>
                  <a:t>The </a:t>
                </a:r>
                <a:r>
                  <a:rPr lang="en-GB" b="1" dirty="0"/>
                  <a:t>probabilities </a:t>
                </a:r>
                <a:r>
                  <a:rPr lang="en-GB" dirty="0"/>
                  <a:t>of these events</a:t>
                </a:r>
              </a:p>
              <a:p>
                <a:r>
                  <a:rPr lang="en-GB" dirty="0"/>
                  <a:t>Relative frequency</a:t>
                </a:r>
              </a:p>
              <a:p>
                <a:pPr lvl="1"/>
                <a:r>
                  <a:rPr lang="en-GB" dirty="0"/>
                  <a:t>Trail – single performance of an experiment which has a single outcome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𝜁</m:t>
                        </m:r>
                      </m:e>
                      <m:sub>
                        <m:r>
                          <a:rPr lang="en-IN" b="0" i="1" smtClean="0">
                            <a:latin typeface="Cambria Math" panose="02040503050406030204" pitchFamily="18" charset="0"/>
                          </a:rPr>
                          <m:t>𝑖</m:t>
                        </m:r>
                      </m:sub>
                    </m:sSub>
                  </m:oMath>
                </a14:m>
                <a:endParaRPr lang="en-IN" b="0" dirty="0"/>
              </a:p>
              <a:p>
                <a:pPr lvl="1"/>
                <a:r>
                  <a:rPr lang="en-GB" dirty="0"/>
                  <a:t>Event A occurs during this trial if it contains the element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𝜁</m:t>
                        </m:r>
                      </m:e>
                      <m:sub>
                        <m:r>
                          <a:rPr lang="en-IN" b="0" i="1" smtClean="0">
                            <a:latin typeface="Cambria Math" panose="02040503050406030204" pitchFamily="18" charset="0"/>
                          </a:rPr>
                          <m:t>𝑖</m:t>
                        </m:r>
                      </m:sub>
                    </m:sSub>
                  </m:oMath>
                </a14:m>
                <a:endParaRPr lang="en-GB" dirty="0"/>
              </a:p>
              <a:p>
                <a:r>
                  <a:rPr lang="en-GB" dirty="0"/>
                  <a:t>Probability space is a triplet – </a:t>
                </a:r>
                <a14:m>
                  <m:oMath xmlns:m="http://schemas.openxmlformats.org/officeDocument/2006/math">
                    <m:r>
                      <m:rPr>
                        <m:sty m:val="p"/>
                      </m:rPr>
                      <a:rPr lang="en-IN" b="0" i="0" smtClean="0">
                        <a:latin typeface="Cambria Math" panose="02040503050406030204" pitchFamily="18" charset="0"/>
                      </a:rPr>
                      <m:t>Ω</m:t>
                    </m:r>
                    <m:r>
                      <a:rPr lang="en-IN" b="0" i="1" smtClean="0">
                        <a:latin typeface="Cambria Math" panose="02040503050406030204" pitchFamily="18" charset="0"/>
                      </a:rPr>
                      <m:t>,</m:t>
                    </m:r>
                    <m:r>
                      <a:rPr lang="en-IN" b="0" i="1" smtClean="0">
                        <a:latin typeface="Cambria Math" panose="02040503050406030204" pitchFamily="18" charset="0"/>
                      </a:rPr>
                      <m:t>ℱ</m:t>
                    </m:r>
                    <m:r>
                      <a:rPr lang="en-IN" b="0" i="1" smtClean="0">
                        <a:latin typeface="Cambria Math" panose="02040503050406030204" pitchFamily="18" charset="0"/>
                      </a:rPr>
                      <m:t>,</m:t>
                    </m:r>
                    <m:r>
                      <a:rPr lang="en-IN" b="0" i="1" smtClean="0">
                        <a:latin typeface="Cambria Math" panose="02040503050406030204" pitchFamily="18" charset="0"/>
                      </a:rPr>
                      <m:t>𝒫</m:t>
                    </m:r>
                  </m:oMath>
                </a14:m>
                <a:endParaRPr lang="en-IN" b="0" dirty="0"/>
              </a:p>
              <a:p>
                <a:pPr lvl="1"/>
                <a14:m>
                  <m:oMath xmlns:m="http://schemas.openxmlformats.org/officeDocument/2006/math">
                    <m:r>
                      <m:rPr>
                        <m:sty m:val="p"/>
                      </m:rPr>
                      <a:rPr lang="en-IN" b="0" i="0" smtClean="0">
                        <a:latin typeface="Cambria Math" panose="02040503050406030204" pitchFamily="18" charset="0"/>
                      </a:rPr>
                      <m:t>Ω</m:t>
                    </m:r>
                  </m:oMath>
                </a14:m>
                <a:r>
                  <a:rPr lang="en-IN" b="0" dirty="0"/>
                  <a:t> is a non-empty set comprising of elements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𝜔</m:t>
                        </m:r>
                      </m:e>
                      <m:sub>
                        <m:r>
                          <a:rPr lang="en-IN" b="0" i="1" smtClean="0">
                            <a:latin typeface="Cambria Math" panose="02040503050406030204" pitchFamily="18" charset="0"/>
                          </a:rPr>
                          <m:t>𝑖</m:t>
                        </m:r>
                      </m:sub>
                    </m:sSub>
                  </m:oMath>
                </a14:m>
                <a:r>
                  <a:rPr lang="en-IN" b="0" dirty="0"/>
                  <a:t> - </a:t>
                </a:r>
                <a:r>
                  <a:rPr lang="en-IN" b="0" i="1" dirty="0"/>
                  <a:t>outcome</a:t>
                </a:r>
                <a:endParaRPr lang="en-IN" b="0" dirty="0"/>
              </a:p>
              <a:p>
                <a:pPr lvl="2"/>
                <a14:m>
                  <m:oMath xmlns:m="http://schemas.openxmlformats.org/officeDocument/2006/math">
                    <m:r>
                      <m:rPr>
                        <m:sty m:val="p"/>
                      </m:rPr>
                      <a:rPr lang="en-IN" b="0" i="0" smtClean="0">
                        <a:latin typeface="Cambria Math" panose="02040503050406030204" pitchFamily="18" charset="0"/>
                      </a:rPr>
                      <m:t>Ω</m:t>
                    </m:r>
                  </m:oMath>
                </a14:m>
                <a:r>
                  <a:rPr lang="en-IN" b="0" dirty="0"/>
                  <a:t> is called </a:t>
                </a:r>
                <a:r>
                  <a:rPr lang="en-IN" b="0" i="1" dirty="0"/>
                  <a:t>sample space</a:t>
                </a:r>
              </a:p>
              <a:p>
                <a:pPr lvl="1"/>
                <a14:m>
                  <m:oMath xmlns:m="http://schemas.openxmlformats.org/officeDocument/2006/math">
                    <m:r>
                      <a:rPr lang="en-IN" b="0" i="1" smtClean="0">
                        <a:latin typeface="Cambria Math" panose="02040503050406030204" pitchFamily="18" charset="0"/>
                      </a:rPr>
                      <m:t>ℱ</m:t>
                    </m:r>
                  </m:oMath>
                </a14:m>
                <a:r>
                  <a:rPr lang="en-GB" dirty="0"/>
                  <a:t> is a set of sub-sets of </a:t>
                </a:r>
                <a14:m>
                  <m:oMath xmlns:m="http://schemas.openxmlformats.org/officeDocument/2006/math">
                    <m:r>
                      <m:rPr>
                        <m:sty m:val="p"/>
                      </m:rPr>
                      <a:rPr lang="en-IN" b="0" i="0" smtClean="0">
                        <a:latin typeface="Cambria Math" panose="02040503050406030204" pitchFamily="18" charset="0"/>
                      </a:rPr>
                      <m:t>Ω</m:t>
                    </m:r>
                  </m:oMath>
                </a14:m>
                <a:r>
                  <a:rPr lang="en-GB" dirty="0"/>
                  <a:t> called </a:t>
                </a:r>
                <a:r>
                  <a:rPr lang="en-GB" i="1" dirty="0"/>
                  <a:t>events</a:t>
                </a:r>
                <a:endParaRPr lang="en-GB" dirty="0"/>
              </a:p>
              <a:p>
                <a:pPr lvl="2"/>
                <a:r>
                  <a:rPr lang="en-GB" dirty="0"/>
                  <a:t>The set of events </a:t>
                </a:r>
                <a14:m>
                  <m:oMath xmlns:m="http://schemas.openxmlformats.org/officeDocument/2006/math">
                    <m:r>
                      <a:rPr lang="en-IN" b="0" i="1" smtClean="0">
                        <a:latin typeface="Cambria Math" panose="02040503050406030204" pitchFamily="18" charset="0"/>
                      </a:rPr>
                      <m:t>ℱ</m:t>
                    </m:r>
                  </m:oMath>
                </a14:m>
                <a:r>
                  <a:rPr lang="en-GB" dirty="0"/>
                  <a:t> is assumed to be a </a:t>
                </a:r>
                <a14:m>
                  <m:oMath xmlns:m="http://schemas.openxmlformats.org/officeDocument/2006/math">
                    <m:r>
                      <a:rPr lang="en-IN" b="0" i="1" smtClean="0">
                        <a:latin typeface="Cambria Math" panose="02040503050406030204" pitchFamily="18" charset="0"/>
                      </a:rPr>
                      <m:t>𝜎</m:t>
                    </m:r>
                  </m:oMath>
                </a14:m>
                <a:r>
                  <a:rPr lang="en-GB" dirty="0"/>
                  <a:t>-algebra</a:t>
                </a:r>
              </a:p>
              <a:p>
                <a:pPr lvl="1"/>
                <a14:m>
                  <m:oMath xmlns:m="http://schemas.openxmlformats.org/officeDocument/2006/math">
                    <m:r>
                      <a:rPr lang="en-IN" b="0" i="1" smtClean="0">
                        <a:latin typeface="Cambria Math" panose="02040503050406030204" pitchFamily="18" charset="0"/>
                      </a:rPr>
                      <m:t>𝒫</m:t>
                    </m:r>
                  </m:oMath>
                </a14:m>
                <a:r>
                  <a:rPr lang="en-GB" dirty="0"/>
                  <a:t> is the probability measure on </a:t>
                </a:r>
                <a14:m>
                  <m:oMath xmlns:m="http://schemas.openxmlformats.org/officeDocument/2006/math">
                    <m:r>
                      <a:rPr lang="en-IN" b="0" i="1" smtClean="0">
                        <a:latin typeface="Cambria Math" panose="02040503050406030204" pitchFamily="18" charset="0"/>
                      </a:rPr>
                      <m:t>ℱ</m:t>
                    </m:r>
                  </m:oMath>
                </a14:m>
                <a:r>
                  <a:rPr lang="en-GB" dirty="0"/>
                  <a:t> satisfying the below conditions</a:t>
                </a:r>
              </a:p>
              <a:p>
                <a:pPr lvl="2"/>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rPr>
                      <m:t>≥0 </m:t>
                    </m:r>
                    <m:r>
                      <a:rPr lang="en-IN" b="0" i="1" smtClean="0">
                        <a:latin typeface="Cambria Math" panose="02040503050406030204" pitchFamily="18" charset="0"/>
                      </a:rPr>
                      <m:t>𝑓𝑜𝑟</m:t>
                    </m:r>
                    <m:r>
                      <a:rPr lang="en-IN" b="0" i="1" smtClean="0">
                        <a:latin typeface="Cambria Math" panose="02040503050406030204" pitchFamily="18" charset="0"/>
                      </a:rPr>
                      <m:t> </m:t>
                    </m:r>
                    <m:r>
                      <a:rPr lang="en-IN" b="0" i="1" smtClean="0">
                        <a:latin typeface="Cambria Math" panose="02040503050406030204" pitchFamily="18" charset="0"/>
                      </a:rPr>
                      <m:t>𝑎𝑙𝑙</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ℱ</m:t>
                    </m:r>
                  </m:oMath>
                </a14:m>
                <a:endParaRPr lang="en-IN" b="0" dirty="0">
                  <a:ea typeface="Cambria Math" panose="02040503050406030204" pitchFamily="18" charset="0"/>
                </a:endParaRPr>
              </a:p>
              <a:p>
                <a:pPr lvl="2"/>
                <a:r>
                  <a:rPr lang="en-GB" dirty="0"/>
                  <a:t>If A,B</a:t>
                </a:r>
                <a14:m>
                  <m:oMath xmlns:m="http://schemas.openxmlformats.org/officeDocument/2006/math">
                    <m:r>
                      <a:rPr lang="en-IN"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ℱ</m:t>
                    </m:r>
                  </m:oMath>
                </a14:m>
                <a:r>
                  <a:rPr lang="en-GB" dirty="0"/>
                  <a:t> and A,B are mutually exclusive, then </a:t>
                </a: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𝐵</m:t>
                        </m:r>
                      </m:e>
                    </m:d>
                  </m:oMath>
                </a14:m>
                <a:endParaRPr lang="en-IN" b="0" dirty="0"/>
              </a:p>
              <a:p>
                <a:pPr lvl="2"/>
                <a:r>
                  <a:rPr lang="en-GB" dirty="0"/>
                  <a:t>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3,</m:t>
                        </m:r>
                      </m:sub>
                    </m:sSub>
                    <m:r>
                      <a:rPr lang="en-IN" b="0" i="1" smtClean="0">
                        <a:latin typeface="Cambria Math" panose="02040503050406030204" pitchFamily="18" charset="0"/>
                      </a:rPr>
                      <m:t>…</m:t>
                    </m:r>
                  </m:oMath>
                </a14:m>
                <a:r>
                  <a:rPr lang="en-GB" dirty="0"/>
                  <a:t>is a sequence of mutually exclusive events in </a:t>
                </a:r>
                <a14:m>
                  <m:oMath xmlns:m="http://schemas.openxmlformats.org/officeDocument/2006/math">
                    <m:r>
                      <a:rPr lang="en-IN" b="0" i="1" smtClean="0">
                        <a:latin typeface="Cambria Math" panose="02040503050406030204" pitchFamily="18" charset="0"/>
                      </a:rPr>
                      <m:t>ℱ</m:t>
                    </m:r>
                  </m:oMath>
                </a14:m>
                <a:r>
                  <a:rPr lang="en-GB" dirty="0"/>
                  <a:t> then </a:t>
                </a: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m:t>
                            </m:r>
                          </m:sub>
                          <m:sup>
                            <m:r>
                              <a:rPr lang="en-IN" b="0" i="1" smtClean="0">
                                <a:latin typeface="Cambria Math" panose="02040503050406030204" pitchFamily="18" charset="0"/>
                              </a:rPr>
                              <m:t>∞</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𝑖</m:t>
                                </m:r>
                              </m:sub>
                            </m:sSub>
                          </m:e>
                        </m:nary>
                      </m:e>
                    </m:d>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m:t>
                        </m:r>
                      </m:sup>
                      <m:e>
                        <m:r>
                          <a:rPr lang="en-IN" b="0" i="1" smtClean="0">
                            <a:latin typeface="Cambria Math" panose="02040503050406030204" pitchFamily="18" charset="0"/>
                          </a:rPr>
                          <m:t>𝑃</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𝑖</m:t>
                            </m:r>
                          </m:sub>
                        </m:sSub>
                        <m:r>
                          <a:rPr lang="en-IN" b="0" i="1" smtClean="0">
                            <a:latin typeface="Cambria Math" panose="02040503050406030204" pitchFamily="18" charset="0"/>
                          </a:rPr>
                          <m:t>)</m:t>
                        </m:r>
                      </m:e>
                    </m:nary>
                  </m:oMath>
                </a14:m>
                <a:endParaRPr lang="en-IN" b="0" dirty="0"/>
              </a:p>
              <a:p>
                <a:pPr lvl="2"/>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Ω</m:t>
                        </m:r>
                      </m:e>
                    </m:d>
                    <m:r>
                      <a:rPr lang="en-IN" b="0" i="1" smtClean="0">
                        <a:latin typeface="Cambria Math" panose="02040503050406030204" pitchFamily="18" charset="0"/>
                      </a:rPr>
                      <m:t>=1</m:t>
                    </m:r>
                  </m:oMath>
                </a14:m>
                <a:endParaRPr lang="en-GB" dirty="0"/>
              </a:p>
              <a:p>
                <a:pPr lvl="2"/>
                <a:endParaRPr lang="en-GB" dirty="0"/>
              </a:p>
              <a:p>
                <a:endParaRPr lang="en-GB" dirty="0"/>
              </a:p>
            </p:txBody>
          </p:sp>
        </mc:Choice>
        <mc:Fallback xmlns="">
          <p:sp>
            <p:nvSpPr>
              <p:cNvPr id="3" name="Content Placeholder 2">
                <a:extLst>
                  <a:ext uri="{FF2B5EF4-FFF2-40B4-BE49-F238E27FC236}">
                    <a16:creationId xmlns:a16="http://schemas.microsoft.com/office/drawing/2014/main" id="{0EEFC017-E0E6-B652-2D7E-25B5F6D088B3}"/>
                  </a:ext>
                </a:extLst>
              </p:cNvPr>
              <p:cNvSpPr>
                <a:spLocks noGrp="1" noRot="1" noChangeAspect="1" noMove="1" noResize="1" noEditPoints="1" noAdjustHandles="1" noChangeArrowheads="1" noChangeShapeType="1" noTextEdit="1"/>
              </p:cNvSpPr>
              <p:nvPr>
                <p:ph idx="1"/>
              </p:nvPr>
            </p:nvSpPr>
            <p:spPr>
              <a:blipFill>
                <a:blip r:embed="rId2"/>
                <a:stretch>
                  <a:fillRect l="-358" t="-13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B9338C4-62D8-0E16-A484-AD4E47809153}"/>
                  </a:ext>
                </a:extLst>
              </p:cNvPr>
              <p:cNvSpPr txBox="1"/>
              <p:nvPr/>
            </p:nvSpPr>
            <p:spPr>
              <a:xfrm>
                <a:off x="7171765" y="4052047"/>
                <a:ext cx="4912659" cy="1810945"/>
              </a:xfrm>
              <a:prstGeom prst="rect">
                <a:avLst/>
              </a:prstGeom>
              <a:solidFill>
                <a:schemeClr val="accent4">
                  <a:lumMod val="60000"/>
                  <a:lumOff val="40000"/>
                </a:schemeClr>
              </a:solidFill>
            </p:spPr>
            <p:txBody>
              <a:bodyPr wrap="square" rtlCol="0">
                <a:spAutoFit/>
              </a:bodyPr>
              <a:lstStyle/>
              <a:p>
                <a:r>
                  <a:rPr lang="en-IN" sz="1400" dirty="0"/>
                  <a:t>Based on the conditions on to the left, the following properties are implied</a:t>
                </a:r>
              </a:p>
              <a:p>
                <a:pPr marL="285750" indent="-285750">
                  <a:buFont typeface="Arial" panose="020B0604020202020204" pitchFamily="34" charset="0"/>
                  <a:buChar char="•"/>
                </a:pPr>
                <a:r>
                  <a:rPr lang="en-IN" sz="1400" dirty="0"/>
                  <a:t>If </a:t>
                </a:r>
                <a14:m>
                  <m:oMath xmlns:m="http://schemas.openxmlformats.org/officeDocument/2006/math">
                    <m:r>
                      <a:rPr lang="en-IN" sz="1400" b="0" i="1" smtClean="0">
                        <a:latin typeface="Cambria Math" panose="02040503050406030204" pitchFamily="18" charset="0"/>
                      </a:rPr>
                      <m:t>𝐴</m:t>
                    </m:r>
                    <m:r>
                      <a:rPr lang="en-IN" sz="1400" b="0" i="1" smtClean="0">
                        <a:latin typeface="Cambria Math" panose="02040503050406030204" pitchFamily="18" charset="0"/>
                      </a:rPr>
                      <m:t>⊂</m:t>
                    </m:r>
                    <m:r>
                      <a:rPr lang="en-IN" sz="1400" b="0" i="1" smtClean="0">
                        <a:latin typeface="Cambria Math" panose="02040503050406030204" pitchFamily="18" charset="0"/>
                      </a:rPr>
                      <m:t>𝐵</m:t>
                    </m:r>
                    <m:r>
                      <a:rPr lang="en-IN" sz="1400" b="0" i="1" smtClean="0">
                        <a:latin typeface="Cambria Math" panose="02040503050406030204" pitchFamily="18" charset="0"/>
                      </a:rPr>
                      <m:t> </m:t>
                    </m:r>
                    <m:r>
                      <a:rPr lang="en-IN" sz="1400" b="0" i="1" smtClean="0">
                        <a:latin typeface="Cambria Math" panose="02040503050406030204" pitchFamily="18" charset="0"/>
                      </a:rPr>
                      <m:t>𝑡h𝑒𝑛</m:t>
                    </m:r>
                    <m:r>
                      <a:rPr lang="en-IN" sz="1400" b="0" i="1" smtClean="0">
                        <a:latin typeface="Cambria Math" panose="02040503050406030204" pitchFamily="18" charset="0"/>
                      </a:rPr>
                      <m:t> </m:t>
                    </m:r>
                    <m:r>
                      <a:rPr lang="en-IN" sz="1400" b="0" i="1" smtClean="0">
                        <a:latin typeface="Cambria Math" panose="02040503050406030204" pitchFamily="18" charset="0"/>
                      </a:rPr>
                      <m:t>𝑃</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𝐴</m:t>
                        </m:r>
                      </m:e>
                    </m:d>
                    <m:r>
                      <a:rPr lang="en-IN" sz="1400" b="0" i="1" smtClean="0">
                        <a:latin typeface="Cambria Math" panose="02040503050406030204" pitchFamily="18" charset="0"/>
                      </a:rPr>
                      <m:t>≤</m:t>
                    </m:r>
                    <m:r>
                      <a:rPr lang="en-IN" sz="1400" b="0" i="1" smtClean="0">
                        <a:latin typeface="Cambria Math" panose="02040503050406030204" pitchFamily="18" charset="0"/>
                      </a:rPr>
                      <m:t>𝑃</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𝐵</m:t>
                        </m:r>
                      </m:e>
                    </m:d>
                  </m:oMath>
                </a14:m>
                <a:endParaRPr lang="en-IN" sz="1400" b="0" dirty="0"/>
              </a:p>
              <a:p>
                <a:pPr marL="285750" indent="-285750">
                  <a:buFont typeface="Arial" panose="020B0604020202020204" pitchFamily="34" charset="0"/>
                  <a:buChar char="•"/>
                </a:pPr>
                <a14:m>
                  <m:oMath xmlns:m="http://schemas.openxmlformats.org/officeDocument/2006/math">
                    <m:r>
                      <a:rPr lang="en-IN" sz="1400" b="0" i="1" smtClean="0">
                        <a:latin typeface="Cambria Math" panose="02040503050406030204" pitchFamily="18" charset="0"/>
                      </a:rPr>
                      <m:t>𝑃</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𝐴</m:t>
                        </m:r>
                        <m:r>
                          <a:rPr lang="en-IN" sz="1400" b="0" i="1" smtClean="0">
                            <a:latin typeface="Cambria Math" panose="02040503050406030204" pitchFamily="18" charset="0"/>
                          </a:rPr>
                          <m:t>∪</m:t>
                        </m:r>
                        <m:r>
                          <a:rPr lang="en-IN" sz="1400" b="0" i="1" smtClean="0">
                            <a:latin typeface="Cambria Math" panose="02040503050406030204" pitchFamily="18" charset="0"/>
                          </a:rPr>
                          <m:t>𝐵</m:t>
                        </m:r>
                      </m:e>
                    </m:d>
                    <m:r>
                      <a:rPr lang="en-IN" sz="1400" b="0" i="1" smtClean="0">
                        <a:latin typeface="Cambria Math" panose="02040503050406030204" pitchFamily="18" charset="0"/>
                      </a:rPr>
                      <m:t>=</m:t>
                    </m:r>
                    <m:r>
                      <a:rPr lang="en-IN" sz="1400" b="0" i="1" smtClean="0">
                        <a:latin typeface="Cambria Math" panose="02040503050406030204" pitchFamily="18" charset="0"/>
                      </a:rPr>
                      <m:t>𝑃</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𝐴</m:t>
                        </m:r>
                      </m:e>
                    </m:d>
                    <m:r>
                      <a:rPr lang="en-IN" sz="1400" b="0" i="1" smtClean="0">
                        <a:latin typeface="Cambria Math" panose="02040503050406030204" pitchFamily="18" charset="0"/>
                      </a:rPr>
                      <m:t>+</m:t>
                    </m:r>
                    <m:r>
                      <a:rPr lang="en-IN" sz="1400" b="0" i="1" smtClean="0">
                        <a:latin typeface="Cambria Math" panose="02040503050406030204" pitchFamily="18" charset="0"/>
                      </a:rPr>
                      <m:t>𝑃</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𝐵</m:t>
                        </m:r>
                      </m:e>
                    </m:d>
                    <m:r>
                      <a:rPr lang="en-IN" sz="1400" b="0" i="1" smtClean="0">
                        <a:latin typeface="Cambria Math" panose="02040503050406030204" pitchFamily="18" charset="0"/>
                      </a:rPr>
                      <m:t>−</m:t>
                    </m:r>
                    <m:r>
                      <a:rPr lang="en-IN" sz="1400" b="0" i="1" smtClean="0">
                        <a:latin typeface="Cambria Math" panose="02040503050406030204" pitchFamily="18" charset="0"/>
                      </a:rPr>
                      <m:t>𝑃</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𝐴</m:t>
                        </m:r>
                        <m:r>
                          <a:rPr lang="en-IN" sz="1400" b="0" i="1" smtClean="0">
                            <a:latin typeface="Cambria Math" panose="02040503050406030204" pitchFamily="18" charset="0"/>
                          </a:rPr>
                          <m:t>∩</m:t>
                        </m:r>
                        <m:r>
                          <a:rPr lang="en-IN" sz="1400" b="0" i="1" smtClean="0">
                            <a:latin typeface="Cambria Math" panose="02040503050406030204" pitchFamily="18" charset="0"/>
                          </a:rPr>
                          <m:t>𝐵</m:t>
                        </m:r>
                      </m:e>
                    </m:d>
                  </m:oMath>
                </a14:m>
                <a:endParaRPr lang="en-IN" sz="1400" b="0" dirty="0"/>
              </a:p>
              <a:p>
                <a:pPr marL="285750" indent="-285750">
                  <a:buFont typeface="Arial" panose="020B0604020202020204" pitchFamily="34" charset="0"/>
                  <a:buChar char="•"/>
                </a:pPr>
                <a14:m>
                  <m:oMath xmlns:m="http://schemas.openxmlformats.org/officeDocument/2006/math">
                    <m:r>
                      <a:rPr lang="en-IN" sz="1400" b="0" i="1" smtClean="0">
                        <a:latin typeface="Cambria Math" panose="02040503050406030204" pitchFamily="18" charset="0"/>
                      </a:rPr>
                      <m:t>𝑃</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𝐴</m:t>
                        </m:r>
                        <m:r>
                          <a:rPr lang="en-IN" sz="1400" b="0" i="1" smtClean="0">
                            <a:latin typeface="Cambria Math" panose="02040503050406030204" pitchFamily="18" charset="0"/>
                          </a:rPr>
                          <m:t>∪</m:t>
                        </m:r>
                        <m:r>
                          <a:rPr lang="en-IN" sz="1400" b="0" i="1" smtClean="0">
                            <a:latin typeface="Cambria Math" panose="02040503050406030204" pitchFamily="18" charset="0"/>
                          </a:rPr>
                          <m:t>𝐵</m:t>
                        </m:r>
                        <m:r>
                          <a:rPr lang="en-IN" sz="1400" b="0" i="1" smtClean="0">
                            <a:latin typeface="Cambria Math" panose="02040503050406030204" pitchFamily="18" charset="0"/>
                          </a:rPr>
                          <m:t>∪</m:t>
                        </m:r>
                        <m:r>
                          <a:rPr lang="en-IN" sz="1400" b="0" i="1" smtClean="0">
                            <a:latin typeface="Cambria Math" panose="02040503050406030204" pitchFamily="18" charset="0"/>
                          </a:rPr>
                          <m:t>𝐶</m:t>
                        </m:r>
                      </m:e>
                    </m:d>
                    <m:r>
                      <a:rPr lang="en-IN" sz="1400" b="0" i="1" smtClean="0">
                        <a:latin typeface="Cambria Math" panose="02040503050406030204" pitchFamily="18" charset="0"/>
                      </a:rPr>
                      <m:t>=</m:t>
                    </m:r>
                    <m:r>
                      <a:rPr lang="en-IN" sz="1400" b="0" i="1" smtClean="0">
                        <a:latin typeface="Cambria Math" panose="02040503050406030204" pitchFamily="18" charset="0"/>
                      </a:rPr>
                      <m:t>𝑃</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𝐴</m:t>
                        </m:r>
                      </m:e>
                    </m:d>
                    <m:r>
                      <a:rPr lang="en-IN" sz="1400" b="0" i="1" smtClean="0">
                        <a:latin typeface="Cambria Math" panose="02040503050406030204" pitchFamily="18" charset="0"/>
                      </a:rPr>
                      <m:t>+</m:t>
                    </m:r>
                    <m:r>
                      <a:rPr lang="en-IN" sz="1400" b="0" i="1" smtClean="0">
                        <a:latin typeface="Cambria Math" panose="02040503050406030204" pitchFamily="18" charset="0"/>
                      </a:rPr>
                      <m:t>𝑃</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𝐵</m:t>
                        </m:r>
                      </m:e>
                    </m:d>
                    <m:r>
                      <a:rPr lang="en-IN" sz="1400" b="0" i="1" smtClean="0">
                        <a:latin typeface="Cambria Math" panose="02040503050406030204" pitchFamily="18" charset="0"/>
                      </a:rPr>
                      <m:t>+</m:t>
                    </m:r>
                    <m:r>
                      <a:rPr lang="en-IN" sz="1400" b="0" i="1" smtClean="0">
                        <a:latin typeface="Cambria Math" panose="02040503050406030204" pitchFamily="18" charset="0"/>
                      </a:rPr>
                      <m:t>𝑃</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𝐶</m:t>
                        </m:r>
                      </m:e>
                    </m:d>
                    <m:r>
                      <a:rPr lang="en-IN" sz="1400" b="0" i="1" smtClean="0">
                        <a:latin typeface="Cambria Math" panose="02040503050406030204" pitchFamily="18" charset="0"/>
                      </a:rPr>
                      <m:t>−</m:t>
                    </m:r>
                    <m:r>
                      <a:rPr lang="en-IN" sz="1400" b="0" i="1" smtClean="0">
                        <a:latin typeface="Cambria Math" panose="02040503050406030204" pitchFamily="18" charset="0"/>
                      </a:rPr>
                      <m:t>𝑃</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𝐴</m:t>
                        </m:r>
                        <m:r>
                          <a:rPr lang="en-IN" sz="1400" b="0" i="1" smtClean="0">
                            <a:latin typeface="Cambria Math" panose="02040503050406030204" pitchFamily="18" charset="0"/>
                          </a:rPr>
                          <m:t>∩</m:t>
                        </m:r>
                        <m:r>
                          <a:rPr lang="en-IN" sz="1400" b="0" i="1" smtClean="0">
                            <a:latin typeface="Cambria Math" panose="02040503050406030204" pitchFamily="18" charset="0"/>
                          </a:rPr>
                          <m:t>𝐵</m:t>
                        </m:r>
                      </m:e>
                    </m:d>
                    <m:r>
                      <a:rPr lang="en-IN" sz="1400" b="0" i="1" smtClean="0">
                        <a:latin typeface="Cambria Math" panose="02040503050406030204" pitchFamily="18" charset="0"/>
                      </a:rPr>
                      <m:t>−</m:t>
                    </m:r>
                    <m:r>
                      <a:rPr lang="en-IN" sz="1400" b="0" i="1" smtClean="0">
                        <a:latin typeface="Cambria Math" panose="02040503050406030204" pitchFamily="18" charset="0"/>
                      </a:rPr>
                      <m:t>𝑃</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𝐴</m:t>
                        </m:r>
                        <m:r>
                          <a:rPr lang="en-IN" sz="1400" b="0" i="1" smtClean="0">
                            <a:latin typeface="Cambria Math" panose="02040503050406030204" pitchFamily="18" charset="0"/>
                          </a:rPr>
                          <m:t>∩</m:t>
                        </m:r>
                        <m:r>
                          <a:rPr lang="en-IN" sz="1400" b="0" i="1" smtClean="0">
                            <a:latin typeface="Cambria Math" panose="02040503050406030204" pitchFamily="18" charset="0"/>
                          </a:rPr>
                          <m:t>𝐶</m:t>
                        </m:r>
                      </m:e>
                    </m:d>
                    <m:r>
                      <a:rPr lang="en-IN" sz="1400" b="0" i="1" smtClean="0">
                        <a:latin typeface="Cambria Math" panose="02040503050406030204" pitchFamily="18" charset="0"/>
                      </a:rPr>
                      <m:t>−</m:t>
                    </m:r>
                    <m:r>
                      <a:rPr lang="en-IN" sz="1400" b="0" i="1" smtClean="0">
                        <a:latin typeface="Cambria Math" panose="02040503050406030204" pitchFamily="18" charset="0"/>
                      </a:rPr>
                      <m:t>𝑃</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𝐵</m:t>
                        </m:r>
                        <m:r>
                          <a:rPr lang="en-IN" sz="1400" b="0" i="1" smtClean="0">
                            <a:latin typeface="Cambria Math" panose="02040503050406030204" pitchFamily="18" charset="0"/>
                          </a:rPr>
                          <m:t>∩</m:t>
                        </m:r>
                        <m:r>
                          <a:rPr lang="en-IN" sz="1400" b="0" i="1" smtClean="0">
                            <a:latin typeface="Cambria Math" panose="02040503050406030204" pitchFamily="18" charset="0"/>
                          </a:rPr>
                          <m:t>𝐶</m:t>
                        </m:r>
                      </m:e>
                    </m:d>
                    <m:r>
                      <a:rPr lang="en-IN" sz="1400" b="0" i="1" smtClean="0">
                        <a:latin typeface="Cambria Math" panose="02040503050406030204" pitchFamily="18" charset="0"/>
                      </a:rPr>
                      <m:t>+</m:t>
                    </m:r>
                    <m:r>
                      <a:rPr lang="en-IN" sz="1400" b="0" i="1" smtClean="0">
                        <a:latin typeface="Cambria Math" panose="02040503050406030204" pitchFamily="18" charset="0"/>
                      </a:rPr>
                      <m:t>𝑃</m:t>
                    </m:r>
                    <m:r>
                      <a:rPr lang="en-IN" sz="1400" b="0" i="1" smtClean="0">
                        <a:latin typeface="Cambria Math" panose="02040503050406030204" pitchFamily="18" charset="0"/>
                      </a:rPr>
                      <m:t>(</m:t>
                    </m:r>
                    <m:r>
                      <a:rPr lang="en-IN" sz="1400" b="0" i="1" smtClean="0">
                        <a:latin typeface="Cambria Math" panose="02040503050406030204" pitchFamily="18" charset="0"/>
                      </a:rPr>
                      <m:t>𝐴</m:t>
                    </m:r>
                    <m:r>
                      <a:rPr lang="en-IN" sz="1400" b="0" i="1" smtClean="0">
                        <a:latin typeface="Cambria Math" panose="02040503050406030204" pitchFamily="18" charset="0"/>
                      </a:rPr>
                      <m:t>∩</m:t>
                    </m:r>
                    <m:r>
                      <a:rPr lang="en-IN" sz="1400" b="0" i="1" smtClean="0">
                        <a:latin typeface="Cambria Math" panose="02040503050406030204" pitchFamily="18" charset="0"/>
                      </a:rPr>
                      <m:t>𝐵</m:t>
                    </m:r>
                    <m:r>
                      <a:rPr lang="en-IN" sz="1400" b="0" i="1" smtClean="0">
                        <a:latin typeface="Cambria Math" panose="02040503050406030204" pitchFamily="18" charset="0"/>
                      </a:rPr>
                      <m:t>∩</m:t>
                    </m:r>
                    <m:r>
                      <a:rPr lang="en-IN" sz="1400" b="0" i="1" smtClean="0">
                        <a:latin typeface="Cambria Math" panose="02040503050406030204" pitchFamily="18" charset="0"/>
                      </a:rPr>
                      <m:t>𝐶</m:t>
                    </m:r>
                    <m:r>
                      <a:rPr lang="en-IN" sz="1400" b="0" i="1" smtClean="0">
                        <a:latin typeface="Cambria Math" panose="02040503050406030204" pitchFamily="18" charset="0"/>
                      </a:rPr>
                      <m:t>)</m:t>
                    </m:r>
                  </m:oMath>
                </a14:m>
                <a:endParaRPr lang="en-US" sz="1400" dirty="0"/>
              </a:p>
              <a:p>
                <a:pPr marL="285750" indent="-285750">
                  <a:buFont typeface="Arial" panose="020B0604020202020204" pitchFamily="34" charset="0"/>
                  <a:buChar char="•"/>
                </a:pPr>
                <a14:m>
                  <m:oMath xmlns:m="http://schemas.openxmlformats.org/officeDocument/2006/math">
                    <m:r>
                      <a:rPr lang="en-IN" sz="1400" b="0" i="1" smtClean="0">
                        <a:latin typeface="Cambria Math" panose="02040503050406030204" pitchFamily="18" charset="0"/>
                      </a:rPr>
                      <m:t>𝑃</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𝐴</m:t>
                        </m:r>
                      </m:e>
                    </m:d>
                    <m:r>
                      <a:rPr lang="en-IN" sz="1400" b="0" i="1" smtClean="0">
                        <a:latin typeface="Cambria Math" panose="02040503050406030204" pitchFamily="18" charset="0"/>
                      </a:rPr>
                      <m:t>+</m:t>
                    </m:r>
                    <m:r>
                      <a:rPr lang="en-IN" sz="1400" b="0" i="1" smtClean="0">
                        <a:latin typeface="Cambria Math" panose="02040503050406030204" pitchFamily="18" charset="0"/>
                      </a:rPr>
                      <m:t>𝑃</m:t>
                    </m:r>
                    <m:d>
                      <m:dPr>
                        <m:ctrlPr>
                          <a:rPr lang="en-IN" sz="1400" b="0" i="1" smtClean="0">
                            <a:latin typeface="Cambria Math" panose="02040503050406030204" pitchFamily="18" charset="0"/>
                          </a:rPr>
                        </m:ctrlPr>
                      </m:dPr>
                      <m:e>
                        <m:sSup>
                          <m:sSupPr>
                            <m:ctrlPr>
                              <a:rPr lang="en-IN" sz="1400" b="0" i="1" smtClean="0">
                                <a:latin typeface="Cambria Math" panose="02040503050406030204" pitchFamily="18" charset="0"/>
                              </a:rPr>
                            </m:ctrlPr>
                          </m:sSupPr>
                          <m:e>
                            <m:r>
                              <a:rPr lang="en-IN" sz="1400" b="0" i="1" smtClean="0">
                                <a:latin typeface="Cambria Math" panose="02040503050406030204" pitchFamily="18" charset="0"/>
                              </a:rPr>
                              <m:t>𝐴</m:t>
                            </m:r>
                          </m:e>
                          <m:sup>
                            <m:r>
                              <a:rPr lang="en-IN" sz="1400" b="0" i="1" smtClean="0">
                                <a:latin typeface="Cambria Math" panose="02040503050406030204" pitchFamily="18" charset="0"/>
                              </a:rPr>
                              <m:t>𝑐</m:t>
                            </m:r>
                          </m:sup>
                        </m:sSup>
                      </m:e>
                    </m:d>
                    <m:r>
                      <a:rPr lang="en-IN" sz="1400" b="0" i="1" smtClean="0">
                        <a:latin typeface="Cambria Math" panose="02040503050406030204" pitchFamily="18" charset="0"/>
                      </a:rPr>
                      <m:t>=1</m:t>
                    </m:r>
                  </m:oMath>
                </a14:m>
                <a:endParaRPr lang="en-IN" sz="1400" b="0" dirty="0"/>
              </a:p>
              <a:p>
                <a:pPr marL="285750" indent="-285750">
                  <a:buFont typeface="Arial" panose="020B0604020202020204" pitchFamily="34" charset="0"/>
                  <a:buChar char="•"/>
                </a:pPr>
                <a14:m>
                  <m:oMath xmlns:m="http://schemas.openxmlformats.org/officeDocument/2006/math">
                    <m:r>
                      <a:rPr lang="en-IN" sz="1400" b="0" i="1" smtClean="0">
                        <a:latin typeface="Cambria Math" panose="02040503050406030204" pitchFamily="18" charset="0"/>
                      </a:rPr>
                      <m:t>𝑃</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𝜙</m:t>
                        </m:r>
                      </m:e>
                    </m:d>
                    <m:r>
                      <a:rPr lang="en-IN" sz="1400" b="0" i="1" smtClean="0">
                        <a:latin typeface="Cambria Math" panose="02040503050406030204" pitchFamily="18" charset="0"/>
                      </a:rPr>
                      <m:t>=0</m:t>
                    </m:r>
                  </m:oMath>
                </a14:m>
                <a:endParaRPr lang="en-US" sz="1400" dirty="0"/>
              </a:p>
            </p:txBody>
          </p:sp>
        </mc:Choice>
        <mc:Fallback xmlns="">
          <p:sp>
            <p:nvSpPr>
              <p:cNvPr id="4" name="TextBox 3">
                <a:extLst>
                  <a:ext uri="{FF2B5EF4-FFF2-40B4-BE49-F238E27FC236}">
                    <a16:creationId xmlns:a16="http://schemas.microsoft.com/office/drawing/2014/main" id="{4B9338C4-62D8-0E16-A484-AD4E47809153}"/>
                  </a:ext>
                </a:extLst>
              </p:cNvPr>
              <p:cNvSpPr txBox="1">
                <a:spLocks noRot="1" noChangeAspect="1" noMove="1" noResize="1" noEditPoints="1" noAdjustHandles="1" noChangeArrowheads="1" noChangeShapeType="1" noTextEdit="1"/>
              </p:cNvSpPr>
              <p:nvPr/>
            </p:nvSpPr>
            <p:spPr>
              <a:xfrm>
                <a:off x="7171765" y="4052047"/>
                <a:ext cx="4912659" cy="1810945"/>
              </a:xfrm>
              <a:prstGeom prst="rect">
                <a:avLst/>
              </a:prstGeom>
              <a:blipFill>
                <a:blip r:embed="rId3"/>
                <a:stretch>
                  <a:fillRect l="-372" t="-673" b="-1684"/>
                </a:stretch>
              </a:blipFill>
            </p:spPr>
            <p:txBody>
              <a:bodyPr/>
              <a:lstStyle/>
              <a:p>
                <a:r>
                  <a:rPr lang="en-US">
                    <a:noFill/>
                  </a:rPr>
                  <a:t> </a:t>
                </a:r>
              </a:p>
            </p:txBody>
          </p:sp>
        </mc:Fallback>
      </mc:AlternateContent>
    </p:spTree>
    <p:extLst>
      <p:ext uri="{BB962C8B-B14F-4D97-AF65-F5344CB8AC3E}">
        <p14:creationId xmlns:p14="http://schemas.microsoft.com/office/powerpoint/2010/main" val="286570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5658-13A6-2CF5-5BE1-209B85FDAD9B}"/>
              </a:ext>
            </a:extLst>
          </p:cNvPr>
          <p:cNvSpPr>
            <a:spLocks noGrp="1"/>
          </p:cNvSpPr>
          <p:nvPr>
            <p:ph type="title"/>
          </p:nvPr>
        </p:nvSpPr>
        <p:spPr/>
        <p:txBody>
          <a:bodyPr>
            <a:normAutofit fontScale="90000"/>
          </a:bodyPr>
          <a:lstStyle/>
          <a:p>
            <a:r>
              <a:rPr lang="en-GB" dirty="0">
                <a:cs typeface="Calibri Light"/>
              </a:rPr>
              <a:t>Probability – Spaces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59B2BB-027B-6802-6E7E-EDD18964895C}"/>
                  </a:ext>
                </a:extLst>
              </p:cNvPr>
              <p:cNvSpPr>
                <a:spLocks noGrp="1"/>
              </p:cNvSpPr>
              <p:nvPr>
                <p:ph idx="1"/>
              </p:nvPr>
            </p:nvSpPr>
            <p:spPr/>
            <p:txBody>
              <a:bodyPr/>
              <a:lstStyle/>
              <a:p>
                <a:r>
                  <a:rPr lang="en-IN" dirty="0"/>
                  <a:t>Class of </a:t>
                </a:r>
                <a14:m>
                  <m:oMath xmlns:m="http://schemas.openxmlformats.org/officeDocument/2006/math">
                    <m:r>
                      <a:rPr lang="en-IN" b="0" i="1" smtClean="0">
                        <a:latin typeface="Cambria Math" panose="02040503050406030204" pitchFamily="18" charset="0"/>
                      </a:rPr>
                      <m:t>𝐹</m:t>
                    </m:r>
                  </m:oMath>
                </a14:m>
                <a:r>
                  <a:rPr lang="en-US" dirty="0"/>
                  <a:t> of Events</a:t>
                </a:r>
              </a:p>
              <a:p>
                <a:pPr lvl="1"/>
                <a:r>
                  <a:rPr lang="en-US" dirty="0"/>
                  <a:t>A class of events in the subset of events of </a:t>
                </a:r>
                <a14:m>
                  <m:oMath xmlns:m="http://schemas.openxmlformats.org/officeDocument/2006/math">
                    <m:r>
                      <a:rPr lang="en-IN" b="0" i="1" smtClean="0">
                        <a:latin typeface="Cambria Math" panose="02040503050406030204" pitchFamily="18" charset="0"/>
                      </a:rPr>
                      <m:t>𝑆</m:t>
                    </m:r>
                  </m:oMath>
                </a14:m>
                <a:endParaRPr lang="en-US" dirty="0"/>
              </a:p>
              <a:p>
                <a:r>
                  <a:rPr lang="en-US" dirty="0" err="1"/>
                  <a:t>Borel</a:t>
                </a:r>
                <a:r>
                  <a:rPr lang="en-US" dirty="0"/>
                  <a:t> fields</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𝑛</m:t>
                        </m:r>
                      </m:sub>
                    </m:sSub>
                    <m:r>
                      <a:rPr lang="en-IN" b="0" i="1" smtClean="0">
                        <a:latin typeface="Cambria Math" panose="02040503050406030204" pitchFamily="18" charset="0"/>
                      </a:rPr>
                      <m:t>,….</m:t>
                    </m:r>
                  </m:oMath>
                </a14:m>
                <a:r>
                  <a:rPr lang="en-US" dirty="0"/>
                  <a:t> is an infinite sequence of sets in F; if the union and intersection of these sets also belong to F, then F is called </a:t>
                </a:r>
                <a:r>
                  <a:rPr lang="en-US" b="1" dirty="0" err="1"/>
                  <a:t>Borel</a:t>
                </a:r>
                <a:r>
                  <a:rPr lang="en-US" b="1" dirty="0"/>
                  <a:t> field</a:t>
                </a:r>
              </a:p>
              <a:p>
                <a:r>
                  <a:rPr lang="en-US" dirty="0"/>
                  <a:t>If S consists of non-countable infinity of elements, then its probabilities cannot be determined in terms of the probabilities of elementary events</a:t>
                </a:r>
              </a:p>
              <a:p>
                <a:r>
                  <a:rPr lang="en-US" dirty="0"/>
                  <a:t>Suppose </a:t>
                </a:r>
                <a14:m>
                  <m:oMath xmlns:m="http://schemas.openxmlformats.org/officeDocument/2006/math">
                    <m:r>
                      <a:rPr lang="en-IN" b="0" i="1" smtClean="0">
                        <a:latin typeface="Cambria Math" panose="02040503050406030204" pitchFamily="18" charset="0"/>
                      </a:rPr>
                      <m:t>𝑆</m:t>
                    </m:r>
                  </m:oMath>
                </a14:m>
                <a:r>
                  <a:rPr lang="en-US" dirty="0"/>
                  <a:t> is a set of real numbers and its subsets can be considered as sets of points on the real line</a:t>
                </a:r>
              </a:p>
              <a:p>
                <a:pPr lvl="1"/>
                <a:r>
                  <a:rPr lang="en-US" dirty="0"/>
                  <a:t>It is impossible to assign the probabilities to all sub-sets of </a:t>
                </a:r>
                <a14:m>
                  <m:oMath xmlns:m="http://schemas.openxmlformats.org/officeDocument/2006/math">
                    <m:r>
                      <a:rPr lang="en-IN" b="0" i="1" smtClean="0">
                        <a:latin typeface="Cambria Math" panose="02040503050406030204" pitchFamily="18" charset="0"/>
                      </a:rPr>
                      <m:t>𝑆</m:t>
                    </m:r>
                  </m:oMath>
                </a14:m>
                <a:r>
                  <a:rPr lang="en-US" dirty="0"/>
                  <a:t> so as to satisfy the axioms</a:t>
                </a:r>
              </a:p>
              <a:p>
                <a:pPr lvl="1"/>
                <a:r>
                  <a:rPr lang="en-US" dirty="0"/>
                  <a:t>An interval </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𝒙</m:t>
                        </m:r>
                      </m:e>
                      <m:sub>
                        <m:r>
                          <a:rPr lang="en-IN" b="1" i="1" smtClean="0">
                            <a:latin typeface="Cambria Math" panose="02040503050406030204" pitchFamily="18" charset="0"/>
                          </a:rPr>
                          <m:t>𝟏</m:t>
                        </m:r>
                      </m:sub>
                    </m:sSub>
                    <m:r>
                      <a:rPr lang="en-IN" b="1" i="1" smtClean="0">
                        <a:latin typeface="Cambria Math" panose="02040503050406030204" pitchFamily="18" charset="0"/>
                      </a:rPr>
                      <m:t>≤</m:t>
                    </m:r>
                    <m:r>
                      <a:rPr lang="en-IN" b="1" i="1" smtClean="0">
                        <a:latin typeface="Cambria Math" panose="02040503050406030204" pitchFamily="18" charset="0"/>
                      </a:rPr>
                      <m:t>𝒙</m:t>
                    </m:r>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𝒙</m:t>
                        </m:r>
                      </m:e>
                      <m:sub>
                        <m:r>
                          <a:rPr lang="en-IN" b="1" i="1" smtClean="0">
                            <a:latin typeface="Cambria Math" panose="02040503050406030204" pitchFamily="18" charset="0"/>
                          </a:rPr>
                          <m:t>𝟐</m:t>
                        </m:r>
                      </m:sub>
                    </m:sSub>
                  </m:oMath>
                </a14:m>
                <a:r>
                  <a:rPr lang="en-US" b="1" dirty="0"/>
                  <a:t> </a:t>
                </a:r>
                <a:r>
                  <a:rPr lang="en-US" dirty="0"/>
                  <a:t>on the real line can be a probability space with its unions and intersections</a:t>
                </a:r>
              </a:p>
              <a:p>
                <a:pPr lvl="1"/>
                <a:r>
                  <a:rPr lang="en-US" dirty="0"/>
                  <a:t>These events form a field </a:t>
                </a:r>
                <a14:m>
                  <m:oMath xmlns:m="http://schemas.openxmlformats.org/officeDocument/2006/math">
                    <m:r>
                      <a:rPr lang="en-IN" b="0" i="1" smtClean="0">
                        <a:latin typeface="Cambria Math" panose="02040503050406030204" pitchFamily="18" charset="0"/>
                      </a:rPr>
                      <m:t>𝐹</m:t>
                    </m:r>
                  </m:oMath>
                </a14:m>
                <a:r>
                  <a:rPr lang="en-US" dirty="0"/>
                  <a:t> that can be specified as:</a:t>
                </a:r>
              </a:p>
              <a:p>
                <a:pPr lvl="2"/>
                <a:r>
                  <a:rPr lang="en-US" dirty="0"/>
                  <a:t>Smallest </a:t>
                </a:r>
                <a:r>
                  <a:rPr lang="en-US" dirty="0" err="1"/>
                  <a:t>Borel</a:t>
                </a:r>
                <a:r>
                  <a:rPr lang="en-US" dirty="0"/>
                  <a:t> field that include half lines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oMath>
                </a14:m>
                <a:r>
                  <a:rPr lang="en-US" dirty="0"/>
                  <a:t> where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oMath>
                </a14:m>
                <a:r>
                  <a:rPr lang="en-US" dirty="0"/>
                  <a:t> is any number</a:t>
                </a:r>
              </a:p>
            </p:txBody>
          </p:sp>
        </mc:Choice>
        <mc:Fallback xmlns="">
          <p:sp>
            <p:nvSpPr>
              <p:cNvPr id="3" name="Content Placeholder 2">
                <a:extLst>
                  <a:ext uri="{FF2B5EF4-FFF2-40B4-BE49-F238E27FC236}">
                    <a16:creationId xmlns:a16="http://schemas.microsoft.com/office/drawing/2014/main" id="{9F59B2BB-027B-6802-6E7E-EDD18964895C}"/>
                  </a:ext>
                </a:extLst>
              </p:cNvPr>
              <p:cNvSpPr>
                <a:spLocks noGrp="1" noRot="1" noChangeAspect="1" noMove="1" noResize="1" noEditPoints="1" noAdjustHandles="1" noChangeArrowheads="1" noChangeShapeType="1" noTextEdit="1"/>
              </p:cNvSpPr>
              <p:nvPr>
                <p:ph idx="1"/>
              </p:nvPr>
            </p:nvSpPr>
            <p:spPr>
              <a:blipFill>
                <a:blip r:embed="rId2"/>
                <a:stretch>
                  <a:fillRect l="-920" t="-1726" r="-153"/>
                </a:stretch>
              </a:blipFill>
            </p:spPr>
            <p:txBody>
              <a:bodyPr/>
              <a:lstStyle/>
              <a:p>
                <a:r>
                  <a:rPr lang="en-US">
                    <a:noFill/>
                  </a:rPr>
                  <a:t> </a:t>
                </a:r>
              </a:p>
            </p:txBody>
          </p:sp>
        </mc:Fallback>
      </mc:AlternateContent>
    </p:spTree>
    <p:extLst>
      <p:ext uri="{BB962C8B-B14F-4D97-AF65-F5344CB8AC3E}">
        <p14:creationId xmlns:p14="http://schemas.microsoft.com/office/powerpoint/2010/main" val="154465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6D47E03-0F81-78FA-148D-5D8EA9EC13A5}"/>
                  </a:ext>
                </a:extLst>
              </p:cNvPr>
              <p:cNvSpPr>
                <a:spLocks noGrp="1"/>
              </p:cNvSpPr>
              <p:nvPr>
                <p:ph type="title"/>
              </p:nvPr>
            </p:nvSpPr>
            <p:spPr/>
            <p:txBody>
              <a:bodyPr>
                <a:normAutofit fontScale="90000"/>
              </a:bodyPr>
              <a:lstStyle/>
              <a:p>
                <a14:m>
                  <m:oMath xmlns:m="http://schemas.openxmlformats.org/officeDocument/2006/math">
                    <m:r>
                      <a:rPr lang="en-IN" b="0" i="1" dirty="0" smtClean="0">
                        <a:latin typeface="Cambria Math" panose="02040503050406030204" pitchFamily="18" charset="0"/>
                        <a:cs typeface="Calibri Light"/>
                      </a:rPr>
                      <m:t>𝜎</m:t>
                    </m:r>
                  </m:oMath>
                </a14:m>
                <a:r>
                  <a:rPr lang="en-US" dirty="0"/>
                  <a:t>-Algebra (</a:t>
                </a:r>
                <a14:m>
                  <m:oMath xmlns:m="http://schemas.openxmlformats.org/officeDocument/2006/math">
                    <m:r>
                      <a:rPr lang="en-IN" b="0" i="1" smtClean="0">
                        <a:latin typeface="Cambria Math" panose="02040503050406030204" pitchFamily="18" charset="0"/>
                      </a:rPr>
                      <m:t>𝜎</m:t>
                    </m:r>
                  </m:oMath>
                </a14:m>
                <a:r>
                  <a:rPr lang="en-US" dirty="0"/>
                  <a:t>-field)</a:t>
                </a:r>
              </a:p>
            </p:txBody>
          </p:sp>
        </mc:Choice>
        <mc:Fallback xmlns="">
          <p:sp>
            <p:nvSpPr>
              <p:cNvPr id="2" name="Title 1">
                <a:extLst>
                  <a:ext uri="{FF2B5EF4-FFF2-40B4-BE49-F238E27FC236}">
                    <a16:creationId xmlns:a16="http://schemas.microsoft.com/office/drawing/2014/main" id="{86D47E03-0F81-78FA-148D-5D8EA9EC13A5}"/>
                  </a:ext>
                </a:extLst>
              </p:cNvPr>
              <p:cNvSpPr>
                <a:spLocks noGrp="1" noRot="1" noChangeAspect="1" noMove="1" noResize="1" noEditPoints="1" noAdjustHandles="1" noChangeArrowheads="1" noChangeShapeType="1" noTextEdit="1"/>
              </p:cNvSpPr>
              <p:nvPr>
                <p:ph type="title"/>
              </p:nvPr>
            </p:nvSpPr>
            <p:spPr>
              <a:blipFill>
                <a:blip r:embed="rId2"/>
                <a:stretch>
                  <a:fillRect t="-81967" b="-10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AF1CE3-AF49-81EB-BDF0-07430AABA89F}"/>
                  </a:ext>
                </a:extLst>
              </p:cNvPr>
              <p:cNvSpPr>
                <a:spLocks noGrp="1"/>
              </p:cNvSpPr>
              <p:nvPr>
                <p:ph idx="1"/>
              </p:nvPr>
            </p:nvSpPr>
            <p:spPr/>
            <p:txBody>
              <a:bodyPr>
                <a:normAutofit lnSpcReduction="10000"/>
              </a:bodyPr>
              <a:lstStyle/>
              <a:p>
                <a14:m>
                  <m:oMath xmlns:m="http://schemas.openxmlformats.org/officeDocument/2006/math">
                    <m:r>
                      <a:rPr lang="en-IN" b="0" i="1" smtClean="0">
                        <a:latin typeface="Cambria Math" panose="02040503050406030204" pitchFamily="18" charset="0"/>
                      </a:rPr>
                      <m:t>𝜎</m:t>
                    </m:r>
                  </m:oMath>
                </a14:m>
                <a:r>
                  <a:rPr lang="en-IN" dirty="0"/>
                  <a:t>-algebra on a set X is a non-empty collection of </a:t>
                </a:r>
                <a14:m>
                  <m:oMath xmlns:m="http://schemas.openxmlformats.org/officeDocument/2006/math">
                    <m:r>
                      <m:rPr>
                        <m:sty m:val="p"/>
                      </m:rPr>
                      <a:rPr lang="en-IN" b="0" i="0" smtClean="0">
                        <a:latin typeface="Cambria Math" panose="02040503050406030204" pitchFamily="18" charset="0"/>
                      </a:rPr>
                      <m:t>Σ</m:t>
                    </m:r>
                  </m:oMath>
                </a14:m>
                <a:r>
                  <a:rPr lang="en-IN" dirty="0"/>
                  <a:t> of subsets of X closed under complement, countable unions, and countable intersections</a:t>
                </a:r>
              </a:p>
              <a:p>
                <a:r>
                  <a:rPr lang="en-IN" dirty="0"/>
                  <a:t>The pair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𝑋</m:t>
                    </m:r>
                    <m:r>
                      <a:rPr lang="en-IN" b="0" i="1" smtClean="0">
                        <a:latin typeface="Cambria Math" panose="02040503050406030204" pitchFamily="18" charset="0"/>
                      </a:rPr>
                      <m:t>,</m:t>
                    </m:r>
                    <m:r>
                      <m:rPr>
                        <m:sty m:val="p"/>
                      </m:rPr>
                      <a:rPr lang="en-IN" b="0" i="0" smtClean="0">
                        <a:latin typeface="Cambria Math" panose="02040503050406030204" pitchFamily="18" charset="0"/>
                      </a:rPr>
                      <m:t>Σ</m:t>
                    </m:r>
                    <m:r>
                      <a:rPr lang="en-IN" b="0" i="1" smtClean="0">
                        <a:latin typeface="Cambria Math" panose="02040503050406030204" pitchFamily="18" charset="0"/>
                      </a:rPr>
                      <m:t>)</m:t>
                    </m:r>
                  </m:oMath>
                </a14:m>
                <a:r>
                  <a:rPr lang="en-IN" dirty="0"/>
                  <a:t> is called measurable space</a:t>
                </a:r>
              </a:p>
              <a:p>
                <a:r>
                  <a:rPr lang="en-IN" dirty="0"/>
                  <a:t>The power set </a:t>
                </a:r>
                <a14:m>
                  <m:oMath xmlns:m="http://schemas.openxmlformats.org/officeDocument/2006/math">
                    <m:r>
                      <a:rPr lang="en-IN" b="0" i="1" smtClean="0">
                        <a:latin typeface="Cambria Math" panose="02040503050406030204" pitchFamily="18" charset="0"/>
                      </a:rPr>
                      <m:t>𝒫</m:t>
                    </m:r>
                    <m:r>
                      <a:rPr lang="en-IN" b="0" i="1" smtClean="0">
                        <a:latin typeface="Cambria Math" panose="02040503050406030204" pitchFamily="18" charset="0"/>
                      </a:rPr>
                      <m:t>(</m:t>
                    </m:r>
                    <m:r>
                      <a:rPr lang="en-IN" b="0" i="1" smtClean="0">
                        <a:latin typeface="Cambria Math" panose="02040503050406030204" pitchFamily="18" charset="0"/>
                      </a:rPr>
                      <m:t>𝑆</m:t>
                    </m:r>
                    <m:r>
                      <a:rPr lang="en-IN" b="0" i="1" smtClean="0">
                        <a:latin typeface="Cambria Math" panose="02040503050406030204" pitchFamily="18" charset="0"/>
                      </a:rPr>
                      <m:t>)</m:t>
                    </m:r>
                  </m:oMath>
                </a14:m>
                <a:r>
                  <a:rPr lang="en-IN" dirty="0"/>
                  <a:t> of a set </a:t>
                </a:r>
                <a14:m>
                  <m:oMath xmlns:m="http://schemas.openxmlformats.org/officeDocument/2006/math">
                    <m:r>
                      <a:rPr lang="en-IN" b="0" i="1" smtClean="0">
                        <a:latin typeface="Cambria Math" panose="02040503050406030204" pitchFamily="18" charset="0"/>
                      </a:rPr>
                      <m:t>𝑆</m:t>
                    </m:r>
                  </m:oMath>
                </a14:m>
                <a:r>
                  <a:rPr lang="en-IN" dirty="0"/>
                  <a:t> is the set of all subsets of </a:t>
                </a:r>
                <a14:m>
                  <m:oMath xmlns:m="http://schemas.openxmlformats.org/officeDocument/2006/math">
                    <m:r>
                      <a:rPr lang="en-IN" b="0" i="1" smtClean="0">
                        <a:latin typeface="Cambria Math" panose="02040503050406030204" pitchFamily="18" charset="0"/>
                      </a:rPr>
                      <m:t>𝑆</m:t>
                    </m:r>
                  </m:oMath>
                </a14:m>
                <a:r>
                  <a:rPr lang="en-IN" dirty="0"/>
                  <a:t> inclusive of empty set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𝜙</m:t>
                    </m:r>
                    <m:r>
                      <a:rPr lang="en-IN" b="0" i="1" smtClean="0">
                        <a:latin typeface="Cambria Math" panose="02040503050406030204" pitchFamily="18" charset="0"/>
                      </a:rPr>
                      <m:t>}</m:t>
                    </m:r>
                  </m:oMath>
                </a14:m>
                <a:r>
                  <a:rPr lang="en-IN" dirty="0"/>
                  <a:t> and </a:t>
                </a:r>
                <a14:m>
                  <m:oMath xmlns:m="http://schemas.openxmlformats.org/officeDocument/2006/math">
                    <m:r>
                      <a:rPr lang="en-IN" b="0" i="1" smtClean="0">
                        <a:latin typeface="Cambria Math" panose="02040503050406030204" pitchFamily="18" charset="0"/>
                      </a:rPr>
                      <m:t>𝑆</m:t>
                    </m:r>
                  </m:oMath>
                </a14:m>
                <a:r>
                  <a:rPr lang="en-IN" dirty="0"/>
                  <a:t> itself</a:t>
                </a:r>
              </a:p>
              <a:p>
                <a:pPr lvl="1"/>
                <a:r>
                  <a:rPr lang="en-IN" dirty="0"/>
                  <a:t>The number of subsets of S (with </a:t>
                </a:r>
                <a14:m>
                  <m:oMath xmlns:m="http://schemas.openxmlformats.org/officeDocument/2006/math">
                    <m:r>
                      <a:rPr lang="en-IN" b="0" i="1" smtClean="0">
                        <a:latin typeface="Cambria Math" panose="02040503050406030204" pitchFamily="18" charset="0"/>
                      </a:rPr>
                      <m:t>𝑛</m:t>
                    </m:r>
                  </m:oMath>
                </a14:m>
                <a:r>
                  <a:rPr lang="en-IN" dirty="0"/>
                  <a:t> elements) -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𝒫</m:t>
                        </m:r>
                        <m:d>
                          <m:dPr>
                            <m:ctrlPr>
                              <a:rPr lang="en-IN" b="0" i="1" smtClean="0">
                                <a:latin typeface="Cambria Math" panose="02040503050406030204" pitchFamily="18" charset="0"/>
                              </a:rPr>
                            </m:ctrlPr>
                          </m:dPr>
                          <m:e>
                            <m:r>
                              <a:rPr lang="en-IN" b="0" i="1" smtClean="0">
                                <a:latin typeface="Cambria Math" panose="02040503050406030204" pitchFamily="18" charset="0"/>
                              </a:rPr>
                              <m:t>𝑆</m:t>
                            </m:r>
                          </m:e>
                        </m:d>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𝑛</m:t>
                        </m:r>
                      </m:sup>
                    </m:sSup>
                  </m:oMath>
                </a14:m>
                <a:endParaRPr lang="en-IN" dirty="0"/>
              </a:p>
              <a:p>
                <a:r>
                  <a:rPr lang="en-IN" b="0" dirty="0"/>
                  <a:t>The </a:t>
                </a:r>
                <a14:m>
                  <m:oMath xmlns:m="http://schemas.openxmlformats.org/officeDocument/2006/math">
                    <m:r>
                      <a:rPr lang="en-IN" b="0" i="1" smtClean="0">
                        <a:latin typeface="Cambria Math" panose="02040503050406030204" pitchFamily="18" charset="0"/>
                      </a:rPr>
                      <m:t>𝜎</m:t>
                    </m:r>
                  </m:oMath>
                </a14:m>
                <a:r>
                  <a:rPr lang="en-US" dirty="0"/>
                  <a:t>-algebras are subsets of the set algebra which are closed under the union or intersection of finitely many subsets which is a weaker condition</a:t>
                </a:r>
              </a:p>
              <a:p>
                <a:r>
                  <a:rPr lang="en-US" dirty="0"/>
                  <a:t>If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𝑑</m:t>
                    </m:r>
                    <m:r>
                      <a:rPr lang="en-IN" b="0" i="1" smtClean="0">
                        <a:latin typeface="Cambria Math" panose="02040503050406030204" pitchFamily="18" charset="0"/>
                      </a:rPr>
                      <m:t>}</m:t>
                    </m:r>
                  </m:oMath>
                </a14:m>
                <a:r>
                  <a:rPr lang="en-US" dirty="0"/>
                  <a:t>, one possible </a:t>
                </a:r>
                <a14:m>
                  <m:oMath xmlns:m="http://schemas.openxmlformats.org/officeDocument/2006/math">
                    <m:r>
                      <a:rPr lang="en-IN" b="0" i="1" smtClean="0">
                        <a:latin typeface="Cambria Math" panose="02040503050406030204" pitchFamily="18" charset="0"/>
                      </a:rPr>
                      <m:t>𝜎</m:t>
                    </m:r>
                  </m:oMath>
                </a14:m>
                <a:r>
                  <a:rPr lang="en-US" dirty="0"/>
                  <a:t>-algebra on X is </a:t>
                </a:r>
                <a14:m>
                  <m:oMath xmlns:m="http://schemas.openxmlformats.org/officeDocument/2006/math">
                    <m:r>
                      <m:rPr>
                        <m:sty m:val="p"/>
                      </m:rPr>
                      <a:rPr lang="en-IN" b="0" i="0" smtClean="0">
                        <a:latin typeface="Cambria Math" panose="02040503050406030204" pitchFamily="18" charset="0"/>
                      </a:rPr>
                      <m:t>Σ</m:t>
                    </m:r>
                    <m:r>
                      <a:rPr lang="en-IN" b="0" i="1" smtClean="0">
                        <a:latin typeface="Cambria Math" panose="02040503050406030204" pitchFamily="18" charset="0"/>
                      </a:rPr>
                      <m:t>={</m:t>
                    </m:r>
                    <m:r>
                      <a:rPr lang="en-IN" b="0" i="1" smtClean="0">
                        <a:latin typeface="Cambria Math" panose="02040503050406030204" pitchFamily="18" charset="0"/>
                      </a:rPr>
                      <m:t>𝜙</m:t>
                    </m:r>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𝑑</m:t>
                        </m:r>
                      </m:e>
                    </m:d>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𝑑</m:t>
                    </m:r>
                    <m:r>
                      <a:rPr lang="en-IN" b="0" i="1" smtClean="0">
                        <a:latin typeface="Cambria Math" panose="02040503050406030204" pitchFamily="18" charset="0"/>
                      </a:rPr>
                      <m:t>}}</m:t>
                    </m:r>
                  </m:oMath>
                </a14:m>
                <a:endParaRPr lang="en-US" dirty="0"/>
              </a:p>
              <a:p>
                <a14:m>
                  <m:oMath xmlns:m="http://schemas.openxmlformats.org/officeDocument/2006/math">
                    <m:r>
                      <a:rPr lang="en-IN" b="0" i="1" smtClean="0">
                        <a:latin typeface="Cambria Math" panose="02040503050406030204" pitchFamily="18" charset="0"/>
                      </a:rPr>
                      <m:t>𝜎</m:t>
                    </m:r>
                  </m:oMath>
                </a14:m>
                <a:r>
                  <a:rPr lang="en-US" dirty="0"/>
                  <a:t>-algebra axioms</a:t>
                </a:r>
              </a:p>
              <a:p>
                <a:pPr lvl="1"/>
                <a14:m>
                  <m:oMath xmlns:m="http://schemas.openxmlformats.org/officeDocument/2006/math">
                    <m:r>
                      <m:rPr>
                        <m:sty m:val="p"/>
                      </m:rPr>
                      <a:rPr lang="en-IN" b="0" i="0" smtClean="0">
                        <a:latin typeface="Cambria Math" panose="02040503050406030204" pitchFamily="18" charset="0"/>
                      </a:rPr>
                      <m:t>Ω</m:t>
                    </m:r>
                    <m:r>
                      <a:rPr lang="en-IN" b="0" i="1" smtClean="0">
                        <a:latin typeface="Cambria Math" panose="02040503050406030204" pitchFamily="18" charset="0"/>
                      </a:rPr>
                      <m:t>∈</m:t>
                    </m:r>
                    <m:r>
                      <a:rPr lang="en-IN" b="0" i="1" smtClean="0">
                        <a:latin typeface="Cambria Math" panose="02040503050406030204" pitchFamily="18" charset="0"/>
                      </a:rPr>
                      <m:t>ℱ</m:t>
                    </m:r>
                  </m:oMath>
                </a14:m>
                <a:endParaRPr lang="en-IN" b="0" dirty="0"/>
              </a:p>
              <a:p>
                <a:pPr lvl="1"/>
                <a:r>
                  <a:rPr lang="en-US" dirty="0"/>
                  <a:t>If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ℱ</m:t>
                    </m:r>
                    <m:r>
                      <a:rPr lang="en-IN" b="0" i="1" smtClean="0">
                        <a:latin typeface="Cambria Math" panose="02040503050406030204" pitchFamily="18" charset="0"/>
                      </a:rPr>
                      <m:t> </m:t>
                    </m:r>
                    <m:r>
                      <a:rPr lang="en-IN" b="0" i="1" smtClean="0">
                        <a:latin typeface="Cambria Math" panose="02040503050406030204" pitchFamily="18" charset="0"/>
                      </a:rPr>
                      <m:t>𝑡h𝑒𝑛</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𝑐</m:t>
                        </m:r>
                      </m:sup>
                    </m:sSup>
                    <m:r>
                      <a:rPr lang="en-IN" b="0" i="1" smtClean="0">
                        <a:latin typeface="Cambria Math" panose="02040503050406030204" pitchFamily="18" charset="0"/>
                      </a:rPr>
                      <m:t>∈</m:t>
                    </m:r>
                    <m:r>
                      <a:rPr lang="en-IN" b="0" i="1" smtClean="0">
                        <a:latin typeface="Cambria Math" panose="02040503050406030204" pitchFamily="18" charset="0"/>
                      </a:rPr>
                      <m:t>ℱ</m:t>
                    </m:r>
                  </m:oMath>
                </a14:m>
                <a:endParaRPr lang="en-US" dirty="0"/>
              </a:p>
              <a:p>
                <a:pPr lvl="1"/>
                <a:r>
                  <a:rPr lang="en-US" dirty="0"/>
                  <a:t>If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r>
                      <a:rPr lang="en-IN" b="0" i="1" smtClean="0">
                        <a:latin typeface="Cambria Math" panose="02040503050406030204" pitchFamily="18" charset="0"/>
                      </a:rPr>
                      <m:t>ℱ</m:t>
                    </m:r>
                    <m:r>
                      <a:rPr lang="en-IN" b="0" i="1" smtClean="0">
                        <a:latin typeface="Cambria Math" panose="02040503050406030204" pitchFamily="18" charset="0"/>
                      </a:rPr>
                      <m:t> </m:t>
                    </m:r>
                    <m:r>
                      <a:rPr lang="en-IN" b="0" i="1" smtClean="0">
                        <a:latin typeface="Cambria Math" panose="02040503050406030204" pitchFamily="18" charset="0"/>
                      </a:rPr>
                      <m:t>𝑡h𝑒𝑛</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r>
                      <a:rPr lang="en-IN" b="0" i="1" smtClean="0">
                        <a:latin typeface="Cambria Math" panose="02040503050406030204" pitchFamily="18" charset="0"/>
                      </a:rPr>
                      <m:t>ℱ</m:t>
                    </m:r>
                  </m:oMath>
                </a14:m>
                <a:endParaRPr lang="en-IN" b="0" dirty="0"/>
              </a:p>
              <a:p>
                <a:pPr lvl="1"/>
                <a:r>
                  <a:rPr lang="en-US" dirty="0"/>
                  <a:t>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3</m:t>
                        </m:r>
                      </m:sub>
                    </m:sSub>
                    <m:r>
                      <a:rPr lang="en-IN" b="0" i="1" smtClean="0">
                        <a:latin typeface="Cambria Math" panose="02040503050406030204" pitchFamily="18" charset="0"/>
                      </a:rPr>
                      <m:t>,…</m:t>
                    </m:r>
                  </m:oMath>
                </a14:m>
                <a:r>
                  <a:rPr lang="en-US" dirty="0"/>
                  <a:t>is a sequence of elements in </a:t>
                </a:r>
                <a14:m>
                  <m:oMath xmlns:m="http://schemas.openxmlformats.org/officeDocument/2006/math">
                    <m:r>
                      <a:rPr lang="en-IN" b="0" i="1" smtClean="0">
                        <a:latin typeface="Cambria Math" panose="02040503050406030204" pitchFamily="18" charset="0"/>
                      </a:rPr>
                      <m:t>ℱ</m:t>
                    </m:r>
                  </m:oMath>
                </a14:m>
                <a:r>
                  <a:rPr lang="en-US" dirty="0"/>
                  <a:t>, then </a:t>
                </a:r>
                <a14:m>
                  <m:oMath xmlns:m="http://schemas.openxmlformats.org/officeDocument/2006/math">
                    <m:nary>
                      <m:naryPr>
                        <m:chr m:val="⋃"/>
                        <m:ctrlPr>
                          <a:rPr lang="en-US"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ℱ</m:t>
                        </m:r>
                      </m:e>
                    </m:nary>
                  </m:oMath>
                </a14:m>
                <a:endParaRPr lang="en-US" dirty="0"/>
              </a:p>
              <a:p>
                <a:pPr lvl="1"/>
                <a:r>
                  <a:rPr lang="en-US" dirty="0"/>
                  <a:t>If </a:t>
                </a:r>
                <a14:m>
                  <m:oMath xmlns:m="http://schemas.openxmlformats.org/officeDocument/2006/math">
                    <m:r>
                      <a:rPr lang="en-IN" b="0" i="1" smtClean="0">
                        <a:latin typeface="Cambria Math" panose="02040503050406030204" pitchFamily="18" charset="0"/>
                      </a:rPr>
                      <m:t>ℱ</m:t>
                    </m:r>
                  </m:oMath>
                </a14:m>
                <a:r>
                  <a:rPr lang="en-US" dirty="0"/>
                  <a:t> is a </a:t>
                </a:r>
                <a14:m>
                  <m:oMath xmlns:m="http://schemas.openxmlformats.org/officeDocument/2006/math">
                    <m:r>
                      <a:rPr lang="en-IN" b="0" i="1" smtClean="0">
                        <a:latin typeface="Cambria Math" panose="02040503050406030204" pitchFamily="18" charset="0"/>
                      </a:rPr>
                      <m:t>𝜎</m:t>
                    </m:r>
                  </m:oMath>
                </a14:m>
                <a:r>
                  <a:rPr lang="en-US" dirty="0"/>
                  <a:t>-algebra and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r>
                      <a:rPr lang="en-IN" b="0" i="1" smtClean="0">
                        <a:latin typeface="Cambria Math" panose="02040503050406030204" pitchFamily="18" charset="0"/>
                      </a:rPr>
                      <m:t>ℱ</m:t>
                    </m:r>
                  </m:oMath>
                </a14:m>
                <a:r>
                  <a:rPr lang="en-US" dirty="0"/>
                  <a:t>, then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r>
                      <a:rPr lang="en-IN" b="0" i="1" smtClean="0">
                        <a:latin typeface="Cambria Math" panose="02040503050406030204" pitchFamily="18" charset="0"/>
                      </a:rPr>
                      <m:t>ℱ</m:t>
                    </m:r>
                  </m:oMath>
                </a14:m>
                <a:r>
                  <a:rPr lang="en-US" dirty="0"/>
                  <a:t> and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𝐴</m:t>
                            </m:r>
                          </m:e>
                          <m:sup>
                            <m:r>
                              <a:rPr lang="en-IN" b="0" i="1" smtClean="0">
                                <a:latin typeface="Cambria Math" panose="02040503050406030204" pitchFamily="18" charset="0"/>
                              </a:rPr>
                              <m:t>𝑐</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𝐵</m:t>
                            </m:r>
                          </m:e>
                          <m:sup>
                            <m:r>
                              <a:rPr lang="en-IN" b="0" i="1" smtClean="0">
                                <a:latin typeface="Cambria Math" panose="02040503050406030204" pitchFamily="18" charset="0"/>
                              </a:rPr>
                              <m:t>𝑐</m:t>
                            </m:r>
                          </m:sup>
                        </m:sSup>
                        <m:r>
                          <a:rPr lang="en-IN" b="0" i="1" smtClean="0">
                            <a:latin typeface="Cambria Math" panose="02040503050406030204" pitchFamily="18" charset="0"/>
                          </a:rPr>
                          <m:t>)</m:t>
                        </m:r>
                      </m:e>
                      <m:sup>
                        <m:r>
                          <a:rPr lang="en-IN" b="0" i="1" smtClean="0">
                            <a:latin typeface="Cambria Math" panose="02040503050406030204" pitchFamily="18" charset="0"/>
                          </a:rPr>
                          <m:t>𝑐</m:t>
                        </m:r>
                      </m:sup>
                    </m:sSup>
                  </m:oMath>
                </a14:m>
                <a:endParaRPr lang="en-US" dirty="0"/>
              </a:p>
              <a:p>
                <a:pPr lvl="1"/>
                <a:r>
                  <a:rPr lang="en-US" dirty="0"/>
                  <a:t>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3</m:t>
                        </m:r>
                      </m:sub>
                    </m:sSub>
                    <m:r>
                      <a:rPr lang="en-IN" b="0" i="1" smtClean="0">
                        <a:latin typeface="Cambria Math" panose="02040503050406030204" pitchFamily="18" charset="0"/>
                      </a:rPr>
                      <m:t>,…</m:t>
                    </m:r>
                  </m:oMath>
                </a14:m>
                <a:r>
                  <a:rPr lang="en-US" dirty="0"/>
                  <a:t>is a sequence of elements in a </a:t>
                </a:r>
                <a14:m>
                  <m:oMath xmlns:m="http://schemas.openxmlformats.org/officeDocument/2006/math">
                    <m:r>
                      <a:rPr lang="en-IN" b="0" i="1" smtClean="0">
                        <a:latin typeface="Cambria Math" panose="02040503050406030204" pitchFamily="18" charset="0"/>
                      </a:rPr>
                      <m:t>𝜎</m:t>
                    </m:r>
                  </m:oMath>
                </a14:m>
                <a:r>
                  <a:rPr lang="en-US" dirty="0"/>
                  <a:t>-algebra </a:t>
                </a:r>
                <a14:m>
                  <m:oMath xmlns:m="http://schemas.openxmlformats.org/officeDocument/2006/math">
                    <m:r>
                      <a:rPr lang="en-IN" b="0" i="1" smtClean="0">
                        <a:latin typeface="Cambria Math" panose="02040503050406030204" pitchFamily="18" charset="0"/>
                      </a:rPr>
                      <m:t>ℱ</m:t>
                    </m:r>
                  </m:oMath>
                </a14:m>
                <a:r>
                  <a:rPr lang="en-US" dirty="0"/>
                  <a:t>, then </a:t>
                </a:r>
                <a14:m>
                  <m:oMath xmlns:m="http://schemas.openxmlformats.org/officeDocument/2006/math">
                    <m:nary>
                      <m:naryPr>
                        <m:chr m:val="⋀"/>
                        <m:ctrlPr>
                          <a:rPr lang="en-US"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ℱ</m:t>
                        </m:r>
                      </m:e>
                    </m:nary>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17AF1CE3-AF49-81EB-BDF0-07430AABA89F}"/>
                  </a:ext>
                </a:extLst>
              </p:cNvPr>
              <p:cNvSpPr>
                <a:spLocks noGrp="1" noRot="1" noChangeAspect="1" noMove="1" noResize="1" noEditPoints="1" noAdjustHandles="1" noChangeArrowheads="1" noChangeShapeType="1" noTextEdit="1"/>
              </p:cNvSpPr>
              <p:nvPr>
                <p:ph idx="1"/>
              </p:nvPr>
            </p:nvSpPr>
            <p:spPr>
              <a:blipFill>
                <a:blip r:embed="rId3"/>
                <a:stretch>
                  <a:fillRect l="-665" t="-1421" b="-6091"/>
                </a:stretch>
              </a:blipFill>
            </p:spPr>
            <p:txBody>
              <a:bodyPr/>
              <a:lstStyle/>
              <a:p>
                <a:r>
                  <a:rPr lang="en-IN">
                    <a:noFill/>
                  </a:rPr>
                  <a:t> </a:t>
                </a:r>
              </a:p>
            </p:txBody>
          </p:sp>
        </mc:Fallback>
      </mc:AlternateContent>
    </p:spTree>
    <p:extLst>
      <p:ext uri="{BB962C8B-B14F-4D97-AF65-F5344CB8AC3E}">
        <p14:creationId xmlns:p14="http://schemas.microsoft.com/office/powerpoint/2010/main" val="149894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3CB6-EF08-1ECA-BBFD-222620ABA899}"/>
              </a:ext>
            </a:extLst>
          </p:cNvPr>
          <p:cNvSpPr>
            <a:spLocks noGrp="1"/>
          </p:cNvSpPr>
          <p:nvPr>
            <p:ph type="title"/>
          </p:nvPr>
        </p:nvSpPr>
        <p:spPr/>
        <p:txBody>
          <a:bodyPr/>
          <a:lstStyle/>
          <a:p>
            <a:r>
              <a:rPr lang="en-IN" dirty="0"/>
              <a:t>Terminology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F349E3-E9C1-CC72-E10B-EC9CA20F2BA7}"/>
                  </a:ext>
                </a:extLst>
              </p:cNvPr>
              <p:cNvSpPr>
                <a:spLocks noGrp="1"/>
              </p:cNvSpPr>
              <p:nvPr>
                <p:ph sz="quarter" idx="10"/>
              </p:nvPr>
            </p:nvSpPr>
            <p:spPr/>
            <p:txBody>
              <a:bodyPr>
                <a:normAutofit fontScale="85000" lnSpcReduction="20000"/>
              </a:bodyPr>
              <a:lstStyle/>
              <a:p>
                <a:r>
                  <a:rPr lang="en-IN" dirty="0">
                    <a:latin typeface="+mn-lt"/>
                  </a:rPr>
                  <a:t>Random Experiment</a:t>
                </a:r>
              </a:p>
              <a:p>
                <a:pPr lvl="1"/>
                <a:r>
                  <a:rPr lang="en-GB" b="0" i="0" dirty="0">
                    <a:solidFill>
                      <a:srgbClr val="000000"/>
                    </a:solidFill>
                    <a:effectLst/>
                    <a:latin typeface="+mn-lt"/>
                  </a:rPr>
                  <a:t>An action for which a possible set of outcomes exist/listed</a:t>
                </a:r>
              </a:p>
              <a:p>
                <a:pPr lvl="1"/>
                <a:r>
                  <a:rPr lang="en-GB" b="0" i="0" dirty="0">
                    <a:solidFill>
                      <a:srgbClr val="000000"/>
                    </a:solidFill>
                    <a:effectLst/>
                    <a:latin typeface="+mn-lt"/>
                  </a:rPr>
                  <a:t>The actual outcome on any given trial of the experiment cannot be predicted with certainty</a:t>
                </a:r>
              </a:p>
              <a:p>
                <a:r>
                  <a:rPr lang="en-GB" dirty="0">
                    <a:latin typeface="+mn-lt"/>
                  </a:rPr>
                  <a:t>Outcome</a:t>
                </a:r>
              </a:p>
              <a:p>
                <a:pPr lvl="1"/>
                <a:r>
                  <a:rPr lang="en-GB" dirty="0">
                    <a:latin typeface="+mn-lt"/>
                  </a:rPr>
                  <a:t>Result of a random experiment</a:t>
                </a:r>
              </a:p>
              <a:p>
                <a:r>
                  <a:rPr lang="en-GB" dirty="0">
                    <a:latin typeface="+mn-lt"/>
                  </a:rPr>
                  <a:t>Probability</a:t>
                </a:r>
              </a:p>
              <a:p>
                <a:pPr lvl="1"/>
                <a:r>
                  <a:rPr lang="en-GB" dirty="0">
                    <a:latin typeface="+mn-lt"/>
                  </a:rPr>
                  <a:t>How likely an outcome for the random experiment will occur</a:t>
                </a:r>
                <a:endParaRPr lang="en-IN" dirty="0">
                  <a:latin typeface="+mn-lt"/>
                </a:endParaRPr>
              </a:p>
              <a:p>
                <a:r>
                  <a:rPr lang="en-IN" dirty="0">
                    <a:latin typeface="+mn-lt"/>
                  </a:rPr>
                  <a:t>Sample Space </a:t>
                </a:r>
              </a:p>
              <a:p>
                <a:pPr lvl="1"/>
                <a:r>
                  <a:rPr lang="en-GB" dirty="0">
                    <a:latin typeface="+mn-lt"/>
                  </a:rPr>
                  <a:t>The set of all possible outcomes of a random experiment and is denoted by </a:t>
                </a:r>
                <a14:m>
                  <m:oMath xmlns:m="http://schemas.openxmlformats.org/officeDocument/2006/math">
                    <m:r>
                      <m:rPr>
                        <m:sty m:val="p"/>
                      </m:rPr>
                      <a:rPr lang="en-IN" b="0" i="0" smtClean="0">
                        <a:latin typeface="Cambria Math" panose="02040503050406030204" pitchFamily="18" charset="0"/>
                      </a:rPr>
                      <m:t>Ω</m:t>
                    </m:r>
                  </m:oMath>
                </a14:m>
                <a:endParaRPr lang="en-IN" b="0" dirty="0">
                  <a:latin typeface="+mn-lt"/>
                </a:endParaRPr>
              </a:p>
              <a:p>
                <a:pPr lvl="2"/>
                <a:r>
                  <a:rPr lang="en-GB" dirty="0">
                    <a:latin typeface="+mn-lt"/>
                  </a:rPr>
                  <a:t>Example sample spaces</a:t>
                </a:r>
              </a:p>
              <a:p>
                <a:pPr lvl="3"/>
                <a:r>
                  <a:rPr lang="en-GB" dirty="0">
                    <a:latin typeface="+mn-lt"/>
                  </a:rPr>
                  <a:t>Toss of a coin </a:t>
                </a:r>
                <a14:m>
                  <m:oMath xmlns:m="http://schemas.openxmlformats.org/officeDocument/2006/math">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Ω</m:t>
                        </m:r>
                      </m:e>
                      <m:sub>
                        <m:r>
                          <a:rPr lang="en-IN" b="0" i="1" smtClean="0">
                            <a:latin typeface="Cambria Math" panose="02040503050406030204" pitchFamily="18" charset="0"/>
                          </a:rPr>
                          <m:t>𝐶</m:t>
                        </m:r>
                      </m:sub>
                    </m:sSub>
                    <m:r>
                      <a:rPr lang="en-IN" b="0" i="1" smtClean="0">
                        <a:latin typeface="Cambria Math" panose="02040503050406030204" pitchFamily="18" charset="0"/>
                      </a:rPr>
                      <m:t>={</m:t>
                    </m:r>
                    <m:r>
                      <a:rPr lang="en-IN" b="0" i="1" smtClean="0">
                        <a:latin typeface="Cambria Math" panose="02040503050406030204" pitchFamily="18" charset="0"/>
                      </a:rPr>
                      <m:t>𝐻</m:t>
                    </m:r>
                    <m:r>
                      <a:rPr lang="en-IN" b="0" i="1" smtClean="0">
                        <a:latin typeface="Cambria Math" panose="02040503050406030204" pitchFamily="18" charset="0"/>
                      </a:rPr>
                      <m:t>, </m:t>
                    </m:r>
                    <m:r>
                      <a:rPr lang="en-IN" b="0" i="1" smtClean="0">
                        <a:latin typeface="Cambria Math" panose="02040503050406030204" pitchFamily="18" charset="0"/>
                      </a:rPr>
                      <m:t>𝑇</m:t>
                    </m:r>
                    <m:r>
                      <a:rPr lang="en-IN" b="0" i="1" smtClean="0">
                        <a:latin typeface="Cambria Math" panose="02040503050406030204" pitchFamily="18" charset="0"/>
                      </a:rPr>
                      <m:t>}</m:t>
                    </m:r>
                  </m:oMath>
                </a14:m>
                <a:r>
                  <a:rPr lang="en-GB" dirty="0">
                    <a:latin typeface="+mn-lt"/>
                  </a:rPr>
                  <a:t> where H = head and T=tail</a:t>
                </a:r>
              </a:p>
              <a:p>
                <a:pPr lvl="3"/>
                <a:r>
                  <a:rPr lang="en-GB" dirty="0">
                    <a:latin typeface="+mn-lt"/>
                  </a:rPr>
                  <a:t>Toss of a dice </a:t>
                </a:r>
                <a14:m>
                  <m:oMath xmlns:m="http://schemas.openxmlformats.org/officeDocument/2006/math">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Ω</m:t>
                        </m:r>
                      </m:e>
                      <m:sub>
                        <m:r>
                          <a:rPr lang="en-IN" b="0" i="1" smtClean="0">
                            <a:latin typeface="Cambria Math" panose="02040503050406030204" pitchFamily="18" charset="0"/>
                          </a:rPr>
                          <m:t>𝐷</m:t>
                        </m:r>
                      </m:sub>
                    </m:sSub>
                    <m:r>
                      <a:rPr lang="en-IN" b="0" i="1" smtClean="0">
                        <a:latin typeface="Cambria Math" panose="02040503050406030204" pitchFamily="18" charset="0"/>
                      </a:rPr>
                      <m:t>={1,2,3,4,5,6}</m:t>
                    </m:r>
                  </m:oMath>
                </a14:m>
                <a:endParaRPr lang="en-GB" dirty="0">
                  <a:latin typeface="+mn-lt"/>
                </a:endParaRPr>
              </a:p>
              <a:p>
                <a:r>
                  <a:rPr lang="en-IN" dirty="0">
                    <a:latin typeface="+mn-lt"/>
                  </a:rPr>
                  <a:t>Event and occurrence</a:t>
                </a:r>
              </a:p>
              <a:p>
                <a:pPr lvl="1"/>
                <a:r>
                  <a:rPr lang="en-GB" dirty="0">
                    <a:latin typeface="+mn-lt"/>
                  </a:rPr>
                  <a:t>A set of outcomes that has a probability assigned to it</a:t>
                </a:r>
              </a:p>
              <a:p>
                <a:pPr lvl="2"/>
                <a:r>
                  <a:rPr lang="en-GB" dirty="0">
                    <a:latin typeface="+mn-lt"/>
                  </a:rPr>
                  <a:t>One possible “event” could be rolling a dice for an even number</a:t>
                </a:r>
              </a:p>
              <a:p>
                <a:pPr lvl="1"/>
                <a:r>
                  <a:rPr lang="en-GB" dirty="0">
                    <a:latin typeface="+mn-lt"/>
                  </a:rPr>
                  <a:t>A subset of the sample space</a:t>
                </a:r>
              </a:p>
              <a:p>
                <a:pPr lvl="1"/>
                <a:r>
                  <a:rPr lang="en-GB" dirty="0">
                    <a:latin typeface="+mn-lt"/>
                  </a:rPr>
                  <a:t>An event  E  is said to occur on a particular trial of the experiment if the outcome observed is an element of the set  E</a:t>
                </a:r>
              </a:p>
              <a:p>
                <a:r>
                  <a:rPr lang="en-GB" dirty="0">
                    <a:latin typeface="+mn-lt"/>
                  </a:rPr>
                  <a:t>A random variable is a numerical description of the outcome of a statistical experiment/event</a:t>
                </a:r>
              </a:p>
              <a:p>
                <a:r>
                  <a:rPr lang="en-GB" dirty="0">
                    <a:latin typeface="+mn-lt"/>
                  </a:rPr>
                  <a:t>Tree diagram</a:t>
                </a:r>
              </a:p>
              <a:p>
                <a:pPr lvl="1"/>
                <a:r>
                  <a:rPr lang="en-GB" dirty="0">
                    <a:latin typeface="+mn-lt"/>
                  </a:rPr>
                  <a:t>A mechanism that can be helpful in identifying all possible outcomes of a random experiment particularly one that can be viewed as proceeding in stages</a:t>
                </a:r>
              </a:p>
            </p:txBody>
          </p:sp>
        </mc:Choice>
        <mc:Fallback xmlns="">
          <p:sp>
            <p:nvSpPr>
              <p:cNvPr id="3" name="Content Placeholder 2">
                <a:extLst>
                  <a:ext uri="{FF2B5EF4-FFF2-40B4-BE49-F238E27FC236}">
                    <a16:creationId xmlns:a16="http://schemas.microsoft.com/office/drawing/2014/main" id="{6CF349E3-E9C1-CC72-E10B-EC9CA20F2BA7}"/>
                  </a:ext>
                </a:extLst>
              </p:cNvPr>
              <p:cNvSpPr>
                <a:spLocks noGrp="1" noRot="1" noChangeAspect="1" noMove="1" noResize="1" noEditPoints="1" noAdjustHandles="1" noChangeArrowheads="1" noChangeShapeType="1" noTextEdit="1"/>
              </p:cNvSpPr>
              <p:nvPr>
                <p:ph sz="quarter" idx="10"/>
              </p:nvPr>
            </p:nvSpPr>
            <p:spPr>
              <a:blipFill>
                <a:blip r:embed="rId2"/>
                <a:stretch>
                  <a:fillRect t="-1433"/>
                </a:stretch>
              </a:blipFill>
            </p:spPr>
            <p:txBody>
              <a:bodyPr/>
              <a:lstStyle/>
              <a:p>
                <a:r>
                  <a:rPr lang="en-IN">
                    <a:noFill/>
                  </a:rPr>
                  <a:t> </a:t>
                </a:r>
              </a:p>
            </p:txBody>
          </p:sp>
        </mc:Fallback>
      </mc:AlternateContent>
    </p:spTree>
    <p:extLst>
      <p:ext uri="{BB962C8B-B14F-4D97-AF65-F5344CB8AC3E}">
        <p14:creationId xmlns:p14="http://schemas.microsoft.com/office/powerpoint/2010/main" val="110309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0258-F6CD-9136-D74F-C43548108F54}"/>
              </a:ext>
            </a:extLst>
          </p:cNvPr>
          <p:cNvSpPr>
            <a:spLocks noGrp="1"/>
          </p:cNvSpPr>
          <p:nvPr>
            <p:ph type="title"/>
          </p:nvPr>
        </p:nvSpPr>
        <p:spPr/>
        <p:txBody>
          <a:bodyPr/>
          <a:lstStyle/>
          <a:p>
            <a:r>
              <a:rPr lang="en-IN" dirty="0"/>
              <a:t>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9C9145-EC86-08B2-F028-227B3C4F489E}"/>
                  </a:ext>
                </a:extLst>
              </p:cNvPr>
              <p:cNvSpPr>
                <a:spLocks noGrp="1"/>
              </p:cNvSpPr>
              <p:nvPr>
                <p:ph sz="quarter" idx="10"/>
              </p:nvPr>
            </p:nvSpPr>
            <p:spPr>
              <a:xfrm>
                <a:off x="213644" y="550863"/>
                <a:ext cx="11368755" cy="5952594"/>
              </a:xfrm>
            </p:spPr>
            <p:txBody>
              <a:bodyPr/>
              <a:lstStyle/>
              <a:p>
                <a:r>
                  <a:rPr lang="en-GB" dirty="0"/>
                  <a:t>Different probabilities</a:t>
                </a:r>
              </a:p>
              <a:p>
                <a:pPr lvl="1"/>
                <a:r>
                  <a:rPr lang="en-GB" dirty="0"/>
                  <a:t>Marginal (unconditional) probability </a:t>
                </a: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oMath>
                </a14:m>
                <a:r>
                  <a:rPr lang="en-GB" dirty="0"/>
                  <a:t> is the probability of an event irrespective of the outcome of another variable</a:t>
                </a:r>
              </a:p>
              <a:p>
                <a:pPr lvl="1"/>
                <a:r>
                  <a:rPr lang="en-GB" dirty="0"/>
                  <a:t>Conditional probability </a:t>
                </a:r>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oMath>
                </a14:m>
                <a:r>
                  <a:rPr lang="en-GB" dirty="0"/>
                  <a:t> – Probability of event A occurring, given that event B occurs - is the probability of one event occurring in the presence of a second event</a:t>
                </a:r>
                <a:endParaRPr lang="en-IN" dirty="0"/>
              </a:p>
              <a:p>
                <a:pPr lvl="1"/>
                <a:r>
                  <a:rPr lang="en-GB" dirty="0"/>
                  <a:t>Joint probability </a:t>
                </a:r>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oMath>
                </a14:m>
                <a:r>
                  <a:rPr lang="en-GB" dirty="0"/>
                  <a:t> -  Probability of events A and B occurring - is the probability of two events occurring simultaneously</a:t>
                </a:r>
              </a:p>
            </p:txBody>
          </p:sp>
        </mc:Choice>
        <mc:Fallback xmlns="">
          <p:sp>
            <p:nvSpPr>
              <p:cNvPr id="3" name="Content Placeholder 2">
                <a:extLst>
                  <a:ext uri="{FF2B5EF4-FFF2-40B4-BE49-F238E27FC236}">
                    <a16:creationId xmlns:a16="http://schemas.microsoft.com/office/drawing/2014/main" id="{6F9C9145-EC86-08B2-F028-227B3C4F489E}"/>
                  </a:ext>
                </a:extLst>
              </p:cNvPr>
              <p:cNvSpPr>
                <a:spLocks noGrp="1" noRot="1" noChangeAspect="1" noMove="1" noResize="1" noEditPoints="1" noAdjustHandles="1" noChangeArrowheads="1" noChangeShapeType="1" noTextEdit="1"/>
              </p:cNvSpPr>
              <p:nvPr>
                <p:ph sz="quarter" idx="10"/>
              </p:nvPr>
            </p:nvSpPr>
            <p:spPr>
              <a:xfrm>
                <a:off x="213644" y="550863"/>
                <a:ext cx="11368755" cy="5952594"/>
              </a:xfrm>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250552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4F42-714E-3FE1-8A78-3FCF37A2E343}"/>
              </a:ext>
            </a:extLst>
          </p:cNvPr>
          <p:cNvSpPr>
            <a:spLocks noGrp="1"/>
          </p:cNvSpPr>
          <p:nvPr>
            <p:ph type="title"/>
          </p:nvPr>
        </p:nvSpPr>
        <p:spPr/>
        <p:txBody>
          <a:bodyPr/>
          <a:lstStyle/>
          <a:p>
            <a:r>
              <a:rPr lang="en-IN" dirty="0"/>
              <a:t>Well-known Probability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199505-5B4C-3466-B880-36FE4043E434}"/>
                  </a:ext>
                </a:extLst>
              </p:cNvPr>
              <p:cNvSpPr>
                <a:spLocks noGrp="1"/>
              </p:cNvSpPr>
              <p:nvPr>
                <p:ph sz="quarter" idx="10"/>
              </p:nvPr>
            </p:nvSpPr>
            <p:spPr/>
            <p:txBody>
              <a:bodyPr/>
              <a:lstStyle/>
              <a:p>
                <a:r>
                  <a:rPr lang="en-IN" dirty="0"/>
                  <a:t>The probability of any event lies between 0 and 1</a:t>
                </a:r>
              </a:p>
              <a:p>
                <a:pPr lvl="1"/>
                <a14:m>
                  <m:oMath xmlns:m="http://schemas.openxmlformats.org/officeDocument/2006/math">
                    <m:r>
                      <a:rPr lang="en-IN" b="0" i="1" smtClean="0">
                        <a:latin typeface="Cambria Math" panose="02040503050406030204" pitchFamily="18" charset="0"/>
                      </a:rPr>
                      <m:t>0≤</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rPr>
                      <m:t>≤1</m:t>
                    </m:r>
                  </m:oMath>
                </a14:m>
                <a:endParaRPr lang="en-IN" b="0" dirty="0"/>
              </a:p>
              <a:p>
                <a:r>
                  <a:rPr lang="en-IN" dirty="0"/>
                  <a:t>The probability of sample space is 1</a:t>
                </a:r>
              </a:p>
              <a:p>
                <a:pPr lvl="1"/>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Ω</m:t>
                        </m:r>
                      </m:e>
                    </m:d>
                    <m:r>
                      <a:rPr lang="en-IN" b="0" i="1" smtClean="0">
                        <a:latin typeface="Cambria Math" panose="02040503050406030204" pitchFamily="18" charset="0"/>
                      </a:rPr>
                      <m:t>=1</m:t>
                    </m:r>
                  </m:oMath>
                </a14:m>
                <a:endParaRPr lang="en-IN" b="0" dirty="0"/>
              </a:p>
              <a:p>
                <a:r>
                  <a:rPr lang="en-IN" dirty="0"/>
                  <a:t>If and A and B are two arbitrary events, then the probability of A or B is calculated as follows:</a:t>
                </a:r>
              </a:p>
              <a:p>
                <a:pPr lvl="1"/>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𝐵</m:t>
                        </m:r>
                      </m:e>
                    </m:d>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oMath>
                </a14:m>
                <a:endParaRPr lang="en-IN" dirty="0"/>
              </a:p>
              <a:p>
                <a:pPr lvl="1"/>
                <a:r>
                  <a:rPr lang="en-GB" b="0" i="0" dirty="0">
                    <a:solidFill>
                      <a:srgbClr val="292929"/>
                    </a:solidFill>
                    <a:effectLst/>
                    <a:latin typeface="source-serif-pro"/>
                  </a:rPr>
                  <a:t>∪ and ∩ represent the logical or and logical and respectively</a:t>
                </a:r>
                <a:endParaRPr lang="en-IN" dirty="0"/>
              </a:p>
            </p:txBody>
          </p:sp>
        </mc:Choice>
        <mc:Fallback xmlns="">
          <p:sp>
            <p:nvSpPr>
              <p:cNvPr id="3" name="Content Placeholder 2">
                <a:extLst>
                  <a:ext uri="{FF2B5EF4-FFF2-40B4-BE49-F238E27FC236}">
                    <a16:creationId xmlns:a16="http://schemas.microsoft.com/office/drawing/2014/main" id="{92199505-5B4C-3466-B880-36FE4043E434}"/>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pic>
        <p:nvPicPr>
          <p:cNvPr id="2050" name="Picture 2">
            <a:extLst>
              <a:ext uri="{FF2B5EF4-FFF2-40B4-BE49-F238E27FC236}">
                <a16:creationId xmlns:a16="http://schemas.microsoft.com/office/drawing/2014/main" id="{2D760527-8E04-8F72-AF86-3ED985F0D8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3991007"/>
            <a:ext cx="2324100" cy="14763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CE77ACE-9907-A271-55C3-A11454ADF1EF}"/>
                  </a:ext>
                </a:extLst>
              </p:cNvPr>
              <p:cNvSpPr txBox="1"/>
              <p:nvPr/>
            </p:nvSpPr>
            <p:spPr>
              <a:xfrm>
                <a:off x="609601" y="5477065"/>
                <a:ext cx="23241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1600" b="1" i="1" smtClean="0">
                          <a:latin typeface="Cambria Math" panose="02040503050406030204" pitchFamily="18" charset="0"/>
                        </a:rPr>
                        <m:t>𝑷</m:t>
                      </m:r>
                      <m:d>
                        <m:dPr>
                          <m:ctrlPr>
                            <a:rPr lang="en-IN" sz="1600" b="1" i="1" smtClean="0">
                              <a:latin typeface="Cambria Math" panose="02040503050406030204" pitchFamily="18" charset="0"/>
                            </a:rPr>
                          </m:ctrlPr>
                        </m:dPr>
                        <m:e>
                          <m:sSup>
                            <m:sSupPr>
                              <m:ctrlPr>
                                <a:rPr lang="en-IN" sz="1600" b="1" i="1" smtClean="0">
                                  <a:latin typeface="Cambria Math" panose="02040503050406030204" pitchFamily="18" charset="0"/>
                                </a:rPr>
                              </m:ctrlPr>
                            </m:sSupPr>
                            <m:e>
                              <m:r>
                                <a:rPr lang="en-IN" sz="1600" b="1" i="1" smtClean="0">
                                  <a:latin typeface="Cambria Math" panose="02040503050406030204" pitchFamily="18" charset="0"/>
                                </a:rPr>
                                <m:t>𝑨</m:t>
                              </m:r>
                            </m:e>
                            <m:sup>
                              <m:r>
                                <a:rPr lang="en-IN" sz="1600" b="1" i="1" smtClean="0">
                                  <a:latin typeface="Cambria Math" panose="02040503050406030204" pitchFamily="18" charset="0"/>
                                </a:rPr>
                                <m:t>′</m:t>
                              </m:r>
                            </m:sup>
                          </m:sSup>
                        </m:e>
                      </m:d>
                      <m:r>
                        <a:rPr lang="en-IN" sz="1600" b="1" i="1" smtClean="0">
                          <a:latin typeface="Cambria Math" panose="02040503050406030204" pitchFamily="18" charset="0"/>
                        </a:rPr>
                        <m:t>=</m:t>
                      </m:r>
                      <m:r>
                        <a:rPr lang="en-IN" sz="1600" b="1" i="1" smtClean="0">
                          <a:latin typeface="Cambria Math" panose="02040503050406030204" pitchFamily="18" charset="0"/>
                        </a:rPr>
                        <m:t>𝟏</m:t>
                      </m:r>
                      <m:r>
                        <a:rPr lang="en-IN" sz="1600" b="1" i="1" smtClean="0">
                          <a:latin typeface="Cambria Math" panose="02040503050406030204" pitchFamily="18" charset="0"/>
                        </a:rPr>
                        <m:t>−</m:t>
                      </m:r>
                      <m:r>
                        <a:rPr lang="en-IN" sz="1600" b="1" i="1" smtClean="0">
                          <a:latin typeface="Cambria Math" panose="02040503050406030204" pitchFamily="18" charset="0"/>
                        </a:rPr>
                        <m:t>𝑷</m:t>
                      </m:r>
                      <m:r>
                        <a:rPr lang="en-IN" sz="1600" b="1" i="1" smtClean="0">
                          <a:latin typeface="Cambria Math" panose="02040503050406030204" pitchFamily="18" charset="0"/>
                        </a:rPr>
                        <m:t>(</m:t>
                      </m:r>
                      <m:r>
                        <a:rPr lang="en-IN" sz="1600" b="1" i="1" smtClean="0">
                          <a:latin typeface="Cambria Math" panose="02040503050406030204" pitchFamily="18" charset="0"/>
                        </a:rPr>
                        <m:t>𝑨</m:t>
                      </m:r>
                      <m:r>
                        <a:rPr lang="en-IN" sz="1600" b="1" i="1" smtClean="0">
                          <a:latin typeface="Cambria Math" panose="02040503050406030204" pitchFamily="18" charset="0"/>
                        </a:rPr>
                        <m:t>)</m:t>
                      </m:r>
                    </m:oMath>
                  </m:oMathPara>
                </a14:m>
                <a:endParaRPr lang="en-IN" sz="1600" b="1" dirty="0">
                  <a:latin typeface="Gotham Light" pitchFamily="50" charset="0"/>
                </a:endParaRPr>
              </a:p>
            </p:txBody>
          </p:sp>
        </mc:Choice>
        <mc:Fallback xmlns="">
          <p:sp>
            <p:nvSpPr>
              <p:cNvPr id="4" name="TextBox 3">
                <a:extLst>
                  <a:ext uri="{FF2B5EF4-FFF2-40B4-BE49-F238E27FC236}">
                    <a16:creationId xmlns:a16="http://schemas.microsoft.com/office/drawing/2014/main" id="{ACE77ACE-9907-A271-55C3-A11454ADF1EF}"/>
                  </a:ext>
                </a:extLst>
              </p:cNvPr>
              <p:cNvSpPr txBox="1">
                <a:spLocks noRot="1" noChangeAspect="1" noMove="1" noResize="1" noEditPoints="1" noAdjustHandles="1" noChangeArrowheads="1" noChangeShapeType="1" noTextEdit="1"/>
              </p:cNvSpPr>
              <p:nvPr/>
            </p:nvSpPr>
            <p:spPr>
              <a:xfrm>
                <a:off x="609601" y="5477065"/>
                <a:ext cx="2324100" cy="338554"/>
              </a:xfrm>
              <a:prstGeom prst="rect">
                <a:avLst/>
              </a:prstGeom>
              <a:blipFill>
                <a:blip r:embed="rId4"/>
                <a:stretch>
                  <a:fillRect b="-8929"/>
                </a:stretch>
              </a:blipFill>
            </p:spPr>
            <p:txBody>
              <a:bodyPr/>
              <a:lstStyle/>
              <a:p>
                <a:r>
                  <a:rPr lang="en-IN">
                    <a:noFill/>
                  </a:rPr>
                  <a:t> </a:t>
                </a:r>
              </a:p>
            </p:txBody>
          </p:sp>
        </mc:Fallback>
      </mc:AlternateContent>
      <p:pic>
        <p:nvPicPr>
          <p:cNvPr id="2052" name="Picture 4">
            <a:extLst>
              <a:ext uri="{FF2B5EF4-FFF2-40B4-BE49-F238E27FC236}">
                <a16:creationId xmlns:a16="http://schemas.microsoft.com/office/drawing/2014/main" id="{73366383-39F3-FF61-2DE4-B165AAF77F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1850" y="3578389"/>
            <a:ext cx="2590800" cy="19335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812BAAA-62BA-9F64-07D9-DD7E644EEEE2}"/>
                  </a:ext>
                </a:extLst>
              </p:cNvPr>
              <p:cNvSpPr txBox="1"/>
              <p:nvPr/>
            </p:nvSpPr>
            <p:spPr>
              <a:xfrm>
                <a:off x="3371850" y="5521037"/>
                <a:ext cx="2590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1600" b="1" i="1" smtClean="0">
                          <a:latin typeface="Cambria Math" panose="02040503050406030204" pitchFamily="18" charset="0"/>
                        </a:rPr>
                        <m:t>𝑷</m:t>
                      </m:r>
                      <m:d>
                        <m:dPr>
                          <m:ctrlPr>
                            <a:rPr lang="en-IN" sz="1600" b="1" i="1" smtClean="0">
                              <a:latin typeface="Cambria Math" panose="02040503050406030204" pitchFamily="18" charset="0"/>
                            </a:rPr>
                          </m:ctrlPr>
                        </m:dPr>
                        <m:e>
                          <m:r>
                            <a:rPr lang="en-IN" sz="1600" b="1" i="1" smtClean="0">
                              <a:latin typeface="Cambria Math" panose="02040503050406030204" pitchFamily="18" charset="0"/>
                            </a:rPr>
                            <m:t>𝑨</m:t>
                          </m:r>
                          <m:r>
                            <a:rPr lang="en-IN" sz="1600" b="1" i="1" smtClean="0">
                              <a:latin typeface="Cambria Math" panose="02040503050406030204" pitchFamily="18" charset="0"/>
                            </a:rPr>
                            <m:t>−</m:t>
                          </m:r>
                          <m:r>
                            <a:rPr lang="en-IN" sz="1600" b="1" i="1" smtClean="0">
                              <a:latin typeface="Cambria Math" panose="02040503050406030204" pitchFamily="18" charset="0"/>
                            </a:rPr>
                            <m:t>𝑩</m:t>
                          </m:r>
                        </m:e>
                      </m:d>
                      <m:r>
                        <a:rPr lang="en-IN" sz="1600" b="1" i="1" smtClean="0">
                          <a:latin typeface="Cambria Math" panose="02040503050406030204" pitchFamily="18" charset="0"/>
                        </a:rPr>
                        <m:t>=</m:t>
                      </m:r>
                      <m:r>
                        <a:rPr lang="en-IN" sz="1600" b="1" i="0" smtClean="0">
                          <a:latin typeface="Cambria Math" panose="02040503050406030204" pitchFamily="18" charset="0"/>
                        </a:rPr>
                        <m:t>𝐏</m:t>
                      </m:r>
                      <m:r>
                        <a:rPr lang="en-IN" sz="1600" b="1" i="0" smtClean="0">
                          <a:latin typeface="Cambria Math" panose="02040503050406030204" pitchFamily="18" charset="0"/>
                        </a:rPr>
                        <m:t>(</m:t>
                      </m:r>
                      <m:r>
                        <a:rPr lang="en-IN" sz="1600" b="1" i="0" smtClean="0">
                          <a:latin typeface="Cambria Math" panose="02040503050406030204" pitchFamily="18" charset="0"/>
                        </a:rPr>
                        <m:t>𝐀</m:t>
                      </m:r>
                      <m:r>
                        <a:rPr lang="en-IN" sz="1600" b="1" i="1" smtClean="0">
                          <a:latin typeface="Cambria Math" panose="02040503050406030204" pitchFamily="18" charset="0"/>
                        </a:rPr>
                        <m:t>∩</m:t>
                      </m:r>
                      <m:sSup>
                        <m:sSupPr>
                          <m:ctrlPr>
                            <a:rPr lang="en-IN" sz="1600" b="1" i="1" smtClean="0">
                              <a:latin typeface="Cambria Math" panose="02040503050406030204" pitchFamily="18" charset="0"/>
                            </a:rPr>
                          </m:ctrlPr>
                        </m:sSupPr>
                        <m:e>
                          <m:r>
                            <a:rPr lang="en-IN" sz="1600" b="1" i="1" smtClean="0">
                              <a:latin typeface="Cambria Math" panose="02040503050406030204" pitchFamily="18" charset="0"/>
                            </a:rPr>
                            <m:t>𝑩</m:t>
                          </m:r>
                        </m:e>
                        <m:sup>
                          <m:r>
                            <a:rPr lang="en-IN" sz="1600" b="1" i="1" smtClean="0">
                              <a:latin typeface="Cambria Math" panose="02040503050406030204" pitchFamily="18" charset="0"/>
                            </a:rPr>
                            <m:t>′</m:t>
                          </m:r>
                        </m:sup>
                      </m:sSup>
                      <m:r>
                        <a:rPr lang="en-IN" sz="1600" b="1" i="1" smtClean="0">
                          <a:latin typeface="Cambria Math" panose="02040503050406030204" pitchFamily="18" charset="0"/>
                        </a:rPr>
                        <m:t>)</m:t>
                      </m:r>
                    </m:oMath>
                  </m:oMathPara>
                </a14:m>
                <a:endParaRPr lang="en-IN" sz="1600" b="1" dirty="0">
                  <a:latin typeface="Gotham Light" pitchFamily="50" charset="0"/>
                </a:endParaRPr>
              </a:p>
            </p:txBody>
          </p:sp>
        </mc:Choice>
        <mc:Fallback xmlns="">
          <p:sp>
            <p:nvSpPr>
              <p:cNvPr id="5" name="TextBox 4">
                <a:extLst>
                  <a:ext uri="{FF2B5EF4-FFF2-40B4-BE49-F238E27FC236}">
                    <a16:creationId xmlns:a16="http://schemas.microsoft.com/office/drawing/2014/main" id="{C812BAAA-62BA-9F64-07D9-DD7E644EEEE2}"/>
                  </a:ext>
                </a:extLst>
              </p:cNvPr>
              <p:cNvSpPr txBox="1">
                <a:spLocks noRot="1" noChangeAspect="1" noMove="1" noResize="1" noEditPoints="1" noAdjustHandles="1" noChangeArrowheads="1" noChangeShapeType="1" noTextEdit="1"/>
              </p:cNvSpPr>
              <p:nvPr/>
            </p:nvSpPr>
            <p:spPr>
              <a:xfrm>
                <a:off x="3371850" y="5521037"/>
                <a:ext cx="2590800" cy="338554"/>
              </a:xfrm>
              <a:prstGeom prst="rect">
                <a:avLst/>
              </a:prstGeom>
              <a:blipFill>
                <a:blip r:embed="rId6"/>
                <a:stretch>
                  <a:fillRect b="-10909"/>
                </a:stretch>
              </a:blipFill>
            </p:spPr>
            <p:txBody>
              <a:bodyPr/>
              <a:lstStyle/>
              <a:p>
                <a:r>
                  <a:rPr lang="en-IN">
                    <a:noFill/>
                  </a:rPr>
                  <a:t> </a:t>
                </a:r>
              </a:p>
            </p:txBody>
          </p:sp>
        </mc:Fallback>
      </mc:AlternateContent>
      <p:pic>
        <p:nvPicPr>
          <p:cNvPr id="2054" name="Picture 6">
            <a:extLst>
              <a:ext uri="{FF2B5EF4-FFF2-40B4-BE49-F238E27FC236}">
                <a16:creationId xmlns:a16="http://schemas.microsoft.com/office/drawing/2014/main" id="{518D3102-DB55-DA58-F61E-7DC13216A8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0531" y="3991007"/>
            <a:ext cx="2600325" cy="1524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4E6B85-1354-4D68-A83B-4738A637AC96}"/>
                  </a:ext>
                </a:extLst>
              </p:cNvPr>
              <p:cNvSpPr txBox="1"/>
              <p:nvPr/>
            </p:nvSpPr>
            <p:spPr>
              <a:xfrm>
                <a:off x="6428731" y="5528039"/>
                <a:ext cx="2590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1600" b="1" i="1" smtClean="0">
                          <a:latin typeface="Cambria Math" panose="02040503050406030204" pitchFamily="18" charset="0"/>
                        </a:rPr>
                        <m:t>𝑷</m:t>
                      </m:r>
                      <m:d>
                        <m:dPr>
                          <m:ctrlPr>
                            <a:rPr lang="en-IN" sz="1600" b="1" i="1" smtClean="0">
                              <a:latin typeface="Cambria Math" panose="02040503050406030204" pitchFamily="18" charset="0"/>
                            </a:rPr>
                          </m:ctrlPr>
                        </m:dPr>
                        <m:e>
                          <m:r>
                            <a:rPr lang="en-IN" sz="1600" b="1" i="1" smtClean="0">
                              <a:latin typeface="Cambria Math" panose="02040503050406030204" pitchFamily="18" charset="0"/>
                            </a:rPr>
                            <m:t>𝑨</m:t>
                          </m:r>
                          <m:r>
                            <a:rPr lang="en-IN" sz="1600" b="1" i="1" smtClean="0">
                              <a:latin typeface="Cambria Math" panose="02040503050406030204" pitchFamily="18" charset="0"/>
                            </a:rPr>
                            <m:t>∪</m:t>
                          </m:r>
                          <m:r>
                            <a:rPr lang="en-IN" sz="1600" b="1" i="1" smtClean="0">
                              <a:latin typeface="Cambria Math" panose="02040503050406030204" pitchFamily="18" charset="0"/>
                            </a:rPr>
                            <m:t>𝑩</m:t>
                          </m:r>
                        </m:e>
                      </m:d>
                      <m:r>
                        <a:rPr lang="en-IN" sz="1600" b="1" i="1" smtClean="0">
                          <a:latin typeface="Cambria Math" panose="02040503050406030204" pitchFamily="18" charset="0"/>
                        </a:rPr>
                        <m:t>′=</m:t>
                      </m:r>
                      <m:r>
                        <a:rPr lang="en-IN" sz="1600" b="1" i="0" smtClean="0">
                          <a:latin typeface="Cambria Math" panose="02040503050406030204" pitchFamily="18" charset="0"/>
                        </a:rPr>
                        <m:t>𝐏</m:t>
                      </m:r>
                      <m:r>
                        <a:rPr lang="en-IN" sz="1600" b="1" i="0" smtClean="0">
                          <a:latin typeface="Cambria Math" panose="02040503050406030204" pitchFamily="18" charset="0"/>
                        </a:rPr>
                        <m:t>(</m:t>
                      </m:r>
                      <m:r>
                        <a:rPr lang="en-IN" sz="1600" b="1" i="0" smtClean="0">
                          <a:latin typeface="Cambria Math" panose="02040503050406030204" pitchFamily="18" charset="0"/>
                        </a:rPr>
                        <m:t>𝐀</m:t>
                      </m:r>
                      <m:r>
                        <a:rPr lang="en-IN" sz="1600" b="1" i="0" smtClean="0">
                          <a:latin typeface="Cambria Math" panose="02040503050406030204" pitchFamily="18" charset="0"/>
                        </a:rPr>
                        <m:t>′</m:t>
                      </m:r>
                      <m:r>
                        <a:rPr lang="en-IN" sz="1600" b="1" i="1" smtClean="0">
                          <a:latin typeface="Cambria Math" panose="02040503050406030204" pitchFamily="18" charset="0"/>
                        </a:rPr>
                        <m:t>∩</m:t>
                      </m:r>
                      <m:sSup>
                        <m:sSupPr>
                          <m:ctrlPr>
                            <a:rPr lang="en-IN" sz="1600" b="1" i="1" smtClean="0">
                              <a:latin typeface="Cambria Math" panose="02040503050406030204" pitchFamily="18" charset="0"/>
                            </a:rPr>
                          </m:ctrlPr>
                        </m:sSupPr>
                        <m:e>
                          <m:r>
                            <a:rPr lang="en-IN" sz="1600" b="1" i="1" smtClean="0">
                              <a:latin typeface="Cambria Math" panose="02040503050406030204" pitchFamily="18" charset="0"/>
                            </a:rPr>
                            <m:t>𝑩</m:t>
                          </m:r>
                        </m:e>
                        <m:sup>
                          <m:r>
                            <a:rPr lang="en-IN" sz="1600" b="1" i="1" smtClean="0">
                              <a:latin typeface="Cambria Math" panose="02040503050406030204" pitchFamily="18" charset="0"/>
                            </a:rPr>
                            <m:t>′</m:t>
                          </m:r>
                        </m:sup>
                      </m:sSup>
                      <m:r>
                        <a:rPr lang="en-IN" sz="1600" b="1" i="1" smtClean="0">
                          <a:latin typeface="Cambria Math" panose="02040503050406030204" pitchFamily="18" charset="0"/>
                        </a:rPr>
                        <m:t>)</m:t>
                      </m:r>
                    </m:oMath>
                  </m:oMathPara>
                </a14:m>
                <a:endParaRPr lang="en-IN" sz="1600" b="1" dirty="0">
                  <a:latin typeface="Gotham Light" pitchFamily="50" charset="0"/>
                </a:endParaRPr>
              </a:p>
            </p:txBody>
          </p:sp>
        </mc:Choice>
        <mc:Fallback xmlns="">
          <p:sp>
            <p:nvSpPr>
              <p:cNvPr id="6" name="TextBox 5">
                <a:extLst>
                  <a:ext uri="{FF2B5EF4-FFF2-40B4-BE49-F238E27FC236}">
                    <a16:creationId xmlns:a16="http://schemas.microsoft.com/office/drawing/2014/main" id="{014E6B85-1354-4D68-A83B-4738A637AC96}"/>
                  </a:ext>
                </a:extLst>
              </p:cNvPr>
              <p:cNvSpPr txBox="1">
                <a:spLocks noRot="1" noChangeAspect="1" noMove="1" noResize="1" noEditPoints="1" noAdjustHandles="1" noChangeArrowheads="1" noChangeShapeType="1" noTextEdit="1"/>
              </p:cNvSpPr>
              <p:nvPr/>
            </p:nvSpPr>
            <p:spPr>
              <a:xfrm>
                <a:off x="6428731" y="5528039"/>
                <a:ext cx="2590800" cy="338554"/>
              </a:xfrm>
              <a:prstGeom prst="rect">
                <a:avLst/>
              </a:prstGeom>
              <a:blipFill>
                <a:blip r:embed="rId8"/>
                <a:stretch>
                  <a:fillRect b="-10909"/>
                </a:stretch>
              </a:blipFill>
            </p:spPr>
            <p:txBody>
              <a:bodyPr/>
              <a:lstStyle/>
              <a:p>
                <a:r>
                  <a:rPr lang="en-IN">
                    <a:noFill/>
                  </a:rPr>
                  <a:t> </a:t>
                </a:r>
              </a:p>
            </p:txBody>
          </p:sp>
        </mc:Fallback>
      </mc:AlternateContent>
    </p:spTree>
    <p:extLst>
      <p:ext uri="{BB962C8B-B14F-4D97-AF65-F5344CB8AC3E}">
        <p14:creationId xmlns:p14="http://schemas.microsoft.com/office/powerpoint/2010/main" val="89961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smtClean="0">
            <a:latin typeface="Gotham Light" pitchFamily="50" charset="0"/>
          </a:defRPr>
        </a:defPPr>
      </a:lstStyle>
    </a:txDef>
  </a:objectDefaults>
  <a:extraClrSchemeLst/>
  <a:extLst>
    <a:ext uri="{05A4C25C-085E-4340-85A3-A5531E510DB2}">
      <thm15:themeFamily xmlns:thm15="http://schemas.microsoft.com/office/thememl/2012/main" name="Brillium V3" id="{89606700-FA9C-463E-A6F9-629E5CBD4463}" vid="{E69BBF4E-877A-4C17-AA88-F5C74F32E9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Brillium V3</Template>
  <TotalTime>5989</TotalTime>
  <Words>3303</Words>
  <Application>Microsoft Office PowerPoint</Application>
  <PresentationFormat>Widescreen</PresentationFormat>
  <Paragraphs>314</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Cambria Math</vt:lpstr>
      <vt:lpstr>Courier New</vt:lpstr>
      <vt:lpstr>Gotham Light</vt:lpstr>
      <vt:lpstr>Gotham Rounded Light</vt:lpstr>
      <vt:lpstr>Roboto</vt:lpstr>
      <vt:lpstr>source-serif-pro</vt:lpstr>
      <vt:lpstr>Wingdings</vt:lpstr>
      <vt:lpstr>Default Theme</vt:lpstr>
      <vt:lpstr>eMasters – Communication Systems E901-Probability and Random Processes</vt:lpstr>
      <vt:lpstr>Probability – Theory</vt:lpstr>
      <vt:lpstr>Set Theory</vt:lpstr>
      <vt:lpstr>Probability – Spaces</vt:lpstr>
      <vt:lpstr>Probability – Spaces</vt:lpstr>
      <vt:lpstr>σ-Algebra (σ-field)</vt:lpstr>
      <vt:lpstr>Terminology</vt:lpstr>
      <vt:lpstr>Probabilities</vt:lpstr>
      <vt:lpstr>Well-known Probability Axioms</vt:lpstr>
      <vt:lpstr>Important Theorems in Probability</vt:lpstr>
      <vt:lpstr>Probability Axioms – Kolmogorov Axioms</vt:lpstr>
      <vt:lpstr>Standard Unit-interval Probability Space</vt:lpstr>
      <vt:lpstr>Random Process and Variables</vt:lpstr>
      <vt:lpstr>Random Variables and Their Distribution</vt:lpstr>
      <vt:lpstr>Classification of Random Processes</vt:lpstr>
      <vt:lpstr>Properties of Random Variable</vt:lpstr>
      <vt:lpstr>Properties of Random Variable</vt:lpstr>
      <vt:lpstr>Properties of Random Variable</vt:lpstr>
      <vt:lpstr>Properties of Random Variable</vt:lpstr>
      <vt:lpstr>Parameter Estimation Techniques</vt:lpstr>
      <vt:lpstr>Parameter Estimation Techniques contd…</vt:lpstr>
      <vt:lpstr>Random Variable Cumulative Distribution Function - CDF</vt:lpstr>
      <vt:lpstr>Independence of RVs</vt:lpstr>
      <vt:lpstr>Independence and Conditional Probability</vt:lpstr>
      <vt:lpstr>RV Examples</vt:lpstr>
      <vt:lpstr>PowerPoint Presentation</vt:lpstr>
    </vt:vector>
  </TitlesOfParts>
  <Company>"...dare to dream; care to win..."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eMasters – Communication Systems - E900 Applied Linear Algebra for Wireless Communications - Probability and Random Processes</dc:title>
  <dc:subject>E901-Probability and Random Processes</dc:subject>
  <dc:creator>Venkateswar Reddy Melachervu</dc:creator>
  <cp:keywords>eMasters – Communication Systems - E900 Applied Linear Algebra for Wireless Communications</cp:keywords>
  <dc:description>E900 Applied Linear Algebra for Wireless Communications</dc:description>
  <cp:lastModifiedBy>Venkateswar Reddy Melachervu</cp:lastModifiedBy>
  <cp:revision>343</cp:revision>
  <dcterms:created xsi:type="dcterms:W3CDTF">2022-09-27T18:31:15Z</dcterms:created>
  <dcterms:modified xsi:type="dcterms:W3CDTF">2023-08-04T14:09:04Z</dcterms:modified>
  <cp:category>eMasters Learning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