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2"/>
  </p:notesMasterIdLst>
  <p:handoutMasterIdLst>
    <p:handoutMasterId r:id="rId33"/>
  </p:handoutMasterIdLst>
  <p:sldIdLst>
    <p:sldId id="256"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87" r:id="rId19"/>
    <p:sldId id="279" r:id="rId20"/>
    <p:sldId id="288" r:id="rId21"/>
    <p:sldId id="277" r:id="rId22"/>
    <p:sldId id="278" r:id="rId23"/>
    <p:sldId id="284" r:id="rId24"/>
    <p:sldId id="280" r:id="rId25"/>
    <p:sldId id="285" r:id="rId26"/>
    <p:sldId id="281" r:id="rId27"/>
    <p:sldId id="282" r:id="rId28"/>
    <p:sldId id="283" r:id="rId29"/>
    <p:sldId id="286" r:id="rId30"/>
    <p:sldId id="263" r:id="rId3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0F7"/>
    <a:srgbClr val="EA4E3C"/>
    <a:srgbClr val="FF6600"/>
    <a:srgbClr val="F0FAD6"/>
    <a:srgbClr val="E2F6B0"/>
    <a:srgbClr val="E9762F"/>
    <a:srgbClr val="DBEEF4"/>
    <a:srgbClr val="FFFBEF"/>
    <a:srgbClr val="F9C0A1"/>
    <a:srgbClr val="FFFB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5634" autoAdjust="0"/>
  </p:normalViewPr>
  <p:slideViewPr>
    <p:cSldViewPr snapToGrid="0" snapToObjects="1">
      <p:cViewPr varScale="1">
        <p:scale>
          <a:sx n="91" d="100"/>
          <a:sy n="91" d="100"/>
        </p:scale>
        <p:origin x="1445"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656"/>
    </p:cViewPr>
  </p:sorterViewPr>
  <p:notesViewPr>
    <p:cSldViewPr snapToGrid="0">
      <p:cViewPr varScale="1">
        <p:scale>
          <a:sx n="63" d="100"/>
          <a:sy n="63" d="100"/>
        </p:scale>
        <p:origin x="2627" y="66"/>
      </p:cViewPr>
      <p:guideLst>
        <p:guide orient="horz" pos="2932"/>
        <p:guide pos="221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3B7DF76E-B8E3-AE49-B318-CB61015D9CF1}" type="datetimeFigureOut">
              <a:rPr lang="en-US" smtClean="0"/>
              <a:t>2/21/2024</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63601D0-04E7-1D45-9D14-A6FEF76AD079}" type="slidenum">
              <a:rPr lang="en-US" smtClean="0"/>
              <a:t>‹#›</a:t>
            </a:fld>
            <a:endParaRPr lang="en-US"/>
          </a:p>
        </p:txBody>
      </p:sp>
    </p:spTree>
    <p:extLst>
      <p:ext uri="{BB962C8B-B14F-4D97-AF65-F5344CB8AC3E}">
        <p14:creationId xmlns:p14="http://schemas.microsoft.com/office/powerpoint/2010/main" val="360999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799B4F64-DE25-3149-9AE6-83E1DF9959F6}" type="datetimeFigureOut">
              <a:rPr lang="en-US" smtClean="0"/>
              <a:t>2/21/2024</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F121105C-0632-3F4E-891E-DC30740619C7}" type="slidenum">
              <a:rPr lang="en-US" smtClean="0"/>
              <a:t>‹#›</a:t>
            </a:fld>
            <a:endParaRPr lang="en-US"/>
          </a:p>
        </p:txBody>
      </p:sp>
    </p:spTree>
    <p:extLst>
      <p:ext uri="{BB962C8B-B14F-4D97-AF65-F5344CB8AC3E}">
        <p14:creationId xmlns:p14="http://schemas.microsoft.com/office/powerpoint/2010/main" val="46520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8" name="Straight Connector 7"/>
          <p:cNvCxnSpPr/>
          <p:nvPr userDrawn="1"/>
        </p:nvCxnSpPr>
        <p:spPr>
          <a:xfrm>
            <a:off x="-4498" y="6858000"/>
            <a:ext cx="12200467"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24375" y="6390700"/>
            <a:ext cx="12200466" cy="461665"/>
          </a:xfrm>
          <a:prstGeom prst="rect">
            <a:avLst/>
          </a:prstGeom>
        </p:spPr>
        <p:txBody>
          <a:bodyPr wrap="square">
            <a:spAutoFit/>
          </a:bodyPr>
          <a:lstStyle/>
          <a:p>
            <a:r>
              <a:rPr lang="en-US" sz="600" b="1" dirty="0">
                <a:latin typeface="Gotham" panose="02000504050000020004" pitchFamily="2" charset="0"/>
              </a:rPr>
              <a:t>Proprietary and Confidential</a:t>
            </a:r>
            <a:endParaRPr lang="en-IN" sz="600" dirty="0">
              <a:latin typeface="Gotham" panose="02000504050000020004" pitchFamily="2" charset="0"/>
            </a:endParaRPr>
          </a:p>
          <a:p>
            <a:r>
              <a:rPr lang="en-US" sz="600" dirty="0">
                <a:latin typeface="Gotham" panose="02000504050000020004" pitchFamily="2" charset="0"/>
              </a:rPr>
              <a:t>This</a:t>
            </a:r>
            <a:r>
              <a:rPr lang="en-US" sz="600" baseline="0" dirty="0">
                <a:latin typeface="Gotham" panose="02000504050000020004" pitchFamily="2" charset="0"/>
              </a:rPr>
              <a:t> powerpoint document</a:t>
            </a:r>
            <a:r>
              <a:rPr lang="en-US" sz="600" dirty="0">
                <a:latin typeface="Gotham" panose="02000504050000020004" pitchFamily="2" charset="0"/>
              </a:rPr>
              <a:t> contains proprietary, confidential and intellectual property information including but not limited to ideas, drawings, designs, specifications, charts, diagrams, business proposals, solutions, names of certain clients of Brillum and/or its partners. The information presented in this document is for discussion purposes only.  By receiving and/or viewing/reading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Technologies and/or its partners.  All products or brand names used in this document are trademarks or registered trademarks of their respective companies.</a:t>
            </a:r>
            <a:endParaRPr lang="en-IN" sz="600" dirty="0">
              <a:latin typeface="Gotham" panose="02000504050000020004" pitchFamily="2" charset="0"/>
            </a:endParaRPr>
          </a:p>
        </p:txBody>
      </p:sp>
    </p:spTree>
    <p:extLst>
      <p:ext uri="{BB962C8B-B14F-4D97-AF65-F5344CB8AC3E}">
        <p14:creationId xmlns:p14="http://schemas.microsoft.com/office/powerpoint/2010/main" val="7094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0" y="5740"/>
            <a:ext cx="11582400" cy="395734"/>
          </a:xfrm>
        </p:spPr>
        <p:txBody>
          <a:bodyPr>
            <a:noAutofit/>
          </a:bodyPr>
          <a:lstStyle>
            <a:lvl1pPr algn="l">
              <a:defRPr sz="2400" b="1" i="0">
                <a:solidFill>
                  <a:schemeClr val="tx1"/>
                </a:solidFill>
                <a:latin typeface="Gotham" panose="02000504050000020004" pitchFamily="2" charset="0"/>
                <a:cs typeface="Gotham" panose="02000504050000020004" pitchFamily="2" charset="0"/>
              </a:defRPr>
            </a:lvl1pPr>
          </a:lstStyle>
          <a:p>
            <a:r>
              <a:rPr lang="en-US" dirty="0"/>
              <a:t>Agenda</a:t>
            </a:r>
          </a:p>
        </p:txBody>
      </p:sp>
      <p:sp>
        <p:nvSpPr>
          <p:cNvPr id="7" name="Content Placeholder 3"/>
          <p:cNvSpPr>
            <a:spLocks noGrp="1"/>
          </p:cNvSpPr>
          <p:nvPr>
            <p:ph sz="quarter" idx="10" hasCustomPrompt="1"/>
          </p:nvPr>
        </p:nvSpPr>
        <p:spPr>
          <a:xfrm>
            <a:off x="1798976" y="550863"/>
            <a:ext cx="9783424" cy="5816600"/>
          </a:xfrm>
        </p:spPr>
        <p:txBody>
          <a:bodyPr>
            <a:normAutofit/>
          </a:bodyPr>
          <a:lstStyle>
            <a:lvl1pPr marL="271463" indent="-177800">
              <a:defRPr sz="1800" baseline="0">
                <a:solidFill>
                  <a:schemeClr val="tx1"/>
                </a:solidFill>
                <a:latin typeface="Gotham" panose="02000504050000020004" pitchFamily="2" charset="0"/>
              </a:defRPr>
            </a:lvl1pPr>
            <a:lvl2pPr marL="719138" indent="-261938">
              <a:defRPr sz="2000">
                <a:solidFill>
                  <a:schemeClr val="tx1">
                    <a:lumMod val="75000"/>
                    <a:lumOff val="25000"/>
                  </a:schemeClr>
                </a:solidFill>
              </a:defRPr>
            </a:lvl2pPr>
            <a:lvl3pPr marL="1074738" indent="-160338">
              <a:defRPr sz="1800">
                <a:solidFill>
                  <a:schemeClr val="tx1">
                    <a:lumMod val="75000"/>
                    <a:lumOff val="25000"/>
                  </a:schemeClr>
                </a:solidFill>
              </a:defRPr>
            </a:lvl3pPr>
            <a:lvl4pPr marL="1524000" indent="-152400">
              <a:defRPr sz="1600">
                <a:solidFill>
                  <a:schemeClr val="tx1">
                    <a:lumMod val="75000"/>
                    <a:lumOff val="25000"/>
                  </a:schemeClr>
                </a:solidFill>
              </a:defRPr>
            </a:lvl4pPr>
            <a:lvl5pPr marL="1795463" indent="-144463">
              <a:buFont typeface="Arial" panose="020B0604020202020204" pitchFamily="34" charset="0"/>
              <a:buChar char="•"/>
              <a:defRPr sz="1400">
                <a:solidFill>
                  <a:schemeClr val="tx1">
                    <a:lumMod val="75000"/>
                    <a:lumOff val="25000"/>
                  </a:schemeClr>
                </a:solidFill>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IN" dirty="0"/>
              <a:t>Item 1</a:t>
            </a:r>
          </a:p>
          <a:p>
            <a:pPr lvl="0"/>
            <a:r>
              <a:rPr lang="en-IN" dirty="0"/>
              <a:t>Item 2</a:t>
            </a:r>
          </a:p>
          <a:p>
            <a:pPr lvl="0"/>
            <a:r>
              <a:rPr lang="en-IN" dirty="0"/>
              <a:t>Item 3</a:t>
            </a:r>
          </a:p>
        </p:txBody>
      </p:sp>
      <p:cxnSp>
        <p:nvCxnSpPr>
          <p:cNvPr id="14" name="Straight Connector 13"/>
          <p:cNvCxnSpPr/>
          <p:nvPr userDrawn="1"/>
        </p:nvCxnSpPr>
        <p:spPr>
          <a:xfrm>
            <a:off x="-4498" y="6858000"/>
            <a:ext cx="12200467"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sp>
        <p:nvSpPr>
          <p:cNvPr id="9" name="Text Box 42"/>
          <p:cNvSpPr txBox="1"/>
          <p:nvPr userDrawn="1"/>
        </p:nvSpPr>
        <p:spPr>
          <a:xfrm>
            <a:off x="4506221" y="6706291"/>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b="0" dirty="0">
                <a:solidFill>
                  <a:schemeClr val="tx1"/>
                </a:solidFill>
                <a:effectLst/>
                <a:latin typeface="Gotham" panose="02000504050000020004" pitchFamily="2" charset="0"/>
                <a:ea typeface="MS Mincho"/>
                <a:cs typeface="Mangal" panose="02040503050203030202" pitchFamily="18" charset="0"/>
              </a:rPr>
              <a:t>© Brillium</a:t>
            </a:r>
            <a:r>
              <a:rPr lang="en-US" sz="600" b="0" baseline="0" dirty="0">
                <a:solidFill>
                  <a:schemeClr val="tx1"/>
                </a:solidFill>
                <a:effectLst/>
                <a:latin typeface="Gotham" panose="02000504050000020004" pitchFamily="2" charset="0"/>
                <a:ea typeface="MS Mincho"/>
                <a:cs typeface="Mangal" panose="02040503050203030202" pitchFamily="18" charset="0"/>
              </a:rPr>
              <a:t> Technologies </a:t>
            </a:r>
            <a:r>
              <a:rPr lang="en-US" sz="600" b="0" dirty="0">
                <a:solidFill>
                  <a:schemeClr val="tx1"/>
                </a:solidFill>
                <a:effectLst/>
                <a:latin typeface="Gotham" panose="02000504050000020004" pitchFamily="2" charset="0"/>
                <a:ea typeface="MS Mincho"/>
                <a:cs typeface="Mangal" panose="02040503050203030202" pitchFamily="18" charset="0"/>
              </a:rPr>
              <a:t>2011-19. All rights reserved.</a:t>
            </a:r>
            <a:endParaRPr lang="en-IN" sz="1000" b="0" dirty="0">
              <a:solidFill>
                <a:schemeClr val="tx1"/>
              </a:solidFill>
              <a:effectLst/>
              <a:latin typeface="Gotham" panose="02000504050000020004" pitchFamily="2" charset="0"/>
              <a:ea typeface="MS Mincho"/>
              <a:cs typeface="Mangal" panose="02040503050203030202" pitchFamily="18" charset="0"/>
            </a:endParaRPr>
          </a:p>
          <a:p>
            <a:pPr algn="ctr">
              <a:spcAft>
                <a:spcPts val="0"/>
              </a:spcAft>
            </a:pPr>
            <a:r>
              <a:rPr lang="en-US" sz="700" b="0" dirty="0">
                <a:solidFill>
                  <a:schemeClr val="tx1"/>
                </a:solidFill>
                <a:effectLst/>
                <a:latin typeface="Gotham" panose="02000504050000020004" pitchFamily="2" charset="0"/>
                <a:ea typeface="MS Mincho"/>
                <a:cs typeface="Mangal" panose="02040503050203030202" pitchFamily="18" charset="0"/>
              </a:rPr>
              <a:t> </a:t>
            </a:r>
            <a:endParaRPr lang="en-IN" sz="1000" b="0" dirty="0">
              <a:solidFill>
                <a:schemeClr val="tx1"/>
              </a:solidFill>
              <a:effectLst/>
              <a:latin typeface="Gotham" panose="02000504050000020004" pitchFamily="2" charset="0"/>
              <a:ea typeface="MS Mincho"/>
              <a:cs typeface="Mangal" panose="02040503050203030202" pitchFamily="18" charset="0"/>
            </a:endParaRPr>
          </a:p>
        </p:txBody>
      </p:sp>
    </p:spTree>
    <p:extLst>
      <p:ext uri="{BB962C8B-B14F-4D97-AF65-F5344CB8AC3E}">
        <p14:creationId xmlns:p14="http://schemas.microsoft.com/office/powerpoint/2010/main" val="31269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732" y="5740"/>
            <a:ext cx="11445667" cy="395734"/>
          </a:xfrm>
        </p:spPr>
        <p:txBody>
          <a:bodyPr>
            <a:noAutofit/>
          </a:bodyPr>
          <a:lstStyle>
            <a:lvl1pPr algn="l">
              <a:defRPr sz="2400" b="1" i="0">
                <a:solidFill>
                  <a:schemeClr val="tx1"/>
                </a:solidFill>
                <a:latin typeface="Gotham" panose="02000504050000020004" pitchFamily="2" charset="0"/>
                <a:cs typeface="Gotham" panose="02000504050000020004" pitchFamily="2" charset="0"/>
              </a:defRPr>
            </a:lvl1pPr>
          </a:lstStyle>
          <a:p>
            <a:r>
              <a:rPr lang="en-US" dirty="0"/>
              <a:t>Header</a:t>
            </a:r>
          </a:p>
        </p:txBody>
      </p:sp>
      <p:sp>
        <p:nvSpPr>
          <p:cNvPr id="4" name="Content Placeholder 3"/>
          <p:cNvSpPr>
            <a:spLocks noGrp="1"/>
          </p:cNvSpPr>
          <p:nvPr>
            <p:ph sz="quarter" idx="10"/>
          </p:nvPr>
        </p:nvSpPr>
        <p:spPr>
          <a:xfrm>
            <a:off x="213644" y="550863"/>
            <a:ext cx="11368755" cy="5952594"/>
          </a:xfrm>
        </p:spPr>
        <p:txBody>
          <a:bodyPr>
            <a:normAutofit/>
          </a:bodyPr>
          <a:lstStyle>
            <a:lvl1pPr marL="271463" indent="-177800">
              <a:defRPr sz="2000">
                <a:solidFill>
                  <a:schemeClr val="tx1"/>
                </a:solidFill>
                <a:latin typeface="Gotham" panose="02000504050000020004" pitchFamily="2" charset="0"/>
              </a:defRPr>
            </a:lvl1pPr>
            <a:lvl2pPr marL="719138" indent="-261938">
              <a:defRPr sz="1800">
                <a:solidFill>
                  <a:schemeClr val="tx1"/>
                </a:solidFill>
                <a:latin typeface="Gotham" panose="02000504050000020004" pitchFamily="2" charset="0"/>
              </a:defRPr>
            </a:lvl2pPr>
            <a:lvl3pPr marL="1074738" indent="-160338">
              <a:defRPr sz="1600">
                <a:solidFill>
                  <a:schemeClr val="tx1"/>
                </a:solidFill>
                <a:latin typeface="Gotham" panose="02000504050000020004" pitchFamily="2" charset="0"/>
              </a:defRPr>
            </a:lvl3pPr>
            <a:lvl4pPr marL="1524000" indent="-152400">
              <a:defRPr sz="1400">
                <a:solidFill>
                  <a:schemeClr val="tx1"/>
                </a:solidFill>
                <a:latin typeface="Gotham" panose="02000504050000020004" pitchFamily="2" charset="0"/>
              </a:defRPr>
            </a:lvl4pPr>
            <a:lvl5pPr marL="1795463" indent="-144463">
              <a:buFont typeface="Arial" panose="020B0604020202020204" pitchFamily="34" charset="0"/>
              <a:buChar char="•"/>
              <a:defRPr sz="1200">
                <a:solidFill>
                  <a:schemeClr val="tx1"/>
                </a:solidFill>
                <a:latin typeface="Gotham" panose="02000504050000020004" pitchFamily="2" charset="0"/>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cxnSp>
        <p:nvCxnSpPr>
          <p:cNvPr id="14" name="Straight Connector 13"/>
          <p:cNvCxnSpPr/>
          <p:nvPr userDrawn="1"/>
        </p:nvCxnSpPr>
        <p:spPr>
          <a:xfrm>
            <a:off x="-4498" y="6858000"/>
            <a:ext cx="12200467"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sp>
        <p:nvSpPr>
          <p:cNvPr id="9" name="Text Box 42"/>
          <p:cNvSpPr txBox="1"/>
          <p:nvPr userDrawn="1"/>
        </p:nvSpPr>
        <p:spPr>
          <a:xfrm>
            <a:off x="4506221" y="6706291"/>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b="0" dirty="0">
                <a:solidFill>
                  <a:schemeClr val="tx1"/>
                </a:solidFill>
                <a:effectLst/>
                <a:latin typeface="Gotham" panose="02000504050000020004" pitchFamily="2" charset="0"/>
                <a:ea typeface="MS Mincho"/>
                <a:cs typeface="Mangal" panose="02040503050203030202" pitchFamily="18" charset="0"/>
              </a:rPr>
              <a:t>© Brillium</a:t>
            </a:r>
            <a:r>
              <a:rPr lang="en-US" sz="600" b="0" baseline="0" dirty="0">
                <a:solidFill>
                  <a:schemeClr val="tx1"/>
                </a:solidFill>
                <a:effectLst/>
                <a:latin typeface="Gotham" panose="02000504050000020004" pitchFamily="2" charset="0"/>
                <a:ea typeface="MS Mincho"/>
                <a:cs typeface="Mangal" panose="02040503050203030202" pitchFamily="18" charset="0"/>
              </a:rPr>
              <a:t> Technologies </a:t>
            </a:r>
            <a:r>
              <a:rPr lang="en-US" sz="600" b="0" dirty="0">
                <a:solidFill>
                  <a:schemeClr val="tx1"/>
                </a:solidFill>
                <a:effectLst/>
                <a:latin typeface="Gotham" panose="02000504050000020004" pitchFamily="2" charset="0"/>
                <a:ea typeface="MS Mincho"/>
                <a:cs typeface="Mangal" panose="02040503050203030202" pitchFamily="18" charset="0"/>
              </a:rPr>
              <a:t>2011-19. All rights reserved.</a:t>
            </a:r>
            <a:endParaRPr lang="en-IN" sz="1000" b="0" dirty="0">
              <a:solidFill>
                <a:schemeClr val="tx1"/>
              </a:solidFill>
              <a:effectLst/>
              <a:latin typeface="Gotham" panose="02000504050000020004" pitchFamily="2" charset="0"/>
              <a:ea typeface="MS Mincho"/>
              <a:cs typeface="Mangal" panose="02040503050203030202" pitchFamily="18" charset="0"/>
            </a:endParaRPr>
          </a:p>
          <a:p>
            <a:pPr algn="ctr">
              <a:spcAft>
                <a:spcPts val="0"/>
              </a:spcAft>
            </a:pPr>
            <a:r>
              <a:rPr lang="en-US" sz="700" b="0" dirty="0">
                <a:solidFill>
                  <a:schemeClr val="tx1"/>
                </a:solidFill>
                <a:effectLst/>
                <a:latin typeface="Gotham" panose="02000504050000020004" pitchFamily="2" charset="0"/>
                <a:ea typeface="MS Mincho"/>
                <a:cs typeface="Mangal" panose="02040503050203030202" pitchFamily="18" charset="0"/>
              </a:rPr>
              <a:t> </a:t>
            </a:r>
            <a:endParaRPr lang="en-IN" sz="1000" b="0" dirty="0">
              <a:solidFill>
                <a:schemeClr val="tx1"/>
              </a:solidFill>
              <a:effectLst/>
              <a:latin typeface="Gotham" panose="02000504050000020004" pitchFamily="2" charset="0"/>
              <a:ea typeface="MS Mincho"/>
              <a:cs typeface="Mangal" panose="02040503050203030202" pitchFamily="18" charset="0"/>
            </a:endParaRPr>
          </a:p>
        </p:txBody>
      </p:sp>
    </p:spTree>
    <p:extLst>
      <p:ext uri="{BB962C8B-B14F-4D97-AF65-F5344CB8AC3E}">
        <p14:creationId xmlns:p14="http://schemas.microsoft.com/office/powerpoint/2010/main" val="839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eparato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786257"/>
          </a:xfrm>
        </p:spPr>
        <p:txBody>
          <a:bodyPr>
            <a:normAutofit/>
          </a:bodyPr>
          <a:lstStyle>
            <a:lvl1pPr algn="ctr">
              <a:defRPr sz="3200" b="1">
                <a:solidFill>
                  <a:srgbClr val="E9762F"/>
                </a:solidFill>
                <a:latin typeface="Gotham" panose="02000504050000020004" pitchFamily="2" charset="0"/>
              </a:defRPr>
            </a:lvl1pPr>
          </a:lstStyle>
          <a:p>
            <a:r>
              <a:rPr lang="en-US" dirty="0"/>
              <a:t>Click to add Section Title</a:t>
            </a:r>
            <a:endParaRPr lang="en-IN" dirty="0"/>
          </a:p>
        </p:txBody>
      </p:sp>
      <p:cxnSp>
        <p:nvCxnSpPr>
          <p:cNvPr id="8" name="Straight Connector 7"/>
          <p:cNvCxnSpPr/>
          <p:nvPr userDrawn="1"/>
        </p:nvCxnSpPr>
        <p:spPr>
          <a:xfrm>
            <a:off x="-4498" y="6858000"/>
            <a:ext cx="12200467"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a:off x="541946" y="2709898"/>
            <a:ext cx="10972800" cy="0"/>
          </a:xfrm>
          <a:prstGeom prst="line">
            <a:avLst/>
          </a:prstGeom>
          <a:ln w="28575">
            <a:solidFill>
              <a:srgbClr val="E9762F"/>
            </a:solidFill>
          </a:ln>
        </p:spPr>
        <p:style>
          <a:lnRef idx="1">
            <a:schemeClr val="accent1"/>
          </a:lnRef>
          <a:fillRef idx="0">
            <a:schemeClr val="accent1"/>
          </a:fillRef>
          <a:effectRef idx="0">
            <a:schemeClr val="accent1"/>
          </a:effectRef>
          <a:fontRef idx="minor">
            <a:schemeClr val="tx1"/>
          </a:fontRef>
        </p:style>
      </p:cxnSp>
      <p:sp>
        <p:nvSpPr>
          <p:cNvPr id="9" name="Text Box 42"/>
          <p:cNvSpPr txBox="1"/>
          <p:nvPr userDrawn="1"/>
        </p:nvSpPr>
        <p:spPr>
          <a:xfrm>
            <a:off x="4506221" y="6706291"/>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b="0" dirty="0">
                <a:solidFill>
                  <a:schemeClr val="tx1"/>
                </a:solidFill>
                <a:effectLst/>
                <a:latin typeface="Gotham" panose="02000504050000020004" pitchFamily="2" charset="0"/>
                <a:ea typeface="MS Mincho"/>
                <a:cs typeface="Mangal" panose="02040503050203030202" pitchFamily="18" charset="0"/>
              </a:rPr>
              <a:t>© Brillium</a:t>
            </a:r>
            <a:r>
              <a:rPr lang="en-US" sz="600" b="0" baseline="0" dirty="0">
                <a:solidFill>
                  <a:schemeClr val="tx1"/>
                </a:solidFill>
                <a:effectLst/>
                <a:latin typeface="Gotham" panose="02000504050000020004" pitchFamily="2" charset="0"/>
                <a:ea typeface="MS Mincho"/>
                <a:cs typeface="Mangal" panose="02040503050203030202" pitchFamily="18" charset="0"/>
              </a:rPr>
              <a:t> Technologies </a:t>
            </a:r>
            <a:r>
              <a:rPr lang="en-US" sz="600" b="0" dirty="0">
                <a:solidFill>
                  <a:schemeClr val="tx1"/>
                </a:solidFill>
                <a:effectLst/>
                <a:latin typeface="Gotham" panose="02000504050000020004" pitchFamily="2" charset="0"/>
                <a:ea typeface="MS Mincho"/>
                <a:cs typeface="Mangal" panose="02040503050203030202" pitchFamily="18" charset="0"/>
              </a:rPr>
              <a:t>2011-19. All rights reserved.</a:t>
            </a:r>
            <a:endParaRPr lang="en-IN" sz="1000" b="0" dirty="0">
              <a:solidFill>
                <a:schemeClr val="tx1"/>
              </a:solidFill>
              <a:effectLst/>
              <a:latin typeface="Gotham" panose="02000504050000020004" pitchFamily="2" charset="0"/>
              <a:ea typeface="MS Mincho"/>
              <a:cs typeface="Mangal" panose="02040503050203030202" pitchFamily="18" charset="0"/>
            </a:endParaRPr>
          </a:p>
          <a:p>
            <a:pPr algn="ctr">
              <a:spcAft>
                <a:spcPts val="0"/>
              </a:spcAft>
            </a:pPr>
            <a:r>
              <a:rPr lang="en-US" sz="700" b="0" dirty="0">
                <a:solidFill>
                  <a:schemeClr val="tx1"/>
                </a:solidFill>
                <a:effectLst/>
                <a:latin typeface="Gotham" panose="02000504050000020004" pitchFamily="2" charset="0"/>
                <a:ea typeface="MS Mincho"/>
                <a:cs typeface="Mangal" panose="02040503050203030202" pitchFamily="18" charset="0"/>
              </a:rPr>
              <a:t> </a:t>
            </a:r>
            <a:endParaRPr lang="en-IN" sz="1000" b="0" dirty="0">
              <a:solidFill>
                <a:schemeClr val="tx1"/>
              </a:solidFill>
              <a:effectLst/>
              <a:latin typeface="Gotham" panose="02000504050000020004" pitchFamily="2" charset="0"/>
              <a:ea typeface="MS Mincho"/>
              <a:cs typeface="Mangal" panose="02040503050203030202" pitchFamily="18" charset="0"/>
            </a:endParaRPr>
          </a:p>
        </p:txBody>
      </p:sp>
    </p:spTree>
    <p:extLst>
      <p:ext uri="{BB962C8B-B14F-4D97-AF65-F5344CB8AC3E}">
        <p14:creationId xmlns:p14="http://schemas.microsoft.com/office/powerpoint/2010/main" val="41471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200" b="0">
                <a:solidFill>
                  <a:schemeClr val="tx1"/>
                </a:solidFill>
                <a:latin typeface="Gotham" panose="02000504050000020004" pitchFamily="2" charset="0"/>
              </a:defRPr>
            </a:lvl1pPr>
          </a:lstStyle>
          <a:p>
            <a:r>
              <a:rPr lang="en-US" dirty="0"/>
              <a:t>Thank you</a:t>
            </a:r>
            <a:endParaRPr lang="en-IN" dirty="0"/>
          </a:p>
        </p:txBody>
      </p:sp>
      <p:cxnSp>
        <p:nvCxnSpPr>
          <p:cNvPr id="8" name="Straight Connector 7"/>
          <p:cNvCxnSpPr/>
          <p:nvPr userDrawn="1"/>
        </p:nvCxnSpPr>
        <p:spPr>
          <a:xfrm>
            <a:off x="-4498" y="6858000"/>
            <a:ext cx="12200467"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sp>
        <p:nvSpPr>
          <p:cNvPr id="7" name="Text Box 42">
            <a:extLst>
              <a:ext uri="{FF2B5EF4-FFF2-40B4-BE49-F238E27FC236}">
                <a16:creationId xmlns:a16="http://schemas.microsoft.com/office/drawing/2014/main" id="{C8A416AC-F2D6-4EEE-A5BB-5E08015AEF60}"/>
              </a:ext>
            </a:extLst>
          </p:cNvPr>
          <p:cNvSpPr txBox="1"/>
          <p:nvPr userDrawn="1"/>
        </p:nvSpPr>
        <p:spPr>
          <a:xfrm>
            <a:off x="4506221" y="6706291"/>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b="0" dirty="0">
                <a:solidFill>
                  <a:schemeClr val="tx1"/>
                </a:solidFill>
                <a:effectLst/>
                <a:latin typeface="Gotham" panose="02000504050000020004" pitchFamily="2" charset="0"/>
                <a:ea typeface="MS Mincho"/>
                <a:cs typeface="Mangal" panose="02040503050203030202" pitchFamily="18" charset="0"/>
              </a:rPr>
              <a:t>© Brillium</a:t>
            </a:r>
            <a:r>
              <a:rPr lang="en-US" sz="600" b="0" baseline="0" dirty="0">
                <a:solidFill>
                  <a:schemeClr val="tx1"/>
                </a:solidFill>
                <a:effectLst/>
                <a:latin typeface="Gotham" panose="02000504050000020004" pitchFamily="2" charset="0"/>
                <a:ea typeface="MS Mincho"/>
                <a:cs typeface="Mangal" panose="02040503050203030202" pitchFamily="18" charset="0"/>
              </a:rPr>
              <a:t> Technologies </a:t>
            </a:r>
            <a:r>
              <a:rPr lang="en-US" sz="600" b="0" dirty="0">
                <a:solidFill>
                  <a:schemeClr val="tx1"/>
                </a:solidFill>
                <a:effectLst/>
                <a:latin typeface="Gotham" panose="02000504050000020004" pitchFamily="2" charset="0"/>
                <a:ea typeface="MS Mincho"/>
                <a:cs typeface="Mangal" panose="02040503050203030202" pitchFamily="18" charset="0"/>
              </a:rPr>
              <a:t>2011-19. All rights reserved.</a:t>
            </a:r>
            <a:endParaRPr lang="en-IN" sz="1000" b="0" dirty="0">
              <a:solidFill>
                <a:schemeClr val="tx1"/>
              </a:solidFill>
              <a:effectLst/>
              <a:latin typeface="Gotham" panose="02000504050000020004" pitchFamily="2" charset="0"/>
              <a:ea typeface="MS Mincho"/>
              <a:cs typeface="Mangal" panose="02040503050203030202" pitchFamily="18" charset="0"/>
            </a:endParaRPr>
          </a:p>
          <a:p>
            <a:pPr algn="ctr">
              <a:spcAft>
                <a:spcPts val="0"/>
              </a:spcAft>
            </a:pPr>
            <a:r>
              <a:rPr lang="en-US" sz="700" b="0" dirty="0">
                <a:solidFill>
                  <a:schemeClr val="tx1"/>
                </a:solidFill>
                <a:effectLst/>
                <a:latin typeface="Gotham" panose="02000504050000020004" pitchFamily="2" charset="0"/>
                <a:ea typeface="MS Mincho"/>
                <a:cs typeface="Mangal" panose="02040503050203030202" pitchFamily="18" charset="0"/>
              </a:rPr>
              <a:t> </a:t>
            </a:r>
            <a:endParaRPr lang="en-IN" sz="1000" b="0" dirty="0">
              <a:solidFill>
                <a:schemeClr val="tx1"/>
              </a:solidFill>
              <a:effectLst/>
              <a:latin typeface="Gotham" panose="02000504050000020004" pitchFamily="2" charset="0"/>
              <a:ea typeface="MS Mincho"/>
              <a:cs typeface="Mangal" panose="02040503050203030202" pitchFamily="18" charset="0"/>
            </a:endParaRPr>
          </a:p>
        </p:txBody>
      </p:sp>
    </p:spTree>
    <p:extLst>
      <p:ext uri="{BB962C8B-B14F-4D97-AF65-F5344CB8AC3E}">
        <p14:creationId xmlns:p14="http://schemas.microsoft.com/office/powerpoint/2010/main" val="349743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226" y="6192"/>
            <a:ext cx="11297174" cy="54748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85226" y="603674"/>
            <a:ext cx="11297174" cy="58892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8150738"/>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9" r:id="rId4"/>
    <p:sldLayoutId id="2147483658" r:id="rId5"/>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p:txStyles>
    <p:titleStyle>
      <a:lvl1pPr algn="l" defTabSz="914400" rtl="0" eaLnBrk="1" latinLnBrk="0" hangingPunct="1">
        <a:spcBef>
          <a:spcPct val="0"/>
        </a:spcBef>
        <a:buNone/>
        <a:defRPr sz="2800" b="1" kern="1200">
          <a:solidFill>
            <a:schemeClr val="tx1"/>
          </a:solidFill>
          <a:latin typeface="Gotham" panose="02000504050000020004" pitchFamily="2"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Gotham" panose="02000504050000020004" pitchFamily="2"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otham" panose="02000504050000020004" pitchFamily="2" charset="0"/>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Gotham" panose="02000504050000020004" pitchFamily="2" charset="0"/>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solidFill>
          <a:latin typeface="Gotham" panose="02000504050000020004" pitchFamily="2"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Gotham" panose="0200050405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nect@brillium.in" TargetMode="External"/><Relationship Id="rId2" Type="http://schemas.openxmlformats.org/officeDocument/2006/relationships/hyperlink" Target="http://www.brillium.in/"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connect@brillium.in" TargetMode="External"/><Relationship Id="rId2" Type="http://schemas.openxmlformats.org/officeDocument/2006/relationships/hyperlink" Target="http://www.brillium.in/" TargetMode="Externa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2"/>
          <p:cNvSpPr txBox="1"/>
          <p:nvPr/>
        </p:nvSpPr>
        <p:spPr>
          <a:xfrm>
            <a:off x="1579806" y="902629"/>
            <a:ext cx="8241333" cy="110233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3600" dirty="0">
                <a:solidFill>
                  <a:srgbClr val="FF6600"/>
                </a:solidFill>
                <a:latin typeface="Gotham" panose="02000504050000020004"/>
                <a:ea typeface="MS Mincho"/>
                <a:cs typeface="Mangal" panose="02040503050203030202" pitchFamily="18" charset="0"/>
              </a:rPr>
              <a:t>EE904 - Deep Learning for Communications</a:t>
            </a:r>
          </a:p>
          <a:p>
            <a:pPr marL="0" indent="0" algn="ctr">
              <a:spcAft>
                <a:spcPts val="0"/>
              </a:spcAft>
              <a:buFont typeface="Arial" panose="020B0604020202020204" pitchFamily="34" charset="0"/>
              <a:buNone/>
            </a:pPr>
            <a:r>
              <a:rPr lang="en-IN" dirty="0">
                <a:solidFill>
                  <a:srgbClr val="00B050"/>
                </a:solidFill>
                <a:effectLst/>
                <a:latin typeface="Gotham" panose="02000504050000020004"/>
                <a:ea typeface="MS Mincho"/>
                <a:cs typeface="Mangal" panose="02040503050203030202" pitchFamily="18" charset="0"/>
              </a:rPr>
              <a:t>eMasters – Q3-2023-24</a:t>
            </a:r>
          </a:p>
          <a:p>
            <a:pPr marL="0" indent="0" algn="ctr">
              <a:spcAft>
                <a:spcPts val="0"/>
              </a:spcAft>
              <a:buFont typeface="Arial" panose="020B0604020202020204" pitchFamily="34" charset="0"/>
              <a:buNone/>
            </a:pPr>
            <a:r>
              <a:rPr lang="en-IN" dirty="0">
                <a:solidFill>
                  <a:srgbClr val="00B0F0"/>
                </a:solidFill>
                <a:latin typeface="Gotham" panose="02000504050000020004"/>
                <a:ea typeface="MS Mincho"/>
                <a:cs typeface="Mangal" panose="02040503050203030202" pitchFamily="18" charset="0"/>
              </a:rPr>
              <a:t>IIT Kanpur</a:t>
            </a:r>
            <a:endParaRPr lang="en-IN" dirty="0">
              <a:solidFill>
                <a:srgbClr val="00B0F0"/>
              </a:solidFill>
              <a:effectLst/>
              <a:latin typeface="Gotham" panose="02000504050000020004"/>
              <a:ea typeface="MS Mincho"/>
              <a:cs typeface="Mangal" panose="02040503050203030202" pitchFamily="18" charset="0"/>
            </a:endParaRPr>
          </a:p>
        </p:txBody>
      </p:sp>
      <p:sp>
        <p:nvSpPr>
          <p:cNvPr id="5" name="Text Box 42"/>
          <p:cNvSpPr txBox="1"/>
          <p:nvPr/>
        </p:nvSpPr>
        <p:spPr>
          <a:xfrm>
            <a:off x="1997565" y="3150879"/>
            <a:ext cx="7405817" cy="9681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dirty="0">
                <a:latin typeface="Gotham" panose="02000504050000020004"/>
                <a:ea typeface="MS Mincho"/>
                <a:cs typeface="Mangal" panose="02040503050203030202" pitchFamily="18" charset="0"/>
              </a:rPr>
              <a:t>Venkateswar Reddy Melachervu</a:t>
            </a:r>
          </a:p>
          <a:p>
            <a:pPr marL="0" indent="0" algn="ctr">
              <a:spcAft>
                <a:spcPts val="0"/>
              </a:spcAft>
              <a:buFont typeface="Arial" panose="020B0604020202020204" pitchFamily="34" charset="0"/>
              <a:buNone/>
            </a:pPr>
            <a:r>
              <a:rPr lang="en-IN" dirty="0">
                <a:latin typeface="Gotham" panose="02000504050000020004"/>
                <a:ea typeface="MS Mincho"/>
                <a:cs typeface="Mangal" panose="02040503050203030202" pitchFamily="18" charset="0"/>
              </a:rPr>
              <a:t>CTO</a:t>
            </a:r>
          </a:p>
          <a:p>
            <a:pPr marL="0" indent="0" algn="ctr">
              <a:spcAft>
                <a:spcPts val="0"/>
              </a:spcAft>
              <a:buFont typeface="Arial" panose="020B0604020202020204" pitchFamily="34" charset="0"/>
              <a:buNone/>
            </a:pPr>
            <a:r>
              <a:rPr lang="en-IN" sz="1400" dirty="0">
                <a:latin typeface="Gotham" panose="02000504050000020004"/>
                <a:ea typeface="MS Mincho"/>
                <a:cs typeface="Mangal" panose="02040503050203030202" pitchFamily="18" charset="0"/>
              </a:rPr>
              <a:t>10</a:t>
            </a:r>
            <a:r>
              <a:rPr lang="en-IN" sz="1400" baseline="30000" dirty="0">
                <a:latin typeface="Gotham" panose="02000504050000020004"/>
                <a:ea typeface="MS Mincho"/>
                <a:cs typeface="Mangal" panose="02040503050203030202" pitchFamily="18" charset="0"/>
              </a:rPr>
              <a:t>th</a:t>
            </a:r>
            <a:r>
              <a:rPr lang="en-IN" sz="1400" dirty="0">
                <a:latin typeface="Gotham" panose="02000504050000020004"/>
                <a:ea typeface="MS Mincho"/>
                <a:cs typeface="Mangal" panose="02040503050203030202" pitchFamily="18" charset="0"/>
              </a:rPr>
              <a:t> Dec 2023</a:t>
            </a:r>
            <a:endParaRPr lang="en-IN" sz="1400" dirty="0">
              <a:effectLst/>
              <a:latin typeface="Gotham" panose="02000504050000020004"/>
              <a:ea typeface="MS Mincho"/>
              <a:cs typeface="Mangal" panose="02040503050203030202" pitchFamily="18" charset="0"/>
            </a:endParaRPr>
          </a:p>
        </p:txBody>
      </p:sp>
      <p:sp>
        <p:nvSpPr>
          <p:cNvPr id="6" name="Text Box 42">
            <a:extLst>
              <a:ext uri="{FF2B5EF4-FFF2-40B4-BE49-F238E27FC236}">
                <a16:creationId xmlns:a16="http://schemas.microsoft.com/office/drawing/2014/main" id="{B1A2B13D-D293-498D-B4E0-E003A38067E3}"/>
              </a:ext>
            </a:extLst>
          </p:cNvPr>
          <p:cNvSpPr txBox="1"/>
          <p:nvPr/>
        </p:nvSpPr>
        <p:spPr>
          <a:xfrm>
            <a:off x="1565276" y="5078310"/>
            <a:ext cx="9100578" cy="114684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endParaRPr lang="en-US" sz="1600" dirty="0">
              <a:latin typeface="Gotham" panose="02000504050000020004" pitchFamily="2" charset="0"/>
              <a:ea typeface="MS Mincho"/>
              <a:cs typeface="Mangal" panose="02040503050203030202" pitchFamily="18" charset="0"/>
            </a:endParaRPr>
          </a:p>
          <a:p>
            <a:pPr marL="0" indent="0" algn="ctr">
              <a:spcAft>
                <a:spcPts val="0"/>
              </a:spcAft>
              <a:buFont typeface="Arial" panose="020B0604020202020204" pitchFamily="34" charset="0"/>
              <a:buNone/>
            </a:pPr>
            <a:r>
              <a:rPr lang="en-US" sz="2400" b="1" dirty="0">
                <a:solidFill>
                  <a:srgbClr val="FF6600"/>
                </a:solidFill>
                <a:latin typeface="Gotham" panose="02000504050000020004" pitchFamily="2" charset="0"/>
                <a:ea typeface="MS Mincho"/>
                <a:cs typeface="Mangal" panose="02040503050203030202" pitchFamily="18" charset="0"/>
              </a:rPr>
              <a:t>Brillium Technologies</a:t>
            </a:r>
          </a:p>
          <a:p>
            <a:pPr marL="0" indent="0" algn="ctr">
              <a:spcAft>
                <a:spcPts val="0"/>
              </a:spcAft>
              <a:buFont typeface="Arial" panose="020B0604020202020204" pitchFamily="34" charset="0"/>
              <a:buNone/>
            </a:pPr>
            <a:r>
              <a:rPr lang="en-US" sz="1000" dirty="0">
                <a:latin typeface="Gotham" panose="02000504050000020004" pitchFamily="2" charset="0"/>
                <a:ea typeface="MS Mincho"/>
                <a:cs typeface="Mangal" panose="02040503050203030202" pitchFamily="18" charset="0"/>
              </a:rPr>
              <a:t>#501, C Block, Salarpuria Serenity, 5</a:t>
            </a:r>
            <a:r>
              <a:rPr lang="en-US" sz="1000" baseline="30000" dirty="0">
                <a:latin typeface="Gotham" panose="02000504050000020004" pitchFamily="2" charset="0"/>
                <a:ea typeface="MS Mincho"/>
                <a:cs typeface="Mangal" panose="02040503050203030202" pitchFamily="18" charset="0"/>
              </a:rPr>
              <a:t>th</a:t>
            </a:r>
            <a:r>
              <a:rPr lang="en-US" sz="1000" dirty="0">
                <a:latin typeface="Gotham" panose="02000504050000020004" pitchFamily="2" charset="0"/>
                <a:ea typeface="MS Mincho"/>
                <a:cs typeface="Mangal" panose="02040503050203030202" pitchFamily="18" charset="0"/>
              </a:rPr>
              <a:t> Main, Sector 7, HSR Layout, Bengaluru 560102, Karnataka, India</a:t>
            </a:r>
            <a:endParaRPr lang="en-US" sz="1000" dirty="0">
              <a:effectLst/>
              <a:latin typeface="Gotham" panose="02000504050000020004" pitchFamily="2" charset="0"/>
              <a:ea typeface="MS Mincho"/>
              <a:cs typeface="Mangal" panose="02040503050203030202" pitchFamily="18" charset="0"/>
            </a:endParaRPr>
          </a:p>
          <a:p>
            <a:pPr marL="0" indent="0" algn="ctr">
              <a:spcAft>
                <a:spcPts val="0"/>
              </a:spcAft>
              <a:buFont typeface="Arial" panose="020B0604020202020204" pitchFamily="34" charset="0"/>
              <a:buNone/>
            </a:pPr>
            <a:r>
              <a:rPr lang="en-US" sz="1000" dirty="0">
                <a:effectLst/>
                <a:latin typeface="Gotham" panose="02000504050000020004" pitchFamily="2" charset="0"/>
                <a:ea typeface="MS Mincho"/>
                <a:cs typeface="Mangal" panose="02040503050203030202" pitchFamily="18" charset="0"/>
              </a:rPr>
              <a:t>Website: </a:t>
            </a:r>
            <a:r>
              <a:rPr lang="en-US" sz="1000" dirty="0">
                <a:effectLst/>
                <a:latin typeface="Gotham" panose="02000504050000020004" pitchFamily="2" charset="0"/>
                <a:ea typeface="MS Mincho"/>
                <a:cs typeface="Mangal" panose="02040503050203030202" pitchFamily="18" charset="0"/>
                <a:hlinkClick r:id="rId2"/>
              </a:rPr>
              <a:t>www.brillium.in</a:t>
            </a:r>
            <a:r>
              <a:rPr lang="en-US" sz="1000" dirty="0">
                <a:effectLst/>
                <a:latin typeface="Gotham" panose="02000504050000020004" pitchFamily="2" charset="0"/>
                <a:ea typeface="MS Mincho"/>
                <a:cs typeface="Mangal" panose="02040503050203030202" pitchFamily="18" charset="0"/>
              </a:rPr>
              <a:t>  |  Email: </a:t>
            </a:r>
            <a:r>
              <a:rPr lang="en-IN" sz="1000" u="sng" dirty="0">
                <a:latin typeface="Gotham" panose="02000504050000020004" pitchFamily="2" charset="0"/>
                <a:ea typeface="MS Mincho"/>
                <a:cs typeface="Mangal" panose="02040503050203030202" pitchFamily="18" charset="0"/>
                <a:hlinkClick r:id="rId3"/>
              </a:rPr>
              <a:t>connect@brillium.in</a:t>
            </a:r>
            <a:r>
              <a:rPr lang="en-IN" sz="1000" u="sng" dirty="0">
                <a:latin typeface="Gotham" panose="02000504050000020004" pitchFamily="2" charset="0"/>
                <a:ea typeface="MS Mincho"/>
                <a:cs typeface="Mangal" panose="02040503050203030202" pitchFamily="18" charset="0"/>
              </a:rPr>
              <a:t> </a:t>
            </a:r>
            <a:endParaRPr lang="en-IN" sz="900" dirty="0">
              <a:effectLst/>
              <a:latin typeface="Gotham" panose="02000504050000020004" pitchFamily="2" charset="0"/>
              <a:ea typeface="MS Mincho"/>
              <a:cs typeface="Mangal" panose="02040503050203030202" pitchFamily="18" charset="0"/>
            </a:endParaRPr>
          </a:p>
        </p:txBody>
      </p:sp>
      <p:pic>
        <p:nvPicPr>
          <p:cNvPr id="7" name="Picture 6">
            <a:extLst>
              <a:ext uri="{FF2B5EF4-FFF2-40B4-BE49-F238E27FC236}">
                <a16:creationId xmlns:a16="http://schemas.microsoft.com/office/drawing/2014/main" id="{28CF39D2-90C9-4F40-B139-A8433125E167}"/>
              </a:ext>
            </a:extLst>
          </p:cNvPr>
          <p:cNvPicPr>
            <a:picLocks noChangeAspect="1"/>
          </p:cNvPicPr>
          <p:nvPr/>
        </p:nvPicPr>
        <p:blipFill>
          <a:blip r:embed="rId4"/>
          <a:stretch>
            <a:fillRect/>
          </a:stretch>
        </p:blipFill>
        <p:spPr>
          <a:xfrm>
            <a:off x="1526146" y="5173298"/>
            <a:ext cx="1282894" cy="1146841"/>
          </a:xfrm>
          <a:prstGeom prst="rect">
            <a:avLst/>
          </a:prstGeom>
        </p:spPr>
      </p:pic>
    </p:spTree>
    <p:extLst>
      <p:ext uri="{BB962C8B-B14F-4D97-AF65-F5344CB8AC3E}">
        <p14:creationId xmlns:p14="http://schemas.microsoft.com/office/powerpoint/2010/main" val="15232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9CBB-EC5D-3EE7-8CCF-D3AE06EA1134}"/>
              </a:ext>
            </a:extLst>
          </p:cNvPr>
          <p:cNvSpPr>
            <a:spLocks noGrp="1"/>
          </p:cNvSpPr>
          <p:nvPr>
            <p:ph type="title"/>
          </p:nvPr>
        </p:nvSpPr>
        <p:spPr/>
        <p:txBody>
          <a:bodyPr/>
          <a:lstStyle/>
          <a:p>
            <a:r>
              <a:rPr lang="en-US" dirty="0"/>
              <a:t>Signals</a:t>
            </a:r>
            <a:endParaRPr lang="en-IN" dirty="0"/>
          </a:p>
        </p:txBody>
      </p:sp>
      <p:sp>
        <p:nvSpPr>
          <p:cNvPr id="3" name="Content Placeholder 2">
            <a:extLst>
              <a:ext uri="{FF2B5EF4-FFF2-40B4-BE49-F238E27FC236}">
                <a16:creationId xmlns:a16="http://schemas.microsoft.com/office/drawing/2014/main" id="{8689308B-AAD8-3B2A-6B46-CA29BE50FF2E}"/>
              </a:ext>
            </a:extLst>
          </p:cNvPr>
          <p:cNvSpPr>
            <a:spLocks noGrp="1"/>
          </p:cNvSpPr>
          <p:nvPr>
            <p:ph sz="quarter" idx="10"/>
          </p:nvPr>
        </p:nvSpPr>
        <p:spPr>
          <a:xfrm>
            <a:off x="268448" y="550863"/>
            <a:ext cx="11313951" cy="5952594"/>
          </a:xfrm>
        </p:spPr>
        <p:txBody>
          <a:bodyPr/>
          <a:lstStyle/>
          <a:p>
            <a:r>
              <a:rPr lang="en-US" dirty="0"/>
              <a:t>Neither even nor odd signals</a:t>
            </a:r>
          </a:p>
          <a:p>
            <a:endParaRPr lang="en-US" dirty="0"/>
          </a:p>
          <a:p>
            <a:endParaRPr lang="en-IN" dirty="0"/>
          </a:p>
        </p:txBody>
      </p:sp>
      <p:pic>
        <p:nvPicPr>
          <p:cNvPr id="1026" name="Picture 2" descr="Better Activation Functions">
            <a:extLst>
              <a:ext uri="{FF2B5EF4-FFF2-40B4-BE49-F238E27FC236}">
                <a16:creationId xmlns:a16="http://schemas.microsoft.com/office/drawing/2014/main" id="{8306F31A-4892-FAA9-AAC4-EC009D7AA99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07453" y="1166070"/>
            <a:ext cx="3490368" cy="275521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368D72-9B30-6C3D-D699-9C7641E7A987}"/>
                  </a:ext>
                </a:extLst>
              </p:cNvPr>
              <p:cNvSpPr txBox="1"/>
              <p:nvPr/>
            </p:nvSpPr>
            <p:spPr>
              <a:xfrm>
                <a:off x="671119" y="3938065"/>
                <a:ext cx="2726422" cy="830997"/>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r>
                      <m:rPr>
                        <m:sty m:val="p"/>
                      </m:rPr>
                      <a:rPr lang="en-US" sz="1600" b="0" i="0" smtClean="0">
                        <a:latin typeface="Cambria Math" panose="02040503050406030204" pitchFamily="18" charset="0"/>
                      </a:rPr>
                      <m:t>max</m:t>
                    </m:r>
                    <m:r>
                      <a:rPr lang="en-US" sz="1600" b="0" i="1" smtClean="0">
                        <a:latin typeface="Cambria Math" panose="02040503050406030204" pitchFamily="18" charset="0"/>
                      </a:rPr>
                      <m:t>⁡(0,</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m:t>
                    </m:r>
                  </m:oMath>
                </a14:m>
                <a:endParaRPr lang="en-US" sz="1600" dirty="0">
                  <a:latin typeface="Gotham Light" pitchFamily="50" charset="0"/>
                </a:endParaRPr>
              </a:p>
              <a:p>
                <a:pPr marL="171450" indent="-171450">
                  <a:buFont typeface="Arial" panose="020B0604020202020204" pitchFamily="34" charset="0"/>
                  <a:buChar char="•"/>
                </a:pPr>
                <a:r>
                  <a:rPr lang="en-US" sz="1600" dirty="0">
                    <a:latin typeface="Gotham Light" pitchFamily="50" charset="0"/>
                  </a:rPr>
                  <a:t>Rectified Linear Unit – </a:t>
                </a:r>
                <a:r>
                  <a:rPr lang="en-US" sz="1600" dirty="0" err="1">
                    <a:latin typeface="Gotham Light" pitchFamily="50" charset="0"/>
                  </a:rPr>
                  <a:t>ReLU</a:t>
                </a:r>
                <a:endParaRPr lang="en-US" sz="1600" dirty="0">
                  <a:latin typeface="Gotham Light" pitchFamily="50" charset="0"/>
                </a:endParaRPr>
              </a:p>
              <a:p>
                <a:pPr marL="171450" indent="-171450">
                  <a:buFont typeface="Arial" panose="020B0604020202020204" pitchFamily="34" charset="0"/>
                  <a:buChar char="•"/>
                </a:pPr>
                <a:r>
                  <a:rPr lang="en-US" sz="1600" dirty="0">
                    <a:latin typeface="Gotham Light" pitchFamily="50" charset="0"/>
                  </a:rPr>
                  <a:t>Activation function in NN</a:t>
                </a:r>
                <a:endParaRPr lang="en-IN" sz="1600" dirty="0">
                  <a:latin typeface="Gotham Light" pitchFamily="50" charset="0"/>
                </a:endParaRPr>
              </a:p>
            </p:txBody>
          </p:sp>
        </mc:Choice>
        <mc:Fallback xmlns="">
          <p:sp>
            <p:nvSpPr>
              <p:cNvPr id="4" name="TextBox 3">
                <a:extLst>
                  <a:ext uri="{FF2B5EF4-FFF2-40B4-BE49-F238E27FC236}">
                    <a16:creationId xmlns:a16="http://schemas.microsoft.com/office/drawing/2014/main" id="{14368D72-9B30-6C3D-D699-9C7641E7A987}"/>
                  </a:ext>
                </a:extLst>
              </p:cNvPr>
              <p:cNvSpPr txBox="1">
                <a:spLocks noRot="1" noChangeAspect="1" noMove="1" noResize="1" noEditPoints="1" noAdjustHandles="1" noChangeArrowheads="1" noChangeShapeType="1" noTextEdit="1"/>
              </p:cNvSpPr>
              <p:nvPr/>
            </p:nvSpPr>
            <p:spPr>
              <a:xfrm>
                <a:off x="671119" y="3938065"/>
                <a:ext cx="2726422" cy="830997"/>
              </a:xfrm>
              <a:prstGeom prst="rect">
                <a:avLst/>
              </a:prstGeom>
              <a:blipFill>
                <a:blip r:embed="rId3"/>
                <a:stretch>
                  <a:fillRect l="-895" t="-735" b="-8824"/>
                </a:stretch>
              </a:blipFill>
            </p:spPr>
            <p:txBody>
              <a:bodyPr/>
              <a:lstStyle/>
              <a:p>
                <a:r>
                  <a:rPr lang="en-IN">
                    <a:noFill/>
                  </a:rPr>
                  <a:t> </a:t>
                </a:r>
              </a:p>
            </p:txBody>
          </p:sp>
        </mc:Fallback>
      </mc:AlternateContent>
    </p:spTree>
    <p:extLst>
      <p:ext uri="{BB962C8B-B14F-4D97-AF65-F5344CB8AC3E}">
        <p14:creationId xmlns:p14="http://schemas.microsoft.com/office/powerpoint/2010/main" val="392002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AFAE-78E3-5616-4A99-59EDA981AE8B}"/>
              </a:ext>
            </a:extLst>
          </p:cNvPr>
          <p:cNvSpPr>
            <a:spLocks noGrp="1"/>
          </p:cNvSpPr>
          <p:nvPr>
            <p:ph type="title"/>
          </p:nvPr>
        </p:nvSpPr>
        <p:spPr/>
        <p:txBody>
          <a:bodyPr/>
          <a:lstStyle/>
          <a:p>
            <a:r>
              <a:rPr lang="en-US" dirty="0"/>
              <a:t>AM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17AB6C-B9F5-0DB5-D9D6-16F0BDDC0825}"/>
                  </a:ext>
                </a:extLst>
              </p:cNvPr>
              <p:cNvSpPr>
                <a:spLocks noGrp="1"/>
              </p:cNvSpPr>
              <p:nvPr>
                <p:ph sz="quarter" idx="10"/>
              </p:nvPr>
            </p:nvSpPr>
            <p:spPr/>
            <p:txBody>
              <a:bodyPr/>
              <a:lstStyle/>
              <a:p>
                <a:r>
                  <a:rPr lang="en-US" dirty="0"/>
                  <a:t>Modulating signal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r>
                      <m:rPr>
                        <m:sty m:val="p"/>
                      </m:rPr>
                      <a:rPr lang="en-US" b="0" i="0" smtClean="0">
                        <a:latin typeface="Cambria Math" panose="02040503050406030204" pitchFamily="18" charset="0"/>
                      </a:rPr>
                      <m:t>cos</m:t>
                    </m:r>
                    <m:r>
                      <a:rPr lang="en-US" b="0" i="1" smtClean="0">
                        <a:latin typeface="Cambria Math" panose="02040503050406030204" pitchFamily="18" charset="0"/>
                      </a:rPr>
                      <m:t>⁡(2</m:t>
                    </m:r>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𝑡</m:t>
                    </m:r>
                    <m:r>
                      <a:rPr lang="en-US" b="0" i="1" smtClean="0">
                        <a:latin typeface="Cambria Math" panose="02040503050406030204" pitchFamily="18" charset="0"/>
                      </a:rPr>
                      <m:t>)</m:t>
                    </m:r>
                  </m:oMath>
                </a14:m>
                <a:r>
                  <a:rPr lang="en-IN" dirty="0"/>
                  <a:t>, carrier signal </a:t>
                </a:r>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b="0" i="1" smtClean="0">
                                <a:latin typeface="Cambria Math" panose="02040503050406030204" pitchFamily="18" charset="0"/>
                              </a:rPr>
                              <m:t>𝑡</m:t>
                            </m:r>
                          </m:e>
                        </m:d>
                      </m:e>
                    </m:func>
                  </m:oMath>
                </a14:m>
                <a:endParaRPr lang="en-US" b="0" dirty="0"/>
              </a:p>
              <a:p>
                <a:r>
                  <a:rPr lang="en-IN" dirty="0"/>
                  <a:t>The amplitude modulated wave is </a:t>
                </a:r>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𝑐</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𝑡</m:t>
                                </m:r>
                              </m:e>
                            </m:d>
                          </m:e>
                        </m:func>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(2</m:t>
                        </m:r>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m:t>
                            </m:r>
                          </m:sub>
                        </m:sSub>
                        <m:r>
                          <a:rPr lang="en-US" b="0" i="1" smtClean="0">
                            <a:latin typeface="Cambria Math" panose="02040503050406030204" pitchFamily="18" charset="0"/>
                          </a:rPr>
                          <m:t>𝑡</m:t>
                        </m:r>
                        <m:r>
                          <a:rPr lang="en-US" b="0" i="1" smtClean="0">
                            <a:latin typeface="Cambria Math" panose="02040503050406030204" pitchFamily="18" charset="0"/>
                          </a:rPr>
                          <m:t>)</m:t>
                        </m:r>
                      </m:e>
                    </m:func>
                  </m:oMath>
                </a14:m>
                <a:endParaRPr lang="en-IN" dirty="0"/>
              </a:p>
            </p:txBody>
          </p:sp>
        </mc:Choice>
        <mc:Fallback xmlns="">
          <p:sp>
            <p:nvSpPr>
              <p:cNvPr id="3" name="Content Placeholder 2">
                <a:extLst>
                  <a:ext uri="{FF2B5EF4-FFF2-40B4-BE49-F238E27FC236}">
                    <a16:creationId xmlns:a16="http://schemas.microsoft.com/office/drawing/2014/main" id="{0D17AB6C-B9F5-0DB5-D9D6-16F0BDDC0825}"/>
                  </a:ext>
                </a:extLst>
              </p:cNvPr>
              <p:cNvSpPr>
                <a:spLocks noGrp="1" noRot="1" noChangeAspect="1" noMove="1" noResize="1" noEditPoints="1" noAdjustHandles="1" noChangeArrowheads="1" noChangeShapeType="1" noTextEdit="1"/>
              </p:cNvSpPr>
              <p:nvPr>
                <p:ph sz="quarter" idx="10"/>
              </p:nvPr>
            </p:nvSpPr>
            <p:spPr>
              <a:blipFill>
                <a:blip r:embed="rId2"/>
                <a:stretch>
                  <a:fillRect t="-512"/>
                </a:stretch>
              </a:blipFill>
            </p:spPr>
            <p:txBody>
              <a:bodyPr/>
              <a:lstStyle/>
              <a:p>
                <a:r>
                  <a:rPr lang="en-IN">
                    <a:noFill/>
                  </a:rPr>
                  <a:t> </a:t>
                </a:r>
              </a:p>
            </p:txBody>
          </p:sp>
        </mc:Fallback>
      </mc:AlternateContent>
    </p:spTree>
    <p:extLst>
      <p:ext uri="{BB962C8B-B14F-4D97-AF65-F5344CB8AC3E}">
        <p14:creationId xmlns:p14="http://schemas.microsoft.com/office/powerpoint/2010/main" val="387533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545D-12CD-BEA9-132D-34955BFB83DC}"/>
              </a:ext>
            </a:extLst>
          </p:cNvPr>
          <p:cNvSpPr>
            <a:spLocks noGrp="1"/>
          </p:cNvSpPr>
          <p:nvPr>
            <p:ph type="title"/>
          </p:nvPr>
        </p:nvSpPr>
        <p:spPr/>
        <p:txBody>
          <a:bodyPr/>
          <a:lstStyle/>
          <a:p>
            <a:r>
              <a:rPr lang="en-US" dirty="0"/>
              <a:t>Mathematical Basics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931519-DA68-DBA1-EB02-CA722DFC87A8}"/>
                  </a:ext>
                </a:extLst>
              </p:cNvPr>
              <p:cNvSpPr>
                <a:spLocks noGrp="1"/>
              </p:cNvSpPr>
              <p:nvPr>
                <p:ph sz="quarter" idx="10"/>
              </p:nvPr>
            </p:nvSpPr>
            <p:spPr/>
            <p:txBody>
              <a:bodyPr>
                <a:normAutofit fontScale="92500" lnSpcReduction="10000"/>
              </a:bodyPr>
              <a:lstStyle/>
              <a:p>
                <a:r>
                  <a:rPr lang="en-US" dirty="0"/>
                  <a:t>Vector products</a:t>
                </a:r>
              </a:p>
              <a:p>
                <a:pPr lvl="1"/>
                <a:r>
                  <a:rPr lang="en-IN" dirty="0"/>
                  <a:t>Inner product = </a:t>
                </a:r>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dirty="0" smtClean="0">
                            <a:latin typeface="Cambria Math" panose="02040503050406030204" pitchFamily="18" charset="0"/>
                          </a:rPr>
                          <m:t>𝑇</m:t>
                        </m:r>
                      </m:sup>
                    </m:sSup>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oMath>
                </a14:m>
                <a:r>
                  <a:rPr lang="en-US" b="0" dirty="0"/>
                  <a:t> - Scalar</a:t>
                </a:r>
              </a:p>
              <a:p>
                <a:pPr lvl="1"/>
                <a:r>
                  <a:rPr lang="en-IN" dirty="0"/>
                  <a:t>Outer product =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p>
                        <m:r>
                          <a:rPr lang="en-US" b="0" i="1" dirty="0" smtClean="0">
                            <a:latin typeface="Cambria Math" panose="02040503050406030204" pitchFamily="18" charset="0"/>
                          </a:rPr>
                          <m:t>𝑇</m:t>
                        </m:r>
                      </m:sup>
                    </m:sSup>
                  </m:oMath>
                </a14:m>
                <a:r>
                  <a:rPr lang="en-IN" dirty="0"/>
                  <a:t> - Matrix</a:t>
                </a:r>
              </a:p>
              <a:p>
                <a:r>
                  <a:rPr lang="en-IN" dirty="0"/>
                  <a:t>For any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oMath>
                </a14:m>
                <a:r>
                  <a:rPr lang="en-IN" dirty="0"/>
                  <a:t> matrix A, 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𝑛</m:t>
                        </m:r>
                      </m:sub>
                    </m:sSub>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IN" dirty="0"/>
                  <a:t> and </a:t>
                </a:r>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𝐴</m:t>
                    </m:r>
                  </m:oMath>
                </a14:m>
                <a:r>
                  <a:rPr lang="en-IN" dirty="0"/>
                  <a:t> – 2 possible cases/matrices</a:t>
                </a:r>
              </a:p>
              <a:p>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e>
                        </m:d>
                      </m:e>
                      <m:sup>
                        <m:r>
                          <a:rPr lang="en-US" b="0" i="1" smtClean="0">
                            <a:latin typeface="Cambria Math" panose="02040503050406030204" pitchFamily="18" charset="0"/>
                          </a:rPr>
                          <m:t>𝑇</m:t>
                        </m:r>
                      </m:sup>
                    </m:sSup>
                  </m:oMath>
                </a14:m>
                <a:r>
                  <a:rPr lang="en-IN" dirty="0"/>
                  <a:t> if A is inversible</a:t>
                </a:r>
              </a:p>
              <a:p>
                <a:r>
                  <a:rPr lang="en-IN" dirty="0"/>
                  <a:t>For a square matrix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endParaRPr lang="en-IN" dirty="0"/>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det</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e>
                        </m:func>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𝑐</m:t>
                                  </m:r>
                                  <m:r>
                                    <a:rPr lang="en-US" b="0" i="1" smtClean="0">
                                      <a:latin typeface="Cambria Math" panose="02040503050406030204" pitchFamily="18" charset="0"/>
                                    </a:rPr>
                                    <m:t>𝑜𝑓</m:t>
                                  </m:r>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𝐴</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d>
                                </m:e>
                                <m:e>
                                  <m:r>
                                    <a:rPr lang="en-US" b="0" i="1" smtClean="0">
                                      <a:latin typeface="Cambria Math" panose="02040503050406030204" pitchFamily="18" charset="0"/>
                                    </a:rPr>
                                    <m:t>⋯</m:t>
                                  </m:r>
                                </m:e>
                                <m:e>
                                  <m:r>
                                    <a:rPr lang="en-US" b="0" i="1" smtClean="0">
                                      <a:latin typeface="Cambria Math" panose="02040503050406030204" pitchFamily="18" charset="0"/>
                                    </a:rPr>
                                    <m:t>𝑐𝑜𝑓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𝑗</m:t>
                                          </m:r>
                                        </m:sub>
                                      </m:sSub>
                                    </m:e>
                                  </m:d>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𝑐𝑜𝑓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e>
                                  <m:r>
                                    <a:rPr lang="en-US" b="0" i="1" smtClean="0">
                                      <a:latin typeface="Cambria Math" panose="02040503050406030204" pitchFamily="18" charset="0"/>
                                    </a:rPr>
                                    <m:t>⋯</m:t>
                                  </m:r>
                                </m:e>
                                <m:e>
                                  <m:r>
                                    <a:rPr lang="en-US" b="0" i="1" smtClean="0">
                                      <a:latin typeface="Cambria Math" panose="02040503050406030204" pitchFamily="18" charset="0"/>
                                    </a:rPr>
                                    <m:t>𝑐𝑜𝑓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e>
                              </m:mr>
                            </m:m>
                          </m:e>
                        </m:d>
                      </m:e>
                      <m:sup>
                        <m:r>
                          <a:rPr lang="en-US" b="0" i="1" smtClean="0">
                            <a:latin typeface="Cambria Math" panose="02040503050406030204" pitchFamily="18" charset="0"/>
                          </a:rPr>
                          <m:t>𝑇</m:t>
                        </m:r>
                      </m:sup>
                    </m:sSup>
                  </m:oMath>
                </a14:m>
                <a:endParaRPr lang="en-US" b="0" dirty="0"/>
              </a:p>
              <a:p>
                <a:pPr lvl="1"/>
                <a14:m>
                  <m:oMath xmlns:m="http://schemas.openxmlformats.org/officeDocument/2006/math">
                    <m:r>
                      <a:rPr lang="en-US" b="0" i="1" smtClean="0">
                        <a:latin typeface="Cambria Math" panose="02040503050406030204" pitchFamily="18" charset="0"/>
                      </a:rPr>
                      <m:t>𝑐𝑜𝑓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oMath>
                </a14:m>
                <a:endParaRPr lang="en-US" b="0" dirty="0"/>
              </a:p>
              <a:p>
                <a:pPr lvl="2"/>
                <a:r>
                  <a:rPr lang="en-IN" dirty="0"/>
                  <a:t>Remove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IN" dirty="0"/>
                  <a:t> column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𝑡h</m:t>
                        </m:r>
                      </m:sup>
                    </m:sSup>
                  </m:oMath>
                </a14:m>
                <a:r>
                  <a:rPr lang="en-IN" dirty="0"/>
                  <a:t> row from matrix A and take the determinant of the resulting matrix</a:t>
                </a:r>
              </a:p>
              <a:p>
                <a:r>
                  <a:rPr lang="en-IN" dirty="0"/>
                  <a:t>Transpose</a:t>
                </a:r>
              </a:p>
              <a:p>
                <a:pPr lvl="1"/>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𝐴</m:t>
                    </m:r>
                  </m:oMath>
                </a14:m>
                <a:endParaRPr lang="en-US" b="0" dirty="0"/>
              </a:p>
              <a:p>
                <a:pPr lvl="1"/>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𝑇</m:t>
                        </m:r>
                      </m:sup>
                    </m:sSup>
                  </m:oMath>
                </a14:m>
                <a:endParaRPr lang="en-US" b="0" dirty="0"/>
              </a:p>
              <a:p>
                <a:pPr lvl="1"/>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oMath>
                </a14:m>
                <a:endParaRPr lang="en-US" b="0" dirty="0"/>
              </a:p>
              <a:p>
                <a:pPr lvl="1"/>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𝑘𝐴</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oMath>
                </a14:m>
                <a:endParaRPr lang="en-US" b="0" dirty="0"/>
              </a:p>
              <a:p>
                <a:r>
                  <a:rPr lang="en-IN" dirty="0"/>
                  <a:t>Trace is NOT defined for non-square matrix</a:t>
                </a:r>
              </a:p>
              <a:p>
                <a:r>
                  <a:rPr lang="en-IN" dirty="0"/>
                  <a:t>Determinants can only be found for square matrices</a:t>
                </a:r>
              </a:p>
              <a:p>
                <a:endParaRPr lang="en-IN" dirty="0"/>
              </a:p>
            </p:txBody>
          </p:sp>
        </mc:Choice>
        <mc:Fallback xmlns="">
          <p:sp>
            <p:nvSpPr>
              <p:cNvPr id="3" name="Content Placeholder 2">
                <a:extLst>
                  <a:ext uri="{FF2B5EF4-FFF2-40B4-BE49-F238E27FC236}">
                    <a16:creationId xmlns:a16="http://schemas.microsoft.com/office/drawing/2014/main" id="{3E931519-DA68-DBA1-EB02-CA722DFC87A8}"/>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163899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0A11-3C45-C99D-78B7-A20050CADCA0}"/>
              </a:ext>
            </a:extLst>
          </p:cNvPr>
          <p:cNvSpPr>
            <a:spLocks noGrp="1"/>
          </p:cNvSpPr>
          <p:nvPr>
            <p:ph type="title"/>
          </p:nvPr>
        </p:nvSpPr>
        <p:spPr/>
        <p:txBody>
          <a:bodyPr/>
          <a:lstStyle/>
          <a:p>
            <a:r>
              <a:rPr lang="en-US" dirty="0"/>
              <a:t>Eigen Decomposition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54CCE2-DB05-327B-1FB6-6CD832745442}"/>
                  </a:ext>
                </a:extLst>
              </p:cNvPr>
              <p:cNvSpPr>
                <a:spLocks noGrp="1"/>
              </p:cNvSpPr>
              <p:nvPr>
                <p:ph sz="quarter" idx="10"/>
              </p:nvPr>
            </p:nvSpPr>
            <p:spPr/>
            <p:txBody>
              <a:bodyPr/>
              <a:lstStyle/>
              <a:p>
                <a:r>
                  <a:rPr lang="en-US" dirty="0"/>
                  <a:t>Eigen values and vector are associated with square matrices</a:t>
                </a:r>
              </a:p>
              <a:p>
                <a:r>
                  <a:rPr lang="en-IN" dirty="0"/>
                  <a:t>Analyses structure or characteristic of the matrix</a:t>
                </a:r>
              </a:p>
              <a:p>
                <a:r>
                  <a:rPr lang="en-IN" dirty="0"/>
                  <a:t>Direction of eigen vector remains un-changed if we multiply with original matrix</a:t>
                </a:r>
              </a:p>
              <a:p>
                <a:pPr lvl="1"/>
                <a14:m>
                  <m:oMath xmlns:m="http://schemas.openxmlformats.org/officeDocument/2006/math">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smtClean="0">
                        <a:latin typeface="Cambria Math" panose="02040503050406030204" pitchFamily="18" charset="0"/>
                      </a:rPr>
                      <m:t>=</m:t>
                    </m:r>
                    <m:r>
                      <a:rPr lang="en-US" b="0" i="1" smtClean="0">
                        <a:latin typeface="Cambria Math" panose="02040503050406030204" pitchFamily="18" charset="0"/>
                      </a:rPr>
                      <m:t>𝜆</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𝜆</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𝑛</m:t>
                            </m:r>
                          </m:sub>
                        </m:sSub>
                      </m:e>
                    </m:d>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𝑢</m:t>
                        </m:r>
                      </m:e>
                    </m:acc>
                    <m:r>
                      <a:rPr lang="en-US" b="0" i="1" dirty="0" smtClean="0">
                        <a:latin typeface="Cambria Math" panose="02040503050406030204" pitchFamily="18" charset="0"/>
                      </a:rPr>
                      <m:t>=0</m:t>
                    </m:r>
                  </m:oMath>
                </a14:m>
                <a:endParaRPr lang="en-IN" dirty="0"/>
              </a:p>
              <a:p>
                <a:r>
                  <a:rPr lang="en-IN" dirty="0"/>
                  <a:t>A vector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oMath>
                </a14:m>
                <a:r>
                  <a:rPr lang="en-IN" dirty="0"/>
                  <a:t> is an eigenvector of a matrix A if the length of the vector without change in the direction when it is multiplied by A</a:t>
                </a:r>
              </a:p>
              <a:p>
                <a:r>
                  <a:rPr lang="en-IN" dirty="0"/>
                  <a:t>For most applications the eigenvector is normalized</a:t>
                </a:r>
              </a:p>
              <a:p>
                <a:pPr lvl="1"/>
                <a14:m>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p>
                        <m:r>
                          <a:rPr lang="en-US" b="0" i="1" dirty="0" smtClean="0">
                            <a:latin typeface="Cambria Math" panose="02040503050406030204" pitchFamily="18" charset="0"/>
                          </a:rPr>
                          <m:t>𝑇</m:t>
                        </m:r>
                      </m:sup>
                    </m:sSup>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𝑢</m:t>
                        </m:r>
                      </m:e>
                    </m:acc>
                    <m:r>
                      <a:rPr lang="en-US" b="0" i="1" dirty="0" smtClean="0">
                        <a:latin typeface="Cambria Math" panose="02040503050406030204" pitchFamily="18" charset="0"/>
                      </a:rPr>
                      <m:t>=1</m:t>
                    </m:r>
                  </m:oMath>
                </a14:m>
                <a:endParaRPr lang="en-US" b="0" dirty="0"/>
              </a:p>
              <a:p>
                <a:r>
                  <a:rPr lang="en-IN" dirty="0"/>
                  <a:t>Decomposition</a:t>
                </a:r>
              </a:p>
              <a:p>
                <a:pPr lvl="1"/>
                <a:r>
                  <a:rPr lang="en-IN" dirty="0"/>
                  <a:t>If a matrix A has 3 eigenvectors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𝑢</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𝑢</m:t>
                            </m:r>
                          </m:e>
                        </m:acc>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𝑢</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𝑢</m:t>
                                </m:r>
                              </m:e>
                            </m:acc>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𝑢</m:t>
                                </m:r>
                              </m:e>
                            </m:acc>
                          </m:e>
                          <m:sub>
                            <m:r>
                              <a:rPr lang="en-US" b="0" i="1" dirty="0" smtClean="0">
                                <a:latin typeface="Cambria Math" panose="02040503050406030204" pitchFamily="18" charset="0"/>
                              </a:rPr>
                              <m:t>3</m:t>
                            </m:r>
                          </m:sub>
                        </m:sSub>
                      </m:e>
                    </m:d>
                  </m:oMath>
                </a14:m>
                <a:endParaRPr lang="en-US" b="0" dirty="0"/>
              </a:p>
              <a:p>
                <a:pPr lvl="1"/>
                <a:r>
                  <a:rPr lang="en-IN" dirty="0"/>
                  <a:t>If the corresponding eigen values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3</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Λ</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3</m:t>
                                  </m:r>
                                </m:sub>
                              </m:sSub>
                            </m:e>
                          </m:mr>
                        </m:m>
                      </m:e>
                    </m:d>
                  </m:oMath>
                </a14:m>
                <a:endParaRPr lang="en-IN" dirty="0"/>
              </a:p>
              <a:p>
                <a:pPr lvl="1"/>
                <a14:m>
                  <m:oMath xmlns:m="http://schemas.openxmlformats.org/officeDocument/2006/math">
                    <m:r>
                      <a:rPr lang="en-US" b="0" i="1" smtClean="0">
                        <a:latin typeface="Cambria Math" panose="02040503050406030204" pitchFamily="18" charset="0"/>
                      </a:rPr>
                      <m:t>𝐴𝑈</m:t>
                    </m:r>
                    <m:r>
                      <a:rPr lang="en-US" b="0" i="1" smtClean="0">
                        <a:latin typeface="Cambria Math" panose="02040503050406030204" pitchFamily="18" charset="0"/>
                      </a:rPr>
                      <m:t>=</m:t>
                    </m:r>
                    <m:r>
                      <a:rPr lang="en-US" b="0" i="1" smtClean="0">
                        <a:latin typeface="Cambria Math" panose="02040503050406030204" pitchFamily="18" charset="0"/>
                      </a:rPr>
                      <m:t>𝑈</m:t>
                    </m:r>
                    <m:r>
                      <m:rPr>
                        <m:sty m:val="p"/>
                      </m:rPr>
                      <a:rPr lang="en-US" b="0" i="0" smtClean="0">
                        <a:latin typeface="Cambria Math" panose="02040503050406030204" pitchFamily="18" charset="0"/>
                      </a:rPr>
                      <m:t>Λ</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r>
                      <m:rPr>
                        <m:sty m:val="p"/>
                      </m:rPr>
                      <a:rPr lang="en-US" b="0" i="0" smtClean="0">
                        <a:latin typeface="Cambria Math" panose="02040503050406030204" pitchFamily="18" charset="0"/>
                      </a:rPr>
                      <m:t>Λ</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−1</m:t>
                        </m:r>
                      </m:sup>
                    </m:sSup>
                  </m:oMath>
                </a14:m>
                <a:endParaRPr lang="en-IN" dirty="0"/>
              </a:p>
              <a:p>
                <a:r>
                  <a:rPr lang="en-IN" dirty="0"/>
                  <a:t> Not all matrices will have eigen values</a:t>
                </a:r>
              </a:p>
              <a:p>
                <a:r>
                  <a:rPr lang="en-IN" dirty="0"/>
                  <a:t>For larger matrices eigen decomposition becomes compute intensive</a:t>
                </a:r>
              </a:p>
              <a:p>
                <a:endParaRPr lang="en-IN" dirty="0"/>
              </a:p>
            </p:txBody>
          </p:sp>
        </mc:Choice>
        <mc:Fallback xmlns="">
          <p:sp>
            <p:nvSpPr>
              <p:cNvPr id="3" name="Content Placeholder 2">
                <a:extLst>
                  <a:ext uri="{FF2B5EF4-FFF2-40B4-BE49-F238E27FC236}">
                    <a16:creationId xmlns:a16="http://schemas.microsoft.com/office/drawing/2014/main" id="{F354CCE2-DB05-327B-1FB6-6CD832745442}"/>
                  </a:ext>
                </a:extLst>
              </p:cNvPr>
              <p:cNvSpPr>
                <a:spLocks noGrp="1" noRot="1" noChangeAspect="1" noMove="1" noResize="1" noEditPoints="1" noAdjustHandles="1" noChangeArrowheads="1" noChangeShapeType="1" noTextEdit="1"/>
              </p:cNvSpPr>
              <p:nvPr>
                <p:ph sz="quarter" idx="10"/>
              </p:nvPr>
            </p:nvSpPr>
            <p:spPr>
              <a:blipFill>
                <a:blip r:embed="rId2"/>
                <a:stretch>
                  <a:fillRect t="-512" r="-643"/>
                </a:stretch>
              </a:blipFill>
            </p:spPr>
            <p:txBody>
              <a:bodyPr/>
              <a:lstStyle/>
              <a:p>
                <a:r>
                  <a:rPr lang="en-IN">
                    <a:noFill/>
                  </a:rPr>
                  <a:t> </a:t>
                </a:r>
              </a:p>
            </p:txBody>
          </p:sp>
        </mc:Fallback>
      </mc:AlternateContent>
    </p:spTree>
    <p:extLst>
      <p:ext uri="{BB962C8B-B14F-4D97-AF65-F5344CB8AC3E}">
        <p14:creationId xmlns:p14="http://schemas.microsoft.com/office/powerpoint/2010/main" val="223027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C0A3-0286-9651-657C-6DD3037BED84}"/>
              </a:ext>
            </a:extLst>
          </p:cNvPr>
          <p:cNvSpPr>
            <a:spLocks noGrp="1"/>
          </p:cNvSpPr>
          <p:nvPr>
            <p:ph type="title"/>
          </p:nvPr>
        </p:nvSpPr>
        <p:spPr/>
        <p:txBody>
          <a:bodyPr/>
          <a:lstStyle/>
          <a:p>
            <a:r>
              <a:rPr lang="en-US" dirty="0"/>
              <a:t>ML Basics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A5F100-9D46-D1EA-6A1E-1C63BB72CB9D}"/>
                  </a:ext>
                </a:extLst>
              </p:cNvPr>
              <p:cNvSpPr>
                <a:spLocks noGrp="1"/>
              </p:cNvSpPr>
              <p:nvPr>
                <p:ph sz="quarter" idx="10"/>
              </p:nvPr>
            </p:nvSpPr>
            <p:spPr/>
            <p:txBody>
              <a:bodyPr/>
              <a:lstStyle/>
              <a:p>
                <a:r>
                  <a:rPr lang="en-US" dirty="0"/>
                  <a:t>A computer program is said to learn from experience </a:t>
                </a:r>
                <a14:m>
                  <m:oMath xmlns:m="http://schemas.openxmlformats.org/officeDocument/2006/math">
                    <m:r>
                      <a:rPr lang="en-US" b="0" i="1" smtClean="0">
                        <a:latin typeface="Cambria Math" panose="02040503050406030204" pitchFamily="18" charset="0"/>
                      </a:rPr>
                      <m:t>𝐸</m:t>
                    </m:r>
                  </m:oMath>
                </a14:m>
                <a:r>
                  <a:rPr lang="en-IN" dirty="0"/>
                  <a:t> with respect to some class of tasks </a:t>
                </a:r>
                <a14:m>
                  <m:oMath xmlns:m="http://schemas.openxmlformats.org/officeDocument/2006/math">
                    <m:r>
                      <a:rPr lang="en-US" b="0" i="1" smtClean="0">
                        <a:latin typeface="Cambria Math" panose="02040503050406030204" pitchFamily="18" charset="0"/>
                      </a:rPr>
                      <m:t>𝑇</m:t>
                    </m:r>
                  </m:oMath>
                </a14:m>
                <a:r>
                  <a:rPr lang="en-IN" dirty="0"/>
                  <a:t> and performance measure </a:t>
                </a:r>
                <a14:m>
                  <m:oMath xmlns:m="http://schemas.openxmlformats.org/officeDocument/2006/math">
                    <m:r>
                      <a:rPr lang="en-US" b="0" i="1" smtClean="0">
                        <a:latin typeface="Cambria Math" panose="02040503050406030204" pitchFamily="18" charset="0"/>
                      </a:rPr>
                      <m:t>𝑃</m:t>
                    </m:r>
                  </m:oMath>
                </a14:m>
                <a:r>
                  <a:rPr lang="en-IN" dirty="0"/>
                  <a:t>, if its performance measured at tasks in T, as measured by </a:t>
                </a:r>
                <a14:m>
                  <m:oMath xmlns:m="http://schemas.openxmlformats.org/officeDocument/2006/math">
                    <m:r>
                      <a:rPr lang="en-US" b="0" i="1" smtClean="0">
                        <a:latin typeface="Cambria Math" panose="02040503050406030204" pitchFamily="18" charset="0"/>
                      </a:rPr>
                      <m:t>𝑃</m:t>
                    </m:r>
                  </m:oMath>
                </a14:m>
                <a:r>
                  <a:rPr lang="en-IN" dirty="0"/>
                  <a:t>, improves with experience </a:t>
                </a:r>
                <a14:m>
                  <m:oMath xmlns:m="http://schemas.openxmlformats.org/officeDocument/2006/math">
                    <m:r>
                      <a:rPr lang="en-US" b="0" i="1" smtClean="0">
                        <a:latin typeface="Cambria Math" panose="02040503050406030204" pitchFamily="18" charset="0"/>
                      </a:rPr>
                      <m:t>𝐸</m:t>
                    </m:r>
                  </m:oMath>
                </a14:m>
                <a:endParaRPr lang="en-IN" dirty="0"/>
              </a:p>
              <a:p>
                <a:r>
                  <a:rPr lang="en-IN" dirty="0"/>
                  <a:t>Classification with missing inputs</a:t>
                </a:r>
              </a:p>
              <a:p>
                <a:pPr lvl="1"/>
                <a:r>
                  <a:rPr lang="en-IN" dirty="0"/>
                  <a:t>Learn probability distribution over all of the relevant variables, then solve the classification task by marginalizing out the missing variables</a:t>
                </a:r>
              </a:p>
              <a:p>
                <a:pPr lvl="1"/>
                <a:endParaRPr lang="en-IN" dirty="0"/>
              </a:p>
              <a:p>
                <a:pPr lvl="2"/>
                <a:endParaRPr lang="en-IN" dirty="0"/>
              </a:p>
              <a:p>
                <a:endParaRPr lang="en-IN" dirty="0"/>
              </a:p>
            </p:txBody>
          </p:sp>
        </mc:Choice>
        <mc:Fallback xmlns="">
          <p:sp>
            <p:nvSpPr>
              <p:cNvPr id="3" name="Content Placeholder 2">
                <a:extLst>
                  <a:ext uri="{FF2B5EF4-FFF2-40B4-BE49-F238E27FC236}">
                    <a16:creationId xmlns:a16="http://schemas.microsoft.com/office/drawing/2014/main" id="{DAA5F100-9D46-D1EA-6A1E-1C63BB72CB9D}"/>
                  </a:ext>
                </a:extLst>
              </p:cNvPr>
              <p:cNvSpPr>
                <a:spLocks noGrp="1" noRot="1" noChangeAspect="1" noMove="1" noResize="1" noEditPoints="1" noAdjustHandles="1" noChangeArrowheads="1" noChangeShapeType="1" noTextEdit="1"/>
              </p:cNvSpPr>
              <p:nvPr>
                <p:ph sz="quarter" idx="10"/>
              </p:nvPr>
            </p:nvSpPr>
            <p:spPr>
              <a:blipFill>
                <a:blip r:embed="rId2"/>
                <a:stretch>
                  <a:fillRect t="-512" r="-375"/>
                </a:stretch>
              </a:blipFill>
            </p:spPr>
            <p:txBody>
              <a:bodyPr/>
              <a:lstStyle/>
              <a:p>
                <a:r>
                  <a:rPr lang="en-IN">
                    <a:noFill/>
                  </a:rPr>
                  <a:t> </a:t>
                </a:r>
              </a:p>
            </p:txBody>
          </p:sp>
        </mc:Fallback>
      </mc:AlternateContent>
    </p:spTree>
    <p:extLst>
      <p:ext uri="{BB962C8B-B14F-4D97-AF65-F5344CB8AC3E}">
        <p14:creationId xmlns:p14="http://schemas.microsoft.com/office/powerpoint/2010/main" val="324552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75BD-218E-EED0-C939-00C39C3AC9EE}"/>
              </a:ext>
            </a:extLst>
          </p:cNvPr>
          <p:cNvSpPr>
            <a:spLocks noGrp="1"/>
          </p:cNvSpPr>
          <p:nvPr>
            <p:ph type="title"/>
          </p:nvPr>
        </p:nvSpPr>
        <p:spPr/>
        <p:txBody>
          <a:bodyPr/>
          <a:lstStyle/>
          <a:p>
            <a:r>
              <a:rPr lang="en-US" dirty="0"/>
              <a:t>Regression and Classification – Entropy and Cross-Entropy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6F7BA8-2C0B-59D4-8BE2-C5261FE76C97}"/>
                  </a:ext>
                </a:extLst>
              </p:cNvPr>
              <p:cNvSpPr>
                <a:spLocks noGrp="1"/>
              </p:cNvSpPr>
              <p:nvPr>
                <p:ph sz="quarter" idx="10"/>
              </p:nvPr>
            </p:nvSpPr>
            <p:spPr/>
            <p:txBody>
              <a:bodyPr>
                <a:normAutofit fontScale="70000" lnSpcReduction="20000"/>
              </a:bodyPr>
              <a:lstStyle/>
              <a:p>
                <a:r>
                  <a:rPr lang="en-US" dirty="0"/>
                  <a:t>Logistic regression is considered as a last layer of NN</a:t>
                </a:r>
              </a:p>
              <a:p>
                <a:r>
                  <a:rPr lang="en-US" dirty="0"/>
                  <a:t>Inputs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IN" dirty="0"/>
                  <a:t> and weights are </a:t>
                </a:r>
                <a14:m>
                  <m:oMath xmlns:m="http://schemas.openxmlformats.org/officeDocument/2006/math">
                    <m:r>
                      <a:rPr lang="en-US" b="0" i="1" smtClean="0">
                        <a:latin typeface="Cambria Math" panose="02040503050406030204" pitchFamily="18" charset="0"/>
                      </a:rPr>
                      <m:t>𝑤</m:t>
                    </m:r>
                  </m:oMath>
                </a14:m>
                <a:endParaRPr lang="en-IN" dirty="0"/>
              </a:p>
              <a:p>
                <a:r>
                  <a:rPr lang="en-IN" dirty="0"/>
                  <a:t>Sigmoid function is a non-linear activation function – logistic regression</a:t>
                </a:r>
              </a:p>
              <a:p>
                <a:r>
                  <a:rPr lang="en-IN" dirty="0"/>
                  <a:t>Compare prediction error and minimize loss by updating weights</a:t>
                </a:r>
              </a:p>
              <a:p>
                <a:pPr lvl="1"/>
                <a14:m>
                  <m:oMath xmlns:m="http://schemas.openxmlformats.org/officeDocument/2006/math">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r>
                          <a:rPr lang="en-US" b="0" i="1" smtClean="0">
                            <a:latin typeface="Cambria Math" panose="02040503050406030204" pitchFamily="18" charset="0"/>
                          </a:rPr>
                          <m:t>)</m:t>
                        </m:r>
                      </m:e>
                    </m:nary>
                  </m:oMath>
                </a14:m>
                <a:endParaRPr lang="en-IN" dirty="0"/>
              </a:p>
              <a:p>
                <a:pPr lvl="1"/>
                <a:r>
                  <a:rPr lang="en-IN" dirty="0"/>
                  <a:t>Class probabilistic error measure</a:t>
                </a:r>
              </a:p>
              <a:p>
                <a:r>
                  <a:rPr lang="en-US" b="0" dirty="0"/>
                  <a:t>Final output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𝑙𝑖𝑛𝑒𝑎𝑟</m:t>
                        </m:r>
                        <m:r>
                          <a:rPr lang="en-US" b="0" i="1" smtClean="0">
                            <a:latin typeface="Cambria Math" panose="02040503050406030204" pitchFamily="18" charset="0"/>
                          </a:rPr>
                          <m:t> </m:t>
                        </m:r>
                        <m:r>
                          <a:rPr lang="en-US" b="0" i="1" smtClean="0">
                            <a:latin typeface="Cambria Math" panose="02040503050406030204" pitchFamily="18" charset="0"/>
                          </a:rPr>
                          <m:t>𝑟𝑒𝑔𝑟𝑒𝑠𝑠𝑜𝑟</m:t>
                        </m:r>
                      </m:e>
                    </m:d>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IN" dirty="0"/>
              </a:p>
              <a:p>
                <a:r>
                  <a:rPr lang="en-IN" dirty="0"/>
                  <a:t>Entropy</a:t>
                </a:r>
              </a:p>
              <a:p>
                <a:pPr lvl="1"/>
                <a:r>
                  <a:rPr lang="en-IN" dirty="0"/>
                  <a:t>The average level of information or surprise or uncertainty inherent to a random variable’s possible outcome</a:t>
                </a:r>
              </a:p>
              <a:p>
                <a:pPr lvl="1"/>
                <a:r>
                  <a:rPr lang="en-IN" dirty="0"/>
                  <a:t>For a discrete RV X, which takes values in the alphabet </a:t>
                </a:r>
                <a14:m>
                  <m:oMath xmlns:m="http://schemas.openxmlformats.org/officeDocument/2006/math">
                    <m:r>
                      <a:rPr lang="en-US" b="0" i="1" smtClean="0">
                        <a:latin typeface="Cambria Math" panose="02040503050406030204" pitchFamily="18" charset="0"/>
                        <a:ea typeface="Cambria Math" panose="02040503050406030204" pitchFamily="18" charset="0"/>
                      </a:rPr>
                      <m:t>𝜒</m:t>
                    </m:r>
                  </m:oMath>
                </a14:m>
                <a:r>
                  <a:rPr lang="en-IN" dirty="0"/>
                  <a:t> and is distributed according to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𝜒</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IN" dirty="0"/>
                  <a:t> the entropy is:</a:t>
                </a:r>
              </a:p>
              <a:p>
                <a:pPr lvl="2"/>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𝜒</m:t>
                        </m:r>
                        <m:r>
                          <a:rPr lang="en-US" b="0" i="1" smtClean="0">
                            <a:latin typeface="Cambria Math" panose="02040503050406030204" pitchFamily="18" charset="0"/>
                          </a:rPr>
                          <m:t> </m:t>
                        </m:r>
                      </m:sub>
                      <m:sup>
                        <m:r>
                          <a:rPr lang="en-US" b="0" i="1" smtClean="0">
                            <a:latin typeface="Cambria Math" panose="02040503050406030204" pitchFamily="18" charset="0"/>
                          </a:rPr>
                          <m:t> </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 </m:t>
                                </m:r>
                              </m:sub>
                            </m:sSub>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e>
                    </m:nary>
                  </m:oMath>
                </a14:m>
                <a:r>
                  <a:rPr lang="en-IN" dirty="0"/>
                  <a:t> - the summation is over all possible values of the RV</a:t>
                </a:r>
              </a:p>
              <a:p>
                <a:pPr lvl="1"/>
                <a:r>
                  <a:rPr lang="en-IN" dirty="0"/>
                  <a:t>The choice of log:</a:t>
                </a:r>
              </a:p>
              <a:p>
                <a:pPr lvl="2"/>
                <a:r>
                  <a:rPr lang="en-IN" dirty="0"/>
                  <a:t>Base 2: Gives the unit of bits/</a:t>
                </a:r>
                <a:r>
                  <a:rPr lang="en-IN" dirty="0" err="1"/>
                  <a:t>shannons</a:t>
                </a:r>
                <a:endParaRPr lang="en-IN" dirty="0"/>
              </a:p>
              <a:p>
                <a:pPr lvl="2"/>
                <a:r>
                  <a:rPr lang="en-IN" dirty="0"/>
                  <a:t>Base e : Gives “natural units” or </a:t>
                </a:r>
                <a:r>
                  <a:rPr lang="en-IN" dirty="0" err="1"/>
                  <a:t>nats</a:t>
                </a:r>
                <a:endParaRPr lang="en-IN" dirty="0"/>
              </a:p>
              <a:p>
                <a:pPr lvl="2"/>
                <a:r>
                  <a:rPr lang="en-IN" dirty="0"/>
                  <a:t>Base 10 : Gives </a:t>
                </a:r>
                <a:r>
                  <a:rPr lang="en-IN" dirty="0" err="1"/>
                  <a:t>dits</a:t>
                </a:r>
                <a:r>
                  <a:rPr lang="en-IN" dirty="0"/>
                  <a:t> or bans or </a:t>
                </a:r>
                <a:r>
                  <a:rPr lang="en-IN" dirty="0" err="1"/>
                  <a:t>hartleys</a:t>
                </a:r>
                <a:endParaRPr lang="en-IN" dirty="0"/>
              </a:p>
              <a:p>
                <a:pPr lvl="1"/>
                <a:r>
                  <a:rPr lang="en-IN" dirty="0"/>
                  <a:t>Expected value of  the self-information of a variable</a:t>
                </a:r>
              </a:p>
              <a:p>
                <a:pPr lvl="2"/>
                <a:endParaRPr lang="en-IN" dirty="0"/>
              </a:p>
              <a:p>
                <a:r>
                  <a:rPr lang="en-IN" dirty="0"/>
                  <a:t>Cross-entropy</a:t>
                </a:r>
              </a:p>
              <a:p>
                <a:pPr lvl="1"/>
                <a:r>
                  <a:rPr lang="en-IN" dirty="0"/>
                  <a:t>Measures the difference between two probability distributions or the difference between the predicted and actual distributions in classification problems</a:t>
                </a:r>
              </a:p>
              <a:p>
                <a:pPr lvl="1"/>
                <a:r>
                  <a:rPr lang="en-IN" dirty="0"/>
                  <a:t>In the context of classification, cross entropy is commonly used as a loss function to measure the dissimilarity between the predicted probabilities assigned by a model and the actual probability distribution of the labels</a:t>
                </a:r>
              </a:p>
              <a:p>
                <a:pPr lvl="1"/>
                <a:r>
                  <a:rPr lang="en-IN" dirty="0"/>
                  <a:t>Given two probability distributions P and Q, where P is represents the true distribution (ground truth) and Q represents the predicted distribution (</a:t>
                </a:r>
                <a:r>
                  <a:rPr lang="en-IN" dirty="0" err="1"/>
                  <a:t>softmax</a:t>
                </a:r>
                <a:r>
                  <a:rPr lang="en-IN" dirty="0"/>
                  <a:t> output), the cross-entropy</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IN" dirty="0"/>
                  <a:t> is calculated as:</a:t>
                </a:r>
              </a:p>
              <a:p>
                <a:pPr lvl="2"/>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 </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e>
                            </m:d>
                          </m:e>
                        </m:func>
                      </m:e>
                    </m:nary>
                    <m:r>
                      <a:rPr lang="en-US" b="0" i="1" smtClean="0">
                        <a:latin typeface="Cambria Math" panose="02040503050406030204" pitchFamily="18" charset="0"/>
                      </a:rPr>
                      <m:t> </m:t>
                    </m:r>
                  </m:oMath>
                </a14:m>
                <a:endParaRPr lang="en-IN" dirty="0"/>
              </a:p>
              <a:p>
                <a:pPr lvl="1"/>
                <a:r>
                  <a:rPr lang="en-IN" dirty="0"/>
                  <a:t>If the expected and actual values are the same, then the cross-entropy equals entropy</a:t>
                </a:r>
              </a:p>
              <a:p>
                <a:pPr lvl="1"/>
                <a:r>
                  <a:rPr lang="en-IN" dirty="0"/>
                  <a:t>In real world, expected value differs from actual value which is referred to as divergence </a:t>
                </a:r>
                <a:r>
                  <a:rPr lang="en-IN" dirty="0">
                    <a:sym typeface="Wingdings" panose="05000000000000000000" pitchFamily="2" charset="2"/>
                  </a:rPr>
                  <a:t> cross-entropy is sum of Entropy and KL divergence</a:t>
                </a:r>
              </a:p>
              <a:p>
                <a:pPr lvl="1"/>
                <a:r>
                  <a:rPr lang="en-IN" dirty="0">
                    <a:sym typeface="Wingdings" panose="05000000000000000000" pitchFamily="2" charset="2"/>
                  </a:rPr>
                  <a:t>Cross-entropy is employed commonly as a loss function for optimizing the classification models</a:t>
                </a:r>
                <a:endParaRPr lang="en-IN" dirty="0"/>
              </a:p>
              <a:p>
                <a:pPr lvl="1"/>
                <a:endParaRPr lang="en-IN" dirty="0"/>
              </a:p>
              <a:p>
                <a:endParaRPr lang="en-IN" dirty="0"/>
              </a:p>
            </p:txBody>
          </p:sp>
        </mc:Choice>
        <mc:Fallback xmlns="">
          <p:sp>
            <p:nvSpPr>
              <p:cNvPr id="3" name="Content Placeholder 2">
                <a:extLst>
                  <a:ext uri="{FF2B5EF4-FFF2-40B4-BE49-F238E27FC236}">
                    <a16:creationId xmlns:a16="http://schemas.microsoft.com/office/drawing/2014/main" id="{C96F7BA8-2C0B-59D4-8BE2-C5261FE76C97}"/>
                  </a:ext>
                </a:extLst>
              </p:cNvPr>
              <p:cNvSpPr>
                <a:spLocks noGrp="1" noRot="1" noChangeAspect="1" noMove="1" noResize="1" noEditPoints="1" noAdjustHandles="1" noChangeArrowheads="1" noChangeShapeType="1" noTextEdit="1"/>
              </p:cNvSpPr>
              <p:nvPr>
                <p:ph sz="quarter" idx="10"/>
              </p:nvPr>
            </p:nvSpPr>
            <p:spPr>
              <a:blipFill>
                <a:blip r:embed="rId2"/>
                <a:stretch>
                  <a:fillRect t="-716"/>
                </a:stretch>
              </a:blipFill>
            </p:spPr>
            <p:txBody>
              <a:bodyPr/>
              <a:lstStyle/>
              <a:p>
                <a:r>
                  <a:rPr lang="en-IN">
                    <a:noFill/>
                  </a:rPr>
                  <a:t> </a:t>
                </a:r>
              </a:p>
            </p:txBody>
          </p:sp>
        </mc:Fallback>
      </mc:AlternateContent>
    </p:spTree>
    <p:extLst>
      <p:ext uri="{BB962C8B-B14F-4D97-AF65-F5344CB8AC3E}">
        <p14:creationId xmlns:p14="http://schemas.microsoft.com/office/powerpoint/2010/main" val="8861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13AD-87EE-4AB2-1C34-AC2512BB45F3}"/>
              </a:ext>
            </a:extLst>
          </p:cNvPr>
          <p:cNvSpPr>
            <a:spLocks noGrp="1"/>
          </p:cNvSpPr>
          <p:nvPr>
            <p:ph type="title"/>
          </p:nvPr>
        </p:nvSpPr>
        <p:spPr/>
        <p:txBody>
          <a:bodyPr/>
          <a:lstStyle/>
          <a:p>
            <a:r>
              <a:rPr lang="en-IN" dirty="0"/>
              <a:t>Neurons and The Brain</a:t>
            </a:r>
          </a:p>
        </p:txBody>
      </p:sp>
      <p:pic>
        <p:nvPicPr>
          <p:cNvPr id="5" name="Content Placeholder 4">
            <a:extLst>
              <a:ext uri="{FF2B5EF4-FFF2-40B4-BE49-F238E27FC236}">
                <a16:creationId xmlns:a16="http://schemas.microsoft.com/office/drawing/2014/main" id="{4244F221-2AA5-11E1-E062-BDFFD37E9E64}"/>
              </a:ext>
            </a:extLst>
          </p:cNvPr>
          <p:cNvPicPr>
            <a:picLocks noGrp="1" noChangeAspect="1"/>
          </p:cNvPicPr>
          <p:nvPr>
            <p:ph sz="quarter" idx="10"/>
          </p:nvPr>
        </p:nvPicPr>
        <p:blipFill rotWithShape="1">
          <a:blip r:embed="rId2"/>
          <a:srcRect r="2620"/>
          <a:stretch/>
        </p:blipFill>
        <p:spPr>
          <a:xfrm>
            <a:off x="1163068" y="550863"/>
            <a:ext cx="9222504" cy="5953125"/>
          </a:xfrm>
        </p:spPr>
      </p:pic>
      <p:sp>
        <p:nvSpPr>
          <p:cNvPr id="6" name="TextBox 5">
            <a:extLst>
              <a:ext uri="{FF2B5EF4-FFF2-40B4-BE49-F238E27FC236}">
                <a16:creationId xmlns:a16="http://schemas.microsoft.com/office/drawing/2014/main" id="{558400C6-8F9C-D840-4C5D-6C9FF2B5CCCB}"/>
              </a:ext>
            </a:extLst>
          </p:cNvPr>
          <p:cNvSpPr txBox="1"/>
          <p:nvPr/>
        </p:nvSpPr>
        <p:spPr>
          <a:xfrm>
            <a:off x="8925886" y="5494789"/>
            <a:ext cx="2164360" cy="276999"/>
          </a:xfrm>
          <a:prstGeom prst="rect">
            <a:avLst/>
          </a:prstGeom>
          <a:noFill/>
        </p:spPr>
        <p:txBody>
          <a:bodyPr wrap="square" rtlCol="0">
            <a:spAutoFit/>
          </a:bodyPr>
          <a:lstStyle/>
          <a:p>
            <a:r>
              <a:rPr lang="en-IN" sz="1200" dirty="0">
                <a:latin typeface="Gotham Light" pitchFamily="50" charset="0"/>
              </a:rPr>
              <a:t>Credit : Victor </a:t>
            </a:r>
            <a:r>
              <a:rPr lang="en-IN" sz="1200" dirty="0" err="1">
                <a:latin typeface="Gotham Light" pitchFamily="50" charset="0"/>
              </a:rPr>
              <a:t>Lavrenko</a:t>
            </a:r>
            <a:endParaRPr lang="en-IN" sz="1200" dirty="0">
              <a:latin typeface="Gotham Light" pitchFamily="50" charset="0"/>
            </a:endParaRPr>
          </a:p>
        </p:txBody>
      </p:sp>
    </p:spTree>
    <p:extLst>
      <p:ext uri="{BB962C8B-B14F-4D97-AF65-F5344CB8AC3E}">
        <p14:creationId xmlns:p14="http://schemas.microsoft.com/office/powerpoint/2010/main" val="374587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47A4-C79B-9DB0-6493-ECD12E170CB5}"/>
              </a:ext>
            </a:extLst>
          </p:cNvPr>
          <p:cNvSpPr>
            <a:spLocks noGrp="1"/>
          </p:cNvSpPr>
          <p:nvPr>
            <p:ph type="title"/>
          </p:nvPr>
        </p:nvSpPr>
        <p:spPr/>
        <p:txBody>
          <a:bodyPr/>
          <a:lstStyle/>
          <a:p>
            <a:r>
              <a:rPr lang="en-US" dirty="0"/>
              <a:t>NN</a:t>
            </a:r>
            <a:endParaRPr lang="en-IN" dirty="0"/>
          </a:p>
        </p:txBody>
      </p:sp>
      <p:sp>
        <p:nvSpPr>
          <p:cNvPr id="3" name="Content Placeholder 2">
            <a:extLst>
              <a:ext uri="{FF2B5EF4-FFF2-40B4-BE49-F238E27FC236}">
                <a16:creationId xmlns:a16="http://schemas.microsoft.com/office/drawing/2014/main" id="{3F8525C8-81AC-3916-BF7E-F6E3ED9B1A97}"/>
              </a:ext>
            </a:extLst>
          </p:cNvPr>
          <p:cNvSpPr>
            <a:spLocks noGrp="1"/>
          </p:cNvSpPr>
          <p:nvPr>
            <p:ph sz="quarter" idx="10"/>
          </p:nvPr>
        </p:nvSpPr>
        <p:spPr/>
        <p:txBody>
          <a:bodyPr/>
          <a:lstStyle/>
          <a:p>
            <a:r>
              <a:rPr lang="en-US" dirty="0"/>
              <a:t>Any non-linear function can be approximated with any accuracy by Multi-layer (a </a:t>
            </a:r>
            <a:r>
              <a:rPr lang="en-US"/>
              <a:t>single layer) Perceptron</a:t>
            </a:r>
            <a:endParaRPr lang="en-IN" dirty="0"/>
          </a:p>
        </p:txBody>
      </p:sp>
    </p:spTree>
    <p:extLst>
      <p:ext uri="{BB962C8B-B14F-4D97-AF65-F5344CB8AC3E}">
        <p14:creationId xmlns:p14="http://schemas.microsoft.com/office/powerpoint/2010/main" val="10711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4CB0-5C93-E550-D329-33F26DC775B2}"/>
              </a:ext>
            </a:extLst>
          </p:cNvPr>
          <p:cNvSpPr>
            <a:spLocks noGrp="1"/>
          </p:cNvSpPr>
          <p:nvPr>
            <p:ph type="title"/>
          </p:nvPr>
        </p:nvSpPr>
        <p:spPr/>
        <p:txBody>
          <a:bodyPr/>
          <a:lstStyle/>
          <a:p>
            <a:r>
              <a:rPr lang="en-IN" dirty="0"/>
              <a:t>ANN Notations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E9F84F-688A-DEEA-21D3-EC853461766F}"/>
                  </a:ext>
                </a:extLst>
              </p:cNvPr>
              <p:cNvSpPr>
                <a:spLocks noGrp="1"/>
              </p:cNvSpPr>
              <p:nvPr>
                <p:ph sz="quarter" idx="10"/>
              </p:nvPr>
            </p:nvSpPr>
            <p:spPr/>
            <p:txBody>
              <a:bodyPr/>
              <a:lstStyle/>
              <a:p>
                <a:r>
                  <a:rPr lang="en-IN" dirty="0"/>
                  <a:t>Layers in an ANN </a:t>
                </a:r>
                <a14:m>
                  <m:oMath xmlns:m="http://schemas.openxmlformats.org/officeDocument/2006/math">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𝑙</m:t>
                        </m:r>
                      </m:sub>
                    </m:sSub>
                  </m:oMath>
                </a14:m>
                <a:r>
                  <a:rPr lang="en-IN" dirty="0"/>
                  <a:t> - </a:t>
                </a:r>
                <a14:m>
                  <m:oMath xmlns:m="http://schemas.openxmlformats.org/officeDocument/2006/math">
                    <m:r>
                      <a:rPr lang="en-IN" b="0" i="1" smtClean="0">
                        <a:latin typeface="Cambria Math" panose="02040503050406030204" pitchFamily="18" charset="0"/>
                      </a:rPr>
                      <m:t>𝑙</m:t>
                    </m:r>
                    <m:r>
                      <a:rPr lang="en-IN" b="0" i="1" smtClean="0">
                        <a:latin typeface="Cambria Math" panose="02040503050406030204" pitchFamily="18" charset="0"/>
                      </a:rPr>
                      <m:t>=1,2,3,…</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𝑙</m:t>
                        </m:r>
                      </m:sub>
                    </m:sSub>
                  </m:oMath>
                </a14:m>
                <a:endParaRPr lang="en-IN" dirty="0"/>
              </a:p>
              <a:p>
                <a:r>
                  <a:rPr lang="en-IN" dirty="0"/>
                  <a:t>Node/neuron/perceptron </a:t>
                </a:r>
                <a14:m>
                  <m:oMath xmlns:m="http://schemas.openxmlformats.org/officeDocument/2006/math">
                    <m:r>
                      <a:rPr lang="en-IN" b="0" i="1" smtClean="0">
                        <a:latin typeface="Cambria Math" panose="02040503050406030204" pitchFamily="18" charset="0"/>
                      </a:rPr>
                      <m:t>𝑖</m:t>
                    </m:r>
                  </m:oMath>
                </a14:m>
                <a:r>
                  <a:rPr lang="en-IN" dirty="0"/>
                  <a:t> in layer </a:t>
                </a:r>
                <a14:m>
                  <m:oMath xmlns:m="http://schemas.openxmlformats.org/officeDocument/2006/math">
                    <m:r>
                      <a:rPr lang="en-IN" b="0" i="1" smtClean="0">
                        <a:latin typeface="Cambria Math" panose="02040503050406030204" pitchFamily="18" charset="0"/>
                      </a:rPr>
                      <m:t>𝑙</m:t>
                    </m:r>
                  </m:oMath>
                </a14:m>
                <a:r>
                  <a:rPr lang="en-IN" dirty="0"/>
                  <a:t> -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𝑎</m:t>
                        </m:r>
                      </m:e>
                      <m:sub>
                        <m:r>
                          <a:rPr lang="en-IN" b="0" i="1" smtClean="0">
                            <a:latin typeface="Cambria Math" panose="02040503050406030204" pitchFamily="18" charset="0"/>
                          </a:rPr>
                          <m:t>𝑖</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bSup>
                  </m:oMath>
                </a14:m>
                <a:endParaRPr lang="en-IN" dirty="0"/>
              </a:p>
              <a:p>
                <a:r>
                  <a:rPr lang="en-IN" dirty="0"/>
                  <a:t>Weight connecting node </a:t>
                </a:r>
                <a14:m>
                  <m:oMath xmlns:m="http://schemas.openxmlformats.org/officeDocument/2006/math">
                    <m:r>
                      <a:rPr lang="en-IN" b="0" i="1" smtClean="0">
                        <a:latin typeface="Cambria Math" panose="02040503050406030204" pitchFamily="18" charset="0"/>
                      </a:rPr>
                      <m:t>𝑖</m:t>
                    </m:r>
                  </m:oMath>
                </a14:m>
                <a:r>
                  <a:rPr lang="en-IN" dirty="0"/>
                  <a:t> in layer </a:t>
                </a:r>
                <a14:m>
                  <m:oMath xmlns:m="http://schemas.openxmlformats.org/officeDocument/2006/math">
                    <m:r>
                      <a:rPr lang="en-IN" b="0" i="1" smtClean="0">
                        <a:latin typeface="Cambria Math" panose="02040503050406030204" pitchFamily="18" charset="0"/>
                      </a:rPr>
                      <m:t>𝑙</m:t>
                    </m:r>
                  </m:oMath>
                </a14:m>
                <a:r>
                  <a:rPr lang="en-IN" dirty="0"/>
                  <a:t> to node </a:t>
                </a:r>
                <a14:m>
                  <m:oMath xmlns:m="http://schemas.openxmlformats.org/officeDocument/2006/math">
                    <m:r>
                      <a:rPr lang="en-IN" b="0" i="1" smtClean="0">
                        <a:latin typeface="Cambria Math" panose="02040503050406030204" pitchFamily="18" charset="0"/>
                      </a:rPr>
                      <m:t>𝑗</m:t>
                    </m:r>
                  </m:oMath>
                </a14:m>
                <a:r>
                  <a:rPr lang="en-IN" dirty="0"/>
                  <a:t> in layer </a:t>
                </a: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𝑙</m:t>
                    </m:r>
                    <m:r>
                      <a:rPr lang="en-IN" b="0" i="1" smtClean="0">
                        <a:latin typeface="Cambria Math" panose="02040503050406030204" pitchFamily="18" charset="0"/>
                      </a:rPr>
                      <m:t>+1)</m:t>
                    </m:r>
                  </m:oMath>
                </a14:m>
                <a:r>
                  <a:rPr lang="en-IN" dirty="0"/>
                  <a:t> as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𝑤</m:t>
                        </m:r>
                      </m:e>
                      <m:sub>
                        <m:r>
                          <a:rPr lang="en-IN" b="0" i="1" smtClean="0">
                            <a:latin typeface="Cambria Math" panose="02040503050406030204" pitchFamily="18" charset="0"/>
                          </a:rPr>
                          <m:t>𝑖𝑗</m:t>
                        </m:r>
                      </m:sub>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bSup>
                  </m:oMath>
                </a14:m>
                <a:endParaRPr lang="en-IN" dirty="0"/>
              </a:p>
              <a:p>
                <a:r>
                  <a:rPr lang="en-IN" dirty="0"/>
                  <a:t>The weight matrix between layer </a:t>
                </a:r>
                <a14:m>
                  <m:oMath xmlns:m="http://schemas.openxmlformats.org/officeDocument/2006/math">
                    <m:r>
                      <a:rPr lang="en-IN" b="0" i="1" smtClean="0">
                        <a:latin typeface="Cambria Math" panose="02040503050406030204" pitchFamily="18" charset="0"/>
                      </a:rPr>
                      <m:t>𝑙</m:t>
                    </m:r>
                  </m:oMath>
                </a14:m>
                <a:r>
                  <a:rPr lang="en-IN" dirty="0"/>
                  <a:t> and layer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+1)</m:t>
                    </m:r>
                  </m:oMath>
                </a14:m>
                <a:r>
                  <a:rPr lang="en-IN" dirty="0"/>
                  <a:t> is denoted 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𝑊</m:t>
                        </m:r>
                      </m:e>
                      <m:sup>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sup>
                    </m:sSup>
                  </m:oMath>
                </a14:m>
                <a:endParaRPr lang="en-IN" dirty="0"/>
              </a:p>
            </p:txBody>
          </p:sp>
        </mc:Choice>
        <mc:Fallback xmlns="">
          <p:sp>
            <p:nvSpPr>
              <p:cNvPr id="3" name="Content Placeholder 2">
                <a:extLst>
                  <a:ext uri="{FF2B5EF4-FFF2-40B4-BE49-F238E27FC236}">
                    <a16:creationId xmlns:a16="http://schemas.microsoft.com/office/drawing/2014/main" id="{F1E9F84F-688A-DEEA-21D3-EC853461766F}"/>
                  </a:ext>
                </a:extLst>
              </p:cNvPr>
              <p:cNvSpPr>
                <a:spLocks noGrp="1" noRot="1" noChangeAspect="1" noMove="1" noResize="1" noEditPoints="1" noAdjustHandles="1" noChangeArrowheads="1" noChangeShapeType="1" noTextEdit="1"/>
              </p:cNvSpPr>
              <p:nvPr>
                <p:ph sz="quarter" idx="10"/>
              </p:nvPr>
            </p:nvSpPr>
            <p:spPr>
              <a:blipFill>
                <a:blip r:embed="rId2"/>
                <a:stretch>
                  <a:fillRect t="-51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5772CB7-D4AB-D9D5-0B91-46F1D4226AC5}"/>
              </a:ext>
            </a:extLst>
          </p:cNvPr>
          <p:cNvPicPr>
            <a:picLocks noChangeAspect="1"/>
          </p:cNvPicPr>
          <p:nvPr/>
        </p:nvPicPr>
        <p:blipFill>
          <a:blip r:embed="rId3"/>
          <a:stretch>
            <a:fillRect/>
          </a:stretch>
        </p:blipFill>
        <p:spPr>
          <a:xfrm>
            <a:off x="1786854" y="2489697"/>
            <a:ext cx="8114950" cy="3481880"/>
          </a:xfrm>
          <a:prstGeom prst="rect">
            <a:avLst/>
          </a:prstGeom>
        </p:spPr>
      </p:pic>
    </p:spTree>
    <p:extLst>
      <p:ext uri="{BB962C8B-B14F-4D97-AF65-F5344CB8AC3E}">
        <p14:creationId xmlns:p14="http://schemas.microsoft.com/office/powerpoint/2010/main" val="420281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A63B-3809-61A2-03F1-AB475984C5E8}"/>
              </a:ext>
            </a:extLst>
          </p:cNvPr>
          <p:cNvSpPr>
            <a:spLocks noGrp="1"/>
          </p:cNvSpPr>
          <p:nvPr>
            <p:ph type="title"/>
          </p:nvPr>
        </p:nvSpPr>
        <p:spPr/>
        <p:txBody>
          <a:bodyPr/>
          <a:lstStyle/>
          <a:p>
            <a:r>
              <a:rPr lang="en-IN"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8DA7D6-5397-32EF-6970-19D218CD7BC5}"/>
                  </a:ext>
                </a:extLst>
              </p:cNvPr>
              <p:cNvSpPr>
                <a:spLocks noGrp="1"/>
              </p:cNvSpPr>
              <p:nvPr>
                <p:ph sz="quarter" idx="10"/>
              </p:nvPr>
            </p:nvSpPr>
            <p:spPr/>
            <p:txBody>
              <a:bodyPr/>
              <a:lstStyle/>
              <a:p>
                <a:r>
                  <a:rPr lang="en-IN" dirty="0"/>
                  <a:t>For each output unit </a:t>
                </a:r>
                <a14:m>
                  <m:oMath xmlns:m="http://schemas.openxmlformats.org/officeDocument/2006/math">
                    <m:r>
                      <a:rPr lang="en-IN" b="0" i="1" smtClean="0">
                        <a:latin typeface="Cambria Math" panose="02040503050406030204" pitchFamily="18" charset="0"/>
                      </a:rPr>
                      <m:t>𝑖</m:t>
                    </m:r>
                  </m:oMath>
                </a14:m>
                <a:r>
                  <a:rPr lang="en-IN" dirty="0"/>
                  <a:t> in layer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𝑙</m:t>
                        </m:r>
                      </m:sub>
                    </m:sSub>
                  </m:oMath>
                </a14:m>
                <a:r>
                  <a:rPr lang="en-IN" dirty="0"/>
                  <a:t> set</a:t>
                </a:r>
              </a:p>
              <a:p>
                <a:pPr lvl="1"/>
                <a:r>
                  <a:rPr lang="en-IN" b="0" dirty="0"/>
                  <a:t>Residual error/ Loss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𝛿</m:t>
                        </m:r>
                      </m:e>
                      <m: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𝑙</m:t>
                            </m:r>
                          </m:sub>
                        </m:sSub>
                        <m:r>
                          <a:rPr lang="en-IN" b="0" i="1" smtClean="0">
                            <a:latin typeface="Cambria Math" panose="02040503050406030204" pitchFamily="18" charset="0"/>
                          </a:rPr>
                          <m:t>)</m:t>
                        </m:r>
                      </m:sup>
                    </m:sSup>
                    <m:r>
                      <a:rPr lang="en-IN" b="0" i="1" smtClean="0">
                        <a:latin typeface="Cambria Math" panose="02040503050406030204" pitchFamily="18" charset="0"/>
                      </a:rPr>
                      <m:t>=</m:t>
                    </m:r>
                  </m:oMath>
                </a14:m>
                <a:r>
                  <a:rPr lang="en-IN" dirty="0"/>
                  <a:t> (derivative of the loss function of the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𝑙</m:t>
                        </m:r>
                      </m:sub>
                    </m:sSub>
                  </m:oMath>
                </a14:m>
                <a:r>
                  <a:rPr lang="en-IN" dirty="0"/>
                  <a:t> layer with respect to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𝑛</m:t>
                        </m:r>
                      </m:e>
                      <m:sub>
                        <m:r>
                          <a:rPr lang="en-IN" b="0" i="1" dirty="0" smtClean="0">
                            <a:latin typeface="Cambria Math" panose="02040503050406030204" pitchFamily="18" charset="0"/>
                          </a:rPr>
                          <m:t>𝑙</m:t>
                        </m:r>
                      </m:sub>
                    </m:sSub>
                  </m:oMath>
                </a14:m>
                <a:r>
                  <a:rPr lang="en-IN" dirty="0"/>
                  <a:t> layer activation )*(derivative of the activation function with respect to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𝑙</m:t>
                            </m:r>
                          </m:sub>
                        </m:sSub>
                      </m:sup>
                    </m:sSup>
                  </m:oMath>
                </a14:m>
                <a:r>
                  <a:rPr lang="en-IN" dirty="0"/>
                  <a:t> before applying activation function )</a:t>
                </a:r>
              </a:p>
              <a:p>
                <a:endParaRPr lang="en-IN" dirty="0"/>
              </a:p>
            </p:txBody>
          </p:sp>
        </mc:Choice>
        <mc:Fallback xmlns="">
          <p:sp>
            <p:nvSpPr>
              <p:cNvPr id="3" name="Content Placeholder 2">
                <a:extLst>
                  <a:ext uri="{FF2B5EF4-FFF2-40B4-BE49-F238E27FC236}">
                    <a16:creationId xmlns:a16="http://schemas.microsoft.com/office/drawing/2014/main" id="{8C8DA7D6-5397-32EF-6970-19D218CD7BC5}"/>
                  </a:ext>
                </a:extLst>
              </p:cNvPr>
              <p:cNvSpPr>
                <a:spLocks noGrp="1" noRot="1" noChangeAspect="1" noMove="1" noResize="1" noEditPoints="1" noAdjustHandles="1" noChangeArrowheads="1" noChangeShapeType="1" noTextEdit="1"/>
              </p:cNvSpPr>
              <p:nvPr>
                <p:ph sz="quarter" idx="10"/>
              </p:nvPr>
            </p:nvSpPr>
            <p:spPr>
              <a:blipFill>
                <a:blip r:embed="rId2"/>
                <a:stretch>
                  <a:fillRect t="-512"/>
                </a:stretch>
              </a:blipFill>
            </p:spPr>
            <p:txBody>
              <a:bodyPr/>
              <a:lstStyle/>
              <a:p>
                <a:r>
                  <a:rPr lang="en-IN">
                    <a:noFill/>
                  </a:rPr>
                  <a:t> </a:t>
                </a:r>
              </a:p>
            </p:txBody>
          </p:sp>
        </mc:Fallback>
      </mc:AlternateContent>
    </p:spTree>
    <p:extLst>
      <p:ext uri="{BB962C8B-B14F-4D97-AF65-F5344CB8AC3E}">
        <p14:creationId xmlns:p14="http://schemas.microsoft.com/office/powerpoint/2010/main" val="231188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7CCB5A-F494-2387-A878-7094D397B4A2}"/>
              </a:ext>
            </a:extLst>
          </p:cNvPr>
          <p:cNvSpPr>
            <a:spLocks noGrp="1"/>
          </p:cNvSpPr>
          <p:nvPr>
            <p:ph type="title"/>
          </p:nvPr>
        </p:nvSpPr>
        <p:spPr/>
        <p:txBody>
          <a:bodyPr/>
          <a:lstStyle/>
          <a:p>
            <a:r>
              <a:rPr lang="en-US" dirty="0"/>
              <a:t>Module Content</a:t>
            </a:r>
            <a:endParaRPr lang="en-IN" dirty="0"/>
          </a:p>
        </p:txBody>
      </p:sp>
      <p:sp>
        <p:nvSpPr>
          <p:cNvPr id="5" name="Content Placeholder 4">
            <a:extLst>
              <a:ext uri="{FF2B5EF4-FFF2-40B4-BE49-F238E27FC236}">
                <a16:creationId xmlns:a16="http://schemas.microsoft.com/office/drawing/2014/main" id="{68591208-C335-27D3-E165-B66660B6A109}"/>
              </a:ext>
            </a:extLst>
          </p:cNvPr>
          <p:cNvSpPr>
            <a:spLocks noGrp="1"/>
          </p:cNvSpPr>
          <p:nvPr>
            <p:ph sz="quarter" idx="10"/>
          </p:nvPr>
        </p:nvSpPr>
        <p:spPr/>
        <p:txBody>
          <a:bodyPr/>
          <a:lstStyle/>
          <a:p>
            <a:r>
              <a:rPr lang="en-US" dirty="0"/>
              <a:t>Introduction and applications of AI, ML and DL</a:t>
            </a:r>
          </a:p>
          <a:p>
            <a:r>
              <a:rPr lang="en-US" dirty="0"/>
              <a:t>DL applications and concepts in communications</a:t>
            </a:r>
          </a:p>
          <a:p>
            <a:r>
              <a:rPr lang="en-US" dirty="0"/>
              <a:t>Mathematical basics for ML</a:t>
            </a:r>
          </a:p>
          <a:p>
            <a:r>
              <a:rPr lang="en-US" dirty="0"/>
              <a:t>Regression and Classification</a:t>
            </a:r>
          </a:p>
          <a:p>
            <a:r>
              <a:rPr lang="en-US" dirty="0"/>
              <a:t>Neural networks and optimization algorithms</a:t>
            </a:r>
          </a:p>
          <a:p>
            <a:r>
              <a:rPr lang="en-US" dirty="0"/>
              <a:t>Convolutional neural networks</a:t>
            </a:r>
          </a:p>
          <a:p>
            <a:r>
              <a:rPr lang="en-US" dirty="0"/>
              <a:t>State of the art CNN architectures</a:t>
            </a:r>
          </a:p>
          <a:p>
            <a:r>
              <a:rPr lang="en-US" dirty="0"/>
              <a:t>Feature representation and learning</a:t>
            </a:r>
          </a:p>
          <a:p>
            <a:r>
              <a:rPr lang="en-US" dirty="0"/>
              <a:t>Programming demo application (python)</a:t>
            </a:r>
          </a:p>
          <a:p>
            <a:r>
              <a:rPr lang="en-US" dirty="0"/>
              <a:t>Ground penetrating radars and applications</a:t>
            </a:r>
          </a:p>
          <a:p>
            <a:r>
              <a:rPr lang="en-US" dirty="0"/>
              <a:t>Input signals representation and classification (audio, image)</a:t>
            </a:r>
          </a:p>
          <a:p>
            <a:r>
              <a:rPr lang="en-US" dirty="0"/>
              <a:t>Millimeter-waves and object detection</a:t>
            </a:r>
          </a:p>
          <a:p>
            <a:r>
              <a:rPr lang="en-US" dirty="0"/>
              <a:t>Load balancing and optimal resource allocation</a:t>
            </a:r>
          </a:p>
          <a:p>
            <a:r>
              <a:rPr lang="en-US" dirty="0"/>
              <a:t>Optical communication and pattern recognition</a:t>
            </a:r>
          </a:p>
          <a:p>
            <a:r>
              <a:rPr lang="en-US" dirty="0"/>
              <a:t>Wi-Fi and indoor localization</a:t>
            </a:r>
          </a:p>
          <a:p>
            <a:r>
              <a:rPr lang="en-US" dirty="0"/>
              <a:t>AI for satellite communication</a:t>
            </a:r>
            <a:endParaRPr lang="en-IN" dirty="0"/>
          </a:p>
        </p:txBody>
      </p:sp>
    </p:spTree>
    <p:extLst>
      <p:ext uri="{BB962C8B-B14F-4D97-AF65-F5344CB8AC3E}">
        <p14:creationId xmlns:p14="http://schemas.microsoft.com/office/powerpoint/2010/main" val="19103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8684-B918-EE5B-ECC7-4792409BED17}"/>
              </a:ext>
            </a:extLst>
          </p:cNvPr>
          <p:cNvSpPr>
            <a:spLocks noGrp="1"/>
          </p:cNvSpPr>
          <p:nvPr>
            <p:ph type="title"/>
          </p:nvPr>
        </p:nvSpPr>
        <p:spPr/>
        <p:txBody>
          <a:bodyPr/>
          <a:lstStyle/>
          <a:p>
            <a:r>
              <a:rPr lang="en-US" dirty="0"/>
              <a:t>Convolution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1EEF54-2E54-C44F-A931-02A18E6E7395}"/>
                  </a:ext>
                </a:extLst>
              </p:cNvPr>
              <p:cNvSpPr>
                <a:spLocks noGrp="1"/>
              </p:cNvSpPr>
              <p:nvPr>
                <p:ph sz="quarter" idx="10"/>
              </p:nvPr>
            </p:nvSpPr>
            <p:spPr/>
            <p:txBody>
              <a:bodyPr/>
              <a:lstStyle/>
              <a:p>
                <a:r>
                  <a:rPr lang="en-US" dirty="0"/>
                  <a:t>Correlation</a:t>
                </a:r>
              </a:p>
              <a:p>
                <a:pPr lvl="1"/>
                <a14:m>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m:rPr>
                        <m:nor/>
                      </m:rPr>
                      <a:rPr lang="en-IN"/>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𝑑𝑧</m:t>
                        </m:r>
                      </m:e>
                    </m:nary>
                  </m:oMath>
                </a14:m>
                <a:endParaRPr lang="en-US" dirty="0"/>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m:rPr>
                        <m:nor/>
                      </m:rPr>
                      <a:rPr lang="en-IN"/>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m:rPr>
                        <m:nor/>
                      </m:rPr>
                      <a:rPr lang="en-IN"/>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Convolution</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𝐺</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IN"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nary>
                      <m:naryPr>
                        <m:limLoc m:val="undOvr"/>
                        <m:ctrlPr>
                          <a:rPr lang="en-US" b="0" i="1" smtClean="0">
                            <a:latin typeface="Cambria Math" panose="02040503050406030204" pitchFamily="18" charset="0"/>
                            <a:ea typeface="Cambria Math" panose="02040503050406030204" pitchFamily="18" charset="0"/>
                          </a:rPr>
                        </m:ctrlPr>
                      </m:naryPr>
                      <m:sub>
                        <m:r>
                          <m:rPr>
                            <m:brk m:alnAt="24"/>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𝑑𝑧</m:t>
                        </m:r>
                      </m:e>
                    </m:nary>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b="0" dirty="0"/>
              </a:p>
              <a:p>
                <a:pPr lvl="1"/>
                <a:r>
                  <a:rPr lang="en-IN" dirty="0"/>
                  <a:t>1D, 2D, 3D convolutions</a:t>
                </a:r>
              </a:p>
              <a:p>
                <a:r>
                  <a:rPr lang="en-IN" dirty="0"/>
                  <a:t>Images</a:t>
                </a:r>
              </a:p>
              <a:p>
                <a:pPr lvl="1"/>
                <a:r>
                  <a:rPr lang="en-IN" dirty="0"/>
                  <a:t>2D data </a:t>
                </a:r>
                <a:r>
                  <a:rPr lang="en-IN" dirty="0">
                    <a:sym typeface="Wingdings" panose="05000000000000000000" pitchFamily="2" charset="2"/>
                  </a:rPr>
                  <a:t> 2D Convolution</a:t>
                </a:r>
              </a:p>
              <a:p>
                <a:pPr lvl="1"/>
                <a:r>
                  <a:rPr lang="en-IN" dirty="0">
                    <a:sym typeface="Wingdings" panose="05000000000000000000" pitchFamily="2" charset="2"/>
                  </a:rPr>
                  <a:t>Kernal – 2D - </a:t>
                </a:r>
                <a14:m>
                  <m:oMath xmlns:m="http://schemas.openxmlformats.org/officeDocument/2006/math">
                    <m:r>
                      <a:rPr lang="en-US" b="0" i="1" smtClean="0">
                        <a:latin typeface="Cambria Math" panose="02040503050406030204" pitchFamily="18" charset="0"/>
                        <a:sym typeface="Wingdings" panose="05000000000000000000" pitchFamily="2" charset="2"/>
                      </a:rPr>
                      <m:t>𝑚</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𝑛</m:t>
                    </m:r>
                  </m:oMath>
                </a14:m>
                <a:r>
                  <a:rPr lang="en-US" b="0" dirty="0">
                    <a:sym typeface="Wingdings" panose="05000000000000000000" pitchFamily="2" charset="2"/>
                  </a:rPr>
                  <a:t> – Kernal signal domain</a:t>
                </a:r>
              </a:p>
              <a:p>
                <a:pPr lvl="1"/>
                <a14:m>
                  <m:oMath xmlns:m="http://schemas.openxmlformats.org/officeDocument/2006/math">
                    <m:r>
                      <a:rPr lang="en-US" b="0" i="1" smtClean="0">
                        <a:latin typeface="Cambria Math" panose="02040503050406030204" pitchFamily="18" charset="0"/>
                        <a:sym typeface="Wingdings" panose="05000000000000000000" pitchFamily="2" charset="2"/>
                      </a:rPr>
                      <m:t>𝑎</m:t>
                    </m:r>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𝑚</m:t>
                        </m:r>
                        <m:r>
                          <a:rPr lang="en-US" b="0" i="1" smtClean="0">
                            <a:latin typeface="Cambria Math" panose="02040503050406030204" pitchFamily="18" charset="0"/>
                            <a:sym typeface="Wingdings" panose="05000000000000000000" pitchFamily="2" charset="2"/>
                          </a:rPr>
                          <m:t>−1</m:t>
                        </m:r>
                      </m:num>
                      <m:den>
                        <m:r>
                          <a:rPr lang="en-US" b="0" i="1" smtClean="0">
                            <a:latin typeface="Cambria Math" panose="02040503050406030204" pitchFamily="18" charset="0"/>
                            <a:sym typeface="Wingdings" panose="05000000000000000000" pitchFamily="2" charset="2"/>
                          </a:rPr>
                          <m:t>2</m:t>
                        </m:r>
                      </m:den>
                    </m:f>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−1</m:t>
                        </m:r>
                      </m:num>
                      <m:den>
                        <m:r>
                          <a:rPr lang="en-US" b="0" i="1" smtClean="0">
                            <a:latin typeface="Cambria Math" panose="02040503050406030204" pitchFamily="18" charset="0"/>
                            <a:sym typeface="Wingdings" panose="05000000000000000000" pitchFamily="2" charset="2"/>
                          </a:rPr>
                          <m:t>2</m:t>
                        </m:r>
                      </m:den>
                    </m:f>
                  </m:oMath>
                </a14:m>
                <a:r>
                  <a:rPr lang="en-US" b="0" dirty="0">
                    <a:sym typeface="Wingdings" panose="05000000000000000000" pitchFamily="2" charset="2"/>
                  </a:rPr>
                  <a:t> - </a:t>
                </a:r>
                <a:r>
                  <a:rPr lang="en-US" b="0" dirty="0" err="1">
                    <a:sym typeface="Wingdings" panose="05000000000000000000" pitchFamily="2" charset="2"/>
                  </a:rPr>
                  <a:t>a,b</a:t>
                </a:r>
                <a:r>
                  <a:rPr lang="en-US" b="0" dirty="0">
                    <a:sym typeface="Wingdings" panose="05000000000000000000" pitchFamily="2" charset="2"/>
                  </a:rPr>
                  <a:t> are assumed to be odd integers</a:t>
                </a:r>
              </a:p>
              <a:p>
                <a:pPr lvl="1"/>
                <a14:m>
                  <m:oMath xmlns:m="http://schemas.openxmlformats.org/officeDocument/2006/math">
                    <m:r>
                      <a:rPr lang="en-US" b="0" i="1" smtClean="0">
                        <a:latin typeface="Cambria Math" panose="02040503050406030204" pitchFamily="18" charset="0"/>
                        <a:sym typeface="Wingdings" panose="05000000000000000000" pitchFamily="2" charset="2"/>
                      </a:rPr>
                      <m:t>𝑤</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𝑓</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𝑦</m:t>
                        </m:r>
                      </m:e>
                    </m:d>
                    <m:r>
                      <a:rPr lang="en-US" b="0" i="1" smtClean="0">
                        <a:latin typeface="Cambria Math" panose="02040503050406030204" pitchFamily="18" charset="0"/>
                        <a:sym typeface="Wingdings" panose="05000000000000000000" pitchFamily="2" charset="2"/>
                      </a:rPr>
                      <m:t>=</m:t>
                    </m:r>
                    <m:nary>
                      <m:naryPr>
                        <m:chr m:val="∑"/>
                        <m:ctrlPr>
                          <a:rPr lang="en-US" b="0" i="1" smtClean="0">
                            <a:latin typeface="Cambria Math" panose="02040503050406030204" pitchFamily="18" charset="0"/>
                            <a:sym typeface="Wingdings" panose="05000000000000000000" pitchFamily="2" charset="2"/>
                          </a:rPr>
                        </m:ctrlPr>
                      </m:naryPr>
                      <m:sub>
                        <m:r>
                          <m:rPr>
                            <m:brk m:alnAt="23"/>
                          </m:rP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𝑎</m:t>
                        </m:r>
                      </m:sub>
                      <m:sup>
                        <m:r>
                          <a:rPr lang="en-US" b="0" i="1" smtClean="0">
                            <a:latin typeface="Cambria Math" panose="02040503050406030204" pitchFamily="18" charset="0"/>
                            <a:sym typeface="Wingdings" panose="05000000000000000000" pitchFamily="2" charset="2"/>
                          </a:rPr>
                          <m:t>𝑎</m:t>
                        </m:r>
                      </m:sup>
                      <m:e>
                        <m:nary>
                          <m:naryPr>
                            <m:chr m:val="∑"/>
                            <m:ctrlPr>
                              <a:rPr lang="en-US" b="0" i="1" smtClean="0">
                                <a:latin typeface="Cambria Math" panose="02040503050406030204" pitchFamily="18" charset="0"/>
                                <a:sym typeface="Wingdings" panose="05000000000000000000" pitchFamily="2" charset="2"/>
                              </a:rPr>
                            </m:ctrlPr>
                          </m:naryPr>
                          <m:sub>
                            <m:r>
                              <m:rPr>
                                <m:brk m:alnAt="23"/>
                              </m:rPr>
                              <a:rPr lang="en-US" b="0" i="1" smtClean="0">
                                <a:latin typeface="Cambria Math" panose="02040503050406030204" pitchFamily="18" charset="0"/>
                                <a:sym typeface="Wingdings" panose="05000000000000000000" pitchFamily="2" charset="2"/>
                              </a:rPr>
                              <m:t>𝑡</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sub>
                          <m:sup>
                            <m:r>
                              <a:rPr lang="en-US" b="0" i="1" smtClean="0">
                                <a:latin typeface="Cambria Math" panose="02040503050406030204" pitchFamily="18" charset="0"/>
                                <a:sym typeface="Wingdings" panose="05000000000000000000" pitchFamily="2" charset="2"/>
                              </a:rPr>
                              <m:t>𝑏</m:t>
                            </m:r>
                          </m:sup>
                          <m:e>
                            <m:d>
                              <m:dPr>
                                <m:begChr m:val="["/>
                                <m:endChr m:val="]"/>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𝑤</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𝑡</m:t>
                                    </m:r>
                                  </m:e>
                                </m:d>
                                <m:r>
                                  <a:rPr lang="en-US" b="0" i="1" smtClean="0">
                                    <a:latin typeface="Cambria Math" panose="02040503050406030204" pitchFamily="18" charset="0"/>
                                    <a:sym typeface="Wingdings" panose="05000000000000000000" pitchFamily="2" charset="2"/>
                                  </a:rPr>
                                  <m:t>𝑓</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𝑥</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𝑠</m:t>
                                    </m:r>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𝑦</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𝑡</m:t>
                                    </m:r>
                                  </m:e>
                                </m:d>
                              </m:e>
                            </m:d>
                          </m:e>
                        </m:nary>
                      </m:e>
                    </m:nary>
                    <m:r>
                      <a:rPr lang="en-US" b="0" i="1" smtClean="0">
                        <a:latin typeface="Cambria Math" panose="02040503050406030204" pitchFamily="18" charset="0"/>
                        <a:sym typeface="Wingdings" panose="05000000000000000000" pitchFamily="2" charset="2"/>
                      </a:rPr>
                      <m:t> </m:t>
                    </m:r>
                  </m:oMath>
                </a14:m>
                <a:endParaRPr lang="en-US" b="0" dirty="0">
                  <a:sym typeface="Wingdings" panose="05000000000000000000" pitchFamily="2" charset="2"/>
                </a:endParaRPr>
              </a:p>
              <a:p>
                <a:endParaRPr lang="en-US" b="0" dirty="0">
                  <a:sym typeface="Wingdings" panose="05000000000000000000" pitchFamily="2" charset="2"/>
                </a:endParaRPr>
              </a:p>
              <a:p>
                <a:pPr lvl="1"/>
                <a:endParaRPr lang="en-IN" dirty="0"/>
              </a:p>
            </p:txBody>
          </p:sp>
        </mc:Choice>
        <mc:Fallback xmlns="">
          <p:sp>
            <p:nvSpPr>
              <p:cNvPr id="3" name="Content Placeholder 2">
                <a:extLst>
                  <a:ext uri="{FF2B5EF4-FFF2-40B4-BE49-F238E27FC236}">
                    <a16:creationId xmlns:a16="http://schemas.microsoft.com/office/drawing/2014/main" id="{C41EEF54-2E54-C44F-A931-02A18E6E7395}"/>
                  </a:ext>
                </a:extLst>
              </p:cNvPr>
              <p:cNvSpPr>
                <a:spLocks noGrp="1" noRot="1" noChangeAspect="1" noMove="1" noResize="1" noEditPoints="1" noAdjustHandles="1" noChangeArrowheads="1" noChangeShapeType="1" noTextEdit="1"/>
              </p:cNvSpPr>
              <p:nvPr>
                <p:ph sz="quarter" idx="10"/>
              </p:nvPr>
            </p:nvSpPr>
            <p:spPr>
              <a:blipFill>
                <a:blip r:embed="rId2"/>
                <a:stretch>
                  <a:fillRect t="-2354"/>
                </a:stretch>
              </a:blipFill>
            </p:spPr>
            <p:txBody>
              <a:bodyPr/>
              <a:lstStyle/>
              <a:p>
                <a:r>
                  <a:rPr lang="en-IN">
                    <a:noFill/>
                  </a:rPr>
                  <a:t> </a:t>
                </a:r>
              </a:p>
            </p:txBody>
          </p:sp>
        </mc:Fallback>
      </mc:AlternateContent>
    </p:spTree>
    <p:extLst>
      <p:ext uri="{BB962C8B-B14F-4D97-AF65-F5344CB8AC3E}">
        <p14:creationId xmlns:p14="http://schemas.microsoft.com/office/powerpoint/2010/main" val="147467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FBAF-4839-97E9-4329-D4F0E83475CE}"/>
              </a:ext>
            </a:extLst>
          </p:cNvPr>
          <p:cNvSpPr>
            <a:spLocks noGrp="1"/>
          </p:cNvSpPr>
          <p:nvPr>
            <p:ph type="title"/>
          </p:nvPr>
        </p:nvSpPr>
        <p:spPr/>
        <p:txBody>
          <a:bodyPr/>
          <a:lstStyle/>
          <a:p>
            <a:r>
              <a:rPr lang="en-US" dirty="0"/>
              <a:t>Convolutional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E9EE61-C9B6-A081-732C-C39B00423EEF}"/>
                  </a:ext>
                </a:extLst>
              </p:cNvPr>
              <p:cNvSpPr>
                <a:spLocks noGrp="1"/>
              </p:cNvSpPr>
              <p:nvPr>
                <p:ph sz="quarter" idx="10"/>
              </p:nvPr>
            </p:nvSpPr>
            <p:spPr/>
            <p:txBody>
              <a:bodyPr>
                <a:normAutofit fontScale="92500" lnSpcReduction="20000"/>
              </a:bodyPr>
              <a:lstStyle/>
              <a:p>
                <a:r>
                  <a:rPr lang="en-US" dirty="0"/>
                  <a:t>Distinguished from other NNs by their superior performance with image, speech, audio signal input processing</a:t>
                </a:r>
              </a:p>
              <a:p>
                <a:r>
                  <a:rPr lang="en-US" dirty="0"/>
                  <a:t>Used for classification, object recognition and computer vision tasks</a:t>
                </a:r>
              </a:p>
              <a:p>
                <a:r>
                  <a:rPr lang="en-US" dirty="0"/>
                  <a:t>CNNs have three main types of layers</a:t>
                </a:r>
              </a:p>
              <a:p>
                <a:pPr lvl="1"/>
                <a:r>
                  <a:rPr lang="en-US" dirty="0"/>
                  <a:t>Convolutional layer</a:t>
                </a:r>
              </a:p>
              <a:p>
                <a:pPr lvl="2"/>
                <a:r>
                  <a:rPr lang="en-US" dirty="0"/>
                  <a:t>Core building block of CNN</a:t>
                </a:r>
              </a:p>
              <a:p>
                <a:pPr lvl="2"/>
                <a:r>
                  <a:rPr lang="en-US" dirty="0"/>
                  <a:t>Requires – Input data, a filter/mask/kernel/feature detector, a feature map</a:t>
                </a:r>
              </a:p>
              <a:p>
                <a:pPr lvl="2"/>
                <a:r>
                  <a:rPr lang="en-US" dirty="0"/>
                  <a:t>Feature detector is a 2-D array of weights which represent part of the image</a:t>
                </a:r>
              </a:p>
              <a:p>
                <a:pPr lvl="2"/>
                <a:r>
                  <a:rPr lang="en-US" dirty="0"/>
                  <a:t>Typical filter size is 3x3 matrix</a:t>
                </a:r>
              </a:p>
              <a:p>
                <a:pPr lvl="2"/>
                <a:r>
                  <a:rPr lang="en-US" dirty="0"/>
                  <a:t>The dot product of filter and an area of image is fed into an output array/feature map/activation map convolved feature</a:t>
                </a:r>
              </a:p>
              <a:p>
                <a:pPr lvl="2"/>
                <a:r>
                  <a:rPr lang="en-US" dirty="0"/>
                  <a:t>The weights remain fixed in the feature detector as it strides across the input which is known as parameter sharing</a:t>
                </a:r>
              </a:p>
              <a:p>
                <a:pPr lvl="2"/>
                <a:r>
                  <a:rPr lang="en-US" dirty="0"/>
                  <a:t>Some parameters like the weight values adjust during training through the process of backpropagation/gradient descent</a:t>
                </a:r>
              </a:p>
              <a:p>
                <a:pPr lvl="1"/>
                <a:r>
                  <a:rPr lang="en-US" dirty="0"/>
                  <a:t>Pooling layer</a:t>
                </a:r>
              </a:p>
              <a:p>
                <a:pPr lvl="1"/>
                <a:r>
                  <a:rPr lang="en-US" dirty="0"/>
                  <a:t>Pooling and convolutional layers use </a:t>
                </a:r>
                <a:r>
                  <a:rPr lang="en-US" dirty="0" err="1"/>
                  <a:t>ReLU</a:t>
                </a:r>
                <a:r>
                  <a:rPr lang="en-US" dirty="0"/>
                  <a:t> activation function - typically</a:t>
                </a:r>
              </a:p>
              <a:p>
                <a:pPr lvl="1"/>
                <a:r>
                  <a:rPr lang="en-US" dirty="0"/>
                  <a:t>Fully connected layer</a:t>
                </a:r>
              </a:p>
              <a:p>
                <a:pPr lvl="1"/>
                <a:r>
                  <a:rPr lang="en-US" dirty="0"/>
                  <a:t>Hyper parameters</a:t>
                </a:r>
              </a:p>
              <a:p>
                <a:pPr lvl="2"/>
                <a:r>
                  <a:rPr lang="en-US" dirty="0"/>
                  <a:t>Number of filters</a:t>
                </a:r>
              </a:p>
              <a:p>
                <a:pPr lvl="2"/>
                <a:r>
                  <a:rPr lang="en-US" dirty="0"/>
                  <a:t>Stride value</a:t>
                </a:r>
              </a:p>
              <a:p>
                <a:pPr lvl="2"/>
                <a:r>
                  <a:rPr lang="en-US" dirty="0"/>
                  <a:t>Zero-padding</a:t>
                </a:r>
              </a:p>
              <a:p>
                <a:pPr lvl="1"/>
                <a:r>
                  <a:rPr lang="en-US" dirty="0"/>
                  <a:t>The size of the output </a:t>
                </a:r>
                <a14:m>
                  <m:oMath xmlns:m="http://schemas.openxmlformats.org/officeDocument/2006/math">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Y</m:t>
                        </m:r>
                      </m:e>
                      <m:sub>
                        <m:r>
                          <m:rPr>
                            <m:sty m:val="p"/>
                          </m:rPr>
                          <a:rPr lang="en-IN" b="0" i="0" smtClean="0">
                            <a:latin typeface="Cambria Math" panose="02040503050406030204" pitchFamily="18" charset="0"/>
                          </a:rPr>
                          <m:t>size</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𝑠𝑖𝑧𝑒</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𝐾</m:t>
                        </m:r>
                      </m:e>
                      <m:sub>
                        <m:r>
                          <a:rPr lang="en-IN" b="0" i="1" smtClean="0">
                            <a:latin typeface="Cambria Math" panose="02040503050406030204" pitchFamily="18" charset="0"/>
                          </a:rPr>
                          <m:t>𝑠𝑖𝑧𝑒</m:t>
                        </m:r>
                      </m:sub>
                    </m:sSub>
                    <m:r>
                      <a:rPr lang="en-IN" b="0" i="1" smtClean="0">
                        <a:latin typeface="Cambria Math" panose="02040503050406030204" pitchFamily="18" charset="0"/>
                      </a:rPr>
                      <m:t>+1</m:t>
                    </m:r>
                  </m:oMath>
                </a14:m>
                <a:endParaRPr lang="en-IN" b="0" dirty="0"/>
              </a:p>
              <a:p>
                <a:pPr lvl="1"/>
                <a14:m>
                  <m:oMath xmlns:m="http://schemas.openxmlformats.org/officeDocument/2006/math">
                    <m:r>
                      <a:rPr lang="en-IN" b="0" i="1" smtClean="0">
                        <a:latin typeface="Cambria Math" panose="02040503050406030204" pitchFamily="18" charset="0"/>
                      </a:rPr>
                      <m:t>𝑐𝑜𝑛𝑣</m:t>
                    </m:r>
                    <m:d>
                      <m:dPr>
                        <m:ctrlPr>
                          <a:rPr lang="en-IN" b="0" i="1" smtClean="0">
                            <a:latin typeface="Cambria Math" panose="02040503050406030204" pitchFamily="18" charset="0"/>
                          </a:rPr>
                        </m:ctrlPr>
                      </m:dPr>
                      <m:e>
                        <m:r>
                          <a:rPr lang="en-IN" b="0" i="1" smtClean="0">
                            <a:latin typeface="Cambria Math" panose="02040503050406030204" pitchFamily="18" charset="0"/>
                          </a:rPr>
                          <m:t>𝐼</m:t>
                        </m:r>
                        <m:r>
                          <a:rPr lang="en-IN" b="0" i="1" smtClean="0">
                            <a:latin typeface="Cambria Math" panose="02040503050406030204" pitchFamily="18" charset="0"/>
                          </a:rPr>
                          <m:t>,</m:t>
                        </m:r>
                        <m:r>
                          <a:rPr lang="en-IN" b="0" i="1" smtClean="0">
                            <a:latin typeface="Cambria Math" panose="02040503050406030204" pitchFamily="18" charset="0"/>
                          </a:rPr>
                          <m:t>𝐾</m:t>
                        </m:r>
                      </m:e>
                    </m:d>
                    <m:r>
                      <a:rPr lang="en-IN" b="0" i="1" smtClean="0">
                        <a:latin typeface="Cambria Math" panose="02040503050406030204" pitchFamily="18" charset="0"/>
                      </a:rPr>
                      <m:t>=</m:t>
                    </m:r>
                    <m:r>
                      <a:rPr lang="en-IN" b="0" i="1" smtClean="0">
                        <a:latin typeface="Cambria Math" panose="02040503050406030204" pitchFamily="18" charset="0"/>
                      </a:rPr>
                      <m:t>𝐶𝑜𝑟𝑟</m:t>
                    </m:r>
                    <m:d>
                      <m:dPr>
                        <m:ctrlPr>
                          <a:rPr lang="en-IN" b="0" i="1" smtClean="0">
                            <a:latin typeface="Cambria Math" panose="02040503050406030204" pitchFamily="18" charset="0"/>
                          </a:rPr>
                        </m:ctrlPr>
                      </m:dPr>
                      <m:e>
                        <m:r>
                          <a:rPr lang="en-IN" b="0" i="1" smtClean="0">
                            <a:latin typeface="Cambria Math" panose="02040503050406030204" pitchFamily="18" charset="0"/>
                          </a:rPr>
                          <m:t>𝐼</m:t>
                        </m:r>
                        <m:r>
                          <a:rPr lang="en-IN" b="0" i="1" smtClean="0">
                            <a:latin typeface="Cambria Math" panose="02040503050406030204" pitchFamily="18" charset="0"/>
                          </a:rPr>
                          <m:t>, </m:t>
                        </m:r>
                        <m:r>
                          <a:rPr lang="en-IN" b="0" i="1" smtClean="0">
                            <a:latin typeface="Cambria Math" panose="02040503050406030204" pitchFamily="18" charset="0"/>
                          </a:rPr>
                          <m:t>𝑟𝑜𝑡</m:t>
                        </m:r>
                        <m:r>
                          <a:rPr lang="en-IN" b="0" i="1" smtClean="0">
                            <a:latin typeface="Cambria Math" panose="02040503050406030204" pitchFamily="18" charset="0"/>
                          </a:rPr>
                          <m:t>180</m:t>
                        </m:r>
                        <m:d>
                          <m:dPr>
                            <m:ctrlPr>
                              <a:rPr lang="en-IN" b="0" i="1" smtClean="0">
                                <a:latin typeface="Cambria Math" panose="02040503050406030204" pitchFamily="18" charset="0"/>
                              </a:rPr>
                            </m:ctrlPr>
                          </m:dPr>
                          <m:e>
                            <m:r>
                              <a:rPr lang="en-IN" b="0" i="1" smtClean="0">
                                <a:latin typeface="Cambria Math" panose="02040503050406030204" pitchFamily="18" charset="0"/>
                              </a:rPr>
                              <m:t>𝐾</m:t>
                            </m:r>
                          </m:e>
                        </m:d>
                      </m:e>
                    </m:d>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𝐾</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𝐼</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𝑟𝑜𝑡</m:t>
                    </m:r>
                    <m:r>
                      <a:rPr lang="en-IN" b="0" i="1" smtClean="0">
                        <a:latin typeface="Cambria Math" panose="02040503050406030204" pitchFamily="18" charset="0"/>
                        <a:ea typeface="Cambria Math" panose="02040503050406030204" pitchFamily="18" charset="0"/>
                      </a:rPr>
                      <m:t>180(</m:t>
                    </m:r>
                    <m:r>
                      <a:rPr lang="en-IN" b="0" i="1" smtClean="0">
                        <a:latin typeface="Cambria Math" panose="02040503050406030204" pitchFamily="18" charset="0"/>
                        <a:ea typeface="Cambria Math" panose="02040503050406030204" pitchFamily="18" charset="0"/>
                      </a:rPr>
                      <m:t>𝐾</m:t>
                    </m:r>
                    <m:r>
                      <a:rPr lang="en-IN" b="0" i="1" smtClean="0">
                        <a:latin typeface="Cambria Math" panose="02040503050406030204" pitchFamily="18" charset="0"/>
                        <a:ea typeface="Cambria Math" panose="02040503050406030204" pitchFamily="18" charset="0"/>
                      </a:rPr>
                      <m:t>)</m:t>
                    </m:r>
                  </m:oMath>
                </a14:m>
                <a:endParaRPr lang="en-IN" b="0" dirty="0"/>
              </a:p>
              <a:p>
                <a:pPr lvl="1"/>
                <a:r>
                  <a:rPr lang="en-US" dirty="0"/>
                  <a:t>Forward propagation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𝑖</m:t>
                        </m:r>
                      </m:sub>
                    </m:sSub>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𝐾</m:t>
                            </m:r>
                          </m:e>
                          <m:sub>
                            <m:r>
                              <a:rPr lang="en-IN" b="0" i="1" smtClean="0">
                                <a:latin typeface="Cambria Math" panose="02040503050406030204" pitchFamily="18" charset="0"/>
                              </a:rPr>
                              <m:t>𝑖𝑗</m:t>
                            </m:r>
                          </m:sub>
                        </m:sSub>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=1,2,…</m:t>
                        </m:r>
                        <m:r>
                          <a:rPr lang="en-IN" b="0" i="1" smtClean="0">
                            <a:latin typeface="Cambria Math" panose="02040503050406030204" pitchFamily="18" charset="0"/>
                          </a:rPr>
                          <m:t>𝑑</m:t>
                        </m:r>
                      </m:e>
                    </m:nary>
                  </m:oMath>
                </a14:m>
                <a:endParaRPr lang="en-US"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m:t>
                    </m:r>
                    <m:r>
                      <a:rPr lang="en-IN" b="0" i="1" smtClean="0">
                        <a:latin typeface="Cambria Math" panose="02040503050406030204" pitchFamily="18" charset="0"/>
                      </a:rPr>
                      <m:t>𝐾</m:t>
                    </m:r>
                    <m:r>
                      <a:rPr lang="en-IN" b="0" i="1" smtClean="0">
                        <a:latin typeface="Cambria Math" panose="02040503050406030204" pitchFamily="18" charset="0"/>
                      </a:rPr>
                      <m:t>.|⋆</m:t>
                    </m:r>
                    <m:r>
                      <a:rPr lang="en-IN" b="0" i="1" smtClean="0">
                        <a:latin typeface="Cambria Math" panose="02040503050406030204" pitchFamily="18" charset="0"/>
                      </a:rPr>
                      <m:t>𝑋</m:t>
                    </m:r>
                  </m:oMath>
                </a14:m>
                <a:endParaRPr lang="en-IN" b="0" dirty="0"/>
              </a:p>
              <a:p>
                <a:pPr lvl="1"/>
                <a:r>
                  <a:rPr lang="en-US" b="0" i="0" dirty="0">
                    <a:solidFill>
                      <a:srgbClr val="0F0F0F"/>
                    </a:solidFill>
                    <a:effectLst/>
                    <a:latin typeface="Söhne"/>
                  </a:rPr>
                  <a:t>Convolution layer is generalization of dense layer – fully </a:t>
                </a:r>
                <a:r>
                  <a:rPr lang="en-US" b="0" i="0">
                    <a:solidFill>
                      <a:srgbClr val="0F0F0F"/>
                    </a:solidFill>
                    <a:effectLst/>
                    <a:latin typeface="Söhne"/>
                  </a:rPr>
                  <a:t>connected layer</a:t>
                </a: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4E9EE61-C9B6-A081-732C-C39B00423EEF}"/>
                  </a:ext>
                </a:extLst>
              </p:cNvPr>
              <p:cNvSpPr>
                <a:spLocks noGrp="1" noRot="1" noChangeAspect="1" noMove="1" noResize="1" noEditPoints="1" noAdjustHandles="1" noChangeArrowheads="1" noChangeShapeType="1" noTextEdit="1"/>
              </p:cNvSpPr>
              <p:nvPr>
                <p:ph sz="quarter" idx="10"/>
              </p:nvPr>
            </p:nvSpPr>
            <p:spPr>
              <a:blipFill>
                <a:blip r:embed="rId2"/>
                <a:stretch>
                  <a:fillRect t="-1331" b="-819"/>
                </a:stretch>
              </a:blipFill>
            </p:spPr>
            <p:txBody>
              <a:bodyPr/>
              <a:lstStyle/>
              <a:p>
                <a:r>
                  <a:rPr lang="en-IN">
                    <a:noFill/>
                  </a:rPr>
                  <a:t> </a:t>
                </a:r>
              </a:p>
            </p:txBody>
          </p:sp>
        </mc:Fallback>
      </mc:AlternateContent>
    </p:spTree>
    <p:extLst>
      <p:ext uri="{BB962C8B-B14F-4D97-AF65-F5344CB8AC3E}">
        <p14:creationId xmlns:p14="http://schemas.microsoft.com/office/powerpoint/2010/main" val="318390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B90A-D6CB-6966-F486-4946F01D542D}"/>
              </a:ext>
            </a:extLst>
          </p:cNvPr>
          <p:cNvSpPr>
            <a:spLocks noGrp="1"/>
          </p:cNvSpPr>
          <p:nvPr>
            <p:ph type="title"/>
          </p:nvPr>
        </p:nvSpPr>
        <p:spPr/>
        <p:txBody>
          <a:bodyPr/>
          <a:lstStyle/>
          <a:p>
            <a:r>
              <a:rPr lang="en-US" dirty="0"/>
              <a:t>CNN</a:t>
            </a:r>
            <a:endParaRPr lang="en-IN" dirty="0"/>
          </a:p>
        </p:txBody>
      </p:sp>
      <p:sp>
        <p:nvSpPr>
          <p:cNvPr id="3" name="Content Placeholder 2">
            <a:extLst>
              <a:ext uri="{FF2B5EF4-FFF2-40B4-BE49-F238E27FC236}">
                <a16:creationId xmlns:a16="http://schemas.microsoft.com/office/drawing/2014/main" id="{85B4DEAC-26B0-1C85-CFEF-8296EF322213}"/>
              </a:ext>
            </a:extLst>
          </p:cNvPr>
          <p:cNvSpPr>
            <a:spLocks noGrp="1"/>
          </p:cNvSpPr>
          <p:nvPr>
            <p:ph sz="quarter" idx="10"/>
          </p:nvPr>
        </p:nvSpPr>
        <p:spPr/>
        <p:txBody>
          <a:bodyPr>
            <a:normAutofit fontScale="92500" lnSpcReduction="10000"/>
          </a:bodyPr>
          <a:lstStyle/>
          <a:p>
            <a:r>
              <a:rPr lang="en-US" dirty="0"/>
              <a:t>Multiple hidden layers</a:t>
            </a:r>
          </a:p>
          <a:p>
            <a:r>
              <a:rPr lang="en-US" dirty="0"/>
              <a:t>CNN layers</a:t>
            </a:r>
          </a:p>
          <a:p>
            <a:pPr lvl="1"/>
            <a:r>
              <a:rPr lang="en-US" dirty="0"/>
              <a:t>Convolutional layer</a:t>
            </a:r>
          </a:p>
          <a:p>
            <a:pPr lvl="2"/>
            <a:r>
              <a:rPr lang="en-US" dirty="0"/>
              <a:t>Convolved feature or activation map</a:t>
            </a:r>
          </a:p>
          <a:p>
            <a:pPr lvl="1"/>
            <a:r>
              <a:rPr lang="en-US" dirty="0"/>
              <a:t>Activation function – ex. </a:t>
            </a:r>
            <a:r>
              <a:rPr lang="en-US" dirty="0" err="1"/>
              <a:t>ReLU</a:t>
            </a:r>
            <a:endParaRPr lang="en-US" dirty="0"/>
          </a:p>
          <a:p>
            <a:pPr lvl="1"/>
            <a:r>
              <a:rPr lang="en-US" dirty="0"/>
              <a:t>Pooling Layer</a:t>
            </a:r>
          </a:p>
          <a:p>
            <a:pPr lvl="1"/>
            <a:r>
              <a:rPr lang="en-US" dirty="0"/>
              <a:t>Fully Connected Layer</a:t>
            </a:r>
          </a:p>
          <a:p>
            <a:r>
              <a:rPr lang="en-US" dirty="0"/>
              <a:t>Multiple kernels</a:t>
            </a:r>
          </a:p>
          <a:p>
            <a:pPr lvl="1"/>
            <a:r>
              <a:rPr lang="en-US" dirty="0"/>
              <a:t>16 Kernels </a:t>
            </a:r>
            <a:r>
              <a:rPr lang="en-US" dirty="0">
                <a:sym typeface="Wingdings" panose="05000000000000000000" pitchFamily="2" charset="2"/>
              </a:rPr>
              <a:t> 16 Convolutions 16 Feature Maps  16 Activation Maps  Pooling  16 pooled output</a:t>
            </a:r>
          </a:p>
          <a:p>
            <a:pPr lvl="1"/>
            <a:r>
              <a:rPr lang="en-US" dirty="0">
                <a:sym typeface="Wingdings" panose="05000000000000000000" pitchFamily="2" charset="2"/>
              </a:rPr>
              <a:t>Hyper parameter</a:t>
            </a:r>
          </a:p>
          <a:p>
            <a:pPr lvl="2"/>
            <a:r>
              <a:rPr lang="en-US" dirty="0">
                <a:sym typeface="Wingdings" panose="05000000000000000000" pitchFamily="2" charset="2"/>
              </a:rPr>
              <a:t>Number of Kernels (Feature maps)</a:t>
            </a:r>
          </a:p>
          <a:p>
            <a:pPr lvl="2"/>
            <a:r>
              <a:rPr lang="en-US" dirty="0">
                <a:sym typeface="Wingdings" panose="05000000000000000000" pitchFamily="2" charset="2"/>
              </a:rPr>
              <a:t>Stride  </a:t>
            </a:r>
          </a:p>
          <a:p>
            <a:pPr lvl="1"/>
            <a:r>
              <a:rPr lang="en-US" dirty="0">
                <a:sym typeface="Wingdings" panose="05000000000000000000" pitchFamily="2" charset="2"/>
              </a:rPr>
              <a:t>The weights of the kernels are the network of parameters to be learnt</a:t>
            </a:r>
          </a:p>
          <a:p>
            <a:r>
              <a:rPr lang="en-US" dirty="0">
                <a:sym typeface="Wingdings" panose="05000000000000000000" pitchFamily="2" charset="2"/>
              </a:rPr>
              <a:t>Pooling layer</a:t>
            </a:r>
          </a:p>
          <a:p>
            <a:pPr lvl="1"/>
            <a:r>
              <a:rPr lang="en-US" dirty="0">
                <a:sym typeface="Wingdings" panose="05000000000000000000" pitchFamily="2" charset="2"/>
              </a:rPr>
              <a:t>Down sampling operation that reduces the dimensionality of the feature map</a:t>
            </a:r>
          </a:p>
          <a:p>
            <a:pPr lvl="1"/>
            <a:r>
              <a:rPr lang="en-US" dirty="0">
                <a:sym typeface="Wingdings" panose="05000000000000000000" pitchFamily="2" charset="2"/>
              </a:rPr>
              <a:t>Rectified feature map goes through a pooling layer to generate a pooled feature map</a:t>
            </a:r>
          </a:p>
          <a:p>
            <a:pPr lvl="1"/>
            <a:r>
              <a:rPr lang="en-US" dirty="0">
                <a:sym typeface="Wingdings" panose="05000000000000000000" pitchFamily="2" charset="2"/>
              </a:rPr>
              <a:t>Pooling operation/kernel size is the size of the filter matrix used for pooling the feature map</a:t>
            </a:r>
          </a:p>
          <a:p>
            <a:pPr lvl="1"/>
            <a:r>
              <a:rPr lang="en-US" dirty="0">
                <a:sym typeface="Wingdings" panose="05000000000000000000" pitchFamily="2" charset="2"/>
              </a:rPr>
              <a:t>Uses various filters to identify different parts of the image like edges, corners, body, feathers, eyes, and beak</a:t>
            </a:r>
          </a:p>
          <a:p>
            <a:pPr lvl="1"/>
            <a:r>
              <a:rPr lang="en-US" dirty="0">
                <a:sym typeface="Wingdings" panose="05000000000000000000" pitchFamily="2" charset="2"/>
              </a:rPr>
              <a:t>Each pooled output is flattened – conversion of 2-dimensional pooled map into long continuous linear vector</a:t>
            </a:r>
          </a:p>
          <a:p>
            <a:r>
              <a:rPr lang="en-US" dirty="0">
                <a:sym typeface="Wingdings" panose="05000000000000000000" pitchFamily="2" charset="2"/>
              </a:rPr>
              <a:t>GANs are a class of CNNs</a:t>
            </a:r>
          </a:p>
          <a:p>
            <a:pPr lvl="1"/>
            <a:endParaRPr lang="en-US" dirty="0">
              <a:sym typeface="Wingdings" panose="05000000000000000000" pitchFamily="2" charset="2"/>
            </a:endParaRPr>
          </a:p>
        </p:txBody>
      </p:sp>
    </p:spTree>
    <p:extLst>
      <p:ext uri="{BB962C8B-B14F-4D97-AF65-F5344CB8AC3E}">
        <p14:creationId xmlns:p14="http://schemas.microsoft.com/office/powerpoint/2010/main" val="6994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DFDE-DAF0-01F2-43D6-CB2B997ED138}"/>
              </a:ext>
            </a:extLst>
          </p:cNvPr>
          <p:cNvSpPr>
            <a:spLocks noGrp="1"/>
          </p:cNvSpPr>
          <p:nvPr>
            <p:ph type="title"/>
          </p:nvPr>
        </p:nvSpPr>
        <p:spPr/>
        <p:txBody>
          <a:bodyPr/>
          <a:lstStyle/>
          <a:p>
            <a:r>
              <a:rPr lang="en-US" dirty="0"/>
              <a:t>CNN – Implementation Layers</a:t>
            </a:r>
          </a:p>
        </p:txBody>
      </p:sp>
      <p:pic>
        <p:nvPicPr>
          <p:cNvPr id="1026" name="Picture 2">
            <a:extLst>
              <a:ext uri="{FF2B5EF4-FFF2-40B4-BE49-F238E27FC236}">
                <a16:creationId xmlns:a16="http://schemas.microsoft.com/office/drawing/2014/main" id="{480A8AEE-00F5-F4DE-407C-64D54038BC47}"/>
              </a:ext>
            </a:extLst>
          </p:cNvPr>
          <p:cNvPicPr>
            <a:picLocks noGrp="1" noChangeAspect="1" noChangeArrowheads="1"/>
          </p:cNvPicPr>
          <p:nvPr>
            <p:ph sz="quarter" idx="10"/>
          </p:nvPr>
        </p:nvPicPr>
        <p:blipFill>
          <a:blip r:embed="rId2" cstate="email">
            <a:extLst>
              <a:ext uri="{28A0092B-C50C-407E-A947-70E740481C1C}">
                <a14:useLocalDpi xmlns:a14="http://schemas.microsoft.com/office/drawing/2010/main" val="0"/>
              </a:ext>
            </a:extLst>
          </a:blip>
          <a:srcRect/>
          <a:stretch>
            <a:fillRect/>
          </a:stretch>
        </p:blipFill>
        <p:spPr bwMode="auto">
          <a:xfrm>
            <a:off x="2024165" y="401474"/>
            <a:ext cx="7670800" cy="2603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1DDCCA9-E2EC-300D-F453-B087B9E060EE}"/>
              </a:ext>
            </a:extLst>
          </p:cNvPr>
          <p:cNvPicPr>
            <a:picLocks noChangeAspect="1"/>
          </p:cNvPicPr>
          <p:nvPr/>
        </p:nvPicPr>
        <p:blipFill>
          <a:blip r:embed="rId3"/>
          <a:stretch>
            <a:fillRect/>
          </a:stretch>
        </p:blipFill>
        <p:spPr>
          <a:xfrm>
            <a:off x="960480" y="3004974"/>
            <a:ext cx="10196118" cy="3534974"/>
          </a:xfrm>
          <a:prstGeom prst="rect">
            <a:avLst/>
          </a:prstGeom>
        </p:spPr>
      </p:pic>
    </p:spTree>
    <p:extLst>
      <p:ext uri="{BB962C8B-B14F-4D97-AF65-F5344CB8AC3E}">
        <p14:creationId xmlns:p14="http://schemas.microsoft.com/office/powerpoint/2010/main" val="247662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2A80-32A1-D573-18CE-DF89C6240A02}"/>
              </a:ext>
            </a:extLst>
          </p:cNvPr>
          <p:cNvSpPr>
            <a:spLocks noGrp="1"/>
          </p:cNvSpPr>
          <p:nvPr>
            <p:ph type="title"/>
          </p:nvPr>
        </p:nvSpPr>
        <p:spPr/>
        <p:txBody>
          <a:bodyPr/>
          <a:lstStyle/>
          <a:p>
            <a:r>
              <a:rPr lang="en-US" dirty="0"/>
              <a:t>Using CNNs</a:t>
            </a:r>
          </a:p>
        </p:txBody>
      </p:sp>
      <p:sp>
        <p:nvSpPr>
          <p:cNvPr id="3" name="Content Placeholder 2">
            <a:extLst>
              <a:ext uri="{FF2B5EF4-FFF2-40B4-BE49-F238E27FC236}">
                <a16:creationId xmlns:a16="http://schemas.microsoft.com/office/drawing/2014/main" id="{15C13B40-DB84-131B-60F4-4A510CDD662A}"/>
              </a:ext>
            </a:extLst>
          </p:cNvPr>
          <p:cNvSpPr>
            <a:spLocks noGrp="1"/>
          </p:cNvSpPr>
          <p:nvPr>
            <p:ph sz="quarter" idx="10"/>
          </p:nvPr>
        </p:nvSpPr>
        <p:spPr/>
        <p:txBody>
          <a:bodyPr/>
          <a:lstStyle/>
          <a:p>
            <a:r>
              <a:rPr lang="en-US" dirty="0"/>
              <a:t>3 Ways</a:t>
            </a:r>
          </a:p>
          <a:p>
            <a:pPr lvl="1"/>
            <a:r>
              <a:rPr lang="en-US" dirty="0"/>
              <a:t>Train from Scratch</a:t>
            </a:r>
          </a:p>
          <a:p>
            <a:pPr lvl="2"/>
            <a:r>
              <a:rPr lang="en-US" dirty="0"/>
              <a:t>Highly accurate</a:t>
            </a:r>
          </a:p>
          <a:p>
            <a:pPr lvl="2"/>
            <a:r>
              <a:rPr lang="en-US" dirty="0"/>
              <a:t>Thousands of images</a:t>
            </a:r>
          </a:p>
          <a:p>
            <a:pPr lvl="2"/>
            <a:r>
              <a:rPr lang="en-US" dirty="0"/>
              <a:t>Significant compute resources</a:t>
            </a:r>
          </a:p>
          <a:p>
            <a:pPr lvl="1"/>
            <a:r>
              <a:rPr lang="en-US" dirty="0"/>
              <a:t>Transfer Learning</a:t>
            </a:r>
          </a:p>
          <a:p>
            <a:pPr lvl="2"/>
            <a:r>
              <a:rPr lang="en-US" dirty="0"/>
              <a:t>Pre-trained CNNs for solving similar new problems</a:t>
            </a:r>
          </a:p>
          <a:p>
            <a:pPr lvl="3"/>
            <a:r>
              <a:rPr lang="en-US" dirty="0"/>
              <a:t>Trained on cats and dogs and fine tuned for cars and trucks</a:t>
            </a:r>
          </a:p>
          <a:p>
            <a:pPr lvl="1"/>
            <a:r>
              <a:rPr lang="en-US" dirty="0"/>
              <a:t>Feature Extraction from Pre-trained CNNs</a:t>
            </a:r>
          </a:p>
          <a:p>
            <a:pPr lvl="2"/>
            <a:r>
              <a:rPr lang="en-US" dirty="0"/>
              <a:t>Pre-trained CNN for SVM, decision tree etc.</a:t>
            </a:r>
          </a:p>
        </p:txBody>
      </p:sp>
    </p:spTree>
    <p:extLst>
      <p:ext uri="{BB962C8B-B14F-4D97-AF65-F5344CB8AC3E}">
        <p14:creationId xmlns:p14="http://schemas.microsoft.com/office/powerpoint/2010/main" val="110415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14D5-487B-ACDF-1490-29F63123F408}"/>
              </a:ext>
            </a:extLst>
          </p:cNvPr>
          <p:cNvSpPr>
            <a:spLocks noGrp="1"/>
          </p:cNvSpPr>
          <p:nvPr>
            <p:ph type="title"/>
          </p:nvPr>
        </p:nvSpPr>
        <p:spPr/>
        <p:txBody>
          <a:bodyPr/>
          <a:lstStyle/>
          <a:p>
            <a:r>
              <a:rPr lang="en-US" dirty="0"/>
              <a:t>CNN Vs NN</a:t>
            </a:r>
            <a:endParaRPr lang="en-IN" dirty="0"/>
          </a:p>
        </p:txBody>
      </p:sp>
      <p:sp>
        <p:nvSpPr>
          <p:cNvPr id="3" name="Content Placeholder 2">
            <a:extLst>
              <a:ext uri="{FF2B5EF4-FFF2-40B4-BE49-F238E27FC236}">
                <a16:creationId xmlns:a16="http://schemas.microsoft.com/office/drawing/2014/main" id="{4FD332D4-D670-0A9E-16CE-4F6F97CB902F}"/>
              </a:ext>
            </a:extLst>
          </p:cNvPr>
          <p:cNvSpPr>
            <a:spLocks noGrp="1"/>
          </p:cNvSpPr>
          <p:nvPr>
            <p:ph sz="quarter" idx="10"/>
          </p:nvPr>
        </p:nvSpPr>
        <p:spPr/>
        <p:txBody>
          <a:bodyPr/>
          <a:lstStyle/>
          <a:p>
            <a:r>
              <a:rPr lang="en-US" dirty="0"/>
              <a:t>Neural Networks</a:t>
            </a:r>
          </a:p>
          <a:p>
            <a:pPr lvl="1"/>
            <a:r>
              <a:rPr lang="en-US" dirty="0"/>
              <a:t>Lack of scalability for image processing – bigger size images require higher computational power and resources</a:t>
            </a:r>
          </a:p>
          <a:p>
            <a:pPr lvl="1"/>
            <a:r>
              <a:rPr lang="en-US" dirty="0"/>
              <a:t>Problem of over-fitting – learns too many details in the training data inclusive of the noise which affects the performance on unseen data</a:t>
            </a:r>
          </a:p>
          <a:p>
            <a:pPr lvl="1"/>
            <a:r>
              <a:rPr lang="en-US" dirty="0"/>
              <a:t>NN fails to identify features or patterns in the image/data set</a:t>
            </a:r>
          </a:p>
          <a:p>
            <a:r>
              <a:rPr lang="en-US" dirty="0"/>
              <a:t>CNN</a:t>
            </a:r>
          </a:p>
          <a:p>
            <a:pPr lvl="1"/>
            <a:r>
              <a:rPr lang="en-US" dirty="0"/>
              <a:t>Uses parameter sharing – layers’ filters move across the image, the weights remain fixed – making CNN computationally less intensive</a:t>
            </a:r>
          </a:p>
          <a:p>
            <a:pPr lvl="1"/>
            <a:r>
              <a:rPr lang="en-US" dirty="0"/>
              <a:t>Kernel weights are learned and fixed and same kernel for the whole convolution</a:t>
            </a:r>
          </a:p>
          <a:p>
            <a:pPr lvl="1"/>
            <a:endParaRPr lang="en-US" dirty="0"/>
          </a:p>
        </p:txBody>
      </p:sp>
    </p:spTree>
    <p:extLst>
      <p:ext uri="{BB962C8B-B14F-4D97-AF65-F5344CB8AC3E}">
        <p14:creationId xmlns:p14="http://schemas.microsoft.com/office/powerpoint/2010/main" val="73249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ED33-D9FF-B56A-FE82-C6C89263CF22}"/>
              </a:ext>
            </a:extLst>
          </p:cNvPr>
          <p:cNvSpPr>
            <a:spLocks noGrp="1"/>
          </p:cNvSpPr>
          <p:nvPr>
            <p:ph type="title"/>
          </p:nvPr>
        </p:nvSpPr>
        <p:spPr/>
        <p:txBody>
          <a:bodyPr/>
          <a:lstStyle/>
          <a:p>
            <a:r>
              <a:rPr lang="en-IN" dirty="0"/>
              <a:t>CNNs State of the Art</a:t>
            </a:r>
          </a:p>
        </p:txBody>
      </p:sp>
      <p:sp>
        <p:nvSpPr>
          <p:cNvPr id="3" name="Content Placeholder 2">
            <a:extLst>
              <a:ext uri="{FF2B5EF4-FFF2-40B4-BE49-F238E27FC236}">
                <a16:creationId xmlns:a16="http://schemas.microsoft.com/office/drawing/2014/main" id="{69B61F55-B676-E4A6-3BE1-5DF3B670CD8E}"/>
              </a:ext>
            </a:extLst>
          </p:cNvPr>
          <p:cNvSpPr>
            <a:spLocks noGrp="1"/>
          </p:cNvSpPr>
          <p:nvPr>
            <p:ph sz="quarter" idx="10"/>
          </p:nvPr>
        </p:nvSpPr>
        <p:spPr/>
        <p:txBody>
          <a:bodyPr/>
          <a:lstStyle/>
          <a:p>
            <a:r>
              <a:rPr lang="en-IN" dirty="0"/>
              <a:t>Weight parameters of kernel/filter are learned through training</a:t>
            </a:r>
          </a:p>
          <a:p>
            <a:r>
              <a:rPr lang="en-IN" dirty="0" err="1"/>
              <a:t>Softmax</a:t>
            </a:r>
            <a:r>
              <a:rPr lang="en-IN" dirty="0"/>
              <a:t> normalizes the output class vector of dense layer into normalized vector where the sum of all elements (probabilities) is equal to 1</a:t>
            </a:r>
          </a:p>
          <a:p>
            <a:r>
              <a:rPr lang="en-IN" dirty="0"/>
              <a:t>CNN architectures</a:t>
            </a:r>
          </a:p>
          <a:p>
            <a:pPr lvl="1"/>
            <a:r>
              <a:rPr lang="en-IN" dirty="0"/>
              <a:t>Large scale data</a:t>
            </a:r>
          </a:p>
          <a:p>
            <a:pPr lvl="2"/>
            <a:r>
              <a:rPr lang="en-IN" dirty="0"/>
              <a:t>ImageNet – 1K</a:t>
            </a:r>
          </a:p>
          <a:p>
            <a:pPr lvl="3"/>
            <a:r>
              <a:rPr lang="en-IN" dirty="0"/>
              <a:t>Train – 1.28M</a:t>
            </a:r>
          </a:p>
          <a:p>
            <a:pPr lvl="3"/>
            <a:r>
              <a:rPr lang="en-IN" dirty="0"/>
              <a:t>Validation (hyper parameter tuning) : 50K</a:t>
            </a:r>
          </a:p>
          <a:p>
            <a:pPr lvl="3"/>
            <a:r>
              <a:rPr lang="en-IN" dirty="0"/>
              <a:t>Test : 100K</a:t>
            </a:r>
          </a:p>
          <a:p>
            <a:pPr lvl="3"/>
            <a:r>
              <a:rPr lang="en-IN" dirty="0"/>
              <a:t>Classes: 1000</a:t>
            </a:r>
          </a:p>
          <a:p>
            <a:pPr lvl="2"/>
            <a:r>
              <a:rPr lang="en-IN" dirty="0"/>
              <a:t>ImageNet</a:t>
            </a:r>
          </a:p>
          <a:p>
            <a:pPr lvl="3"/>
            <a:r>
              <a:rPr lang="en-IN" dirty="0"/>
              <a:t>Train – 14.197M</a:t>
            </a:r>
          </a:p>
          <a:p>
            <a:pPr lvl="3"/>
            <a:r>
              <a:rPr lang="en-IN"/>
              <a:t>Classes – 21,841</a:t>
            </a:r>
            <a:endParaRPr lang="en-IN" dirty="0"/>
          </a:p>
          <a:p>
            <a:pPr lvl="1"/>
            <a:endParaRPr lang="en-IN" dirty="0"/>
          </a:p>
        </p:txBody>
      </p:sp>
    </p:spTree>
    <p:extLst>
      <p:ext uri="{BB962C8B-B14F-4D97-AF65-F5344CB8AC3E}">
        <p14:creationId xmlns:p14="http://schemas.microsoft.com/office/powerpoint/2010/main" val="94576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0" dirty="0"/>
              <a:t>Thank you</a:t>
            </a:r>
          </a:p>
        </p:txBody>
      </p:sp>
      <p:sp>
        <p:nvSpPr>
          <p:cNvPr id="2" name="Text Box 42">
            <a:extLst>
              <a:ext uri="{FF2B5EF4-FFF2-40B4-BE49-F238E27FC236}">
                <a16:creationId xmlns:a16="http://schemas.microsoft.com/office/drawing/2014/main" id="{FDF453C6-7FCC-1900-03BA-49CF684BD753}"/>
              </a:ext>
            </a:extLst>
          </p:cNvPr>
          <p:cNvSpPr txBox="1"/>
          <p:nvPr/>
        </p:nvSpPr>
        <p:spPr>
          <a:xfrm>
            <a:off x="1565276" y="5078310"/>
            <a:ext cx="9100578" cy="114684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endParaRPr lang="en-US" sz="1600" dirty="0">
              <a:latin typeface="Gotham" panose="02000504050000020004" pitchFamily="2" charset="0"/>
              <a:ea typeface="MS Mincho"/>
              <a:cs typeface="Mangal" panose="02040503050203030202" pitchFamily="18" charset="0"/>
            </a:endParaRPr>
          </a:p>
          <a:p>
            <a:pPr marL="0" indent="0" algn="ctr">
              <a:spcAft>
                <a:spcPts val="0"/>
              </a:spcAft>
              <a:buFont typeface="Arial" panose="020B0604020202020204" pitchFamily="34" charset="0"/>
              <a:buNone/>
            </a:pPr>
            <a:r>
              <a:rPr lang="en-US" sz="2400" b="1" dirty="0">
                <a:solidFill>
                  <a:srgbClr val="FF6600"/>
                </a:solidFill>
                <a:latin typeface="Gotham" panose="02000504050000020004" pitchFamily="2" charset="0"/>
                <a:ea typeface="MS Mincho"/>
                <a:cs typeface="Mangal" panose="02040503050203030202" pitchFamily="18" charset="0"/>
              </a:rPr>
              <a:t>Brillium Technologies</a:t>
            </a:r>
          </a:p>
          <a:p>
            <a:pPr marL="0" indent="0" algn="ctr">
              <a:spcAft>
                <a:spcPts val="0"/>
              </a:spcAft>
              <a:buFont typeface="Arial" panose="020B0604020202020204" pitchFamily="34" charset="0"/>
              <a:buNone/>
            </a:pPr>
            <a:r>
              <a:rPr lang="en-US" sz="1000" dirty="0">
                <a:latin typeface="Gotham" panose="02000504050000020004" pitchFamily="2" charset="0"/>
                <a:ea typeface="MS Mincho"/>
                <a:cs typeface="Mangal" panose="02040503050203030202" pitchFamily="18" charset="0"/>
              </a:rPr>
              <a:t>#501, C Block, Salarpuria Serenity, 5</a:t>
            </a:r>
            <a:r>
              <a:rPr lang="en-US" sz="1000" baseline="30000" dirty="0">
                <a:latin typeface="Gotham" panose="02000504050000020004" pitchFamily="2" charset="0"/>
                <a:ea typeface="MS Mincho"/>
                <a:cs typeface="Mangal" panose="02040503050203030202" pitchFamily="18" charset="0"/>
              </a:rPr>
              <a:t>th</a:t>
            </a:r>
            <a:r>
              <a:rPr lang="en-US" sz="1000" dirty="0">
                <a:latin typeface="Gotham" panose="02000504050000020004" pitchFamily="2" charset="0"/>
                <a:ea typeface="MS Mincho"/>
                <a:cs typeface="Mangal" panose="02040503050203030202" pitchFamily="18" charset="0"/>
              </a:rPr>
              <a:t> Main, Sector 7, HSR Layout, Bengaluru 560102, Karnataka, India</a:t>
            </a:r>
            <a:endParaRPr lang="en-US" sz="1000" dirty="0">
              <a:effectLst/>
              <a:latin typeface="Gotham" panose="02000504050000020004" pitchFamily="2" charset="0"/>
              <a:ea typeface="MS Mincho"/>
              <a:cs typeface="Mangal" panose="02040503050203030202" pitchFamily="18" charset="0"/>
            </a:endParaRPr>
          </a:p>
          <a:p>
            <a:pPr marL="0" indent="0" algn="ctr">
              <a:spcAft>
                <a:spcPts val="0"/>
              </a:spcAft>
              <a:buFont typeface="Arial" panose="020B0604020202020204" pitchFamily="34" charset="0"/>
              <a:buNone/>
            </a:pPr>
            <a:r>
              <a:rPr lang="en-US" sz="1000" dirty="0">
                <a:effectLst/>
                <a:latin typeface="Gotham" panose="02000504050000020004" pitchFamily="2" charset="0"/>
                <a:ea typeface="MS Mincho"/>
                <a:cs typeface="Mangal" panose="02040503050203030202" pitchFamily="18" charset="0"/>
              </a:rPr>
              <a:t>Website: </a:t>
            </a:r>
            <a:r>
              <a:rPr lang="en-US" sz="1000" dirty="0">
                <a:effectLst/>
                <a:latin typeface="Gotham" panose="02000504050000020004" pitchFamily="2" charset="0"/>
                <a:ea typeface="MS Mincho"/>
                <a:cs typeface="Mangal" panose="02040503050203030202" pitchFamily="18" charset="0"/>
                <a:hlinkClick r:id="rId2"/>
              </a:rPr>
              <a:t>www.brillium.in</a:t>
            </a:r>
            <a:r>
              <a:rPr lang="en-US" sz="1000" dirty="0">
                <a:effectLst/>
                <a:latin typeface="Gotham" panose="02000504050000020004" pitchFamily="2" charset="0"/>
                <a:ea typeface="MS Mincho"/>
                <a:cs typeface="Mangal" panose="02040503050203030202" pitchFamily="18" charset="0"/>
              </a:rPr>
              <a:t>  |  Email: </a:t>
            </a:r>
            <a:r>
              <a:rPr lang="en-IN" sz="1000" u="sng" dirty="0">
                <a:latin typeface="Gotham" panose="02000504050000020004" pitchFamily="2" charset="0"/>
                <a:ea typeface="MS Mincho"/>
                <a:cs typeface="Mangal" panose="02040503050203030202" pitchFamily="18" charset="0"/>
                <a:hlinkClick r:id="rId3"/>
              </a:rPr>
              <a:t>connect@brillium.in</a:t>
            </a:r>
            <a:r>
              <a:rPr lang="en-IN" sz="1000" u="sng" dirty="0">
                <a:latin typeface="Gotham" panose="02000504050000020004" pitchFamily="2" charset="0"/>
                <a:ea typeface="MS Mincho"/>
                <a:cs typeface="Mangal" panose="02040503050203030202" pitchFamily="18" charset="0"/>
              </a:rPr>
              <a:t> </a:t>
            </a:r>
            <a:endParaRPr lang="en-IN" sz="900" dirty="0">
              <a:effectLst/>
              <a:latin typeface="Gotham" panose="02000504050000020004" pitchFamily="2" charset="0"/>
              <a:ea typeface="MS Mincho"/>
              <a:cs typeface="Mangal" panose="02040503050203030202" pitchFamily="18" charset="0"/>
            </a:endParaRPr>
          </a:p>
        </p:txBody>
      </p:sp>
      <p:pic>
        <p:nvPicPr>
          <p:cNvPr id="3" name="Picture 2">
            <a:extLst>
              <a:ext uri="{FF2B5EF4-FFF2-40B4-BE49-F238E27FC236}">
                <a16:creationId xmlns:a16="http://schemas.microsoft.com/office/drawing/2014/main" id="{23EE7B58-BB72-FE4F-C783-FDA2D6831B01}"/>
              </a:ext>
            </a:extLst>
          </p:cNvPr>
          <p:cNvPicPr>
            <a:picLocks noChangeAspect="1"/>
          </p:cNvPicPr>
          <p:nvPr/>
        </p:nvPicPr>
        <p:blipFill>
          <a:blip r:embed="rId4"/>
          <a:stretch>
            <a:fillRect/>
          </a:stretch>
        </p:blipFill>
        <p:spPr>
          <a:xfrm>
            <a:off x="1526146" y="5173298"/>
            <a:ext cx="1282894" cy="1146841"/>
          </a:xfrm>
          <a:prstGeom prst="rect">
            <a:avLst/>
          </a:prstGeom>
        </p:spPr>
      </p:pic>
    </p:spTree>
    <p:extLst>
      <p:ext uri="{BB962C8B-B14F-4D97-AF65-F5344CB8AC3E}">
        <p14:creationId xmlns:p14="http://schemas.microsoft.com/office/powerpoint/2010/main" val="52979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F616-D7A4-110A-666B-3C28CAD7F1C2}"/>
              </a:ext>
            </a:extLst>
          </p:cNvPr>
          <p:cNvSpPr>
            <a:spLocks noGrp="1"/>
          </p:cNvSpPr>
          <p:nvPr>
            <p:ph type="title"/>
          </p:nvPr>
        </p:nvSpPr>
        <p:spPr/>
        <p:txBody>
          <a:bodyPr/>
          <a:lstStyle/>
          <a:p>
            <a:r>
              <a:rPr lang="en-US" dirty="0"/>
              <a:t>Intro Applications of AI and ML</a:t>
            </a:r>
            <a:endParaRPr lang="en-IN" dirty="0"/>
          </a:p>
        </p:txBody>
      </p:sp>
      <p:sp>
        <p:nvSpPr>
          <p:cNvPr id="3" name="Content Placeholder 2">
            <a:extLst>
              <a:ext uri="{FF2B5EF4-FFF2-40B4-BE49-F238E27FC236}">
                <a16:creationId xmlns:a16="http://schemas.microsoft.com/office/drawing/2014/main" id="{6144A0B0-01BF-8536-FE52-3ABD6C1B4027}"/>
              </a:ext>
            </a:extLst>
          </p:cNvPr>
          <p:cNvSpPr>
            <a:spLocks noGrp="1"/>
          </p:cNvSpPr>
          <p:nvPr>
            <p:ph sz="quarter" idx="10"/>
          </p:nvPr>
        </p:nvSpPr>
        <p:spPr/>
        <p:txBody>
          <a:bodyPr>
            <a:normAutofit fontScale="85000" lnSpcReduction="20000"/>
          </a:bodyPr>
          <a:lstStyle/>
          <a:p>
            <a:r>
              <a:rPr lang="en-US" dirty="0"/>
              <a:t>AI</a:t>
            </a:r>
          </a:p>
          <a:p>
            <a:pPr lvl="1"/>
            <a:r>
              <a:rPr lang="en-US" dirty="0"/>
              <a:t>Ability to replicate or enhance human intellect – reasoning and learning from experience</a:t>
            </a:r>
          </a:p>
          <a:p>
            <a:pPr lvl="1"/>
            <a:r>
              <a:rPr lang="en-US" dirty="0"/>
              <a:t>Uses – probability theory, linear algebra, signal processing, algorithms</a:t>
            </a:r>
          </a:p>
          <a:p>
            <a:r>
              <a:rPr lang="en-US" dirty="0"/>
              <a:t>ML</a:t>
            </a:r>
          </a:p>
          <a:p>
            <a:pPr lvl="1"/>
            <a:r>
              <a:rPr lang="en-US" dirty="0"/>
              <a:t>Is a sub-set of AI</a:t>
            </a:r>
          </a:p>
          <a:p>
            <a:r>
              <a:rPr lang="en-US" dirty="0"/>
              <a:t>DL</a:t>
            </a:r>
          </a:p>
          <a:p>
            <a:pPr lvl="1"/>
            <a:r>
              <a:rPr lang="en-US" dirty="0"/>
              <a:t>Is a sub-set of ML</a:t>
            </a:r>
          </a:p>
          <a:p>
            <a:r>
              <a:rPr lang="en-US" dirty="0"/>
              <a:t>Ground Penetrating RADAR</a:t>
            </a:r>
          </a:p>
          <a:p>
            <a:pPr lvl="1"/>
            <a:r>
              <a:rPr lang="en-US" dirty="0"/>
              <a:t>GPR1 – 10 MHz – 500 MHz	</a:t>
            </a:r>
          </a:p>
          <a:p>
            <a:pPr lvl="1"/>
            <a:r>
              <a:rPr lang="en-US" dirty="0"/>
              <a:t>GPR2 – 800 MHz – 1.2 GHz</a:t>
            </a:r>
          </a:p>
          <a:p>
            <a:pPr lvl="1"/>
            <a:r>
              <a:rPr lang="en-US" dirty="0"/>
              <a:t>GPR1 – 400 MHz – 600 MHz</a:t>
            </a:r>
          </a:p>
          <a:p>
            <a:r>
              <a:rPr lang="en-US" dirty="0"/>
              <a:t>Timeline of AI</a:t>
            </a:r>
          </a:p>
          <a:p>
            <a:pPr lvl="1"/>
            <a:r>
              <a:rPr lang="en-US" dirty="0"/>
              <a:t>1950s – 1970s – AI, Initial Neural Networks</a:t>
            </a:r>
          </a:p>
          <a:p>
            <a:pPr lvl="1"/>
            <a:r>
              <a:rPr lang="en-US" dirty="0"/>
              <a:t>1980s – 2006s – ML, Back-propagation, learning from experience/ground truth/data etc.</a:t>
            </a:r>
          </a:p>
          <a:p>
            <a:pPr lvl="1"/>
            <a:r>
              <a:rPr lang="en-US" dirty="0"/>
              <a:t>2010s – 2017s – DL, CNN, etc.</a:t>
            </a:r>
          </a:p>
          <a:p>
            <a:r>
              <a:rPr lang="en-US" dirty="0"/>
              <a:t>AI</a:t>
            </a:r>
          </a:p>
          <a:p>
            <a:pPr lvl="1"/>
            <a:r>
              <a:rPr lang="en-US" dirty="0"/>
              <a:t>Sense</a:t>
            </a:r>
          </a:p>
          <a:p>
            <a:pPr lvl="2"/>
            <a:r>
              <a:rPr lang="en-US" dirty="0"/>
              <a:t>Vision, Audio processing</a:t>
            </a:r>
          </a:p>
          <a:p>
            <a:pPr lvl="1"/>
            <a:r>
              <a:rPr lang="en-US" dirty="0"/>
              <a:t>Comprehend</a:t>
            </a:r>
          </a:p>
          <a:p>
            <a:pPr lvl="2"/>
            <a:r>
              <a:rPr lang="en-US" dirty="0"/>
              <a:t>NLP</a:t>
            </a:r>
          </a:p>
          <a:p>
            <a:pPr lvl="2"/>
            <a:r>
              <a:rPr lang="en-US" dirty="0"/>
              <a:t>Knowledge representation</a:t>
            </a:r>
          </a:p>
          <a:p>
            <a:pPr lvl="1"/>
            <a:r>
              <a:rPr lang="en-US" dirty="0"/>
              <a:t>Act</a:t>
            </a:r>
          </a:p>
          <a:p>
            <a:pPr lvl="2"/>
            <a:r>
              <a:rPr lang="en-US" dirty="0"/>
              <a:t>ML – Reinforcement learning</a:t>
            </a:r>
          </a:p>
          <a:p>
            <a:pPr lvl="2"/>
            <a:r>
              <a:rPr lang="en-US" dirty="0"/>
              <a:t>Expert systems </a:t>
            </a:r>
          </a:p>
          <a:p>
            <a:endParaRPr lang="en-IN" dirty="0"/>
          </a:p>
          <a:p>
            <a:endParaRPr lang="en-IN" dirty="0"/>
          </a:p>
          <a:p>
            <a:endParaRPr lang="en-IN" dirty="0"/>
          </a:p>
        </p:txBody>
      </p:sp>
    </p:spTree>
    <p:extLst>
      <p:ext uri="{BB962C8B-B14F-4D97-AF65-F5344CB8AC3E}">
        <p14:creationId xmlns:p14="http://schemas.microsoft.com/office/powerpoint/2010/main" val="189555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3C374-8C47-96CC-E3EE-8B889FE071F2}"/>
              </a:ext>
            </a:extLst>
          </p:cNvPr>
          <p:cNvSpPr>
            <a:spLocks noGrp="1"/>
          </p:cNvSpPr>
          <p:nvPr>
            <p:ph type="title"/>
          </p:nvPr>
        </p:nvSpPr>
        <p:spPr/>
        <p:txBody>
          <a:bodyPr/>
          <a:lstStyle/>
          <a:p>
            <a:r>
              <a:rPr lang="en-US" dirty="0"/>
              <a:t>Applications of AI in Communication</a:t>
            </a:r>
            <a:endParaRPr lang="en-IN" dirty="0"/>
          </a:p>
        </p:txBody>
      </p:sp>
      <p:sp>
        <p:nvSpPr>
          <p:cNvPr id="3" name="Content Placeholder 2">
            <a:extLst>
              <a:ext uri="{FF2B5EF4-FFF2-40B4-BE49-F238E27FC236}">
                <a16:creationId xmlns:a16="http://schemas.microsoft.com/office/drawing/2014/main" id="{23E1C2AB-70BE-CE37-C333-1ACD2ABC40A7}"/>
              </a:ext>
            </a:extLst>
          </p:cNvPr>
          <p:cNvSpPr>
            <a:spLocks noGrp="1"/>
          </p:cNvSpPr>
          <p:nvPr>
            <p:ph sz="quarter" idx="10"/>
          </p:nvPr>
        </p:nvSpPr>
        <p:spPr/>
        <p:txBody>
          <a:bodyPr/>
          <a:lstStyle/>
          <a:p>
            <a:r>
              <a:rPr lang="en-US" dirty="0"/>
              <a:t>Mobility management</a:t>
            </a:r>
          </a:p>
          <a:p>
            <a:r>
              <a:rPr lang="en-US" dirty="0"/>
              <a:t>Sensing and localization</a:t>
            </a:r>
          </a:p>
          <a:p>
            <a:r>
              <a:rPr lang="en-US" dirty="0"/>
              <a:t>Smart signaling</a:t>
            </a:r>
          </a:p>
          <a:p>
            <a:r>
              <a:rPr lang="en-US" dirty="0"/>
              <a:t>Interference management</a:t>
            </a:r>
          </a:p>
          <a:p>
            <a:r>
              <a:rPr lang="en-US" dirty="0"/>
              <a:t>AI-enabled Air Interface – Qualcomm Snapdragon X70 5G RF Modem</a:t>
            </a:r>
          </a:p>
          <a:p>
            <a:r>
              <a:rPr lang="en-US" dirty="0"/>
              <a:t>GAN – Can generate new data similar to underlying distribution where it is trained on</a:t>
            </a:r>
          </a:p>
          <a:p>
            <a:r>
              <a:rPr lang="en-IN" dirty="0" err="1"/>
              <a:t>Wifi</a:t>
            </a:r>
            <a:r>
              <a:rPr lang="en-IN" dirty="0"/>
              <a:t> Indoor localization</a:t>
            </a:r>
          </a:p>
          <a:p>
            <a:r>
              <a:rPr lang="en-IN" dirty="0"/>
              <a:t>Data clustering</a:t>
            </a:r>
          </a:p>
          <a:p>
            <a:r>
              <a:rPr lang="en-IN" dirty="0"/>
              <a:t>Base station switching control</a:t>
            </a:r>
          </a:p>
          <a:p>
            <a:r>
              <a:rPr lang="en-IN" dirty="0"/>
              <a:t>User association and routing</a:t>
            </a:r>
          </a:p>
          <a:p>
            <a:r>
              <a:rPr lang="en-IN" dirty="0"/>
              <a:t>Channel estimation</a:t>
            </a:r>
          </a:p>
          <a:p>
            <a:r>
              <a:rPr lang="en-IN" dirty="0"/>
              <a:t>Signal detection</a:t>
            </a:r>
          </a:p>
          <a:p>
            <a:r>
              <a:rPr lang="en-IN" dirty="0"/>
              <a:t>Modulation recognition</a:t>
            </a:r>
          </a:p>
          <a:p>
            <a:pPr marL="93663" indent="0">
              <a:buNone/>
            </a:pPr>
            <a:endParaRPr lang="en-IN" dirty="0"/>
          </a:p>
        </p:txBody>
      </p:sp>
    </p:spTree>
    <p:extLst>
      <p:ext uri="{BB962C8B-B14F-4D97-AF65-F5344CB8AC3E}">
        <p14:creationId xmlns:p14="http://schemas.microsoft.com/office/powerpoint/2010/main" val="137140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B20F-B396-22B9-93E4-0DF70D53574A}"/>
              </a:ext>
            </a:extLst>
          </p:cNvPr>
          <p:cNvSpPr>
            <a:spLocks noGrp="1"/>
          </p:cNvSpPr>
          <p:nvPr>
            <p:ph type="title"/>
          </p:nvPr>
        </p:nvSpPr>
        <p:spPr/>
        <p:txBody>
          <a:bodyPr/>
          <a:lstStyle/>
          <a:p>
            <a:r>
              <a:rPr lang="en-US" dirty="0"/>
              <a:t>ML</a:t>
            </a:r>
            <a:endParaRPr lang="en-IN" dirty="0"/>
          </a:p>
        </p:txBody>
      </p:sp>
      <p:sp>
        <p:nvSpPr>
          <p:cNvPr id="3" name="Content Placeholder 2">
            <a:extLst>
              <a:ext uri="{FF2B5EF4-FFF2-40B4-BE49-F238E27FC236}">
                <a16:creationId xmlns:a16="http://schemas.microsoft.com/office/drawing/2014/main" id="{134EF375-6B46-EFD9-DF0A-930D364853FA}"/>
              </a:ext>
            </a:extLst>
          </p:cNvPr>
          <p:cNvSpPr>
            <a:spLocks noGrp="1"/>
          </p:cNvSpPr>
          <p:nvPr>
            <p:ph sz="quarter" idx="10"/>
          </p:nvPr>
        </p:nvSpPr>
        <p:spPr/>
        <p:txBody>
          <a:bodyPr/>
          <a:lstStyle/>
          <a:p>
            <a:r>
              <a:rPr lang="en-US" dirty="0"/>
              <a:t>To optimize a performance criterion using example data or past experience</a:t>
            </a:r>
          </a:p>
          <a:p>
            <a:r>
              <a:rPr lang="en-US" dirty="0"/>
              <a:t>Types</a:t>
            </a:r>
          </a:p>
          <a:p>
            <a:pPr lvl="1"/>
            <a:r>
              <a:rPr lang="en-US" dirty="0"/>
              <a:t>Supervised</a:t>
            </a:r>
          </a:p>
          <a:p>
            <a:pPr lvl="1"/>
            <a:r>
              <a:rPr lang="en-US" dirty="0"/>
              <a:t>Unsupervised</a:t>
            </a:r>
          </a:p>
          <a:p>
            <a:pPr lvl="1"/>
            <a:r>
              <a:rPr lang="en-US" dirty="0"/>
              <a:t>Reinforcement learning – Rewards and penalty structure needs to be specified per environment</a:t>
            </a:r>
          </a:p>
          <a:p>
            <a:r>
              <a:rPr lang="en-US" dirty="0"/>
              <a:t>RL</a:t>
            </a:r>
          </a:p>
          <a:p>
            <a:pPr lvl="1"/>
            <a:r>
              <a:rPr lang="en-US" dirty="0"/>
              <a:t>Aims to learn an optimal control policy via interactions with the system/environment</a:t>
            </a:r>
          </a:p>
          <a:p>
            <a:pPr lvl="1"/>
            <a:r>
              <a:rPr lang="en-US" dirty="0"/>
              <a:t>Agent will take control actions based on the current observations of environment states and receive the corresponding rewards from the environment</a:t>
            </a:r>
          </a:p>
          <a:p>
            <a:endParaRPr lang="en-US" dirty="0"/>
          </a:p>
          <a:p>
            <a:endParaRPr lang="en-US" dirty="0"/>
          </a:p>
          <a:p>
            <a:pPr lvl="1"/>
            <a:endParaRPr lang="en-IN" dirty="0"/>
          </a:p>
        </p:txBody>
      </p:sp>
    </p:spTree>
    <p:extLst>
      <p:ext uri="{BB962C8B-B14F-4D97-AF65-F5344CB8AC3E}">
        <p14:creationId xmlns:p14="http://schemas.microsoft.com/office/powerpoint/2010/main" val="314209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9099-8818-01F9-CD93-47B0008C421F}"/>
              </a:ext>
            </a:extLst>
          </p:cNvPr>
          <p:cNvSpPr>
            <a:spLocks noGrp="1"/>
          </p:cNvSpPr>
          <p:nvPr>
            <p:ph type="title"/>
          </p:nvPr>
        </p:nvSpPr>
        <p:spPr/>
        <p:txBody>
          <a:bodyPr/>
          <a:lstStyle/>
          <a:p>
            <a:r>
              <a:rPr lang="en-US" dirty="0"/>
              <a:t>DL</a:t>
            </a:r>
            <a:endParaRPr lang="en-IN" dirty="0"/>
          </a:p>
        </p:txBody>
      </p:sp>
      <p:sp>
        <p:nvSpPr>
          <p:cNvPr id="3" name="Content Placeholder 2">
            <a:extLst>
              <a:ext uri="{FF2B5EF4-FFF2-40B4-BE49-F238E27FC236}">
                <a16:creationId xmlns:a16="http://schemas.microsoft.com/office/drawing/2014/main" id="{9F16D4A0-9556-2453-16F6-21C973E1C82E}"/>
              </a:ext>
            </a:extLst>
          </p:cNvPr>
          <p:cNvSpPr>
            <a:spLocks noGrp="1"/>
          </p:cNvSpPr>
          <p:nvPr>
            <p:ph sz="quarter" idx="10"/>
          </p:nvPr>
        </p:nvSpPr>
        <p:spPr/>
        <p:txBody>
          <a:bodyPr/>
          <a:lstStyle/>
          <a:p>
            <a:r>
              <a:rPr lang="en-US" dirty="0"/>
              <a:t>Sub-set of ML – Neural networks</a:t>
            </a:r>
          </a:p>
          <a:p>
            <a:pPr lvl="1"/>
            <a:r>
              <a:rPr lang="en-US" dirty="0"/>
              <a:t>3 or more layers</a:t>
            </a:r>
          </a:p>
          <a:p>
            <a:r>
              <a:rPr lang="en-US" dirty="0"/>
              <a:t>Attempt to simulate human brain – neuron</a:t>
            </a:r>
          </a:p>
          <a:p>
            <a:r>
              <a:rPr lang="en-US" dirty="0"/>
              <a:t>Medical image analysis</a:t>
            </a:r>
          </a:p>
          <a:p>
            <a:pPr lvl="1"/>
            <a:r>
              <a:rPr lang="en-US" dirty="0"/>
              <a:t>Input image </a:t>
            </a:r>
            <a:r>
              <a:rPr lang="en-US" dirty="0">
                <a:sym typeface="Wingdings" panose="05000000000000000000" pitchFamily="2" charset="2"/>
              </a:rPr>
              <a:t> Convolution layer  Pooling layer  ANN </a:t>
            </a:r>
            <a:r>
              <a:rPr lang="en-US">
                <a:sym typeface="Wingdings" panose="05000000000000000000" pitchFamily="2" charset="2"/>
              </a:rPr>
              <a:t> Output</a:t>
            </a:r>
            <a:endParaRPr lang="en-IN" dirty="0"/>
          </a:p>
        </p:txBody>
      </p:sp>
    </p:spTree>
    <p:extLst>
      <p:ext uri="{BB962C8B-B14F-4D97-AF65-F5344CB8AC3E}">
        <p14:creationId xmlns:p14="http://schemas.microsoft.com/office/powerpoint/2010/main" val="387089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82F4-2989-57D9-BCCE-ACF5CAE9C50C}"/>
              </a:ext>
            </a:extLst>
          </p:cNvPr>
          <p:cNvSpPr>
            <a:spLocks noGrp="1"/>
          </p:cNvSpPr>
          <p:nvPr>
            <p:ph type="title"/>
          </p:nvPr>
        </p:nvSpPr>
        <p:spPr/>
        <p:txBody>
          <a:bodyPr/>
          <a:lstStyle/>
          <a:p>
            <a:r>
              <a:rPr lang="en-US" dirty="0"/>
              <a:t>Neural Networks</a:t>
            </a:r>
            <a:endParaRPr lang="en-IN" dirty="0"/>
          </a:p>
        </p:txBody>
      </p:sp>
      <p:sp>
        <p:nvSpPr>
          <p:cNvPr id="3" name="Content Placeholder 2">
            <a:extLst>
              <a:ext uri="{FF2B5EF4-FFF2-40B4-BE49-F238E27FC236}">
                <a16:creationId xmlns:a16="http://schemas.microsoft.com/office/drawing/2014/main" id="{D20D00CE-78AE-22F4-4725-E84CDA92AA1F}"/>
              </a:ext>
            </a:extLst>
          </p:cNvPr>
          <p:cNvSpPr>
            <a:spLocks noGrp="1"/>
          </p:cNvSpPr>
          <p:nvPr>
            <p:ph sz="quarter" idx="10"/>
          </p:nvPr>
        </p:nvSpPr>
        <p:spPr/>
        <p:txBody>
          <a:bodyPr/>
          <a:lstStyle/>
          <a:p>
            <a:r>
              <a:rPr lang="en-US" dirty="0"/>
              <a:t> ANNs learn by examples</a:t>
            </a:r>
          </a:p>
          <a:p>
            <a:r>
              <a:rPr lang="en-US" dirty="0"/>
              <a:t>At least 3 layers to regress input data</a:t>
            </a:r>
          </a:p>
          <a:p>
            <a:endParaRPr lang="en-IN" dirty="0"/>
          </a:p>
        </p:txBody>
      </p:sp>
      <p:pic>
        <p:nvPicPr>
          <p:cNvPr id="7" name="Picture 6">
            <a:extLst>
              <a:ext uri="{FF2B5EF4-FFF2-40B4-BE49-F238E27FC236}">
                <a16:creationId xmlns:a16="http://schemas.microsoft.com/office/drawing/2014/main" id="{20D52FAA-1704-0019-D3E0-9356515C192B}"/>
              </a:ext>
            </a:extLst>
          </p:cNvPr>
          <p:cNvPicPr>
            <a:picLocks noChangeAspect="1"/>
          </p:cNvPicPr>
          <p:nvPr/>
        </p:nvPicPr>
        <p:blipFill>
          <a:blip r:embed="rId2"/>
          <a:stretch>
            <a:fillRect/>
          </a:stretch>
        </p:blipFill>
        <p:spPr>
          <a:xfrm>
            <a:off x="6096000" y="708381"/>
            <a:ext cx="5678224" cy="3367174"/>
          </a:xfrm>
          <a:prstGeom prst="rect">
            <a:avLst/>
          </a:prstGeom>
        </p:spPr>
      </p:pic>
    </p:spTree>
    <p:extLst>
      <p:ext uri="{BB962C8B-B14F-4D97-AF65-F5344CB8AC3E}">
        <p14:creationId xmlns:p14="http://schemas.microsoft.com/office/powerpoint/2010/main" val="107558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08F4-6D2B-3BFB-105B-C6E3E074D492}"/>
              </a:ext>
            </a:extLst>
          </p:cNvPr>
          <p:cNvSpPr>
            <a:spLocks noGrp="1"/>
          </p:cNvSpPr>
          <p:nvPr>
            <p:ph type="title"/>
          </p:nvPr>
        </p:nvSpPr>
        <p:spPr/>
        <p:txBody>
          <a:bodyPr/>
          <a:lstStyle/>
          <a:p>
            <a:r>
              <a:rPr lang="en-US" dirty="0"/>
              <a:t>Signals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B09562-4F50-CA90-FF89-56B0BFC61149}"/>
                  </a:ext>
                </a:extLst>
              </p:cNvPr>
              <p:cNvSpPr>
                <a:spLocks noGrp="1"/>
              </p:cNvSpPr>
              <p:nvPr>
                <p:ph sz="quarter" idx="10"/>
              </p:nvPr>
            </p:nvSpPr>
            <p:spPr/>
            <p:txBody>
              <a:bodyPr>
                <a:normAutofit fontScale="70000" lnSpcReduction="20000"/>
              </a:bodyPr>
              <a:lstStyle/>
              <a:p>
                <a:r>
                  <a:rPr lang="en-US" dirty="0"/>
                  <a:t> Deterministic signal</a:t>
                </a:r>
              </a:p>
              <a:p>
                <a:pPr lvl="1"/>
                <a:r>
                  <a:rPr lang="en-US" dirty="0"/>
                  <a:t>Math expression or look up table or rule</a:t>
                </a:r>
              </a:p>
              <a:p>
                <a:pPr lvl="1"/>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𝐴𝑠𝑖𝑛</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IN" dirty="0"/>
              </a:p>
              <a:p>
                <a:r>
                  <a:rPr lang="en-IN" dirty="0"/>
                  <a:t>Non-deterministic or random signals</a:t>
                </a:r>
              </a:p>
              <a:p>
                <a:r>
                  <a:rPr lang="en-IN" dirty="0"/>
                  <a:t>Periodic and aperiodic signals</a:t>
                </a:r>
              </a:p>
              <a:p>
                <a:r>
                  <a:rPr lang="en-IN" dirty="0"/>
                  <a:t>Energy signal</a:t>
                </a:r>
              </a:p>
              <a:p>
                <a:pPr lvl="1"/>
                <a:r>
                  <a:rPr lang="en-IN" dirty="0"/>
                  <a:t>Total energy finite – bounded</a:t>
                </a:r>
              </a:p>
              <a:p>
                <a:pPr lvl="1"/>
                <a:r>
                  <a:rPr lang="en-IN" dirty="0"/>
                  <a:t>Average power is zero NOT the instantaneous power</a:t>
                </a:r>
              </a:p>
              <a:p>
                <a:pPr lvl="1"/>
                <a:r>
                  <a:rPr lang="en-IN" dirty="0"/>
                  <a:t>Non-periodic signals are examples of energy signals</a:t>
                </a:r>
              </a:p>
              <a:p>
                <a:r>
                  <a:rPr lang="en-IN" dirty="0"/>
                  <a:t>Power signal</a:t>
                </a:r>
              </a:p>
              <a:p>
                <a:pPr lvl="1"/>
                <a:r>
                  <a:rPr lang="en-IN" dirty="0"/>
                  <a:t>Average power is finite or bounded</a:t>
                </a:r>
              </a:p>
              <a:p>
                <a:pPr lvl="1"/>
                <a:r>
                  <a:rPr lang="en-IN" dirty="0"/>
                  <a:t>Total energy may be infinite</a:t>
                </a:r>
              </a:p>
              <a:p>
                <a:pPr lvl="1"/>
                <a:r>
                  <a:rPr lang="en-IN" dirty="0"/>
                  <a:t>Periodic signals are examples</a:t>
                </a:r>
              </a:p>
              <a:p>
                <a:r>
                  <a:rPr lang="en-US" dirty="0"/>
                  <a:t>Power and energy</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𝑅</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𝑅</m:t>
                        </m:r>
                      </m:den>
                    </m:f>
                    <m:r>
                      <a:rPr lang="en-US" b="0" i="1" smtClean="0">
                        <a:latin typeface="Cambria Math" panose="02040503050406030204" pitchFamily="18" charset="0"/>
                      </a:rPr>
                      <m:t> </m:t>
                    </m:r>
                  </m:oMath>
                </a14:m>
                <a:r>
                  <a:rPr lang="en-IN" dirty="0"/>
                  <a:t>Or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𝑅</m:t>
                    </m:r>
                  </m:oMath>
                </a14:m>
                <a:endParaRPr lang="en-US" b="0" dirty="0"/>
              </a:p>
              <a:p>
                <a:pPr lvl="1"/>
                <a:r>
                  <a:rPr lang="en-IN" dirty="0"/>
                  <a:t>When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=1 </m:t>
                    </m:r>
                    <m:r>
                      <m:rPr>
                        <m:sty m:val="p"/>
                      </m:rPr>
                      <a:rPr lang="el-GR" b="0" i="1" smtClean="0">
                        <a:latin typeface="Cambria Math" panose="02040503050406030204" pitchFamily="18" charset="0"/>
                        <a:ea typeface="Cambria Math" panose="02040503050406030204" pitchFamily="18" charset="0"/>
                      </a:rPr>
                      <m:t>Ω</m:t>
                    </m:r>
                  </m:oMath>
                </a14:m>
                <a:r>
                  <a:rPr lang="en-IN" dirty="0"/>
                  <a:t>, the power dissipated is known as normalized power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IN" dirty="0"/>
              </a:p>
              <a:p>
                <a:pPr lvl="1"/>
                <a:r>
                  <a:rPr lang="en-IN" dirty="0"/>
                  <a:t>If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IN" dirty="0"/>
                  <a:t> 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IN" dirty="0"/>
                  <a:t> is denoted by continuous-time signal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IN" dirty="0"/>
                  <a:t>,</a:t>
                </a:r>
              </a:p>
              <a:p>
                <a:pPr lvl="2"/>
                <a:r>
                  <a:rPr lang="en-IN" dirty="0"/>
                  <a:t>The instantaneous power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oMath>
                </a14:m>
                <a:endParaRPr lang="en-IN" dirty="0"/>
              </a:p>
              <a:p>
                <a:pPr lvl="2"/>
                <a:r>
                  <a:rPr lang="en-IN" dirty="0"/>
                  <a:t>Average power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𝑇</m:t>
                            </m:r>
                            <m:r>
                              <a:rPr lang="en-US" b="0" i="1" smtClean="0">
                                <a:latin typeface="Cambria Math" panose="02040503050406030204" pitchFamily="18" charset="0"/>
                              </a:rPr>
                              <m:t>→∞</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/2</m:t>
                            </m:r>
                          </m:sub>
                          <m:sup>
                            <m:r>
                              <a:rPr lang="en-US" b="0" i="1" smtClean="0">
                                <a:latin typeface="Cambria Math" panose="02040503050406030204" pitchFamily="18" charset="0"/>
                              </a:rPr>
                              <m:t>𝑇</m:t>
                            </m:r>
                            <m:r>
                              <a:rPr lang="en-US" b="0" i="1" smtClean="0">
                                <a:latin typeface="Cambria Math" panose="02040503050406030204" pitchFamily="18" charset="0"/>
                              </a:rPr>
                              <m:t>/2</m:t>
                            </m:r>
                          </m:sup>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 </m:t>
                            </m:r>
                            <m:r>
                              <a:rPr lang="en-US" b="0" i="1" smtClean="0">
                                <a:latin typeface="Cambria Math" panose="02040503050406030204" pitchFamily="18" charset="0"/>
                              </a:rPr>
                              <m:t>𝑑𝑡</m:t>
                            </m:r>
                          </m:e>
                        </m:nary>
                      </m:e>
                    </m:func>
                  </m:oMath>
                </a14:m>
                <a:r>
                  <a:rPr lang="en-IN" dirty="0"/>
                  <a:t> watts</a:t>
                </a:r>
              </a:p>
              <a:p>
                <a:pPr lvl="2"/>
                <a:r>
                  <a:rPr lang="en-IN" dirty="0"/>
                  <a:t>Total or normalized energy of continuous time signal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𝑇</m:t>
                            </m:r>
                            <m:r>
                              <a:rPr lang="en-US" b="0" i="1" smtClean="0">
                                <a:latin typeface="Cambria Math" panose="02040503050406030204" pitchFamily="18" charset="0"/>
                              </a:rPr>
                              <m:t>→∞</m:t>
                            </m:r>
                          </m:lim>
                        </m:limLow>
                      </m:fName>
                      <m:e>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/2</m:t>
                            </m:r>
                          </m:sub>
                          <m:sup>
                            <m:r>
                              <a:rPr lang="en-US" b="0" i="1" smtClean="0">
                                <a:latin typeface="Cambria Math" panose="02040503050406030204" pitchFamily="18" charset="0"/>
                              </a:rPr>
                              <m:t>𝑇</m:t>
                            </m:r>
                            <m:r>
                              <a:rPr lang="en-US" b="0" i="1" smtClean="0">
                                <a:latin typeface="Cambria Math" panose="02040503050406030204" pitchFamily="18" charset="0"/>
                              </a:rPr>
                              <m:t>/2</m:t>
                            </m:r>
                          </m:sup>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 </m:t>
                            </m:r>
                            <m:r>
                              <a:rPr lang="en-US" b="0" i="1" smtClean="0">
                                <a:latin typeface="Cambria Math" panose="02040503050406030204" pitchFamily="18" charset="0"/>
                              </a:rPr>
                              <m:t>𝑑𝑡</m:t>
                            </m:r>
                          </m:e>
                        </m:nary>
                      </m:e>
                    </m:func>
                  </m:oMath>
                </a14:m>
                <a:r>
                  <a:rPr lang="en-IN" dirty="0"/>
                  <a:t> Joules</a:t>
                </a:r>
              </a:p>
              <a:p>
                <a:pPr lvl="1"/>
                <a:r>
                  <a:rPr lang="en-IN" dirty="0"/>
                  <a:t>Discrete Time case</a:t>
                </a:r>
              </a:p>
              <a:p>
                <a:pPr lvl="2"/>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 </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e>
                          <m:sup>
                            <m:r>
                              <a:rPr lang="en-US" b="0" i="1" smtClean="0">
                                <a:latin typeface="Cambria Math" panose="02040503050406030204" pitchFamily="18" charset="0"/>
                              </a:rPr>
                              <m:t>2</m:t>
                            </m:r>
                          </m:sup>
                        </m:sSup>
                      </m:e>
                    </m:nary>
                  </m:oMath>
                </a14:m>
                <a:endParaRPr lang="en-US" b="0" dirty="0"/>
              </a:p>
              <a:p>
                <a:pPr lvl="2"/>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𝑁</m:t>
                            </m:r>
                            <m:r>
                              <a:rPr lang="en-US" b="0" i="1" smtClean="0">
                                <a:latin typeface="Cambria Math" panose="02040503050406030204" pitchFamily="18" charset="0"/>
                              </a:rPr>
                              <m:t>→∞</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𝑁</m:t>
                            </m:r>
                            <m:r>
                              <a:rPr lang="en-US" b="0" i="1" smtClean="0">
                                <a:latin typeface="Cambria Math" panose="02040503050406030204" pitchFamily="18" charset="0"/>
                              </a:rPr>
                              <m:t>+1</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𝑁</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e>
                              <m:sup>
                                <m:r>
                                  <a:rPr lang="en-US" b="0" i="1" smtClean="0">
                                    <a:latin typeface="Cambria Math" panose="02040503050406030204" pitchFamily="18" charset="0"/>
                                  </a:rPr>
                                  <m:t>2</m:t>
                                </m:r>
                              </m:sup>
                            </m:sSup>
                          </m:e>
                        </m:nary>
                      </m:e>
                    </m:func>
                  </m:oMath>
                </a14:m>
                <a:endParaRPr lang="en-IN" dirty="0"/>
              </a:p>
              <a:p>
                <a:r>
                  <a:rPr lang="en-IN" dirty="0"/>
                  <a:t>Power and energy of signa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0</m:t>
                            </m:r>
                          </m:sub>
                        </m:s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𝜙</m:t>
                        </m:r>
                      </m:e>
                    </m:d>
                  </m:oMath>
                </a14:m>
                <a:endParaRPr lang="en-US" b="0" dirty="0"/>
              </a:p>
              <a:p>
                <a:pPr lvl="1"/>
                <a:r>
                  <a:rPr lang="en-IN" dirty="0"/>
                  <a:t>Average power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oMath>
                </a14:m>
                <a:r>
                  <a:rPr lang="en-IN" dirty="0"/>
                  <a:t>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𝑇</m:t>
                            </m:r>
                            <m:r>
                              <a:rPr lang="en-US" i="1">
                                <a:latin typeface="Cambria Math" panose="02040503050406030204" pitchFamily="18" charset="0"/>
                              </a:rPr>
                              <m:t>→∞</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𝑇</m:t>
                            </m:r>
                          </m:den>
                        </m:f>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/2</m:t>
                            </m:r>
                          </m:sub>
                          <m:sup>
                            <m:r>
                              <a:rPr lang="en-US" i="1">
                                <a:latin typeface="Cambria Math" panose="02040503050406030204" pitchFamily="18" charset="0"/>
                              </a:rPr>
                              <m:t>𝑇</m:t>
                            </m:r>
                            <m:r>
                              <a:rPr lang="en-US" i="1">
                                <a:latin typeface="Cambria Math" panose="02040503050406030204" pitchFamily="18" charset="0"/>
                              </a:rPr>
                              <m:t>/2</m:t>
                            </m:r>
                          </m:sup>
                          <m:e>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𝑠𝑖𝑛</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0</m:t>
                                            </m:r>
                                          </m:sub>
                                        </m:s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𝜙</m:t>
                                        </m:r>
                                      </m:e>
                                    </m:d>
                                  </m:e>
                                </m:d>
                              </m:e>
                              <m:sup>
                                <m:r>
                                  <a:rPr lang="en-US" b="0" i="1" smtClean="0">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𝑑𝑡</m:t>
                            </m:r>
                          </m:e>
                        </m:nary>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oMath>
                </a14:m>
                <a:endParaRPr lang="en-US" b="0" dirty="0"/>
              </a:p>
              <a:p>
                <a:pPr lvl="1"/>
                <a:r>
                  <a:rPr lang="en-IN" dirty="0"/>
                  <a:t>Normalized energy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𝑇</m:t>
                            </m:r>
                            <m:r>
                              <a:rPr lang="en-US" i="1">
                                <a:latin typeface="Cambria Math" panose="02040503050406030204" pitchFamily="18" charset="0"/>
                              </a:rPr>
                              <m:t>→∞</m:t>
                            </m:r>
                          </m:lim>
                        </m:limLow>
                      </m:fName>
                      <m:e>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/2</m:t>
                            </m:r>
                          </m:sub>
                          <m:sup>
                            <m:r>
                              <a:rPr lang="en-US" i="1">
                                <a:latin typeface="Cambria Math" panose="02040503050406030204" pitchFamily="18" charset="0"/>
                              </a:rPr>
                              <m:t>𝑇</m:t>
                            </m:r>
                            <m:r>
                              <a:rPr lang="en-US" i="1">
                                <a:latin typeface="Cambria Math" panose="02040503050406030204" pitchFamily="18" charset="0"/>
                              </a:rPr>
                              <m:t>/2</m:t>
                            </m:r>
                          </m:sup>
                          <m:e>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𝑠𝑖𝑛</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0</m:t>
                                            </m:r>
                                          </m:sub>
                                        </m:s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𝜙</m:t>
                                        </m:r>
                                      </m:e>
                                    </m:d>
                                  </m:e>
                                </m:d>
                              </m:e>
                              <m:sup>
                                <m:r>
                                  <a:rPr lang="en-US" b="0" i="1" smtClean="0">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𝑑𝑡</m:t>
                            </m:r>
                          </m:e>
                        </m:nary>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sub>
                        <m:r>
                          <a:rPr lang="en-US" b="0" i="1" smtClean="0">
                            <a:latin typeface="Cambria Math" panose="02040503050406030204" pitchFamily="18" charset="0"/>
                          </a:rPr>
                          <m:t>−∞</m:t>
                        </m:r>
                      </m:sub>
                      <m:sup>
                        <m:r>
                          <a:rPr lang="en-US" b="0" i="1" smtClean="0">
                            <a:latin typeface="Cambria Math" panose="02040503050406030204" pitchFamily="18" charset="0"/>
                          </a:rPr>
                          <m:t>∞</m:t>
                        </m:r>
                      </m:sup>
                    </m:sSubSup>
                    <m:r>
                      <a:rPr lang="en-US" b="0" i="1" smtClean="0">
                        <a:latin typeface="Cambria Math" panose="02040503050406030204" pitchFamily="18" charset="0"/>
                      </a:rPr>
                      <m:t>−0=∞ </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10B09562-4F50-CA90-FF89-56B0BFC61149}"/>
                  </a:ext>
                </a:extLst>
              </p:cNvPr>
              <p:cNvSpPr>
                <a:spLocks noGrp="1" noRot="1" noChangeAspect="1" noMove="1" noResize="1" noEditPoints="1" noAdjustHandles="1" noChangeArrowheads="1" noChangeShapeType="1" noTextEdit="1"/>
              </p:cNvSpPr>
              <p:nvPr>
                <p:ph sz="quarter" idx="10"/>
              </p:nvPr>
            </p:nvSpPr>
            <p:spPr>
              <a:blipFill>
                <a:blip r:embed="rId2"/>
                <a:stretch>
                  <a:fillRect t="-716" b="-8086"/>
                </a:stretch>
              </a:blipFill>
            </p:spPr>
            <p:txBody>
              <a:bodyPr/>
              <a:lstStyle/>
              <a:p>
                <a:r>
                  <a:rPr lang="en-IN">
                    <a:noFill/>
                  </a:rPr>
                  <a:t> </a:t>
                </a:r>
              </a:p>
            </p:txBody>
          </p:sp>
        </mc:Fallback>
      </mc:AlternateContent>
    </p:spTree>
    <p:extLst>
      <p:ext uri="{BB962C8B-B14F-4D97-AF65-F5344CB8AC3E}">
        <p14:creationId xmlns:p14="http://schemas.microsoft.com/office/powerpoint/2010/main" val="98727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A3A2-4BB4-7D22-935D-FFC06367EFBF}"/>
              </a:ext>
            </a:extLst>
          </p:cNvPr>
          <p:cNvSpPr>
            <a:spLocks noGrp="1"/>
          </p:cNvSpPr>
          <p:nvPr>
            <p:ph type="title"/>
          </p:nvPr>
        </p:nvSpPr>
        <p:spPr/>
        <p:txBody>
          <a:bodyPr/>
          <a:lstStyle/>
          <a:p>
            <a:r>
              <a:rPr lang="en-US" dirty="0"/>
              <a:t>Signals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2F391-E260-86D2-81A4-06DD03EDFE68}"/>
                  </a:ext>
                </a:extLst>
              </p:cNvPr>
              <p:cNvSpPr>
                <a:spLocks noGrp="1"/>
              </p:cNvSpPr>
              <p:nvPr>
                <p:ph sz="quarter" idx="10"/>
              </p:nvPr>
            </p:nvSpPr>
            <p:spPr/>
            <p:txBody>
              <a:bodyPr>
                <a:normAutofit fontScale="92500" lnSpcReduction="20000"/>
              </a:bodyPr>
              <a:lstStyle/>
              <a:p>
                <a:r>
                  <a:rPr lang="en-US" dirty="0"/>
                  <a:t>Causal</a:t>
                </a:r>
              </a:p>
              <a:p>
                <a:pPr lvl="1"/>
                <a14:m>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 a causal signal does not exist for negative time</a:t>
                </a:r>
              </a:p>
              <a:p>
                <a:pPr lvl="1"/>
                <a:r>
                  <a:rPr lang="en-US" dirty="0"/>
                  <a:t>Unit step signal is an example of causal signal</a:t>
                </a:r>
              </a:p>
              <a:p>
                <a:pPr lvl="1"/>
                <a:r>
                  <a:rPr lang="en-US" dirty="0"/>
                  <a:t>A discrete time sequence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is called the causal signal if the sequence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&lt;0</m:t>
                    </m:r>
                  </m:oMath>
                </a14:m>
                <a:r>
                  <a:rPr lang="en-US" dirty="0"/>
                  <a:t> </a:t>
                </a:r>
              </a:p>
              <a:p>
                <a:r>
                  <a:rPr lang="en-US" dirty="0"/>
                  <a:t>Anti-causal signals</a:t>
                </a:r>
                <a:endParaRPr lang="en-IN" dirty="0"/>
              </a:p>
              <a:p>
                <a:pPr lvl="1"/>
                <a:r>
                  <a:rPr lang="en-US" dirty="0"/>
                  <a:t>Opposite of Causal signal</a:t>
                </a:r>
              </a:p>
              <a:p>
                <a:pPr lvl="1"/>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&gt;0</m:t>
                    </m:r>
                  </m:oMath>
                </a14:m>
                <a:r>
                  <a:rPr lang="en-US" dirty="0"/>
                  <a:t> does not exist for positive time</a:t>
                </a:r>
              </a:p>
              <a:p>
                <a:pPr lvl="1"/>
                <a:r>
                  <a:rPr lang="en-US" dirty="0"/>
                  <a:t>A discrete time sequence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is called the anti-causal signal if the sequence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=0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&gt;0</m:t>
                    </m:r>
                  </m:oMath>
                </a14:m>
                <a:r>
                  <a:rPr lang="en-US" dirty="0"/>
                  <a:t> </a:t>
                </a:r>
              </a:p>
              <a:p>
                <a:r>
                  <a:rPr lang="en-US" dirty="0"/>
                  <a:t>Non-causal</a:t>
                </a:r>
              </a:p>
              <a:p>
                <a:pPr lvl="1"/>
                <a:r>
                  <a:rPr lang="en-US" dirty="0"/>
                  <a:t>A signal which is neither causal nor anti-causal – that exists for negative and positive time</a:t>
                </a:r>
              </a:p>
              <a:p>
                <a:pPr lvl="1"/>
                <a:r>
                  <a:rPr lang="en-US" dirty="0"/>
                  <a:t>Example sinusoidal wave</a:t>
                </a:r>
              </a:p>
              <a:p>
                <a:r>
                  <a:rPr lang="en-US" dirty="0"/>
                  <a:t>Even signal</a:t>
                </a:r>
              </a:p>
              <a:p>
                <a:pPr lvl="1"/>
                <a:r>
                  <a:rPr lang="en-US" dirty="0"/>
                  <a:t>A signal which is symmetrical about vertical axis or time origin is know as even signal or function</a:t>
                </a:r>
              </a:p>
              <a:p>
                <a:pPr lvl="1"/>
                <a:r>
                  <a:rPr lang="en-US" dirty="0"/>
                  <a:t>Cosine wave is an example</a:t>
                </a:r>
              </a:p>
              <a:p>
                <a:pPr lvl="1"/>
                <a:r>
                  <a:rPr lang="en-US" dirty="0"/>
                  <a:t>Widely used in convolutional networks</a:t>
                </a:r>
              </a:p>
              <a:p>
                <a:pPr lvl="1"/>
                <a:r>
                  <a:rPr lang="en-US" dirty="0"/>
                  <a:t>Test for continuous time signal’s evenness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oMath>
                </a14:m>
                <a:endParaRPr lang="en-US" b="0" dirty="0"/>
              </a:p>
              <a:p>
                <a:pPr lvl="1"/>
                <a:r>
                  <a:rPr lang="en-US" dirty="0"/>
                  <a:t>Test for discrete time signal evenness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&lt;∞</m:t>
                    </m:r>
                  </m:oMath>
                </a14:m>
                <a:endParaRPr lang="en-US" dirty="0"/>
              </a:p>
              <a:p>
                <a:r>
                  <a:rPr lang="en-US" dirty="0"/>
                  <a:t>Odd signal</a:t>
                </a:r>
              </a:p>
              <a:p>
                <a:pPr lvl="1"/>
                <a:r>
                  <a:rPr lang="en-US" dirty="0"/>
                  <a:t>A signal which is asymmetrical about vertical axis or time origin is know as odd signal or function</a:t>
                </a:r>
              </a:p>
              <a:p>
                <a:pPr lvl="1"/>
                <a:r>
                  <a:rPr lang="en-US" dirty="0"/>
                  <a:t>Sine wave is an example</a:t>
                </a:r>
              </a:p>
              <a:p>
                <a:pPr lvl="1"/>
                <a:r>
                  <a:rPr lang="en-US" dirty="0"/>
                  <a:t>Test for continuous time signal’s evenness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rPr>
                      <m:t>&lt;∞</m:t>
                    </m:r>
                  </m:oMath>
                </a14:m>
                <a:endParaRPr lang="en-US" b="0" dirty="0"/>
              </a:p>
              <a:p>
                <a:pPr lvl="1"/>
                <a:r>
                  <a:rPr lang="en-US" dirty="0"/>
                  <a:t>Test for discrete time signal evenness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&lt;∞</m:t>
                    </m:r>
                  </m:oMath>
                </a14:m>
                <a:endParaRPr lang="en-US" dirty="0"/>
              </a:p>
              <a:p>
                <a:pPr lvl="1"/>
                <a:endParaRPr lang="en-US" dirty="0"/>
              </a:p>
              <a:p>
                <a:pPr lvl="1"/>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8C72F391-E260-86D2-81A4-06DD03EDFE68}"/>
                  </a:ext>
                </a:extLst>
              </p:cNvPr>
              <p:cNvSpPr>
                <a:spLocks noGrp="1" noRot="1" noChangeAspect="1" noMove="1" noResize="1" noEditPoints="1" noAdjustHandles="1" noChangeArrowheads="1" noChangeShapeType="1" noTextEdit="1"/>
              </p:cNvSpPr>
              <p:nvPr>
                <p:ph sz="quarter" idx="10"/>
              </p:nvPr>
            </p:nvSpPr>
            <p:spPr>
              <a:blipFill>
                <a:blip r:embed="rId2"/>
                <a:stretch>
                  <a:fillRect t="-1331" b="-307"/>
                </a:stretch>
              </a:blipFill>
            </p:spPr>
            <p:txBody>
              <a:bodyPr/>
              <a:lstStyle/>
              <a:p>
                <a:r>
                  <a:rPr lang="en-IN">
                    <a:noFill/>
                  </a:rPr>
                  <a:t> </a:t>
                </a:r>
              </a:p>
            </p:txBody>
          </p:sp>
        </mc:Fallback>
      </mc:AlternateContent>
    </p:spTree>
    <p:extLst>
      <p:ext uri="{BB962C8B-B14F-4D97-AF65-F5344CB8AC3E}">
        <p14:creationId xmlns:p14="http://schemas.microsoft.com/office/powerpoint/2010/main" val="97390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solidFill>
            <a:srgbClr val="00B0F0"/>
          </a:solidFill>
        </a:ln>
      </a:spPr>
      <a:bodyPr rtlCol="0" anchor="ctr"/>
      <a:lstStyle>
        <a:defPPr algn="ctr">
          <a:defRPr sz="1400" dirty="0" smtClean="0">
            <a:latin typeface="Gotham" panose="02000504050000020004"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Gotham Light" pitchFamily="50" charset="0"/>
          </a:defRPr>
        </a:defPPr>
      </a:lstStyle>
    </a:txDef>
  </a:objectDefaults>
  <a:extraClrSchemeLst/>
  <a:extLst>
    <a:ext uri="{05A4C25C-085E-4340-85A3-A5531E510DB2}">
      <thm15:themeFamily xmlns:thm15="http://schemas.microsoft.com/office/thememl/2012/main" name="Presentation3" id="{1314F7D2-2AEF-4024-BF95-2EAB2B7D8F46}" vid="{10119A12-BFE7-4660-A0B4-46A544FC3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46392297C8314E81BF7839CC1F509F" ma:contentTypeVersion="8" ma:contentTypeDescription="Create a new document." ma:contentTypeScope="" ma:versionID="449993768d0d75f2b0f5cea2e4b6cc36">
  <xsd:schema xmlns:xsd="http://www.w3.org/2001/XMLSchema" xmlns:xs="http://www.w3.org/2001/XMLSchema" xmlns:p="http://schemas.microsoft.com/office/2006/metadata/properties" xmlns:ns2="57086d14-80b6-4e8b-a8a2-1baf0782bfd8" xmlns:ns3="510ba7d5-4f6e-4fbf-85d7-9aaa7fccadc1" targetNamespace="http://schemas.microsoft.com/office/2006/metadata/properties" ma:root="true" ma:fieldsID="36b7bd0492c64943235a734c9c69ca24" ns2:_="" ns3:_="">
    <xsd:import namespace="57086d14-80b6-4e8b-a8a2-1baf0782bfd8"/>
    <xsd:import namespace="510ba7d5-4f6e-4fbf-85d7-9aaa7fccad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086d14-80b6-4e8b-a8a2-1baf0782bf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0ba7d5-4f6e-4fbf-85d7-9aaa7fccad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FCA975-33F2-4168-B84D-BCCA3C505D74}">
  <ds:schemaRefs>
    <ds:schemaRef ds:uri="http://schemas.microsoft.com/sharepoint/v3/contenttype/forms"/>
  </ds:schemaRefs>
</ds:datastoreItem>
</file>

<file path=customXml/itemProps2.xml><?xml version="1.0" encoding="utf-8"?>
<ds:datastoreItem xmlns:ds="http://schemas.openxmlformats.org/officeDocument/2006/customXml" ds:itemID="{8B9AD53E-5356-4024-B148-49D4B2CC84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086d14-80b6-4e8b-a8a2-1baf0782bfd8"/>
    <ds:schemaRef ds:uri="510ba7d5-4f6e-4fbf-85d7-9aaa7fccad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9124C2-4574-4593-9925-C598C650EEC6}">
  <ds:schemaRefs>
    <ds:schemaRef ds:uri="http://purl.org/dc/elements/1.1/"/>
    <ds:schemaRef ds:uri="http://purl.org/dc/terms/"/>
    <ds:schemaRef ds:uri="http://www.w3.org/XML/1998/namespace"/>
    <ds:schemaRef ds:uri="http://purl.org/dc/dcmitype/"/>
    <ds:schemaRef ds:uri="57086d14-80b6-4e8b-a8a2-1baf0782bfd8"/>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510ba7d5-4f6e-4fbf-85d7-9aaa7fccadc1"/>
  </ds:schemaRefs>
</ds:datastoreItem>
</file>

<file path=docProps/app.xml><?xml version="1.0" encoding="utf-8"?>
<Properties xmlns="http://schemas.openxmlformats.org/officeDocument/2006/extended-properties" xmlns:vt="http://schemas.openxmlformats.org/officeDocument/2006/docPropsVTypes">
  <Template>Brillium V2.7</Template>
  <TotalTime>14256</TotalTime>
  <Words>2457</Words>
  <Application>Microsoft Office PowerPoint</Application>
  <PresentationFormat>Widescreen</PresentationFormat>
  <Paragraphs>316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Cambria Math</vt:lpstr>
      <vt:lpstr>Courier New</vt:lpstr>
      <vt:lpstr>Gotham</vt:lpstr>
      <vt:lpstr>Gotham Light</vt:lpstr>
      <vt:lpstr>Gotham Rounded Light</vt:lpstr>
      <vt:lpstr>Söhne</vt:lpstr>
      <vt:lpstr>Wingdings</vt:lpstr>
      <vt:lpstr>Default Theme</vt:lpstr>
      <vt:lpstr>PowerPoint Presentation</vt:lpstr>
      <vt:lpstr>Module Content</vt:lpstr>
      <vt:lpstr>Intro Applications of AI and ML</vt:lpstr>
      <vt:lpstr>Applications of AI in Communication</vt:lpstr>
      <vt:lpstr>ML</vt:lpstr>
      <vt:lpstr>DL</vt:lpstr>
      <vt:lpstr>Neural Networks</vt:lpstr>
      <vt:lpstr>Signals</vt:lpstr>
      <vt:lpstr>Signals</vt:lpstr>
      <vt:lpstr>Signals</vt:lpstr>
      <vt:lpstr>AM</vt:lpstr>
      <vt:lpstr>Mathematical Basics</vt:lpstr>
      <vt:lpstr>Eigen Decomposition</vt:lpstr>
      <vt:lpstr>ML Basics</vt:lpstr>
      <vt:lpstr>Regression and Classification – Entropy and Cross-Entropy</vt:lpstr>
      <vt:lpstr>Neurons and The Brain</vt:lpstr>
      <vt:lpstr>NN</vt:lpstr>
      <vt:lpstr>ANN Notations</vt:lpstr>
      <vt:lpstr>Backpropagation</vt:lpstr>
      <vt:lpstr>Convolution</vt:lpstr>
      <vt:lpstr>Convolutional Neural Networks</vt:lpstr>
      <vt:lpstr>CNN</vt:lpstr>
      <vt:lpstr>CNN – Implementation Layers</vt:lpstr>
      <vt:lpstr>Using CNNs</vt:lpstr>
      <vt:lpstr>CNN Vs NN</vt:lpstr>
      <vt:lpstr>CNNs State of the Art</vt:lpstr>
      <vt:lpstr>Thank you</vt:lpstr>
    </vt:vector>
  </TitlesOfParts>
  <Manager>Venkateswar Reddy Melachervu</Manager>
  <Company>Brillium Technologies</Company>
  <LinksUpToDate>false</LinksUpToDate>
  <SharedDoc>false</SharedDoc>
  <HyperlinkBase>www.brillium.in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EE904 - Deep Learning for Communications</dc:title>
  <dc:subject>EE904 - Deep Learning for Communications</dc:subject>
  <dc:creator>Venkateswar Reddy Melachervu</dc:creator>
  <cp:keywords>EE904 - Deep Learning for Communications</cp:keywords>
  <dc:description>EE904 - Deep Learning for Communications</dc:description>
  <cp:lastModifiedBy>Venkateswar Reddy Melachervu</cp:lastModifiedBy>
  <cp:revision>411</cp:revision>
  <dcterms:created xsi:type="dcterms:W3CDTF">2023-09-24T03:21:41Z</dcterms:created>
  <dcterms:modified xsi:type="dcterms:W3CDTF">2024-02-21T14:27:44Z</dcterms:modified>
  <cp:category>EE904 - Deep Learning for Communications</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0x0101001146392297C8314E81BF7839CC1F509F</vt:lpwstr>
  </property>
</Properties>
</file>