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2"/>
  </p:notesMasterIdLst>
  <p:sldIdLst>
    <p:sldId id="266" r:id="rId5"/>
    <p:sldId id="309" r:id="rId6"/>
    <p:sldId id="310" r:id="rId7"/>
    <p:sldId id="311" r:id="rId8"/>
    <p:sldId id="312" r:id="rId9"/>
    <p:sldId id="313" r:id="rId10"/>
    <p:sldId id="315" r:id="rId11"/>
    <p:sldId id="314" r:id="rId12"/>
    <p:sldId id="316" r:id="rId13"/>
    <p:sldId id="317" r:id="rId14"/>
    <p:sldId id="318" r:id="rId15"/>
    <p:sldId id="319" r:id="rId16"/>
    <p:sldId id="320" r:id="rId17"/>
    <p:sldId id="321" r:id="rId18"/>
    <p:sldId id="322" r:id="rId19"/>
    <p:sldId id="323" r:id="rId20"/>
    <p:sldId id="324" r:id="rId21"/>
    <p:sldId id="326" r:id="rId22"/>
    <p:sldId id="327" r:id="rId23"/>
    <p:sldId id="328" r:id="rId24"/>
    <p:sldId id="329" r:id="rId25"/>
    <p:sldId id="330" r:id="rId26"/>
    <p:sldId id="331" r:id="rId27"/>
    <p:sldId id="332" r:id="rId28"/>
    <p:sldId id="333" r:id="rId29"/>
    <p:sldId id="334" r:id="rId30"/>
    <p:sldId id="33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31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05:31:35.095"/>
    </inkml:context>
    <inkml:brush xml:id="br0">
      <inkml:brushProperty name="width" value="0.05" units="cm"/>
      <inkml:brushProperty name="height" value="0.05" units="cm"/>
      <inkml:brushProperty name="color" value="#00A0D7"/>
    </inkml:brush>
  </inkml:definitions>
  <inkml:trace contextRef="#ctx0" brushRef="#br0">1 0 12979,'0'0'3945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05:32:22.184"/>
    </inkml:context>
    <inkml:brush xml:id="br0">
      <inkml:brushProperty name="width" value="0.05" units="cm"/>
      <inkml:brushProperty name="height" value="0.05" units="cm"/>
      <inkml:brushProperty name="color" value="#FFC114"/>
    </inkml:brush>
  </inkml:definitions>
  <inkml:trace contextRef="#ctx0" brushRef="#br0">0 0 3409,'0'0'704,"7"6"4577,0-6-2808,-7 6-2650,0 1-1503,0 2-1248</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05:32:23.620"/>
    </inkml:context>
    <inkml:brush xml:id="br0">
      <inkml:brushProperty name="width" value="0.05" units="cm"/>
      <inkml:brushProperty name="height" value="0.05" units="cm"/>
      <inkml:brushProperty name="color" value="#FFC114"/>
    </inkml:brush>
  </inkml:definitions>
  <inkml:trace contextRef="#ctx0" brushRef="#br0">0 125 1664,'23'18'1536,"0"0"-35,2-8 14322,-24-12-15600,3 6-235,1 2 12,0 0 0,-1 0-1,0 1 1,0 0 0,-1-1-1,1 1 1,-2 1 0,1-1-1,2 11 1,11 27 15,-7-10 9,-9-31-14,1 0 0,-1 0 0,1 0 0,0-1 0,0 1-1,0 0 1,1-1 0,2 6 0,-4-9 20,0 0 0,0 0-1,0 1 1,0-1-1,0 0 1,1 0-1,-1 0 1,0 1-1,0-1 1,0 0-1,0 0 1,0 0-1,0 0 1,1 1 0,-1-1-1,0 0 1,0 0-1,0 0 1,0 0-1,1 0 1,-1 0-1,0 0 1,0 1-1,0-1 1,1 0-1,-1 0 1,0 0-1,0 0 1,0 0 0,1 0-1,-1 0 1,0 0-1,0 0 1,1 0-1,-1 0 1,0 0-1,0 0 1,0 0-1,1-1 1,-1 1-1,0 0 1,0 0 0,3-11 189,-3 8-226,0 0-1,0 0 1,0 0-1,0 0 1,-1 0 0,1 0-1,-1 0 1,-1-3-1,-21-30 10,18 30-12,0-1 1,0 0-1,1 0 1,0-1-1,0 1 1,1-1 0,0 0-1,0 0 1,1 0-1,0 0 1,0 0 0,0-10-1,2-117 18,1 133-9,0 0 1,0 1-1,0-1 0,0 0 0,0 1 0,0-1 1,0 0-1,1 1 0,-1 0 0,1-1 1,-1 1-1,1 0 0,-1 0 0,1 0 0,0 0 1,2-2-1,0 1-5,-1 0 0,1 0-1,0 1 1,0-1 0,0 1 0,-1-1 0,7 0-1,165-10-781,-172 12 793,-1-1 0,1 1 0,0 0 0,-1 1 0,1-1 0,0 0 0,-1 1 0,1-1 0,0 1 0,-1 0 0,1 0 0,-1 0 0,1 0 0,-1 1-1,0-1 1,0 1 0,1-1 0,-1 1 0,0 0 0,0 0 0,0 0 0,-1 0 0,1 0 0,0 0 0,-1 0 0,1 1 0,-1-1 0,1 3 0,1 5 121,-1 0 1,0 0-1,0 0 1,-1 1-1,-1-1 1,0 13-1,0-20-108,0 13-24,0-6 55,0 0 1,0 0-1,-4 17 0,3-23-29,0 0-1,-1 0 1,0 0 0,1-1 0,-1 1-1,0-1 1,-1 1 0,1-1-1,0 1 1,-1-1 0,0 0-1,-4 3 1,0 0 147,-1 0 0,1 0 1,-1-1-1,-1 0 0,1-1 1,-1 0-1,1 0 0,-18 4 1,-10 9-111,30-13-54,0-1-1,0 0 0,0-1 1,0 1-1,0-1 0,-1 0 1,1-1-1,-12 2 0,17-2 13,-4 1 16,4 1 70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05:32:30.610"/>
    </inkml:context>
    <inkml:brush xml:id="br0">
      <inkml:brushProperty name="width" value="0.05" units="cm"/>
      <inkml:brushProperty name="height" value="0.05" units="cm"/>
    </inkml:brush>
  </inkml:definitions>
  <inkml:trace contextRef="#ctx0" brushRef="#br0">1 1124 4217,'0'0'15224,"20"-1"-15181,-9-7-35,-1-1 0,16-17 0,-16 16 0,-1 0 0,22-16 0,-12 12-7,0-2 0,-1-1-1,19-21 1,-19 18 0,1 1 0,31-24-1,39-32-9,-61 48 4,47-33 0,-60 50 7,-2-2 0,14-13 0,-14 12 0,0 1 1,17-11-1,14-7-5,50-43-1,2 0-12,-71 57 17,4-3 3,34-29-1,-14 8-1,-1 6-3,48-44 0,-53 32-15,86-41-31,-126 86 47,-1 0 0,0-1 0,0 1 0,0 0 0,0-1 0,0 0 0,0 1 0,0-1 0,-1 0 0,1 0 0,0 0 0,-1 0 0,0 0 0,2-3 0,30-23 15,-32 25-9,-1 3 144,0-6-4867</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05:32:35.331"/>
    </inkml:context>
    <inkml:brush xml:id="br0">
      <inkml:brushProperty name="width" value="0.05" units="cm"/>
      <inkml:brushProperty name="height" value="0.05" units="cm"/>
    </inkml:brush>
  </inkml:definitions>
  <inkml:trace contextRef="#ctx0" brushRef="#br0">0 168 3145,'0'0'14891,"8"0"-14938,358 0 422,-153-15 404,-138 13-698,0-3 0,98-19-1,-142 20-91,0 2-1,0 0 0,38 5 0,-3-1 156,20-1-118,92-3 50,-66-7-36,-12 2 6,135-27 0,-100 13-46,-71 12 0,13 0 2,-70 8-4,-1 1 4,5 0-1,0-1 0,0 0 0,12-3 1,25-5-1,-23 8-4,13-5 0,-29 4-180,11-1 769,-20 7-713,-11 8-1038,-14 9-3661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05:32:48.124"/>
    </inkml:context>
    <inkml:brush xml:id="br0">
      <inkml:brushProperty name="width" value="0.05" units="cm"/>
      <inkml:brushProperty name="height" value="0.05" units="cm"/>
    </inkml:brush>
  </inkml:definitions>
  <inkml:trace contextRef="#ctx0" brushRef="#br0">146 3 544,'0'-3'15741,"0"11"-15729,0-2 20,0 1 1,0-1-1,-1 0 0,0 0 1,0 1-1,-3 10 1,-3 8 239,1-1 1,2 1-1,1 1 1,0-1-1,2 0 1,3 32-1,-2-16 325,-5 48 1,3-52-360,2-27-196,-1 0 0,0 1 0,-4 15 0,-40 201 605,35-168-416,1-26-85,6-25-119,1 0 0,0 0-1,1 0 1,-2 12 0,3-13 1,-1 1 1,0-1-1,-1 0 1,0 0-1,0 0 0,-3 8 1,2-8 29,0 0 0,1 0 0,0 0 0,1 0 0,-1 1 0,1 7 0,1 342 1463,13-248-1212,1 12-24,-14 734-973,-1-838-2852,-5-1-4564</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3:55:28.905"/>
    </inkml:context>
    <inkml:brush xml:id="br0">
      <inkml:brushProperty name="width" value="0.05" units="cm"/>
      <inkml:brushProperty name="height" value="0.05" units="cm"/>
      <inkml:brushProperty name="color" value="#00A0D7"/>
    </inkml:brush>
  </inkml:definitions>
  <inkml:trace contextRef="#ctx0" brushRef="#br0">598 12 6009,'0'0'15497,"-22"0"-15397,2 0-106,6-1-14,0 1 0,0 1 0,1 0 0,-1 0 0,0 2 0,0 0-1,-14 5 1,10-1 11,0 1 0,1 1 0,0 1 0,0 1 0,1 0 0,0 1 0,1 1 0,-23 24 0,17-16 87,6-6 213,1 0 0,-19 27 0,-16 46-61,36-62-144,-20 20 123,27-39-161,1 0 1,0 0-1,0 0 1,0 0-1,1 1 1,-7 15-1,5 24 47,3-30-71,-3 7 40,-13 34 384,17-45-399,0 0 1,1 0 0,1 0 0,0-1-1,2 16 1,0 10 14,-3-32-55,1-1-1,0 0 0,0 1 1,1-1-1,0 1 0,-1-1 0,2 1 1,-1-1-1,1 0 0,0 0 0,0 0 1,0 0-1,1 0 0,2 5 1,7 6 60,1-1 0,0 0 0,1-1 0,20 16 0,-16-14 43,85 61 67,-83-63-144,0 0 1,1-2 0,1 0 0,0-2 0,0 0 0,32 9-1,-24-13-20,-1-2-1,1 0 1,1-2-1,-1-2 1,33-2-1,6 0 111,-52 1-108,1-1 0,-1 0-1,0-2 1,1 0 0,-2 0-1,1-2 1,0 0 0,-1-1-1,0-1 1,-1 0 0,20-14-1,7-6-40,-2-1-1,73-69 0,-100 82 16,0-1 0,-1 0 1,-1-1-1,0 0 0,-1 0 0,-1-1 1,8-25-1,4-7-5,-17 39 9,0-1-1,0 1 1,2-24 0,-4 25 7,0 0 0,0 0 0,1 1 0,0-1-1,8-17 1,-8 23-1,-1 0 0,-1 0 0,1 0-1,-1 0 1,0-1 0,1-7-1,7-27 13,-5 27 8,-1 1-1,0-1 1,-1 0 0,0 0 0,-1 0-1,-1 0 1,-1-20 0,1 7 161,-1 23-155,1 0 0,-1 0 0,0 0 1,0 0-1,-1 0 0,1 0 0,0 0 0,-1 1 0,0-1 1,0 0-1,0 1 0,0-1 0,-4-3 0,-32-28 217,11 12-204,14 10 10,-1 1 0,0 1-1,-1 0 1,0 1 0,-31-14 0,-26-11 279,53 24-261,-36-14 0,-29 5-85,60 14 9,0 1 1,0 1 0,-1 2-1,-43 1 1,26 1 33,14-2-37,18 0 2,1 0 0,-1 1 1,0 0-1,1 1 0,-1 0 0,1 0 0,0 1 1,-1 1-1,1-1 0,0 1 0,0 1 1,-14 7-1,13-5 8,8-5-2,-1 1 0,1-1 0,0 1 1,0-1-1,0 1 0,0-1 0,0 1 1,0 0-1,1 0 0,-1 0 0,0 0 1,1 0-1,0 1 0,-1-1 0,1 0 1,0 1-1,0-1 0,-1 5 0,1-3-34,-19 81-380,15-27-3336,5-23-3381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3:55:28.906"/>
    </inkml:context>
    <inkml:brush xml:id="br0">
      <inkml:brushProperty name="width" value="0.05" units="cm"/>
      <inkml:brushProperty name="height" value="0.05" units="cm"/>
      <inkml:brushProperty name="color" value="#00A0D7"/>
    </inkml:brush>
  </inkml:definitions>
  <inkml:trace contextRef="#ctx0" brushRef="#br0">111 1 7842,'0'0'4918,"0"11"-4310,0 33 67,0-39-490,-1-1-1,1 1 1,-1-1 0,0 1-1,0-1 1,0 0 0,-1 0-1,0 1 1,1-1 0,-1 0-1,-1 0 1,1-1 0,-1 1-1,-4 5 1,-8 14 274,0 3-53,-11 25 275,23-41-576,0-1 1,1 0 0,0 0 0,0 1-1,1-1 1,0 19 0,1-23-74,0 0 0,-1 0 0,0-1 0,0 1 1,0 0-1,0-1 0,-1 1 0,-3 6 0,4-66 1983,0 45-2021,1-1-1,0 1 1,1 0-1,1 0 1,-1-1-1,1 1 1,1 0 0,0 0-1,0 1 1,1-1-1,1 1 1,7-14-1,-5 12 3,-1 0 1,0 0-1,0 0 0,-1-1 0,-1 1 0,0-1 0,-1 0 0,3-21 1,-5 31 2,-1 1 1,0-1 0,0 1 0,1-1 0,-1 1 0,1-1 0,-1 1 0,1-1 0,0 1 0,0-1 0,0 1 0,-1 0 0,1-1 0,0 1 0,1 0 0,-1 0 0,0 0-1,0-1 1,0 1 0,1 1 0,1-2 0,-2 1-23,1 1 0,-1 0-1,0-1 1,1 1 0,-1 0-1,0 0 1,1 0 0,-1 0-1,0 0 1,1 0 0,-1 1-1,0-1 1,0 0 0,1 1 0,-1-1-1,0 1 1,0-1 0,1 1-1,-1-1 1,0 1 0,0 0-1,0 0 1,0 0 0,0-1-1,0 1 1,1 2 0,25 31 397,-18-20-283,5 4 31,-1 2-1,-1 0 1,0 0-1,-2 1 1,-1 1-1,12 37 1,-17-52-112,0 0 0,0-1 1,0 1-1,1-1 0,0 0 0,1 0 0,8 8 0,-14-14-45,1 0-1,-1 0 1,0 1 0,1-1-1,-1 0 1,0 0-1,1 1 1,-1-1-1,1 0 1,-1 0 0,0 0-1,1 0 1,-1 0-1,1 0 1,-1 0-1,0 0 1,1 0-1,-1 0 1,1 0 0,-1 0-1,1 0 1,-1 0-1,0 0 1,1 0-1,-1 0 1,1 0-1,-1-1 1,0 1 0,1 0-1,-1 0 1,1 0-1,-1-1 1,0 1-1,1-1 1,0-15-4814,-1 8 2052,0-4-1958</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3:55:28.907"/>
    </inkml:context>
    <inkml:brush xml:id="br0">
      <inkml:brushProperty name="width" value="0.05" units="cm"/>
      <inkml:brushProperty name="height" value="0.05" units="cm"/>
      <inkml:brushProperty name="color" value="#00A0D7"/>
    </inkml:brush>
  </inkml:definitions>
  <inkml:trace contextRef="#ctx0" brushRef="#br0">0 1 3569,'0'0'11191,"29"0"-6596,177 0-2693</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3:55:28.908"/>
    </inkml:context>
    <inkml:brush xml:id="br0">
      <inkml:brushProperty name="width" value="0.05" units="cm"/>
      <inkml:brushProperty name="height" value="0.05" units="cm"/>
      <inkml:brushProperty name="color" value="#F6630D"/>
    </inkml:brush>
  </inkml:definitions>
  <inkml:trace contextRef="#ctx0" brushRef="#br0">405 10 1088,'-3'-5'23622,"-2"4"-24526,-26 0 980,21 0-110,0 0 0,0 1 1,0 0-1,0 1 0,1 0 0,-1 0 0,0 1 0,0 0 0,1 1 0,-1 0 1,-16 9-1,22-10 23,-11 7-6,0 0-1,1 1 1,1 0 0,-1 1-1,2 1 1,-1 0 0,-11 15-1,8-2 16,1 0-1,1 1 0,1 0 1,1 1-1,2 1 0,-12 45 1,20-61 8,0 1 0,1-1 1,1 1-1,0 0 0,2 14 1,0 14 49,-2 80 176,2-115-204,0 0-1,1 0 1,0 0-1,0 0 1,0-1-1,1 1 1,0-1-1,6 7 1,-3-3 7,7 7 55,1 0-1,1-2 0,0 0 1,0 0-1,32 18 1,-35-23-35,84 44 167,-90-50-206,0-1 1,0 1-1,1-1 1,-1-1-1,0 1 1,1-1-1,0 0 1,-1-1-1,11 0 1,7 1 44,27 4-11,161 8 283,-171-11-231,-27-1-63,-1 0 1,1-1-1,0-1 0,0 0 0,18-4 0,-8-3 18,-1-1 0,0-1 0,0-2 0,36-23-1,-46 26-38,-1-1-1,-1 0 0,1 0 0,-2-1 0,0-1 1,0 0-1,-1-1 0,14-22 0,38-91 81,-59 116-86,0 0 1,-1 1 0,0-1 0,-1 0 0,0 0 0,0 0-1,-1 0 1,-1 0 0,-1-11 0,0-16 3,2 28-16,1 4 0,0-1 0,-1 0 0,0 0 0,-1 1 0,1-1 0,-1 0 0,0 0 0,0 1 0,-1-1 0,1 1 1,-1-1-1,-1 1 0,1 0 0,-1 0 0,0 0 0,-6-9 0,-34-35 46,34 38-40,0-1-1,-1 1 1,-1 1 0,1 0-1,-2 0 1,-22-15-1,2 10 92,-67-23 0,65 26-17,-17-11-17,40 17-47,0 1-1,-1 0 1,1 1 0,-1 0 0,0 1-1,-14-3 1,-36-1-1,-146-10-523,207 17 384,-1 0 0,1 1 1,-1-1-1,1 0 0,-1 1 1,1-1-1,0 1 0,-1-1 1,1 1-1,0 0 1,0-1-1,-1 1 0,1 0 1,0 0-1,0 0 0,0 0 1,0 0-1,0 0 0,0 0 1,-1 3-1,-14 28-1647,12-22 1210,-16 36-3030,5-5-3181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3:55:28.909"/>
    </inkml:context>
    <inkml:brush xml:id="br0">
      <inkml:brushProperty name="width" value="0.05" units="cm"/>
      <inkml:brushProperty name="height" value="0.05" units="cm"/>
      <inkml:brushProperty name="color" value="#F6630D"/>
    </inkml:brush>
  </inkml:definitions>
  <inkml:trace contextRef="#ctx0" brushRef="#br0">97 150 5297,'0'0'12315,"0"13"-12186,0 141 2445,0-382-2589,0 224 10,1 1 0,0 0 0,0-1 0,0 1 0,1 0 0,-1 0 0,1 0 0,-1 0 0,1 0 0,0 0 0,0 0-1,0 1 1,1-1 0,-1 1 0,1-1 0,-1 1 0,1 0 0,0 0 0,0 0 0,0 0 0,0 1 0,4-2 0,2-2-15,0 1 1,0 0-1,0 1 1,1 0-1,0 1 0,14-3 1,79 5-629,-101 0 657,-1 0-1,1 0 1,-1 1 0,1-1 0,-1 1 0,0-1-1,1 1 1,-1 0 0,0-1 0,1 1 0,-1 0-1,0 0 1,0 0 0,1 0 0,-1 0 0,0 0-1,0 0 1,0 0 0,-1 0 0,1 1 0,0-1-1,0 0 1,-1 1 0,1-1 0,0 0 0,-1 1-1,1-1 1,-1 1 0,0-1 0,1 3 0,0 5 63,1 1 1,-1-1 0,-1 15 0,0-21-85,0 4 99,0-1 0,0 0 1,-1 1-1,1-1 0,-2 1 0,1-1 1,-1 0-1,-4 11 0,4-13-42,-1 0 1,0 0-1,0 0 1,0 0-1,-1 0 0,1-1 1,-1 1-1,0-1 0,0 0 1,0-1-1,-9 6 1,-8 4 57,14-7-15,0 0 0,-1-1-1,1 0 1,-1-1 0,0 1 0,0-1 0,0-1 0,0 1-1,-1-2 1,-8 2 0,16-3 412,28 0-1256,15-1 678,-15 0-45,35 4 0,-60-3 122,-1 0 0,1 1-1,-1-1 1,0 1 0,1 0 0,-1-1 0,0 1-1,1 0 1,-1 0 0,0 0 0,0 0 0,0 0-1,0 0 1,0 0 0,0 0 0,0 0 0,0 0-1,0 0 1,0 1 0,-1-1 0,1 0 0,-1 1-1,1-1 1,-1 1 0,1-1 0,-1 0 0,0 1-1,1-1 1,-1 3 0,1 7 63,0 1-1,-1-1 1,-1 13 0,0-4 180,0-19-215,1 0 0,-1 0 1,1 0-1,-1 0 0,1 0 0,-1 0 0,0-1 0,0 1 0,1 0 0,-1 0 0,0-1 0,0 1 0,0 0 0,0-1 0,0 1 0,0-1 0,0 1 0,0-1 0,0 0 0,0 1 0,0-1 0,-2 1 0,-31 6 139,27-5-91,-51 9-79,-1-2 0,1-3-1,-70-1 1,121-7-1882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05:31:41.758"/>
    </inkml:context>
    <inkml:brush xml:id="br0">
      <inkml:brushProperty name="width" value="0.05" units="cm"/>
      <inkml:brushProperty name="height" value="0.05" units="cm"/>
      <inkml:brushProperty name="color" value="#00A0D7"/>
    </inkml:brush>
  </inkml:definitions>
  <inkml:trace contextRef="#ctx0" brushRef="#br0">598 12 6009,'0'0'15497,"-22"0"-15397,2 0-106,6-1-14,0 1 0,0 1 0,1 0 0,-1 0 0,0 2 0,0 0-1,-14 5 1,10-1 11,0 1 0,1 1 0,0 1 0,0 1 0,1 0 0,0 1 0,1 1 0,-23 24 0,17-16 87,6-6 213,1 0 0,-19 27 0,-16 46-61,36-62-144,-20 20 123,27-39-161,1 0 1,0 0-1,0 0 1,0 0-1,1 1 1,-7 15-1,5 24 47,3-30-71,-3 7 40,-13 34 384,17-45-399,0 0 1,1 0 0,1 0 0,0-1-1,2 16 1,0 10 14,-3-32-55,1-1-1,0 0 0,0 1 1,1-1-1,0 1 0,-1-1 0,2 1 1,-1-1-1,1 0 0,0 0 0,0 0 1,0 0-1,1 0 0,2 5 1,7 6 60,1-1 0,0 0 0,1-1 0,20 16 0,-16-14 43,85 61 67,-83-63-144,0 0 1,1-2 0,1 0 0,0-2 0,0 0 0,32 9-1,-24-13-20,-1-2-1,1 0 1,1-2-1,-1-2 1,33-2-1,6 0 111,-52 1-108,1-1 0,-1 0-1,0-2 1,1 0 0,-2 0-1,1-2 1,0 0 0,-1-1-1,0-1 1,-1 0 0,20-14-1,7-6-40,-2-1-1,73-69 0,-100 82 16,0-1 0,-1 0 1,-1-1-1,0 0 0,-1 0 0,-1-1 1,8-25-1,4-7-5,-17 39 9,0-1-1,0 1 1,2-24 0,-4 25 7,0 0 0,0 0 0,1 1 0,0-1-1,8-17 1,-8 23-1,-1 0 0,-1 0 0,1 0-1,-1 0 1,0-1 0,1-7-1,7-27 13,-5 27 8,-1 1-1,0-1 1,-1 0 0,0 0 0,-1 0-1,-1 0 1,-1-20 0,1 7 161,-1 23-155,1 0 0,-1 0 0,0 0 1,0 0-1,-1 0 0,1 0 0,0 0 0,-1 1 0,0-1 1,0 0-1,0 1 0,0-1 0,-4-3 0,-32-28 217,11 12-204,14 10 10,-1 1 0,0 1-1,-1 0 1,0 1 0,-31-14 0,-26-11 279,53 24-261,-36-14 0,-29 5-85,60 14 9,0 1 1,0 1 0,-1 2-1,-43 1 1,26 1 33,14-2-37,18 0 2,1 0 0,-1 1 1,0 0-1,1 1 0,-1 0 0,1 0 0,0 1 1,-1 1-1,1-1 0,0 1 0,0 1 1,-14 7-1,13-5 8,8-5-2,-1 1 0,1-1 0,0 1 1,0-1-1,0 1 0,0-1 0,0 1 1,0 0-1,1 0 0,-1 0 0,0 0 1,1 0-1,0 1 0,-1-1 0,1 0 1,0 1-1,0-1 0,-1 5 0,1-3-34,-19 81-380,15-27-3336,5-23-3381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3:55:28.910"/>
    </inkml:context>
    <inkml:brush xml:id="br0">
      <inkml:brushProperty name="width" value="0.05" units="cm"/>
      <inkml:brushProperty name="height" value="0.05" units="cm"/>
      <inkml:brushProperty name="color" value="#5B2D90"/>
    </inkml:brush>
  </inkml:definitions>
  <inkml:trace contextRef="#ctx0" brushRef="#br0">756 3 5193,'0'0'10497,"-23"0"-9761,-120-3 1307,130 4-1868,-1 0 0,1 1 0,0 0 0,0 1 0,-1 1 0,2 0 0,-1 1 0,0 0 0,1 0 0,-17 12 0,15-10-95,-27 17 364,1 2 0,-48 41 0,30-22-288,39-31-83,1 2 1,1 0-1,0 1 0,1 1 1,0 1-1,2 0 0,0 0 1,2 2-1,-17 34 1,25-46-38,1 1 0,0 0 1,1 0-1,0 0 1,1 0-1,-1 13 1,3 67 195,1-35-51,-2-50-164,0 3 3,0-1 0,0 0 1,1 0-1,0 1 1,2 8-1,-2-13-15,0 0 0,1 0-1,-1 0 1,1-1 0,0 1 0,0-1 0,-1 1-1,2-1 1,-1 0 0,0 1 0,0-1 0,1 0-1,-1-1 1,1 1 0,4 2 0,220 114 236,-203-109-211,1-1 0,0-1 1,0-2-1,1-1 0,29 2 0,-12-1-10,35 3 116,79-3-1,-146-7-108,0 0 1,0 0-1,0-1 0,0-1 1,0 0-1,0 0 0,15-10 1,14-5-17,97-43 93,-123 54-93,0-2-1,-1 0 1,0-1 0,-1 0 0,0 0 0,14-19 0,-25 29-11,9-10-3,33-42 54,-40 50-45,0-1 0,-1 0 0,0-1 0,0 1-1,0 0 1,0-1 0,0 1 0,-1-1 0,0 1 0,0-1-1,1-6 1,5-116 60,-7 7 19,-1 117-70,0 1 0,-1 0 0,1 0 0,0-1 0,-1 1 0,1 0 0,-1 0 0,1 0 0,-1 0 0,0 1 0,0-1 0,0 0 0,0 1 0,0-1 0,-1 1 1,-3-2-1,-15-13 42,0-12-11,17 21-44,-1 0-1,1 1 1,-1 0-1,-1-1 0,1 2 1,-1-1-1,-9-6 1,-24-11 27,-24-14 8,25 22 6,-1 1-1,0 2 1,-1 2-1,-59-9 0,93 18-278,0 0-1,0 1 0,0 0 0,0-1 0,1 2 0,-1-1 0,0 1 0,0 0 0,0 0 0,-8 3 0,11-2-40,0-1 0,1 1 0,-1 0 0,0 0 0,1 1 0,-1-1-1,1 1 1,0-1 0,0 1 0,0 0 0,0-1 0,0 1 0,1 0 0,-1 0 0,1 1 0,0-1 0,-2 6 0,-4 11-5908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3:55:28.911"/>
    </inkml:context>
    <inkml:brush xml:id="br0">
      <inkml:brushProperty name="width" value="0.05" units="cm"/>
      <inkml:brushProperty name="height" value="0.05" units="cm"/>
      <inkml:brushProperty name="color" value="#5B2D90"/>
    </inkml:brush>
  </inkml:definitions>
  <inkml:trace contextRef="#ctx0" brushRef="#br0">133 31 6177,'0'0'7710,"2"-5"-6862,0-1-462,2-4 6,1 0 4821,-14 12-4837,0 1-315,0 1 0,1 0 1,-1 0-1,1 1 0,0 1 1,0-1-1,1 1 0,0 0 0,0 1 1,-7 7-1,10-9-12,-1 1 0,1-1 0,0 1 0,1 0 0,-1 1 0,1-1 0,0 1 0,1-1-1,0 1 1,0 0 0,0 0 0,1 0 0,0 0 0,-1 9 0,1 15 20,1 32 35,1-59-100,-1-1-1,1 0 0,-1 1 0,1-1 0,0 0 1,0 1-1,1-1 0,-1 0 0,1 0 0,0 0 1,-1 0-1,1 0 0,0-1 0,4 5 1,1-1 11,0 0 1,0-1 0,0 0 0,0 0 0,1 0 0,0-1-1,0 0 1,0-1 0,1 0 0,-1 0 0,1-1 0,-1 0 0,1 0-1,0-1 1,0 0 0,15-1 0,-14 0 23,0 0 1,0 0 0,0-1-1,0 0 1,0-1-1,-1 0 1,1 0-1,-1-1 1,1 0 0,-1-1-1,11-6 1,63-37-3089,-53 26-2983</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3:55:28.912"/>
    </inkml:context>
    <inkml:brush xml:id="br0">
      <inkml:brushProperty name="width" value="0.05" units="cm"/>
      <inkml:brushProperty name="height" value="0.05" units="cm"/>
      <inkml:brushProperty name="color" value="#FFC114"/>
    </inkml:brush>
  </inkml:definitions>
  <inkml:trace contextRef="#ctx0" brushRef="#br0">594 13 5169,'0'0'10938,"-5"-2"-10115,-16-1 580,0 0 1,-24 0-1,-49 5-628,82 0-765,1 0 0,-1 1 0,1 0 0,0 1 0,1 0 0,-16 9 0,-60 36 356,74-40-326,0 1-1,1 0 1,-15 16-1,-2 3 43,-48 42 225,71-64-288,0 0 0,0 1-1,1 0 1,1 0-1,-1 0 1,-2 11 0,2-9 0,-2 4 9,1 0 0,1 1 0,0 0 0,1 0 1,1 0-1,-1 30 0,3 71 599,1-113-591,0 1 1,0-1 0,0 0 0,1 1-1,0-1 1,0 0 0,0 0-1,0 0 1,0 0 0,0 0-1,4 2 1,33 32 447,56 43 291,-67-63-705,1 0 1,0-2 0,58 20 0,-74-32-49,1-1 1,0 0 0,0-1 0,0 0 0,23-3 0,-4 1-16,-3 2 61,1-1-1,53-5 0,-73 3-47,0-1 0,0 1 1,0-2-1,0 1 0,-1-2 0,1 1 0,-1-1 0,13-9 1,12-11 7,-1-1 0,-2-2 0,0-1 1,-2-2-1,48-63 0,-64 76-25,-5 7-1,-1 1 0,0-1 0,0-1 0,-1 0-1,-1 0 1,0 0 0,-1 0 0,0-1 0,3-16-1,-2-2 0,-3 1-1,1-43 1,-5 68 0,-1 0-1,1 0 1,-1 0 0,0 0 0,0 0 0,-1 0 0,0 1 0,0-1-1,0 1 1,0 0 0,-8-8 0,-8-13 3,14 18-2,-1 0-1,1 1 1,-1 0 0,0 0-1,0 1 1,-1-1-1,0 1 1,0 1-1,-13-7 1,-8-2 5,-35-12 0,57 23-5,-33-13-3,22 8 1,0 0-1,0 1 0,-1 1 0,1 1 0,-1 1 1,-33-3-1,-121 6-315,165 1 285,1 0 1,0 0-1,0 1 1,0 0-1,0 0 1,1 0-1,-1 1 1,0 0 0,1 0-1,0 0 1,-1 1-1,-6 6 1,-9 8-800,-26 28 0,46-45 728,-1 1-307,1 0 0,0 0 0,-1 1 0,1-1 0,0 0 0,0 1 1,0-1-1,0 1 0,0-1 0,1 1 0,-1 2 0,-2 7-5222</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3:55:28.913"/>
    </inkml:context>
    <inkml:brush xml:id="br0">
      <inkml:brushProperty name="width" value="0.05" units="cm"/>
      <inkml:brushProperty name="height" value="0.05" units="cm"/>
      <inkml:brushProperty name="color" value="#FFC114"/>
    </inkml:brush>
  </inkml:definitions>
  <inkml:trace contextRef="#ctx0" brushRef="#br0">0 0 3409,'0'0'704,"7"6"4577,0-6-2808,-7 6-2650,0 1-1503,0 2-1248</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3:55:28.914"/>
    </inkml:context>
    <inkml:brush xml:id="br0">
      <inkml:brushProperty name="width" value="0.05" units="cm"/>
      <inkml:brushProperty name="height" value="0.05" units="cm"/>
      <inkml:brushProperty name="color" value="#FFC114"/>
    </inkml:brush>
  </inkml:definitions>
  <inkml:trace contextRef="#ctx0" brushRef="#br0">0 125 1664,'23'18'1536,"0"0"-35,2-8 14322,-24-12-15600,3 6-235,1 2 12,0 0 0,-1 0-1,0 1 1,0 0 0,-1-1-1,1 1 1,-2 1 0,1-1-1,2 11 1,11 27 15,-7-10 9,-9-31-14,1 0 0,-1 0 0,1 0 0,0-1 0,0 1-1,0 0 1,1-1 0,2 6 0,-4-9 20,0 0 0,0 0-1,0 1 1,0-1-1,0 0 1,1 0-1,-1 0 1,0 1-1,0-1 1,0 0-1,0 0 1,0 0-1,0 0 1,1 1 0,-1-1-1,0 0 1,0 0-1,0 0 1,0 0-1,1 0 1,-1 0-1,0 0 1,0 1-1,0-1 1,1 0-1,-1 0 1,0 0-1,0 0 1,0 0 0,1 0-1,-1 0 1,0 0-1,0 0 1,1 0-1,-1 0 1,0 0-1,0 0 1,0 0-1,1-1 1,-1 1-1,0 0 1,0 0 0,3-11 189,-3 8-226,0 0-1,0 0 1,0 0-1,0 0 1,-1 0 0,1 0-1,-1 0 1,-1-3-1,-21-30 10,18 30-12,0-1 1,0 0-1,1 0 1,0-1-1,0 1 1,1-1 0,0 0-1,0 0 1,1 0-1,0 0 1,0 0 0,0-10-1,2-117 18,1 133-9,0 0 1,0 1-1,0-1 0,0 0 0,0 1 0,0-1 1,0 0-1,1 1 0,-1 0 0,1-1 1,-1 1-1,1 0 0,-1 0 0,1 0 0,0 0 1,2-2-1,0 1-5,-1 0 0,1 0-1,0 1 1,0-1 0,0 1 0,-1-1 0,7 0-1,165-10-781,-172 12 793,-1-1 0,1 1 0,0 0 0,-1 1 0,1-1 0,0 0 0,-1 1 0,1-1 0,0 1 0,-1 0 0,1 0 0,-1 0 0,1 0 0,-1 1-1,0-1 1,0 1 0,1-1 0,-1 1 0,0 0 0,0 0 0,0 0 0,-1 0 0,1 0 0,0 0 0,-1 0 0,1 1 0,-1-1 0,1 3 0,1 5 121,-1 0 1,0 0-1,0 0 1,-1 1-1,-1-1 1,0 13-1,0-20-108,0 13-24,0-6 55,0 0 1,0 0-1,-4 17 0,3-23-29,0 0-1,-1 0 1,0 0 0,1-1 0,-1 1-1,0-1 1,-1 1 0,1-1-1,0 1 1,-1-1 0,0 0-1,-4 3 1,0 0 147,-1 0 0,1 0 1,-1-1-1,-1 0 0,1-1 1,-1 0-1,1 0 0,-18 4 1,-10 9-111,30-13-54,0-1-1,0 0 0,0-1 1,0 1-1,0-1 0,-1 0 1,1-1-1,-12 2 0,17-2 13,-4 1 16,4 1 70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3:55:28.915"/>
    </inkml:context>
    <inkml:brush xml:id="br0">
      <inkml:brushProperty name="width" value="0.05" units="cm"/>
      <inkml:brushProperty name="height" value="0.05" units="cm"/>
    </inkml:brush>
  </inkml:definitions>
  <inkml:trace contextRef="#ctx0" brushRef="#br0">1 1124 4217,'0'0'15224,"20"-1"-15181,-9-7-35,-1-1 0,16-17 0,-16 16 0,-1 0 0,22-16 0,-12 12-7,0-2 0,-1-1-1,19-21 1,-19 18 0,1 1 0,31-24-1,39-32-9,-61 48 4,47-33 0,-60 50 7,-2-2 0,14-13 0,-14 12 0,0 1 1,17-11-1,14-7-5,50-43-1,2 0-12,-71 57 17,4-3 3,34-29-1,-14 8-1,-1 6-3,48-44 0,-53 32-15,86-41-31,-126 86 47,-1 0 0,0-1 0,0 1 0,0 0 0,0-1 0,0 0 0,0 1 0,0-1 0,-1 0 0,1 0 0,0 0 0,-1 0 0,0 0 0,2-3 0,30-23 15,-32 25-9,-1 3 144,0-6-4867</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3:55:28.916"/>
    </inkml:context>
    <inkml:brush xml:id="br0">
      <inkml:brushProperty name="width" value="0.05" units="cm"/>
      <inkml:brushProperty name="height" value="0.05" units="cm"/>
    </inkml:brush>
  </inkml:definitions>
  <inkml:trace contextRef="#ctx0" brushRef="#br0">0 168 3145,'0'0'14891,"8"0"-14938,358 0 422,-153-15 404,-138 13-698,0-3 0,98-19-1,-142 20-91,0 2-1,0 0 0,38 5 0,-3-1 156,20-1-118,92-3 50,-66-7-36,-12 2 6,135-27 0,-100 13-46,-71 12 0,13 0 2,-70 8-4,-1 1 4,5 0-1,0-1 0,0 0 0,12-3 1,25-5-1,-23 8-4,13-5 0,-29 4-180,11-1 769,-20 7-713,-11 8-1038,-14 9-3661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3:55:28.917"/>
    </inkml:context>
    <inkml:brush xml:id="br0">
      <inkml:brushProperty name="width" value="0.05" units="cm"/>
      <inkml:brushProperty name="height" value="0.05" units="cm"/>
    </inkml:brush>
  </inkml:definitions>
  <inkml:trace contextRef="#ctx0" brushRef="#br0">146 3 544,'0'-3'15741,"0"11"-15729,0-2 20,0 1 1,0-1-1,-1 0 0,0 0 1,0 1-1,-3 10 1,-3 8 239,1-1 1,2 1-1,1 1 1,0-1-1,2 0 1,3 32-1,-2-16 325,-5 48 1,3-52-360,2-27-196,-1 0 0,0 1 0,-4 15 0,-40 201 605,35-168-416,1-26-85,6-25-119,1 0 0,0 0-1,1 0 1,-2 12 0,3-13 1,-1 1 1,0-1-1,-1 0 1,0 0-1,0 0 0,-3 8 1,2-8 29,0 0 0,1 0 0,0 0 0,1 0 0,-1 1 0,1 7 0,1 342 1463,13-248-1212,1 12-24,-14 734-973,-1-838-2852,-5-1-4564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05:31:43.761"/>
    </inkml:context>
    <inkml:brush xml:id="br0">
      <inkml:brushProperty name="width" value="0.05" units="cm"/>
      <inkml:brushProperty name="height" value="0.05" units="cm"/>
      <inkml:brushProperty name="color" value="#00A0D7"/>
    </inkml:brush>
  </inkml:definitions>
  <inkml:trace contextRef="#ctx0" brushRef="#br0">111 1 7842,'0'0'4918,"0"11"-4310,0 33 67,0-39-490,-1-1-1,1 1 1,-1-1 0,0 1-1,0-1 1,0 0 0,-1 0-1,0 1 1,1-1 0,-1 0-1,-1 0 1,1-1 0,-1 1-1,-4 5 1,-8 14 274,0 3-53,-11 25 275,23-41-576,0-1 1,1 0 0,0 0 0,0 1-1,1-1 1,0 19 0,1-23-74,0 0 0,-1 0 0,0-1 0,0 1 1,0 0-1,0-1 0,-1 1 0,-3 6 0,4-66 1983,0 45-2021,1-1-1,0 1 1,1 0-1,1 0 1,-1-1-1,1 1 1,1 0 0,0 0-1,0 1 1,1-1-1,1 1 1,7-14-1,-5 12 3,-1 0 1,0 0-1,0 0 0,-1-1 0,-1 1 0,0-1 0,-1 0 0,3-21 1,-5 31 2,-1 1 1,0-1 0,0 1 0,1-1 0,-1 1 0,1-1 0,-1 1 0,1-1 0,0 1 0,0-1 0,0 1 0,-1 0 0,1-1 0,0 1 0,1 0 0,-1 0 0,0 0-1,0-1 1,0 1 0,1 1 0,1-2 0,-2 1-23,1 1 0,-1 0-1,0-1 1,1 1 0,-1 0-1,0 0 1,1 0 0,-1 0-1,0 0 1,1 0 0,-1 1-1,0-1 1,0 0 0,1 1 0,-1-1-1,0 1 1,0-1 0,1 1-1,-1-1 1,0 1 0,0 0-1,0 0 1,0 0 0,0-1-1,0 1 1,1 2 0,25 31 397,-18-20-283,5 4 31,-1 2-1,-1 0 1,0 0-1,-2 1 1,-1 1-1,12 37 1,-17-52-112,0 0 0,0-1 1,0 1-1,1-1 0,0 0 0,1 0 0,8 8 0,-14-14-45,1 0-1,-1 0 1,0 1 0,1-1-1,-1 0 1,0 0-1,1 1 1,-1-1-1,1 0 1,-1 0 0,0 0-1,1 0 1,-1 0-1,1 0 1,-1 0-1,0 0 1,1 0-1,-1 0 1,1 0 0,-1 0-1,1 0 1,-1 0-1,0 0 1,1 0-1,-1 0 1,1 0-1,-1-1 1,0 1 0,1 0-1,-1 0 1,1 0-1,-1-1 1,0 1-1,1-1 1,0-15-4814,-1 8 2052,0-4-1958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05:31:44.192"/>
    </inkml:context>
    <inkml:brush xml:id="br0">
      <inkml:brushProperty name="width" value="0.05" units="cm"/>
      <inkml:brushProperty name="height" value="0.05" units="cm"/>
      <inkml:brushProperty name="color" value="#00A0D7"/>
    </inkml:brush>
  </inkml:definitions>
  <inkml:trace contextRef="#ctx0" brushRef="#br0">0 1 3569,'0'0'11191,"29"0"-6596,177 0-2693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05:31:56.171"/>
    </inkml:context>
    <inkml:brush xml:id="br0">
      <inkml:brushProperty name="width" value="0.05" units="cm"/>
      <inkml:brushProperty name="height" value="0.05" units="cm"/>
      <inkml:brushProperty name="color" value="#F6630D"/>
    </inkml:brush>
  </inkml:definitions>
  <inkml:trace contextRef="#ctx0" brushRef="#br0">405 10 1088,'-3'-5'23622,"-2"4"-24526,-26 0 980,21 0-110,0 0 0,0 1 1,0 0-1,0 1 0,1 0 0,-1 0 0,0 1 0,0 0 0,1 1 0,-1 0 1,-16 9-1,22-10 23,-11 7-6,0 0-1,1 1 1,1 0 0,-1 1-1,2 1 1,-1 0 0,-11 15-1,8-2 16,1 0-1,1 1 0,1 0 1,1 1-1,2 1 0,-12 45 1,20-61 8,0 1 0,1-1 1,1 1-1,0 0 0,2 14 1,0 14 49,-2 80 176,2-115-204,0 0-1,1 0 1,0 0-1,0 0 1,0-1-1,1 1 1,0-1-1,6 7 1,-3-3 7,7 7 55,1 0-1,1-2 0,0 0 1,0 0-1,32 18 1,-35-23-35,84 44 167,-90-50-206,0-1 1,0 1-1,1-1 1,-1-1-1,0 1 1,1-1-1,0 0 1,-1-1-1,11 0 1,7 1 44,27 4-11,161 8 283,-171-11-231,-27-1-63,-1 0 1,1-1-1,0-1 0,0 0 0,18-4 0,-8-3 18,-1-1 0,0-1 0,0-2 0,36-23-1,-46 26-38,-1-1-1,-1 0 0,1 0 0,-2-1 0,0-1 1,0 0-1,-1-1 0,14-22 0,38-91 81,-59 116-86,0 0 1,-1 1 0,0-1 0,-1 0 0,0 0 0,0 0-1,-1 0 1,-1 0 0,-1-11 0,0-16 3,2 28-16,1 4 0,0-1 0,-1 0 0,0 0 0,-1 1 0,1-1 0,-1 0 0,0 0 0,0 1 0,-1-1 0,1 1 1,-1-1-1,-1 1 0,1 0 0,-1 0 0,0 0 0,-6-9 0,-34-35 46,34 38-40,0-1-1,-1 1 1,-1 1 0,1 0-1,-2 0 1,-22-15-1,2 10 92,-67-23 0,65 26-17,-17-11-17,40 17-47,0 1-1,-1 0 1,1 1 0,-1 0 0,0 1-1,-14-3 1,-36-1-1,-146-10-523,207 17 384,-1 0 0,1 1 1,-1-1-1,1 0 0,-1 1 1,1-1-1,0 1 0,-1-1 1,1 1-1,0 0 1,0-1-1,-1 1 0,1 0 1,0 0-1,0 0 0,0 0 1,0 0-1,0 0 0,0 0 1,-1 3-1,-14 28-1647,12-22 1210,-16 36-3030,5-5-3181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05:31:57.676"/>
    </inkml:context>
    <inkml:brush xml:id="br0">
      <inkml:brushProperty name="width" value="0.05" units="cm"/>
      <inkml:brushProperty name="height" value="0.05" units="cm"/>
      <inkml:brushProperty name="color" value="#F6630D"/>
    </inkml:brush>
  </inkml:definitions>
  <inkml:trace contextRef="#ctx0" brushRef="#br0">97 150 5297,'0'0'12315,"0"13"-12186,0 141 2445,0-382-2589,0 224 10,1 1 0,0 0 0,0-1 0,0 1 0,1 0 0,-1 0 0,1 0 0,-1 0 0,1 0 0,0 0 0,0 0-1,0 1 1,1-1 0,-1 1 0,1-1 0,-1 1 0,1 0 0,0 0 0,0 0 0,0 0 0,0 1 0,4-2 0,2-2-15,0 1 1,0 0-1,0 1 1,1 0-1,0 1 0,14-3 1,79 5-629,-101 0 657,-1 0-1,1 0 1,-1 1 0,1-1 0,-1 1 0,0-1-1,1 1 1,-1 0 0,0-1 0,1 1 0,-1 0-1,0 0 1,0 0 0,1 0 0,-1 0 0,0 0-1,0 0 1,0 0 0,-1 0 0,1 1 0,0-1-1,0 0 1,-1 1 0,1-1 0,0 0 0,-1 1-1,1-1 1,-1 1 0,0-1 0,1 3 0,0 5 63,1 1 1,-1-1 0,-1 15 0,0-21-85,0 4 99,0-1 0,0 0 1,-1 1-1,1-1 0,-2 1 0,1-1 1,-1 0-1,-4 11 0,4-13-42,-1 0 1,0 0-1,0 0 1,0 0-1,-1 0 0,1-1 1,-1 1-1,0-1 0,0 0 1,0-1-1,-9 6 1,-8 4 57,14-7-15,0 0 0,-1-1-1,1 0 1,-1-1 0,0 1 0,0-1 0,0-1 0,0 1-1,-1-2 1,-8 2 0,16-3 412,28 0-1256,15-1 678,-15 0-45,35 4 0,-60-3 122,-1 0 0,1 1-1,-1-1 1,0 1 0,1 0 0,-1-1 0,0 1-1,1 0 1,-1 0 0,0 0 0,0 0 0,0 0-1,0 0 1,0 0 0,0 0 0,0 0 0,0 0-1,0 0 1,0 1 0,-1-1 0,1 0 0,-1 1-1,1-1 1,-1 1 0,1-1 0,-1 0 0,0 1-1,1-1 1,-1 3 0,1 7 63,0 1-1,-1-1 1,-1 13 0,0-4 180,0-19-215,1 0 0,-1 0 1,1 0-1,-1 0 0,1 0 0,-1 0 0,0-1 0,0 1 0,1 0 0,-1 0 0,0-1 0,0 1 0,0 0 0,0-1 0,0 1 0,0-1 0,0 1 0,0-1 0,0 0 0,0 1 0,0-1 0,-2 1 0,-31 6 139,27-5-91,-51 9-79,-1-2 0,1-3-1,-70-1 1,121-7-1882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05:32:08.628"/>
    </inkml:context>
    <inkml:brush xml:id="br0">
      <inkml:brushProperty name="width" value="0.05" units="cm"/>
      <inkml:brushProperty name="height" value="0.05" units="cm"/>
      <inkml:brushProperty name="color" value="#5B2D90"/>
    </inkml:brush>
  </inkml:definitions>
  <inkml:trace contextRef="#ctx0" brushRef="#br0">756 3 5193,'0'0'10497,"-23"0"-9761,-120-3 1307,130 4-1868,-1 0 0,1 1 0,0 0 0,0 1 0,-1 1 0,2 0 0,-1 1 0,0 0 0,1 0 0,-17 12 0,15-10-95,-27 17 364,1 2 0,-48 41 0,30-22-288,39-31-83,1 2 1,1 0-1,0 1 0,1 1 1,0 1-1,2 0 0,0 0 1,2 2-1,-17 34 1,25-46-38,1 1 0,0 0 1,1 0-1,0 0 1,1 0-1,-1 13 1,3 67 195,1-35-51,-2-50-164,0 3 3,0-1 0,0 0 1,1 0-1,0 1 1,2 8-1,-2-13-15,0 0 0,1 0-1,-1 0 1,1-1 0,0 1 0,0-1 0,-1 1-1,2-1 1,-1 0 0,0 1 0,0-1 0,1 0-1,-1-1 1,1 1 0,4 2 0,220 114 236,-203-109-211,1-1 0,0-1 1,0-2-1,1-1 0,29 2 0,-12-1-10,35 3 116,79-3-1,-146-7-108,0 0 1,0 0-1,0-1 0,0-1 1,0 0-1,0 0 0,15-10 1,14-5-17,97-43 93,-123 54-93,0-2-1,-1 0 1,0-1 0,-1 0 0,0 0 0,14-19 0,-25 29-11,9-10-3,33-42 54,-40 50-45,0-1 0,-1 0 0,0-1 0,0 1-1,0 0 1,0-1 0,0 1 0,-1-1 0,0 1 0,0-1-1,1-6 1,5-116 60,-7 7 19,-1 117-70,0 1 0,-1 0 0,1 0 0,0-1 0,-1 1 0,1 0 0,-1 0 0,1 0 0,-1 0 0,0 1 0,0-1 0,0 0 0,0 1 0,0-1 0,-1 1 1,-3-2-1,-15-13 42,0-12-11,17 21-44,-1 0-1,1 1 1,-1 0-1,-1-1 0,1 2 1,-1-1-1,-9-6 1,-24-11 27,-24-14 8,25 22 6,-1 1-1,0 2 1,-1 2-1,-59-9 0,93 18-278,0 0-1,0 1 0,0 0 0,0-1 0,1 2 0,-1-1 0,0 1 0,0 0 0,0 0 0,-8 3 0,11-2-40,0-1 0,1 1 0,-1 0 0,0 0 0,1 1 0,-1-1-1,1 1 1,0-1 0,0 1 0,0 0 0,0-1 0,0 1 0,1 0 0,-1 0 0,1 1 0,0-1 0,-2 6 0,-4 11-5908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05:32:09.334"/>
    </inkml:context>
    <inkml:brush xml:id="br0">
      <inkml:brushProperty name="width" value="0.05" units="cm"/>
      <inkml:brushProperty name="height" value="0.05" units="cm"/>
      <inkml:brushProperty name="color" value="#5B2D90"/>
    </inkml:brush>
  </inkml:definitions>
  <inkml:trace contextRef="#ctx0" brushRef="#br0">133 31 6177,'0'0'7710,"2"-5"-6862,0-1-462,2-4 6,1 0 4821,-14 12-4837,0 1-315,0 1 0,1 0 1,-1 0-1,1 1 0,0 1 1,0-1-1,1 1 0,0 0 0,0 1 1,-7 7-1,10-9-12,-1 1 0,1-1 0,0 1 0,1 0 0,-1 1 0,1-1 0,0 1 0,1-1-1,0 1 1,0 0 0,0 0 0,1 0 0,0 0 0,-1 9 0,1 15 20,1 32 35,1-59-100,-1-1-1,1 0 0,-1 1 0,1-1 0,0 0 1,0 1-1,1-1 0,-1 0 0,1 0 0,0 0 1,-1 0-1,1 0 0,0-1 0,4 5 1,1-1 11,0 0 1,0-1 0,0 0 0,0 0 0,1 0 0,0-1-1,0 0 1,0-1 0,1 0 0,-1 0 0,1-1 0,-1 0 0,1 0-1,0-1 1,0 0 0,15-1 0,-14 0 23,0 0 1,0 0 0,0-1-1,0 0 1,0-1-1,-1 0 1,1 0-1,-1-1 1,1 0 0,-1-1-1,11-6 1,63-37-3089,-53 26-2983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05:32:21.596"/>
    </inkml:context>
    <inkml:brush xml:id="br0">
      <inkml:brushProperty name="width" value="0.05" units="cm"/>
      <inkml:brushProperty name="height" value="0.05" units="cm"/>
      <inkml:brushProperty name="color" value="#FFC114"/>
    </inkml:brush>
  </inkml:definitions>
  <inkml:trace contextRef="#ctx0" brushRef="#br0">594 13 5169,'0'0'10938,"-5"-2"-10115,-16-1 580,0 0 1,-24 0-1,-49 5-628,82 0-765,1 0 0,-1 1 0,1 0 0,0 1 0,1 0 0,-16 9 0,-60 36 356,74-40-326,0 1-1,1 0 1,-15 16-1,-2 3 43,-48 42 225,71-64-288,0 0 0,0 1-1,1 0 1,1 0-1,-1 0 1,-2 11 0,2-9 0,-2 4 9,1 0 0,1 1 0,0 0 0,1 0 1,1 0-1,-1 30 0,3 71 599,1-113-591,0 1 1,0-1 0,0 0 0,1 1-1,0-1 1,0 0 0,0 0-1,0 0 1,0 0 0,0 0-1,4 2 1,33 32 447,56 43 291,-67-63-705,1 0 1,0-2 0,58 20 0,-74-32-49,1-1 1,0 0 0,0-1 0,0 0 0,23-3 0,-4 1-16,-3 2 61,1-1-1,53-5 0,-73 3-47,0-1 0,0 1 1,0-2-1,0 1 0,-1-2 0,1 1 0,-1-1 0,13-9 1,12-11 7,-1-1 0,-2-2 0,0-1 1,-2-2-1,48-63 0,-64 76-25,-5 7-1,-1 1 0,0-1 0,0-1 0,-1 0-1,-1 0 1,0 0 0,-1 0 0,0-1 0,3-16-1,-2-2 0,-3 1-1,1-43 1,-5 68 0,-1 0-1,1 0 1,-1 0 0,0 0 0,0 0 0,-1 0 0,0 1 0,0-1-1,0 1 1,0 0 0,-8-8 0,-8-13 3,14 18-2,-1 0-1,1 1 1,-1 0 0,0 0-1,0 1 1,-1-1-1,0 1 1,0 1-1,-13-7 1,-8-2 5,-35-12 0,57 23-5,-33-13-3,22 8 1,0 0-1,0 1 0,-1 1 0,1 1 0,-1 1 1,-33-3-1,-121 6-315,165 1 285,1 0 1,0 0-1,0 1 1,0 0-1,0 0 1,1 0-1,-1 1 1,0 0 0,1 0-1,0 0 1,-1 1-1,-6 6 1,-9 8-800,-26 28 0,46-45 728,-1 1-307,1 0 0,0 0 0,-1 1 0,1-1 0,0 0 0,0 1 1,0-1-1,0 1 0,0-1 0,1 1 0,-1 2 0,-2 7-5222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DEB93C-A994-457B-86BD-B16219E31EA6}" type="datetimeFigureOut">
              <a:rPr lang="en-US" smtClean="0"/>
              <a:t>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2B863E-07C6-4043-ADFE-C3BAED750D47}" type="slidenum">
              <a:rPr lang="en-US" smtClean="0"/>
              <a:t>‹#›</a:t>
            </a:fld>
            <a:endParaRPr lang="en-US"/>
          </a:p>
        </p:txBody>
      </p:sp>
    </p:spTree>
    <p:extLst>
      <p:ext uri="{BB962C8B-B14F-4D97-AF65-F5344CB8AC3E}">
        <p14:creationId xmlns:p14="http://schemas.microsoft.com/office/powerpoint/2010/main" val="706063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Acetic acid</a:t>
            </a:r>
          </a:p>
          <a:p>
            <a:r>
              <a:rPr lang="en-US" dirty="0"/>
              <a:t>But our method of approach remains the same</a:t>
            </a:r>
          </a:p>
        </p:txBody>
      </p:sp>
      <p:sp>
        <p:nvSpPr>
          <p:cNvPr id="4" name="Slide Number Placeholder 3"/>
          <p:cNvSpPr>
            <a:spLocks noGrp="1"/>
          </p:cNvSpPr>
          <p:nvPr>
            <p:ph type="sldNum" sz="quarter" idx="5"/>
          </p:nvPr>
        </p:nvSpPr>
        <p:spPr/>
        <p:txBody>
          <a:bodyPr/>
          <a:lstStyle/>
          <a:p>
            <a:fld id="{922B863E-07C6-4043-ADFE-C3BAED750D47}" type="slidenum">
              <a:rPr lang="en-US" smtClean="0"/>
              <a:t>10</a:t>
            </a:fld>
            <a:endParaRPr lang="en-US"/>
          </a:p>
        </p:txBody>
      </p:sp>
    </p:spTree>
    <p:extLst>
      <p:ext uri="{BB962C8B-B14F-4D97-AF65-F5344CB8AC3E}">
        <p14:creationId xmlns:p14="http://schemas.microsoft.com/office/powerpoint/2010/main" val="2861162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2B863E-07C6-4043-ADFE-C3BAED750D47}" type="slidenum">
              <a:rPr lang="en-US" smtClean="0"/>
              <a:t>25</a:t>
            </a:fld>
            <a:endParaRPr lang="en-US"/>
          </a:p>
        </p:txBody>
      </p:sp>
    </p:spTree>
    <p:extLst>
      <p:ext uri="{BB962C8B-B14F-4D97-AF65-F5344CB8AC3E}">
        <p14:creationId xmlns:p14="http://schemas.microsoft.com/office/powerpoint/2010/main" val="263516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12/7/2022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12/7/2022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12/7/2022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12/7/2022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12/7/2022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12/7/2022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12/7/2022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12/7/2022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12/7/2022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12/7/2022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15.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5.png"/><Relationship Id="rId17" Type="http://schemas.openxmlformats.org/officeDocument/2006/relationships/image" Target="../media/image50.png"/><Relationship Id="rId2" Type="http://schemas.openxmlformats.org/officeDocument/2006/relationships/image" Target="../media/image32.png"/><Relationship Id="rId16" Type="http://schemas.openxmlformats.org/officeDocument/2006/relationships/image" Target="../media/image49.png"/><Relationship Id="rId1" Type="http://schemas.openxmlformats.org/officeDocument/2006/relationships/slideLayout" Target="../slideLayouts/slideLayout7.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5" Type="http://schemas.openxmlformats.org/officeDocument/2006/relationships/image" Target="../media/image4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 Id="rId14" Type="http://schemas.openxmlformats.org/officeDocument/2006/relationships/image" Target="../media/image47.png"/></Relationships>
</file>

<file path=ppt/slides/_rels/slide16.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36.png"/><Relationship Id="rId7" Type="http://schemas.openxmlformats.org/officeDocument/2006/relationships/image" Target="../media/image52.pn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image" Target="../media/image5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32.png"/><Relationship Id="rId7"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59.png"/></Relationships>
</file>

<file path=ppt/slides/_rels/slide2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5.png"/><Relationship Id="rId7" Type="http://schemas.openxmlformats.org/officeDocument/2006/relationships/image" Target="../media/image38.png"/><Relationship Id="rId2" Type="http://schemas.openxmlformats.org/officeDocument/2006/relationships/image" Target="../media/image64.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10" Type="http://schemas.openxmlformats.org/officeDocument/2006/relationships/image" Target="../media/image68.png"/><Relationship Id="rId4" Type="http://schemas.openxmlformats.org/officeDocument/2006/relationships/image" Target="../media/image32.png"/><Relationship Id="rId9" Type="http://schemas.openxmlformats.org/officeDocument/2006/relationships/image" Target="../media/image67.png"/></Relationships>
</file>

<file path=ppt/slides/_rels/slide25.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image" Target="../media/image78.png"/><Relationship Id="rId18" Type="http://schemas.openxmlformats.org/officeDocument/2006/relationships/image" Target="../media/image83.png"/><Relationship Id="rId3" Type="http://schemas.openxmlformats.org/officeDocument/2006/relationships/image" Target="../media/image27.png"/><Relationship Id="rId7" Type="http://schemas.openxmlformats.org/officeDocument/2006/relationships/image" Target="../media/image72.png"/><Relationship Id="rId12" Type="http://schemas.openxmlformats.org/officeDocument/2006/relationships/image" Target="../media/image77.png"/><Relationship Id="rId17" Type="http://schemas.openxmlformats.org/officeDocument/2006/relationships/image" Target="../media/image82.png"/><Relationship Id="rId2" Type="http://schemas.openxmlformats.org/officeDocument/2006/relationships/notesSlide" Target="../notesSlides/notesSlide2.xml"/><Relationship Id="rId16" Type="http://schemas.openxmlformats.org/officeDocument/2006/relationships/image" Target="../media/image81.png"/><Relationship Id="rId20" Type="http://schemas.openxmlformats.org/officeDocument/2006/relationships/image" Target="../media/image85.png"/><Relationship Id="rId1" Type="http://schemas.openxmlformats.org/officeDocument/2006/relationships/slideLayout" Target="../slideLayouts/slideLayout7.xml"/><Relationship Id="rId6" Type="http://schemas.openxmlformats.org/officeDocument/2006/relationships/image" Target="../media/image71.png"/><Relationship Id="rId11" Type="http://schemas.openxmlformats.org/officeDocument/2006/relationships/image" Target="../media/image76.png"/><Relationship Id="rId5" Type="http://schemas.openxmlformats.org/officeDocument/2006/relationships/image" Target="../media/image70.png"/><Relationship Id="rId15" Type="http://schemas.openxmlformats.org/officeDocument/2006/relationships/image" Target="../media/image80.png"/><Relationship Id="rId10" Type="http://schemas.openxmlformats.org/officeDocument/2006/relationships/image" Target="../media/image75.png"/><Relationship Id="rId19" Type="http://schemas.openxmlformats.org/officeDocument/2006/relationships/image" Target="../media/image84.png"/><Relationship Id="rId4" Type="http://schemas.openxmlformats.org/officeDocument/2006/relationships/image" Target="../media/image69.png"/><Relationship Id="rId9" Type="http://schemas.openxmlformats.org/officeDocument/2006/relationships/image" Target="../media/image74.png"/><Relationship Id="rId14" Type="http://schemas.openxmlformats.org/officeDocument/2006/relationships/image" Target="../media/image79.png"/></Relationships>
</file>

<file path=ppt/slides/_rels/slide26.xml.rels><?xml version="1.0" encoding="UTF-8" standalone="yes"?>
<Relationships xmlns="http://schemas.openxmlformats.org/package/2006/relationships"><Relationship Id="rId8" Type="http://schemas.openxmlformats.org/officeDocument/2006/relationships/image" Target="../media/image91.png"/><Relationship Id="rId3" Type="http://schemas.openxmlformats.org/officeDocument/2006/relationships/image" Target="../media/image86.png"/><Relationship Id="rId7" Type="http://schemas.openxmlformats.org/officeDocument/2006/relationships/image" Target="../media/image90.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89.png"/><Relationship Id="rId11" Type="http://schemas.openxmlformats.org/officeDocument/2006/relationships/image" Target="../media/image23.png"/><Relationship Id="rId5" Type="http://schemas.openxmlformats.org/officeDocument/2006/relationships/image" Target="../media/image88.png"/><Relationship Id="rId10" Type="http://schemas.openxmlformats.org/officeDocument/2006/relationships/image" Target="../media/image93.png"/><Relationship Id="rId4" Type="http://schemas.openxmlformats.org/officeDocument/2006/relationships/image" Target="../media/image87.png"/><Relationship Id="rId9" Type="http://schemas.openxmlformats.org/officeDocument/2006/relationships/image" Target="../media/image92.png"/></Relationships>
</file>

<file path=ppt/slides/_rels/slide27.xml.rels><?xml version="1.0" encoding="UTF-8" standalone="yes"?>
<Relationships xmlns="http://schemas.openxmlformats.org/package/2006/relationships"><Relationship Id="rId3" Type="http://schemas.openxmlformats.org/officeDocument/2006/relationships/image" Target="../media/image94.png"/><Relationship Id="rId7" Type="http://schemas.openxmlformats.org/officeDocument/2006/relationships/image" Target="../media/image98.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ustomXml" Target="../ink/ink6.xml"/><Relationship Id="rId18" Type="http://schemas.openxmlformats.org/officeDocument/2006/relationships/image" Target="../media/image10.png"/><Relationship Id="rId26" Type="http://schemas.openxmlformats.org/officeDocument/2006/relationships/image" Target="../media/image14.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7.png"/><Relationship Id="rId17" Type="http://schemas.openxmlformats.org/officeDocument/2006/relationships/customXml" Target="../ink/ink8.xml"/><Relationship Id="rId25" Type="http://schemas.openxmlformats.org/officeDocument/2006/relationships/customXml" Target="../ink/ink12.xml"/><Relationship Id="rId2" Type="http://schemas.openxmlformats.org/officeDocument/2006/relationships/image" Target="../media/image2.png"/><Relationship Id="rId16" Type="http://schemas.openxmlformats.org/officeDocument/2006/relationships/image" Target="../media/image9.png"/><Relationship Id="rId20" Type="http://schemas.openxmlformats.org/officeDocument/2006/relationships/image" Target="../media/image11.png"/><Relationship Id="rId29"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5.xml"/><Relationship Id="rId24" Type="http://schemas.openxmlformats.org/officeDocument/2006/relationships/image" Target="../media/image13.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5.png"/><Relationship Id="rId10" Type="http://schemas.openxmlformats.org/officeDocument/2006/relationships/image" Target="../media/image6.png"/><Relationship Id="rId19" Type="http://schemas.openxmlformats.org/officeDocument/2006/relationships/customXml" Target="../ink/ink9.xml"/><Relationship Id="rId4" Type="http://schemas.openxmlformats.org/officeDocument/2006/relationships/image" Target="../media/image3.png"/><Relationship Id="rId9" Type="http://schemas.openxmlformats.org/officeDocument/2006/relationships/customXml" Target="../ink/ink4.xml"/><Relationship Id="rId14" Type="http://schemas.openxmlformats.org/officeDocument/2006/relationships/image" Target="../media/image8.png"/><Relationship Id="rId22" Type="http://schemas.openxmlformats.org/officeDocument/2006/relationships/image" Target="../media/image12.png"/><Relationship Id="rId27" Type="http://schemas.openxmlformats.org/officeDocument/2006/relationships/customXml" Target="../ink/ink13.xml"/><Relationship Id="rId30"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ustomXml" Target="../ink/ink19.xml"/><Relationship Id="rId18" Type="http://schemas.openxmlformats.org/officeDocument/2006/relationships/image" Target="../media/image10.png"/><Relationship Id="rId26" Type="http://schemas.openxmlformats.org/officeDocument/2006/relationships/image" Target="../media/image18.png"/><Relationship Id="rId3" Type="http://schemas.openxmlformats.org/officeDocument/2006/relationships/customXml" Target="../ink/ink15.xml"/><Relationship Id="rId21" Type="http://schemas.openxmlformats.org/officeDocument/2006/relationships/customXml" Target="../ink/ink23.xml"/><Relationship Id="rId7" Type="http://schemas.openxmlformats.org/officeDocument/2006/relationships/customXml" Target="../ink/ink16.xml"/><Relationship Id="rId12" Type="http://schemas.openxmlformats.org/officeDocument/2006/relationships/image" Target="../media/image7.png"/><Relationship Id="rId17" Type="http://schemas.openxmlformats.org/officeDocument/2006/relationships/customXml" Target="../ink/ink21.xml"/><Relationship Id="rId25" Type="http://schemas.openxmlformats.org/officeDocument/2006/relationships/customXml" Target="../ink/ink25.xml"/><Relationship Id="rId2" Type="http://schemas.openxmlformats.org/officeDocument/2006/relationships/image" Target="../media/image17.png"/><Relationship Id="rId16" Type="http://schemas.openxmlformats.org/officeDocument/2006/relationships/image" Target="../media/image9.png"/><Relationship Id="rId20" Type="http://schemas.openxmlformats.org/officeDocument/2006/relationships/image" Target="../media/image11.png"/><Relationship Id="rId29" Type="http://schemas.openxmlformats.org/officeDocument/2006/relationships/customXml" Target="../ink/ink27.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18.xml"/><Relationship Id="rId24" Type="http://schemas.openxmlformats.org/officeDocument/2006/relationships/image" Target="../media/image13.png"/><Relationship Id="rId15" Type="http://schemas.openxmlformats.org/officeDocument/2006/relationships/customXml" Target="../ink/ink20.xml"/><Relationship Id="rId23" Type="http://schemas.openxmlformats.org/officeDocument/2006/relationships/customXml" Target="../ink/ink24.xml"/><Relationship Id="rId28" Type="http://schemas.openxmlformats.org/officeDocument/2006/relationships/image" Target="../media/image19.png"/><Relationship Id="rId10" Type="http://schemas.openxmlformats.org/officeDocument/2006/relationships/image" Target="../media/image6.png"/><Relationship Id="rId19" Type="http://schemas.openxmlformats.org/officeDocument/2006/relationships/customXml" Target="../ink/ink22.xml"/><Relationship Id="rId31" Type="http://schemas.openxmlformats.org/officeDocument/2006/relationships/image" Target="../media/image21.png"/><Relationship Id="rId9" Type="http://schemas.openxmlformats.org/officeDocument/2006/relationships/customXml" Target="../ink/ink17.xml"/><Relationship Id="rId14" Type="http://schemas.openxmlformats.org/officeDocument/2006/relationships/image" Target="../media/image8.png"/><Relationship Id="rId22" Type="http://schemas.openxmlformats.org/officeDocument/2006/relationships/image" Target="../media/image12.png"/><Relationship Id="rId27" Type="http://schemas.openxmlformats.org/officeDocument/2006/relationships/customXml" Target="../ink/ink26.xml"/><Relationship Id="rId30"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351639" y="639097"/>
            <a:ext cx="5191433" cy="3519942"/>
          </a:xfrm>
        </p:spPr>
        <p:txBody>
          <a:bodyPr>
            <a:noAutofit/>
          </a:bodyPr>
          <a:lstStyle/>
          <a:p>
            <a:r>
              <a:rPr lang="en-US" sz="6000" dirty="0"/>
              <a:t>Graph Neural Networks Theory and Application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endParaRPr lang="en-US" dirty="0"/>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F7C0F77-29B6-15F7-3F74-2EA200858A4A}"/>
              </a:ext>
            </a:extLst>
          </p:cNvPr>
          <p:cNvPicPr>
            <a:picLocks noChangeAspect="1"/>
          </p:cNvPicPr>
          <p:nvPr/>
        </p:nvPicPr>
        <p:blipFill>
          <a:blip r:embed="rId3"/>
          <a:stretch>
            <a:fillRect/>
          </a:stretch>
        </p:blipFill>
        <p:spPr>
          <a:xfrm>
            <a:off x="4500265" y="2758231"/>
            <a:ext cx="4391025" cy="3533775"/>
          </a:xfrm>
          <a:prstGeom prst="rect">
            <a:avLst/>
          </a:prstGeom>
        </p:spPr>
      </p:pic>
      <p:sp>
        <p:nvSpPr>
          <p:cNvPr id="36" name="TextBox 35">
            <a:extLst>
              <a:ext uri="{FF2B5EF4-FFF2-40B4-BE49-F238E27FC236}">
                <a16:creationId xmlns:a16="http://schemas.microsoft.com/office/drawing/2014/main" id="{B38A8E07-2BD8-11AE-6637-39860B9FAA1E}"/>
              </a:ext>
            </a:extLst>
          </p:cNvPr>
          <p:cNvSpPr txBox="1"/>
          <p:nvPr/>
        </p:nvSpPr>
        <p:spPr>
          <a:xfrm>
            <a:off x="8344015" y="3712066"/>
            <a:ext cx="569595" cy="646331"/>
          </a:xfrm>
          <a:prstGeom prst="rect">
            <a:avLst/>
          </a:prstGeom>
          <a:solidFill>
            <a:schemeClr val="accent5">
              <a:lumMod val="40000"/>
              <a:lumOff val="60000"/>
            </a:schemeClr>
          </a:solidFill>
        </p:spPr>
        <p:txBody>
          <a:bodyPr wrap="square" rtlCol="0">
            <a:spAutoFit/>
          </a:bodyPr>
          <a:lstStyle/>
          <a:p>
            <a:r>
              <a:rPr lang="en-US" dirty="0"/>
              <a:t>2</a:t>
            </a:r>
          </a:p>
          <a:p>
            <a:r>
              <a:rPr lang="en-US" dirty="0"/>
              <a:t>39</a:t>
            </a:r>
          </a:p>
        </p:txBody>
      </p:sp>
      <p:sp>
        <p:nvSpPr>
          <p:cNvPr id="19" name="Double Bracket 18">
            <a:extLst>
              <a:ext uri="{FF2B5EF4-FFF2-40B4-BE49-F238E27FC236}">
                <a16:creationId xmlns:a16="http://schemas.microsoft.com/office/drawing/2014/main" id="{173561F6-2E7A-F1E2-4E64-5A23838644FD}"/>
              </a:ext>
            </a:extLst>
          </p:cNvPr>
          <p:cNvSpPr/>
          <p:nvPr/>
        </p:nvSpPr>
        <p:spPr>
          <a:xfrm>
            <a:off x="8982075" y="2600949"/>
            <a:ext cx="2952750" cy="1019175"/>
          </a:xfrm>
          <a:prstGeom prst="bracketPair">
            <a:avLst/>
          </a:prstGeom>
          <a:solidFill>
            <a:srgbClr val="FF5050"/>
          </a:solidFill>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itle 1">
            <a:extLst>
              <a:ext uri="{FF2B5EF4-FFF2-40B4-BE49-F238E27FC236}">
                <a16:creationId xmlns:a16="http://schemas.microsoft.com/office/drawing/2014/main" id="{C5239224-6B8F-8F6D-8837-37033ED48C9A}"/>
              </a:ext>
            </a:extLst>
          </p:cNvPr>
          <p:cNvSpPr>
            <a:spLocks noGrp="1"/>
          </p:cNvSpPr>
          <p:nvPr>
            <p:ph type="title"/>
          </p:nvPr>
        </p:nvSpPr>
        <p:spPr/>
        <p:txBody>
          <a:bodyPr/>
          <a:lstStyle/>
          <a:p>
            <a:r>
              <a:rPr lang="en-US" dirty="0"/>
              <a:t>Graphs may have features as well</a:t>
            </a:r>
          </a:p>
        </p:txBody>
      </p:sp>
      <p:sp>
        <p:nvSpPr>
          <p:cNvPr id="4" name="TextBox 3">
            <a:extLst>
              <a:ext uri="{FF2B5EF4-FFF2-40B4-BE49-F238E27FC236}">
                <a16:creationId xmlns:a16="http://schemas.microsoft.com/office/drawing/2014/main" id="{01D11818-E249-4DE8-FF47-85D7F2EA5248}"/>
              </a:ext>
            </a:extLst>
          </p:cNvPr>
          <p:cNvSpPr txBox="1"/>
          <p:nvPr/>
        </p:nvSpPr>
        <p:spPr>
          <a:xfrm>
            <a:off x="1211816" y="1990722"/>
            <a:ext cx="10058400"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 graphs we come across in real-life have features present in nodes/edges/graphs or in all combination (</a:t>
            </a:r>
            <a:r>
              <a:rPr lang="en-US" dirty="0" err="1"/>
              <a:t>ie</a:t>
            </a:r>
            <a:r>
              <a:rPr lang="en-US" dirty="0"/>
              <a:t> : present in nodes and edges or nodes and graph level etc..). </a:t>
            </a:r>
          </a:p>
        </p:txBody>
      </p:sp>
      <p:sp>
        <p:nvSpPr>
          <p:cNvPr id="12" name="TextBox 11">
            <a:extLst>
              <a:ext uri="{FF2B5EF4-FFF2-40B4-BE49-F238E27FC236}">
                <a16:creationId xmlns:a16="http://schemas.microsoft.com/office/drawing/2014/main" id="{D8D6E694-0C85-1D2A-F668-FE7F67E6C714}"/>
              </a:ext>
            </a:extLst>
          </p:cNvPr>
          <p:cNvSpPr txBox="1"/>
          <p:nvPr/>
        </p:nvSpPr>
        <p:spPr>
          <a:xfrm>
            <a:off x="8982075" y="2600949"/>
            <a:ext cx="3209925" cy="923330"/>
          </a:xfrm>
          <a:prstGeom prst="rect">
            <a:avLst/>
          </a:prstGeom>
          <a:noFill/>
        </p:spPr>
        <p:txBody>
          <a:bodyPr wrap="square" rtlCol="0">
            <a:spAutoFit/>
          </a:bodyPr>
          <a:lstStyle/>
          <a:p>
            <a:r>
              <a:rPr lang="en-US" b="1" dirty="0">
                <a:solidFill>
                  <a:srgbClr val="FFFF00"/>
                </a:solidFill>
              </a:rPr>
              <a:t>Atomic number</a:t>
            </a:r>
            <a:r>
              <a:rPr lang="en-US" dirty="0"/>
              <a:t>: </a:t>
            </a:r>
            <a:r>
              <a:rPr lang="en-US" b="1" dirty="0"/>
              <a:t>8</a:t>
            </a:r>
          </a:p>
          <a:p>
            <a:r>
              <a:rPr lang="en-US" b="1" dirty="0">
                <a:solidFill>
                  <a:srgbClr val="FFFF00"/>
                </a:solidFill>
              </a:rPr>
              <a:t>Atomic weight</a:t>
            </a:r>
            <a:r>
              <a:rPr lang="en-US" dirty="0"/>
              <a:t>: </a:t>
            </a:r>
            <a:r>
              <a:rPr lang="en-US" b="1" dirty="0"/>
              <a:t>15.99g.mol-1</a:t>
            </a:r>
          </a:p>
          <a:p>
            <a:r>
              <a:rPr lang="en-US" b="1" dirty="0">
                <a:solidFill>
                  <a:srgbClr val="FFFF00"/>
                </a:solidFill>
              </a:rPr>
              <a:t>Valency</a:t>
            </a:r>
            <a:r>
              <a:rPr lang="en-US" dirty="0"/>
              <a:t> : </a:t>
            </a:r>
            <a:r>
              <a:rPr lang="en-US" b="1" dirty="0"/>
              <a:t>2</a:t>
            </a:r>
          </a:p>
        </p:txBody>
      </p:sp>
      <p:sp>
        <p:nvSpPr>
          <p:cNvPr id="20" name="Double Bracket 19">
            <a:extLst>
              <a:ext uri="{FF2B5EF4-FFF2-40B4-BE49-F238E27FC236}">
                <a16:creationId xmlns:a16="http://schemas.microsoft.com/office/drawing/2014/main" id="{5F9C4D2A-41E2-2091-F987-B25E5D83AD95}"/>
              </a:ext>
            </a:extLst>
          </p:cNvPr>
          <p:cNvSpPr/>
          <p:nvPr/>
        </p:nvSpPr>
        <p:spPr>
          <a:xfrm>
            <a:off x="9564465" y="4130724"/>
            <a:ext cx="842962" cy="1019175"/>
          </a:xfrm>
          <a:prstGeom prst="bracketPair">
            <a:avLst/>
          </a:prstGeom>
          <a:solidFill>
            <a:srgbClr val="3399FF"/>
          </a:solidFill>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Double Bracket 20">
            <a:extLst>
              <a:ext uri="{FF2B5EF4-FFF2-40B4-BE49-F238E27FC236}">
                <a16:creationId xmlns:a16="http://schemas.microsoft.com/office/drawing/2014/main" id="{624459EA-3EA8-C12C-C9CB-A44690BBA7B0}"/>
              </a:ext>
            </a:extLst>
          </p:cNvPr>
          <p:cNvSpPr/>
          <p:nvPr/>
        </p:nvSpPr>
        <p:spPr>
          <a:xfrm>
            <a:off x="9218117" y="5312955"/>
            <a:ext cx="828675" cy="1019175"/>
          </a:xfrm>
          <a:prstGeom prst="bracketPair">
            <a:avLst/>
          </a:prstGeom>
          <a:solidFill>
            <a:srgbClr val="FF5050"/>
          </a:solidFill>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Double Bracket 21">
            <a:extLst>
              <a:ext uri="{FF2B5EF4-FFF2-40B4-BE49-F238E27FC236}">
                <a16:creationId xmlns:a16="http://schemas.microsoft.com/office/drawing/2014/main" id="{9FD4D701-EB2C-FFAA-8200-3D2269E7A81C}"/>
              </a:ext>
            </a:extLst>
          </p:cNvPr>
          <p:cNvSpPr/>
          <p:nvPr/>
        </p:nvSpPr>
        <p:spPr>
          <a:xfrm>
            <a:off x="3534073" y="4039222"/>
            <a:ext cx="747712" cy="1019175"/>
          </a:xfrm>
          <a:prstGeom prst="bracketPair">
            <a:avLst/>
          </a:prstGeom>
          <a:solidFill>
            <a:srgbClr val="FFC000"/>
          </a:solidFill>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C7C526AD-F585-268B-C70A-F710E7E82654}"/>
              </a:ext>
            </a:extLst>
          </p:cNvPr>
          <p:cNvSpPr txBox="1"/>
          <p:nvPr/>
        </p:nvSpPr>
        <p:spPr>
          <a:xfrm>
            <a:off x="3508175" y="4069169"/>
            <a:ext cx="847725" cy="923330"/>
          </a:xfrm>
          <a:prstGeom prst="rect">
            <a:avLst/>
          </a:prstGeom>
          <a:noFill/>
        </p:spPr>
        <p:txBody>
          <a:bodyPr wrap="square" rtlCol="0">
            <a:spAutoFit/>
          </a:bodyPr>
          <a:lstStyle/>
          <a:p>
            <a:pPr algn="ctr"/>
            <a:r>
              <a:rPr lang="en-US" b="1" dirty="0"/>
              <a:t>1</a:t>
            </a:r>
          </a:p>
          <a:p>
            <a:pPr algn="ctr"/>
            <a:r>
              <a:rPr lang="en-US" b="1" dirty="0"/>
              <a:t>1.008</a:t>
            </a:r>
          </a:p>
          <a:p>
            <a:pPr algn="ctr"/>
            <a:r>
              <a:rPr lang="en-US" b="1" dirty="0"/>
              <a:t>1</a:t>
            </a:r>
          </a:p>
        </p:txBody>
      </p:sp>
      <p:sp>
        <p:nvSpPr>
          <p:cNvPr id="28" name="Double Bracket 27">
            <a:extLst>
              <a:ext uri="{FF2B5EF4-FFF2-40B4-BE49-F238E27FC236}">
                <a16:creationId xmlns:a16="http://schemas.microsoft.com/office/drawing/2014/main" id="{A9808D4F-49BD-7D98-5AB8-B9EB3B35C3E7}"/>
              </a:ext>
            </a:extLst>
          </p:cNvPr>
          <p:cNvSpPr/>
          <p:nvPr/>
        </p:nvSpPr>
        <p:spPr>
          <a:xfrm>
            <a:off x="5153622" y="5371712"/>
            <a:ext cx="747712" cy="1019175"/>
          </a:xfrm>
          <a:prstGeom prst="bracketPair">
            <a:avLst/>
          </a:prstGeom>
          <a:solidFill>
            <a:srgbClr val="FFC000"/>
          </a:solidFill>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a:extLst>
              <a:ext uri="{FF2B5EF4-FFF2-40B4-BE49-F238E27FC236}">
                <a16:creationId xmlns:a16="http://schemas.microsoft.com/office/drawing/2014/main" id="{68A49447-C11D-5308-61E2-C28DA3AB83E3}"/>
              </a:ext>
            </a:extLst>
          </p:cNvPr>
          <p:cNvSpPr txBox="1"/>
          <p:nvPr/>
        </p:nvSpPr>
        <p:spPr>
          <a:xfrm>
            <a:off x="5127724" y="5401659"/>
            <a:ext cx="847725" cy="923330"/>
          </a:xfrm>
          <a:prstGeom prst="rect">
            <a:avLst/>
          </a:prstGeom>
          <a:noFill/>
        </p:spPr>
        <p:txBody>
          <a:bodyPr wrap="square" rtlCol="0">
            <a:spAutoFit/>
          </a:bodyPr>
          <a:lstStyle/>
          <a:p>
            <a:pPr algn="ctr"/>
            <a:r>
              <a:rPr lang="en-US" b="1" dirty="0"/>
              <a:t>1</a:t>
            </a:r>
          </a:p>
          <a:p>
            <a:pPr algn="ctr"/>
            <a:r>
              <a:rPr lang="en-US" b="1" dirty="0"/>
              <a:t>1.008</a:t>
            </a:r>
          </a:p>
          <a:p>
            <a:pPr algn="ctr"/>
            <a:r>
              <a:rPr lang="en-US" b="1" dirty="0"/>
              <a:t>1</a:t>
            </a:r>
          </a:p>
        </p:txBody>
      </p:sp>
      <p:sp>
        <p:nvSpPr>
          <p:cNvPr id="30" name="Double Bracket 29">
            <a:extLst>
              <a:ext uri="{FF2B5EF4-FFF2-40B4-BE49-F238E27FC236}">
                <a16:creationId xmlns:a16="http://schemas.microsoft.com/office/drawing/2014/main" id="{14DF5187-5079-101E-0149-99E8D1C7E819}"/>
              </a:ext>
            </a:extLst>
          </p:cNvPr>
          <p:cNvSpPr/>
          <p:nvPr/>
        </p:nvSpPr>
        <p:spPr>
          <a:xfrm>
            <a:off x="6937534" y="2593686"/>
            <a:ext cx="747712" cy="1019175"/>
          </a:xfrm>
          <a:prstGeom prst="bracketPair">
            <a:avLst/>
          </a:prstGeom>
          <a:solidFill>
            <a:srgbClr val="FFC000"/>
          </a:solidFill>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a:extLst>
              <a:ext uri="{FF2B5EF4-FFF2-40B4-BE49-F238E27FC236}">
                <a16:creationId xmlns:a16="http://schemas.microsoft.com/office/drawing/2014/main" id="{D1371A9E-A014-17BF-4BBE-BF72C24E8DA2}"/>
              </a:ext>
            </a:extLst>
          </p:cNvPr>
          <p:cNvSpPr txBox="1"/>
          <p:nvPr/>
        </p:nvSpPr>
        <p:spPr>
          <a:xfrm>
            <a:off x="6911636" y="2623633"/>
            <a:ext cx="847725" cy="923330"/>
          </a:xfrm>
          <a:prstGeom prst="rect">
            <a:avLst/>
          </a:prstGeom>
          <a:noFill/>
        </p:spPr>
        <p:txBody>
          <a:bodyPr wrap="square" rtlCol="0">
            <a:spAutoFit/>
          </a:bodyPr>
          <a:lstStyle/>
          <a:p>
            <a:pPr algn="ctr"/>
            <a:r>
              <a:rPr lang="en-US" b="1" dirty="0"/>
              <a:t>1</a:t>
            </a:r>
          </a:p>
          <a:p>
            <a:pPr algn="ctr"/>
            <a:r>
              <a:rPr lang="en-US" b="1" dirty="0"/>
              <a:t>1.008</a:t>
            </a:r>
          </a:p>
          <a:p>
            <a:pPr algn="ctr"/>
            <a:r>
              <a:rPr lang="en-US" b="1" dirty="0"/>
              <a:t>1</a:t>
            </a:r>
          </a:p>
        </p:txBody>
      </p:sp>
      <p:sp>
        <p:nvSpPr>
          <p:cNvPr id="13" name="TextBox 12">
            <a:extLst>
              <a:ext uri="{FF2B5EF4-FFF2-40B4-BE49-F238E27FC236}">
                <a16:creationId xmlns:a16="http://schemas.microsoft.com/office/drawing/2014/main" id="{836AEFB3-0899-D8C8-8EAB-BDA00C7A0C53}"/>
              </a:ext>
            </a:extLst>
          </p:cNvPr>
          <p:cNvSpPr txBox="1"/>
          <p:nvPr/>
        </p:nvSpPr>
        <p:spPr>
          <a:xfrm>
            <a:off x="9218117" y="5380225"/>
            <a:ext cx="852487" cy="951905"/>
          </a:xfrm>
          <a:prstGeom prst="rect">
            <a:avLst/>
          </a:prstGeom>
          <a:noFill/>
        </p:spPr>
        <p:txBody>
          <a:bodyPr wrap="square" rtlCol="0">
            <a:spAutoFit/>
          </a:bodyPr>
          <a:lstStyle/>
          <a:p>
            <a:pPr algn="ctr"/>
            <a:r>
              <a:rPr lang="en-US" b="1" dirty="0"/>
              <a:t>8</a:t>
            </a:r>
          </a:p>
          <a:p>
            <a:pPr algn="ctr"/>
            <a:r>
              <a:rPr lang="en-US" b="1" dirty="0"/>
              <a:t>15.99</a:t>
            </a:r>
          </a:p>
          <a:p>
            <a:pPr algn="ctr"/>
            <a:r>
              <a:rPr lang="en-US" b="1" dirty="0"/>
              <a:t>2</a:t>
            </a:r>
          </a:p>
        </p:txBody>
      </p:sp>
      <p:sp>
        <p:nvSpPr>
          <p:cNvPr id="15" name="TextBox 14">
            <a:extLst>
              <a:ext uri="{FF2B5EF4-FFF2-40B4-BE49-F238E27FC236}">
                <a16:creationId xmlns:a16="http://schemas.microsoft.com/office/drawing/2014/main" id="{361C6A30-13C8-C25C-68D6-1637987A7D18}"/>
              </a:ext>
            </a:extLst>
          </p:cNvPr>
          <p:cNvSpPr txBox="1"/>
          <p:nvPr/>
        </p:nvSpPr>
        <p:spPr>
          <a:xfrm>
            <a:off x="9397777" y="4208054"/>
            <a:ext cx="1176337" cy="923330"/>
          </a:xfrm>
          <a:prstGeom prst="rect">
            <a:avLst/>
          </a:prstGeom>
          <a:noFill/>
        </p:spPr>
        <p:txBody>
          <a:bodyPr wrap="square" rtlCol="0">
            <a:spAutoFit/>
          </a:bodyPr>
          <a:lstStyle/>
          <a:p>
            <a:pPr algn="ctr"/>
            <a:r>
              <a:rPr lang="en-US" b="1" dirty="0"/>
              <a:t>6</a:t>
            </a:r>
          </a:p>
          <a:p>
            <a:pPr algn="ctr"/>
            <a:r>
              <a:rPr lang="en-US" b="1" dirty="0"/>
              <a:t>12.011</a:t>
            </a:r>
          </a:p>
          <a:p>
            <a:pPr algn="ctr"/>
            <a:r>
              <a:rPr lang="en-US" b="1" dirty="0"/>
              <a:t>4</a:t>
            </a:r>
          </a:p>
        </p:txBody>
      </p:sp>
      <p:sp>
        <p:nvSpPr>
          <p:cNvPr id="32" name="Double Bracket 31">
            <a:extLst>
              <a:ext uri="{FF2B5EF4-FFF2-40B4-BE49-F238E27FC236}">
                <a16:creationId xmlns:a16="http://schemas.microsoft.com/office/drawing/2014/main" id="{C6AB0CC3-2732-A29E-FAB9-944BD376E07E}"/>
              </a:ext>
            </a:extLst>
          </p:cNvPr>
          <p:cNvSpPr/>
          <p:nvPr/>
        </p:nvSpPr>
        <p:spPr>
          <a:xfrm>
            <a:off x="4163317" y="2725248"/>
            <a:ext cx="842962" cy="1019175"/>
          </a:xfrm>
          <a:prstGeom prst="bracketPair">
            <a:avLst/>
          </a:prstGeom>
          <a:solidFill>
            <a:srgbClr val="3399FF"/>
          </a:solidFill>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a:extLst>
              <a:ext uri="{FF2B5EF4-FFF2-40B4-BE49-F238E27FC236}">
                <a16:creationId xmlns:a16="http://schemas.microsoft.com/office/drawing/2014/main" id="{35712C01-333A-5471-93CA-2AFD4B29098A}"/>
              </a:ext>
            </a:extLst>
          </p:cNvPr>
          <p:cNvSpPr txBox="1"/>
          <p:nvPr/>
        </p:nvSpPr>
        <p:spPr>
          <a:xfrm>
            <a:off x="3996629" y="2802578"/>
            <a:ext cx="1176337" cy="923330"/>
          </a:xfrm>
          <a:prstGeom prst="rect">
            <a:avLst/>
          </a:prstGeom>
          <a:noFill/>
        </p:spPr>
        <p:txBody>
          <a:bodyPr wrap="square" rtlCol="0">
            <a:spAutoFit/>
          </a:bodyPr>
          <a:lstStyle/>
          <a:p>
            <a:pPr algn="ctr"/>
            <a:r>
              <a:rPr lang="en-US" b="1" dirty="0"/>
              <a:t>6</a:t>
            </a:r>
          </a:p>
          <a:p>
            <a:pPr algn="ctr"/>
            <a:r>
              <a:rPr lang="en-US" b="1" dirty="0"/>
              <a:t>12.011</a:t>
            </a:r>
          </a:p>
          <a:p>
            <a:pPr algn="ctr"/>
            <a:r>
              <a:rPr lang="en-US" b="1" dirty="0"/>
              <a:t>4</a:t>
            </a:r>
          </a:p>
        </p:txBody>
      </p:sp>
      <p:sp>
        <p:nvSpPr>
          <p:cNvPr id="35" name="Double Bracket 34">
            <a:extLst>
              <a:ext uri="{FF2B5EF4-FFF2-40B4-BE49-F238E27FC236}">
                <a16:creationId xmlns:a16="http://schemas.microsoft.com/office/drawing/2014/main" id="{CC8539CA-129B-8E37-46EB-038A58C53180}"/>
              </a:ext>
            </a:extLst>
          </p:cNvPr>
          <p:cNvSpPr/>
          <p:nvPr/>
        </p:nvSpPr>
        <p:spPr>
          <a:xfrm>
            <a:off x="8344015" y="3701919"/>
            <a:ext cx="569595" cy="646331"/>
          </a:xfrm>
          <a:prstGeom prst="bracketPair">
            <a:avLst/>
          </a:prstGeom>
          <a:ln w="28575">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TextBox 36">
            <a:extLst>
              <a:ext uri="{FF2B5EF4-FFF2-40B4-BE49-F238E27FC236}">
                <a16:creationId xmlns:a16="http://schemas.microsoft.com/office/drawing/2014/main" id="{913073FC-2FB1-92A5-49CA-9B72D1542A87}"/>
              </a:ext>
            </a:extLst>
          </p:cNvPr>
          <p:cNvSpPr txBox="1"/>
          <p:nvPr/>
        </p:nvSpPr>
        <p:spPr>
          <a:xfrm>
            <a:off x="6768763" y="4891145"/>
            <a:ext cx="569595" cy="646331"/>
          </a:xfrm>
          <a:prstGeom prst="rect">
            <a:avLst/>
          </a:prstGeom>
          <a:solidFill>
            <a:schemeClr val="accent5">
              <a:lumMod val="40000"/>
              <a:lumOff val="60000"/>
            </a:schemeClr>
          </a:solidFill>
        </p:spPr>
        <p:txBody>
          <a:bodyPr wrap="square" rtlCol="0">
            <a:spAutoFit/>
          </a:bodyPr>
          <a:lstStyle/>
          <a:p>
            <a:r>
              <a:rPr lang="en-US" dirty="0"/>
              <a:t>1</a:t>
            </a:r>
          </a:p>
          <a:p>
            <a:r>
              <a:rPr lang="en-US" dirty="0"/>
              <a:t>14</a:t>
            </a:r>
          </a:p>
        </p:txBody>
      </p:sp>
      <p:sp>
        <p:nvSpPr>
          <p:cNvPr id="38" name="Double Bracket 37">
            <a:extLst>
              <a:ext uri="{FF2B5EF4-FFF2-40B4-BE49-F238E27FC236}">
                <a16:creationId xmlns:a16="http://schemas.microsoft.com/office/drawing/2014/main" id="{088D4024-82DA-65B3-4DE8-F340048923C3}"/>
              </a:ext>
            </a:extLst>
          </p:cNvPr>
          <p:cNvSpPr/>
          <p:nvPr/>
        </p:nvSpPr>
        <p:spPr>
          <a:xfrm>
            <a:off x="6768763" y="4880998"/>
            <a:ext cx="569595" cy="720686"/>
          </a:xfrm>
          <a:prstGeom prst="bracketPair">
            <a:avLst/>
          </a:prstGeom>
          <a:ln w="28575">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a:extLst>
              <a:ext uri="{FF2B5EF4-FFF2-40B4-BE49-F238E27FC236}">
                <a16:creationId xmlns:a16="http://schemas.microsoft.com/office/drawing/2014/main" id="{DBA68880-E444-7234-5BD8-4F86E122FAAF}"/>
              </a:ext>
            </a:extLst>
          </p:cNvPr>
          <p:cNvSpPr txBox="1"/>
          <p:nvPr/>
        </p:nvSpPr>
        <p:spPr>
          <a:xfrm>
            <a:off x="5816559" y="3557110"/>
            <a:ext cx="569595" cy="646331"/>
          </a:xfrm>
          <a:prstGeom prst="rect">
            <a:avLst/>
          </a:prstGeom>
          <a:solidFill>
            <a:schemeClr val="accent5">
              <a:lumMod val="40000"/>
              <a:lumOff val="60000"/>
            </a:schemeClr>
          </a:solidFill>
        </p:spPr>
        <p:txBody>
          <a:bodyPr wrap="square" rtlCol="0">
            <a:spAutoFit/>
          </a:bodyPr>
          <a:lstStyle/>
          <a:p>
            <a:r>
              <a:rPr lang="en-US" dirty="0"/>
              <a:t>1</a:t>
            </a:r>
          </a:p>
          <a:p>
            <a:r>
              <a:rPr lang="en-US" dirty="0"/>
              <a:t>14</a:t>
            </a:r>
          </a:p>
        </p:txBody>
      </p:sp>
      <p:sp>
        <p:nvSpPr>
          <p:cNvPr id="40" name="Double Bracket 39">
            <a:extLst>
              <a:ext uri="{FF2B5EF4-FFF2-40B4-BE49-F238E27FC236}">
                <a16:creationId xmlns:a16="http://schemas.microsoft.com/office/drawing/2014/main" id="{DFB0EA55-2294-3903-7512-4EE363D72457}"/>
              </a:ext>
            </a:extLst>
          </p:cNvPr>
          <p:cNvSpPr/>
          <p:nvPr/>
        </p:nvSpPr>
        <p:spPr>
          <a:xfrm>
            <a:off x="5816559" y="3546963"/>
            <a:ext cx="569595" cy="720686"/>
          </a:xfrm>
          <a:prstGeom prst="bracketPair">
            <a:avLst/>
          </a:prstGeom>
          <a:ln w="28575">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a:extLst>
              <a:ext uri="{FF2B5EF4-FFF2-40B4-BE49-F238E27FC236}">
                <a16:creationId xmlns:a16="http://schemas.microsoft.com/office/drawing/2014/main" id="{9B668AE6-FEAD-FD67-BEAC-F22A9AFC09EB}"/>
              </a:ext>
            </a:extLst>
          </p:cNvPr>
          <p:cNvSpPr txBox="1"/>
          <p:nvPr/>
        </p:nvSpPr>
        <p:spPr>
          <a:xfrm>
            <a:off x="5559383" y="4614294"/>
            <a:ext cx="569595" cy="646331"/>
          </a:xfrm>
          <a:prstGeom prst="rect">
            <a:avLst/>
          </a:prstGeom>
          <a:solidFill>
            <a:schemeClr val="accent5">
              <a:lumMod val="40000"/>
              <a:lumOff val="60000"/>
            </a:schemeClr>
          </a:solidFill>
        </p:spPr>
        <p:txBody>
          <a:bodyPr wrap="square" rtlCol="0">
            <a:spAutoFit/>
          </a:bodyPr>
          <a:lstStyle/>
          <a:p>
            <a:r>
              <a:rPr lang="en-US" dirty="0"/>
              <a:t>1</a:t>
            </a:r>
          </a:p>
          <a:p>
            <a:r>
              <a:rPr lang="en-US" dirty="0"/>
              <a:t>14</a:t>
            </a:r>
          </a:p>
        </p:txBody>
      </p:sp>
      <p:sp>
        <p:nvSpPr>
          <p:cNvPr id="42" name="Double Bracket 41">
            <a:extLst>
              <a:ext uri="{FF2B5EF4-FFF2-40B4-BE49-F238E27FC236}">
                <a16:creationId xmlns:a16="http://schemas.microsoft.com/office/drawing/2014/main" id="{A7417497-2EF3-2242-21F8-F2CDD28088BD}"/>
              </a:ext>
            </a:extLst>
          </p:cNvPr>
          <p:cNvSpPr/>
          <p:nvPr/>
        </p:nvSpPr>
        <p:spPr>
          <a:xfrm>
            <a:off x="5559383" y="4604147"/>
            <a:ext cx="569595" cy="720686"/>
          </a:xfrm>
          <a:prstGeom prst="bracketPair">
            <a:avLst/>
          </a:prstGeom>
          <a:ln w="28575">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a:extLst>
              <a:ext uri="{FF2B5EF4-FFF2-40B4-BE49-F238E27FC236}">
                <a16:creationId xmlns:a16="http://schemas.microsoft.com/office/drawing/2014/main" id="{2FD8B41F-9235-A7A8-FE4C-4CB7782B1587}"/>
              </a:ext>
            </a:extLst>
          </p:cNvPr>
          <p:cNvSpPr txBox="1"/>
          <p:nvPr/>
        </p:nvSpPr>
        <p:spPr>
          <a:xfrm>
            <a:off x="6911636" y="3815190"/>
            <a:ext cx="569595" cy="646331"/>
          </a:xfrm>
          <a:prstGeom prst="rect">
            <a:avLst/>
          </a:prstGeom>
          <a:solidFill>
            <a:schemeClr val="accent5">
              <a:lumMod val="40000"/>
              <a:lumOff val="60000"/>
            </a:schemeClr>
          </a:solidFill>
        </p:spPr>
        <p:txBody>
          <a:bodyPr wrap="square" rtlCol="0">
            <a:spAutoFit/>
          </a:bodyPr>
          <a:lstStyle/>
          <a:p>
            <a:r>
              <a:rPr lang="en-US" dirty="0"/>
              <a:t>1</a:t>
            </a:r>
          </a:p>
          <a:p>
            <a:r>
              <a:rPr lang="en-US" dirty="0"/>
              <a:t>20</a:t>
            </a:r>
          </a:p>
        </p:txBody>
      </p:sp>
      <p:sp>
        <p:nvSpPr>
          <p:cNvPr id="44" name="Double Bracket 43">
            <a:extLst>
              <a:ext uri="{FF2B5EF4-FFF2-40B4-BE49-F238E27FC236}">
                <a16:creationId xmlns:a16="http://schemas.microsoft.com/office/drawing/2014/main" id="{CE642A8A-24B0-750A-7533-BD00918A062E}"/>
              </a:ext>
            </a:extLst>
          </p:cNvPr>
          <p:cNvSpPr/>
          <p:nvPr/>
        </p:nvSpPr>
        <p:spPr>
          <a:xfrm>
            <a:off x="6911636" y="3805043"/>
            <a:ext cx="569595" cy="720686"/>
          </a:xfrm>
          <a:prstGeom prst="bracketPair">
            <a:avLst/>
          </a:prstGeom>
          <a:ln w="28575">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B7154668-1582-5B8A-7A8F-3656FF8F374E}"/>
              </a:ext>
            </a:extLst>
          </p:cNvPr>
          <p:cNvSpPr txBox="1"/>
          <p:nvPr/>
        </p:nvSpPr>
        <p:spPr>
          <a:xfrm>
            <a:off x="7499509" y="4989789"/>
            <a:ext cx="569595" cy="646331"/>
          </a:xfrm>
          <a:prstGeom prst="rect">
            <a:avLst/>
          </a:prstGeom>
          <a:solidFill>
            <a:schemeClr val="accent5">
              <a:lumMod val="40000"/>
              <a:lumOff val="60000"/>
            </a:schemeClr>
          </a:solidFill>
        </p:spPr>
        <p:txBody>
          <a:bodyPr wrap="square" rtlCol="0">
            <a:spAutoFit/>
          </a:bodyPr>
          <a:lstStyle/>
          <a:p>
            <a:r>
              <a:rPr lang="en-US" dirty="0"/>
              <a:t>1</a:t>
            </a:r>
          </a:p>
          <a:p>
            <a:r>
              <a:rPr lang="en-US" dirty="0"/>
              <a:t>39</a:t>
            </a:r>
          </a:p>
        </p:txBody>
      </p:sp>
      <p:sp>
        <p:nvSpPr>
          <p:cNvPr id="46" name="Double Bracket 45">
            <a:extLst>
              <a:ext uri="{FF2B5EF4-FFF2-40B4-BE49-F238E27FC236}">
                <a16:creationId xmlns:a16="http://schemas.microsoft.com/office/drawing/2014/main" id="{EA7E73FC-A49C-34B3-F227-B81A4571B062}"/>
              </a:ext>
            </a:extLst>
          </p:cNvPr>
          <p:cNvSpPr/>
          <p:nvPr/>
        </p:nvSpPr>
        <p:spPr>
          <a:xfrm>
            <a:off x="7499509" y="4979642"/>
            <a:ext cx="569595" cy="720686"/>
          </a:xfrm>
          <a:prstGeom prst="bracketPair">
            <a:avLst/>
          </a:prstGeom>
          <a:ln w="28575">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TextBox 46">
            <a:extLst>
              <a:ext uri="{FF2B5EF4-FFF2-40B4-BE49-F238E27FC236}">
                <a16:creationId xmlns:a16="http://schemas.microsoft.com/office/drawing/2014/main" id="{4D149051-EE67-C347-B00E-3AF379968D07}"/>
              </a:ext>
            </a:extLst>
          </p:cNvPr>
          <p:cNvSpPr txBox="1"/>
          <p:nvPr/>
        </p:nvSpPr>
        <p:spPr>
          <a:xfrm>
            <a:off x="214787" y="2768617"/>
            <a:ext cx="2553412" cy="1477328"/>
          </a:xfrm>
          <a:prstGeom prst="rect">
            <a:avLst/>
          </a:prstGeom>
          <a:solidFill>
            <a:schemeClr val="accent1">
              <a:lumMod val="40000"/>
              <a:lumOff val="60000"/>
            </a:schemeClr>
          </a:solidFill>
        </p:spPr>
        <p:txBody>
          <a:bodyPr wrap="square" rtlCol="0">
            <a:spAutoFit/>
          </a:bodyPr>
          <a:lstStyle/>
          <a:p>
            <a:r>
              <a:rPr lang="en-US" b="1" dirty="0"/>
              <a:t>Graph Level Properties</a:t>
            </a:r>
          </a:p>
          <a:p>
            <a:r>
              <a:rPr lang="en-US" dirty="0"/>
              <a:t>Organic: Yes</a:t>
            </a:r>
          </a:p>
          <a:p>
            <a:r>
              <a:rPr lang="en-US" dirty="0"/>
              <a:t>Flammable: Yes</a:t>
            </a:r>
          </a:p>
          <a:p>
            <a:r>
              <a:rPr lang="en-US" dirty="0"/>
              <a:t>Corrosive: Yes</a:t>
            </a:r>
          </a:p>
          <a:p>
            <a:r>
              <a:rPr lang="en-US" dirty="0"/>
              <a:t>Molecular Weight: 60.05</a:t>
            </a:r>
          </a:p>
        </p:txBody>
      </p:sp>
      <p:sp>
        <p:nvSpPr>
          <p:cNvPr id="48" name="Arrow: Down 47">
            <a:extLst>
              <a:ext uri="{FF2B5EF4-FFF2-40B4-BE49-F238E27FC236}">
                <a16:creationId xmlns:a16="http://schemas.microsoft.com/office/drawing/2014/main" id="{0D03E7A9-5A29-2BC0-2746-83BCF6792553}"/>
              </a:ext>
            </a:extLst>
          </p:cNvPr>
          <p:cNvSpPr/>
          <p:nvPr/>
        </p:nvSpPr>
        <p:spPr>
          <a:xfrm>
            <a:off x="1089182" y="4335352"/>
            <a:ext cx="209550" cy="3923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Double Bracket 48">
            <a:extLst>
              <a:ext uri="{FF2B5EF4-FFF2-40B4-BE49-F238E27FC236}">
                <a16:creationId xmlns:a16="http://schemas.microsoft.com/office/drawing/2014/main" id="{0DB7FE29-EED0-72C7-9B86-4425862FF1EB}"/>
              </a:ext>
            </a:extLst>
          </p:cNvPr>
          <p:cNvSpPr/>
          <p:nvPr/>
        </p:nvSpPr>
        <p:spPr>
          <a:xfrm>
            <a:off x="771761" y="4859268"/>
            <a:ext cx="679252" cy="1213451"/>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TextBox 49">
            <a:extLst>
              <a:ext uri="{FF2B5EF4-FFF2-40B4-BE49-F238E27FC236}">
                <a16:creationId xmlns:a16="http://schemas.microsoft.com/office/drawing/2014/main" id="{2B1CB029-600B-7B17-0C0A-217513F11DEA}"/>
              </a:ext>
            </a:extLst>
          </p:cNvPr>
          <p:cNvSpPr txBox="1"/>
          <p:nvPr/>
        </p:nvSpPr>
        <p:spPr>
          <a:xfrm>
            <a:off x="753308" y="4872390"/>
            <a:ext cx="792063" cy="1200329"/>
          </a:xfrm>
          <a:prstGeom prst="rect">
            <a:avLst/>
          </a:prstGeom>
          <a:noFill/>
        </p:spPr>
        <p:txBody>
          <a:bodyPr wrap="square" rtlCol="0">
            <a:spAutoFit/>
          </a:bodyPr>
          <a:lstStyle/>
          <a:p>
            <a:pPr algn="ctr"/>
            <a:r>
              <a:rPr lang="en-US" dirty="0"/>
              <a:t>1</a:t>
            </a:r>
          </a:p>
          <a:p>
            <a:pPr algn="ctr"/>
            <a:r>
              <a:rPr lang="en-US" dirty="0"/>
              <a:t>1</a:t>
            </a:r>
          </a:p>
          <a:p>
            <a:pPr algn="ctr"/>
            <a:r>
              <a:rPr lang="en-US" dirty="0"/>
              <a:t>1</a:t>
            </a:r>
          </a:p>
          <a:p>
            <a:pPr algn="ctr"/>
            <a:r>
              <a:rPr lang="en-US" dirty="0"/>
              <a:t>60.05</a:t>
            </a:r>
          </a:p>
        </p:txBody>
      </p:sp>
    </p:spTree>
    <p:extLst>
      <p:ext uri="{BB962C8B-B14F-4D97-AF65-F5344CB8AC3E}">
        <p14:creationId xmlns:p14="http://schemas.microsoft.com/office/powerpoint/2010/main" val="1971254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9" grpId="0" animBg="1"/>
      <p:bldP spid="12" grpId="0"/>
      <p:bldP spid="20" grpId="0" animBg="1"/>
      <p:bldP spid="21" grpId="0" animBg="1"/>
      <p:bldP spid="22" grpId="0" animBg="1"/>
      <p:bldP spid="16" grpId="0"/>
      <p:bldP spid="28" grpId="0" animBg="1"/>
      <p:bldP spid="29" grpId="0"/>
      <p:bldP spid="30" grpId="0" animBg="1"/>
      <p:bldP spid="31" grpId="0"/>
      <p:bldP spid="13" grpId="0"/>
      <p:bldP spid="15" grpId="0"/>
      <p:bldP spid="32" grpId="0" animBg="1"/>
      <p:bldP spid="33" grpId="0"/>
      <p:bldP spid="35"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BCB59-4702-614F-A1F1-DCB815E08B39}"/>
              </a:ext>
            </a:extLst>
          </p:cNvPr>
          <p:cNvSpPr>
            <a:spLocks noGrp="1"/>
          </p:cNvSpPr>
          <p:nvPr>
            <p:ph type="ctrTitle"/>
          </p:nvPr>
        </p:nvSpPr>
        <p:spPr/>
        <p:txBody>
          <a:bodyPr/>
          <a:lstStyle/>
          <a:p>
            <a:r>
              <a:rPr lang="en-US" dirty="0"/>
              <a:t>Graph Neural Networks</a:t>
            </a:r>
          </a:p>
        </p:txBody>
      </p:sp>
      <p:sp>
        <p:nvSpPr>
          <p:cNvPr id="3" name="Subtitle 2">
            <a:extLst>
              <a:ext uri="{FF2B5EF4-FFF2-40B4-BE49-F238E27FC236}">
                <a16:creationId xmlns:a16="http://schemas.microsoft.com/office/drawing/2014/main" id="{048730A2-A2C5-5947-F9A6-71F427818B98}"/>
              </a:ext>
            </a:extLst>
          </p:cNvPr>
          <p:cNvSpPr>
            <a:spLocks noGrp="1"/>
          </p:cNvSpPr>
          <p:nvPr>
            <p:ph type="subTitle" idx="1"/>
          </p:nvPr>
        </p:nvSpPr>
        <p:spPr/>
        <p:txBody>
          <a:bodyPr/>
          <a:lstStyle/>
          <a:p>
            <a:r>
              <a:rPr lang="en-US" dirty="0"/>
              <a:t>Part 2</a:t>
            </a:r>
          </a:p>
        </p:txBody>
      </p:sp>
    </p:spTree>
    <p:extLst>
      <p:ext uri="{BB962C8B-B14F-4D97-AF65-F5344CB8AC3E}">
        <p14:creationId xmlns:p14="http://schemas.microsoft.com/office/powerpoint/2010/main" val="2506591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CEF4-6008-53EF-40E6-3A240A42DB14}"/>
              </a:ext>
            </a:extLst>
          </p:cNvPr>
          <p:cNvSpPr>
            <a:spLocks noGrp="1"/>
          </p:cNvSpPr>
          <p:nvPr>
            <p:ph type="title"/>
          </p:nvPr>
        </p:nvSpPr>
        <p:spPr/>
        <p:txBody>
          <a:bodyPr/>
          <a:lstStyle/>
          <a:p>
            <a:r>
              <a:rPr lang="en-US" dirty="0"/>
              <a:t>Graph Neural Networks	</a:t>
            </a:r>
          </a:p>
        </p:txBody>
      </p:sp>
      <p:sp>
        <p:nvSpPr>
          <p:cNvPr id="5" name="TextBox 4">
            <a:extLst>
              <a:ext uri="{FF2B5EF4-FFF2-40B4-BE49-F238E27FC236}">
                <a16:creationId xmlns:a16="http://schemas.microsoft.com/office/drawing/2014/main" id="{3D423FB7-0910-8F13-01A4-05CEAF565DF1}"/>
              </a:ext>
            </a:extLst>
          </p:cNvPr>
          <p:cNvSpPr txBox="1"/>
          <p:nvPr/>
        </p:nvSpPr>
        <p:spPr>
          <a:xfrm>
            <a:off x="990599" y="1981199"/>
            <a:ext cx="10677525" cy="3416320"/>
          </a:xfrm>
          <a:prstGeom prst="rect">
            <a:avLst/>
          </a:prstGeom>
          <a:noFill/>
        </p:spPr>
        <p:txBody>
          <a:bodyPr wrap="square" rtlCol="0">
            <a:spAutoFit/>
          </a:bodyPr>
          <a:lstStyle/>
          <a:p>
            <a:pPr marL="285750" indent="-285750">
              <a:buFont typeface="Arial" panose="020B0604020202020204" pitchFamily="34" charset="0"/>
              <a:buChar char="•"/>
            </a:pPr>
            <a:r>
              <a:rPr lang="en-US" dirty="0"/>
              <a:t>Our method should utilize the bias of graph structures as well as the features present the graph to learn representations.</a:t>
            </a:r>
          </a:p>
          <a:p>
            <a:pPr marL="285750" indent="-285750">
              <a:buFont typeface="Arial" panose="020B0604020202020204" pitchFamily="34" charset="0"/>
              <a:buChar char="•"/>
            </a:pPr>
            <a:r>
              <a:rPr lang="en-US" dirty="0"/>
              <a:t>Majority of the GNN models present in the industry follow the 3 building blocks given below,</a:t>
            </a:r>
          </a:p>
          <a:p>
            <a:pPr marL="742950" lvl="1" indent="-285750">
              <a:buFont typeface="Arial" panose="020B0604020202020204" pitchFamily="34" charset="0"/>
              <a:buChar char="•"/>
            </a:pPr>
            <a:r>
              <a:rPr lang="en-US" b="1" dirty="0"/>
              <a:t>Message Passing</a:t>
            </a:r>
          </a:p>
          <a:p>
            <a:pPr marL="742950" lvl="1" indent="-285750">
              <a:buFont typeface="Arial" panose="020B0604020202020204" pitchFamily="34" charset="0"/>
              <a:buChar char="•"/>
            </a:pPr>
            <a:r>
              <a:rPr lang="en-US" b="1" dirty="0"/>
              <a:t>Aggregation</a:t>
            </a:r>
          </a:p>
          <a:p>
            <a:pPr marL="742950" lvl="1" indent="-285750">
              <a:buFont typeface="Arial" panose="020B0604020202020204" pitchFamily="34" charset="0"/>
              <a:buChar char="•"/>
            </a:pPr>
            <a:r>
              <a:rPr lang="en-US" b="1" dirty="0"/>
              <a:t>Update</a:t>
            </a:r>
          </a:p>
          <a:p>
            <a:pPr marL="285750" indent="-285750">
              <a:buFont typeface="Arial" panose="020B0604020202020204" pitchFamily="34" charset="0"/>
              <a:buChar char="•"/>
            </a:pPr>
            <a:r>
              <a:rPr lang="en-US" dirty="0"/>
              <a:t>Many variants of GNN have been introduced over time, they mainly differ in varying the approach towards one of the 3 mentioned above. Few examples of the variants are Graph Convolution Network (GCN), Graph Sage, Graph Attention Network etc..</a:t>
            </a:r>
          </a:p>
          <a:p>
            <a:pPr marL="285750" indent="-285750">
              <a:buFont typeface="Arial" panose="020B0604020202020204" pitchFamily="34" charset="0"/>
              <a:buChar char="•"/>
            </a:pPr>
            <a:r>
              <a:rPr lang="en-US" dirty="0"/>
              <a:t>We will address the above mentioned methodology one by one.</a:t>
            </a:r>
          </a:p>
          <a:p>
            <a:pPr marL="285750" indent="-285750">
              <a:buFont typeface="Arial" panose="020B0604020202020204" pitchFamily="34" charset="0"/>
              <a:buChar char="•"/>
            </a:pPr>
            <a:r>
              <a:rPr lang="en-US" dirty="0"/>
              <a:t>Here we will take undirected graph with node features only for simplicity. This same method can be extended to tackle edge features or graph level features.</a:t>
            </a:r>
          </a:p>
        </p:txBody>
      </p:sp>
    </p:spTree>
    <p:extLst>
      <p:ext uri="{BB962C8B-B14F-4D97-AF65-F5344CB8AC3E}">
        <p14:creationId xmlns:p14="http://schemas.microsoft.com/office/powerpoint/2010/main" val="915427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0E589-018E-69E5-17BF-7803A6E6FED0}"/>
              </a:ext>
            </a:extLst>
          </p:cNvPr>
          <p:cNvSpPr>
            <a:spLocks noGrp="1"/>
          </p:cNvSpPr>
          <p:nvPr>
            <p:ph type="title"/>
          </p:nvPr>
        </p:nvSpPr>
        <p:spPr/>
        <p:txBody>
          <a:bodyPr/>
          <a:lstStyle/>
          <a:p>
            <a:r>
              <a:rPr lang="en-US" dirty="0"/>
              <a:t>Message Passing</a:t>
            </a:r>
          </a:p>
        </p:txBody>
      </p:sp>
      <p:sp>
        <p:nvSpPr>
          <p:cNvPr id="3" name="TextBox 2">
            <a:extLst>
              <a:ext uri="{FF2B5EF4-FFF2-40B4-BE49-F238E27FC236}">
                <a16:creationId xmlns:a16="http://schemas.microsoft.com/office/drawing/2014/main" id="{B5324730-711B-A1DB-7D5E-832F0BAD6D12}"/>
              </a:ext>
            </a:extLst>
          </p:cNvPr>
          <p:cNvSpPr txBox="1"/>
          <p:nvPr/>
        </p:nvSpPr>
        <p:spPr>
          <a:xfrm>
            <a:off x="1097280" y="1917290"/>
            <a:ext cx="10150823" cy="46198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Message Passing has been the key workforce of Graph Neural Networks, although there are work ongoing beyond Message Passing, it has proven to be effective.</a:t>
            </a:r>
          </a:p>
          <a:p>
            <a:pPr marL="285750" indent="-285750">
              <a:lnSpc>
                <a:spcPct val="150000"/>
              </a:lnSpc>
              <a:buFont typeface="Arial" panose="020B0604020202020204" pitchFamily="34" charset="0"/>
              <a:buChar char="•"/>
            </a:pPr>
            <a:r>
              <a:rPr lang="en-US" dirty="0"/>
              <a:t>In English there is a famous saying, </a:t>
            </a:r>
            <a:r>
              <a:rPr lang="en-US" b="1" i="1" dirty="0"/>
              <a:t>“A person is known by the company he keeps”</a:t>
            </a:r>
            <a:r>
              <a:rPr lang="en-US" dirty="0"/>
              <a:t>, message passing works similar to this. In a more technical term this called </a:t>
            </a:r>
            <a:r>
              <a:rPr lang="en-US" b="1" dirty="0"/>
              <a:t>Homophily, </a:t>
            </a:r>
            <a:r>
              <a:rPr lang="en-US" dirty="0"/>
              <a:t>which means the nodes connected to each other tend to have similar features and/or belong to similar classes.</a:t>
            </a:r>
          </a:p>
          <a:p>
            <a:pPr marL="285750" indent="-285750">
              <a:lnSpc>
                <a:spcPct val="150000"/>
              </a:lnSpc>
              <a:buFont typeface="Arial" panose="020B0604020202020204" pitchFamily="34" charset="0"/>
              <a:buChar char="•"/>
            </a:pPr>
            <a:r>
              <a:rPr lang="en-US" dirty="0"/>
              <a:t>For our example of node classification task, our Message Passing layer will take a source node, identify its </a:t>
            </a:r>
            <a:r>
              <a:rPr lang="en-US" dirty="0" err="1"/>
              <a:t>neighbours</a:t>
            </a:r>
            <a:r>
              <a:rPr lang="en-US" dirty="0"/>
              <a:t>, transform the </a:t>
            </a:r>
            <a:r>
              <a:rPr lang="en-US" dirty="0" err="1"/>
              <a:t>neighbours</a:t>
            </a:r>
            <a:r>
              <a:rPr lang="en-US" dirty="0"/>
              <a:t> features and finally pass it to the source node. This is process is parallelly done to all the nodes in the graph. Hence at the end of this step all the nodes are updated.</a:t>
            </a:r>
          </a:p>
          <a:p>
            <a:pPr marL="285750" indent="-285750">
              <a:lnSpc>
                <a:spcPct val="150000"/>
              </a:lnSpc>
              <a:buFont typeface="Arial" panose="020B0604020202020204" pitchFamily="34" charset="0"/>
              <a:buChar char="•"/>
            </a:pPr>
            <a:r>
              <a:rPr lang="en-US" dirty="0"/>
              <a:t>Now lets look at what is discussed using an example.</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4045715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813B79-E5AD-C76E-D580-CDFCE6FC8D19}"/>
              </a:ext>
            </a:extLst>
          </p:cNvPr>
          <p:cNvSpPr txBox="1"/>
          <p:nvPr/>
        </p:nvSpPr>
        <p:spPr>
          <a:xfrm>
            <a:off x="226142" y="78658"/>
            <a:ext cx="3687097" cy="461665"/>
          </a:xfrm>
          <a:prstGeom prst="rect">
            <a:avLst/>
          </a:prstGeom>
          <a:noFill/>
        </p:spPr>
        <p:txBody>
          <a:bodyPr wrap="square" rtlCol="0">
            <a:spAutoFit/>
          </a:bodyPr>
          <a:lstStyle/>
          <a:p>
            <a:r>
              <a:rPr lang="en-US" sz="2400" dirty="0"/>
              <a:t>Message Passing Example</a:t>
            </a:r>
          </a:p>
        </p:txBody>
      </p:sp>
      <p:pic>
        <p:nvPicPr>
          <p:cNvPr id="4" name="Picture 3">
            <a:extLst>
              <a:ext uri="{FF2B5EF4-FFF2-40B4-BE49-F238E27FC236}">
                <a16:creationId xmlns:a16="http://schemas.microsoft.com/office/drawing/2014/main" id="{4FB1D57E-E245-306B-ECC8-ADC14453A656}"/>
              </a:ext>
            </a:extLst>
          </p:cNvPr>
          <p:cNvPicPr>
            <a:picLocks noChangeAspect="1"/>
          </p:cNvPicPr>
          <p:nvPr/>
        </p:nvPicPr>
        <p:blipFill>
          <a:blip r:embed="rId2"/>
          <a:stretch>
            <a:fillRect/>
          </a:stretch>
        </p:blipFill>
        <p:spPr>
          <a:xfrm>
            <a:off x="4089143" y="309490"/>
            <a:ext cx="2676525" cy="2486025"/>
          </a:xfrm>
          <a:prstGeom prst="rect">
            <a:avLst/>
          </a:prstGeom>
        </p:spPr>
      </p:pic>
      <p:sp>
        <p:nvSpPr>
          <p:cNvPr id="5" name="Rectangle: Rounded Corners 4">
            <a:extLst>
              <a:ext uri="{FF2B5EF4-FFF2-40B4-BE49-F238E27FC236}">
                <a16:creationId xmlns:a16="http://schemas.microsoft.com/office/drawing/2014/main" id="{158B34F6-F28B-0C2E-F4B9-18BBA6183494}"/>
              </a:ext>
            </a:extLst>
          </p:cNvPr>
          <p:cNvSpPr/>
          <p:nvPr/>
        </p:nvSpPr>
        <p:spPr>
          <a:xfrm>
            <a:off x="4704733" y="149594"/>
            <a:ext cx="1460091" cy="981116"/>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5A73B60-01BA-8A7A-ABFF-69652B46A35B}"/>
                  </a:ext>
                </a:extLst>
              </p:cNvPr>
              <p:cNvSpPr txBox="1"/>
              <p:nvPr/>
            </p:nvSpPr>
            <p:spPr>
              <a:xfrm>
                <a:off x="5633883" y="149594"/>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836967"/>
                              </a:solidFill>
                              <a:latin typeface="Cambria Math" panose="02040503050406030204" pitchFamily="18" charset="0"/>
                            </a:rPr>
                          </m:ctrlPr>
                        </m:sSubPr>
                        <m:e>
                          <m:r>
                            <a:rPr lang="en-US" sz="2000" b="1" i="1">
                              <a:latin typeface="Cambria Math" panose="02040503050406030204" pitchFamily="18" charset="0"/>
                            </a:rPr>
                            <m:t>𝒙</m:t>
                          </m:r>
                        </m:e>
                        <m:sub>
                          <m:r>
                            <a:rPr lang="en-US" sz="2000" b="1" i="1">
                              <a:latin typeface="Cambria Math" panose="02040503050406030204" pitchFamily="18" charset="0"/>
                            </a:rPr>
                            <m:t>𝟏</m:t>
                          </m:r>
                        </m:sub>
                      </m:sSub>
                    </m:oMath>
                  </m:oMathPara>
                </a14:m>
                <a:endParaRPr lang="en-US" sz="2000" b="1" i="1" dirty="0"/>
              </a:p>
            </p:txBody>
          </p:sp>
        </mc:Choice>
        <mc:Fallback xmlns="">
          <p:sp>
            <p:nvSpPr>
              <p:cNvPr id="7" name="TextBox 6">
                <a:extLst>
                  <a:ext uri="{FF2B5EF4-FFF2-40B4-BE49-F238E27FC236}">
                    <a16:creationId xmlns:a16="http://schemas.microsoft.com/office/drawing/2014/main" id="{95A73B60-01BA-8A7A-ABFF-69652B46A35B}"/>
                  </a:ext>
                </a:extLst>
              </p:cNvPr>
              <p:cNvSpPr txBox="1">
                <a:spLocks noRot="1" noChangeAspect="1" noMove="1" noResize="1" noEditPoints="1" noAdjustHandles="1" noChangeArrowheads="1" noChangeShapeType="1" noTextEdit="1"/>
              </p:cNvSpPr>
              <p:nvPr/>
            </p:nvSpPr>
            <p:spPr>
              <a:xfrm>
                <a:off x="5633883" y="149594"/>
                <a:ext cx="530942" cy="400110"/>
              </a:xfrm>
              <a:prstGeom prst="rect">
                <a:avLst/>
              </a:prstGeom>
              <a:blipFill>
                <a:blip r:embed="rId3"/>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832EA6F-B3A1-948E-30A9-2B00490AF06F}"/>
                  </a:ext>
                </a:extLst>
              </p:cNvPr>
              <p:cNvSpPr txBox="1"/>
              <p:nvPr/>
            </p:nvSpPr>
            <p:spPr>
              <a:xfrm>
                <a:off x="3558201" y="1352447"/>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836967"/>
                              </a:solidFill>
                              <a:latin typeface="Cambria Math" panose="02040503050406030204" pitchFamily="18" charset="0"/>
                            </a:rPr>
                          </m:ctrlPr>
                        </m:sSubPr>
                        <m:e>
                          <m:r>
                            <a:rPr lang="en-US" sz="2000" b="1" i="1">
                              <a:latin typeface="Cambria Math" panose="02040503050406030204" pitchFamily="18" charset="0"/>
                            </a:rPr>
                            <m:t>𝒙</m:t>
                          </m:r>
                        </m:e>
                        <m:sub>
                          <m:r>
                            <a:rPr lang="en-US" sz="2000" b="1" i="1" smtClean="0">
                              <a:latin typeface="Cambria Math" panose="02040503050406030204" pitchFamily="18" charset="0"/>
                            </a:rPr>
                            <m:t>𝟐</m:t>
                          </m:r>
                        </m:sub>
                      </m:sSub>
                    </m:oMath>
                  </m:oMathPara>
                </a14:m>
                <a:endParaRPr lang="en-US" sz="2000" b="1" i="1" dirty="0"/>
              </a:p>
            </p:txBody>
          </p:sp>
        </mc:Choice>
        <mc:Fallback xmlns="">
          <p:sp>
            <p:nvSpPr>
              <p:cNvPr id="8" name="TextBox 7">
                <a:extLst>
                  <a:ext uri="{FF2B5EF4-FFF2-40B4-BE49-F238E27FC236}">
                    <a16:creationId xmlns:a16="http://schemas.microsoft.com/office/drawing/2014/main" id="{C832EA6F-B3A1-948E-30A9-2B00490AF06F}"/>
                  </a:ext>
                </a:extLst>
              </p:cNvPr>
              <p:cNvSpPr txBox="1">
                <a:spLocks noRot="1" noChangeAspect="1" noMove="1" noResize="1" noEditPoints="1" noAdjustHandles="1" noChangeArrowheads="1" noChangeShapeType="1" noTextEdit="1"/>
              </p:cNvSpPr>
              <p:nvPr/>
            </p:nvSpPr>
            <p:spPr>
              <a:xfrm>
                <a:off x="3558201" y="1352447"/>
                <a:ext cx="530942" cy="400110"/>
              </a:xfrm>
              <a:prstGeom prst="rect">
                <a:avLst/>
              </a:prstGeom>
              <a:blipFill>
                <a:blip r:embed="rId4"/>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7E7EC13-DF8B-D839-FFE2-61FBC9A7998B}"/>
                  </a:ext>
                </a:extLst>
              </p:cNvPr>
              <p:cNvSpPr txBox="1"/>
              <p:nvPr/>
            </p:nvSpPr>
            <p:spPr>
              <a:xfrm>
                <a:off x="5368412" y="2686768"/>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836967"/>
                              </a:solidFill>
                              <a:latin typeface="Cambria Math" panose="02040503050406030204" pitchFamily="18" charset="0"/>
                            </a:rPr>
                          </m:ctrlPr>
                        </m:sSubPr>
                        <m:e>
                          <m:r>
                            <a:rPr lang="en-US" sz="2000" b="1" i="1">
                              <a:latin typeface="Cambria Math" panose="02040503050406030204" pitchFamily="18" charset="0"/>
                            </a:rPr>
                            <m:t>𝒙</m:t>
                          </m:r>
                        </m:e>
                        <m:sub>
                          <m:r>
                            <a:rPr lang="en-US" sz="2000" b="1" i="1" smtClean="0">
                              <a:latin typeface="Cambria Math" panose="02040503050406030204" pitchFamily="18" charset="0"/>
                            </a:rPr>
                            <m:t>𝟑</m:t>
                          </m:r>
                        </m:sub>
                      </m:sSub>
                    </m:oMath>
                  </m:oMathPara>
                </a14:m>
                <a:endParaRPr lang="en-US" sz="2000" b="1" i="1" dirty="0"/>
              </a:p>
            </p:txBody>
          </p:sp>
        </mc:Choice>
        <mc:Fallback xmlns="">
          <p:sp>
            <p:nvSpPr>
              <p:cNvPr id="9" name="TextBox 8">
                <a:extLst>
                  <a:ext uri="{FF2B5EF4-FFF2-40B4-BE49-F238E27FC236}">
                    <a16:creationId xmlns:a16="http://schemas.microsoft.com/office/drawing/2014/main" id="{57E7EC13-DF8B-D839-FFE2-61FBC9A7998B}"/>
                  </a:ext>
                </a:extLst>
              </p:cNvPr>
              <p:cNvSpPr txBox="1">
                <a:spLocks noRot="1" noChangeAspect="1" noMove="1" noResize="1" noEditPoints="1" noAdjustHandles="1" noChangeArrowheads="1" noChangeShapeType="1" noTextEdit="1"/>
              </p:cNvSpPr>
              <p:nvPr/>
            </p:nvSpPr>
            <p:spPr>
              <a:xfrm>
                <a:off x="5368412" y="2686768"/>
                <a:ext cx="530942" cy="400110"/>
              </a:xfrm>
              <a:prstGeom prst="rect">
                <a:avLst/>
              </a:prstGeom>
              <a:blipFill>
                <a:blip r:embed="rId5"/>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2D3EF99-398C-2CD8-D9A3-D9E6ABBD9703}"/>
                  </a:ext>
                </a:extLst>
              </p:cNvPr>
              <p:cNvSpPr txBox="1"/>
              <p:nvPr/>
            </p:nvSpPr>
            <p:spPr>
              <a:xfrm>
                <a:off x="6765668" y="1275839"/>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836967"/>
                              </a:solidFill>
                              <a:latin typeface="Cambria Math" panose="02040503050406030204" pitchFamily="18" charset="0"/>
                            </a:rPr>
                          </m:ctrlPr>
                        </m:sSubPr>
                        <m:e>
                          <m:r>
                            <a:rPr lang="en-US" sz="2000" b="1" i="1">
                              <a:latin typeface="Cambria Math" panose="02040503050406030204" pitchFamily="18" charset="0"/>
                            </a:rPr>
                            <m:t>𝒙</m:t>
                          </m:r>
                        </m:e>
                        <m:sub>
                          <m:r>
                            <a:rPr lang="en-US" sz="2000" b="1" i="1" smtClean="0">
                              <a:latin typeface="Cambria Math" panose="02040503050406030204" pitchFamily="18" charset="0"/>
                            </a:rPr>
                            <m:t>𝟒</m:t>
                          </m:r>
                        </m:sub>
                      </m:sSub>
                    </m:oMath>
                  </m:oMathPara>
                </a14:m>
                <a:endParaRPr lang="en-US" sz="2000" b="1" i="1" dirty="0"/>
              </a:p>
            </p:txBody>
          </p:sp>
        </mc:Choice>
        <mc:Fallback xmlns="">
          <p:sp>
            <p:nvSpPr>
              <p:cNvPr id="10" name="TextBox 9">
                <a:extLst>
                  <a:ext uri="{FF2B5EF4-FFF2-40B4-BE49-F238E27FC236}">
                    <a16:creationId xmlns:a16="http://schemas.microsoft.com/office/drawing/2014/main" id="{B2D3EF99-398C-2CD8-D9A3-D9E6ABBD9703}"/>
                  </a:ext>
                </a:extLst>
              </p:cNvPr>
              <p:cNvSpPr txBox="1">
                <a:spLocks noRot="1" noChangeAspect="1" noMove="1" noResize="1" noEditPoints="1" noAdjustHandles="1" noChangeArrowheads="1" noChangeShapeType="1" noTextEdit="1"/>
              </p:cNvSpPr>
              <p:nvPr/>
            </p:nvSpPr>
            <p:spPr>
              <a:xfrm>
                <a:off x="6765668" y="1275839"/>
                <a:ext cx="530942" cy="400110"/>
              </a:xfrm>
              <a:prstGeom prst="rect">
                <a:avLst/>
              </a:prstGeom>
              <a:blipFill>
                <a:blip r:embed="rId6"/>
                <a:stretch>
                  <a:fillRect b="-1515"/>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8CF6672C-6131-D288-57A9-D0F0F85C03DA}"/>
              </a:ext>
            </a:extLst>
          </p:cNvPr>
          <p:cNvSpPr txBox="1"/>
          <p:nvPr/>
        </p:nvSpPr>
        <p:spPr>
          <a:xfrm>
            <a:off x="412955" y="3086878"/>
            <a:ext cx="1897626" cy="461665"/>
          </a:xfrm>
          <a:prstGeom prst="rect">
            <a:avLst/>
          </a:prstGeom>
          <a:noFill/>
        </p:spPr>
        <p:txBody>
          <a:bodyPr wrap="square" rtlCol="0">
            <a:spAutoFit/>
          </a:bodyPr>
          <a:lstStyle/>
          <a:p>
            <a:endParaRPr lang="en-US" dirty="0"/>
          </a:p>
        </p:txBody>
      </p:sp>
      <p:sp>
        <p:nvSpPr>
          <p:cNvPr id="12" name="TextBox 11">
            <a:extLst>
              <a:ext uri="{FF2B5EF4-FFF2-40B4-BE49-F238E27FC236}">
                <a16:creationId xmlns:a16="http://schemas.microsoft.com/office/drawing/2014/main" id="{5B88F433-8C99-C67D-0CFC-67760DE8F90B}"/>
              </a:ext>
            </a:extLst>
          </p:cNvPr>
          <p:cNvSpPr txBox="1"/>
          <p:nvPr/>
        </p:nvSpPr>
        <p:spPr>
          <a:xfrm>
            <a:off x="136575" y="3086878"/>
            <a:ext cx="8368328" cy="461665"/>
          </a:xfrm>
          <a:prstGeom prst="rect">
            <a:avLst/>
          </a:prstGeom>
          <a:noFill/>
        </p:spPr>
        <p:txBody>
          <a:bodyPr wrap="square" rtlCol="0">
            <a:spAutoFit/>
          </a:bodyPr>
          <a:lstStyle/>
          <a:p>
            <a:r>
              <a:rPr lang="en-US" sz="2400" dirty="0"/>
              <a:t>For example lets identify the  </a:t>
            </a:r>
            <a:r>
              <a:rPr lang="en-US" sz="2400" b="1" dirty="0"/>
              <a:t>1-hop </a:t>
            </a:r>
            <a:r>
              <a:rPr lang="en-US" sz="2400" b="1" dirty="0" err="1"/>
              <a:t>neighbours</a:t>
            </a:r>
            <a:r>
              <a:rPr lang="en-US" sz="2400" b="1" dirty="0"/>
              <a:t> </a:t>
            </a:r>
            <a:r>
              <a:rPr lang="en-US" sz="2400" dirty="0"/>
              <a:t>of</a:t>
            </a:r>
            <a:r>
              <a:rPr lang="en-US" sz="2400" b="1" dirty="0"/>
              <a:t> </a:t>
            </a:r>
            <a:r>
              <a:rPr lang="en-US" sz="2400" dirty="0"/>
              <a:t>the graph</a:t>
            </a:r>
          </a:p>
        </p:txBody>
      </p:sp>
      <p:pic>
        <p:nvPicPr>
          <p:cNvPr id="16" name="Picture 15">
            <a:extLst>
              <a:ext uri="{FF2B5EF4-FFF2-40B4-BE49-F238E27FC236}">
                <a16:creationId xmlns:a16="http://schemas.microsoft.com/office/drawing/2014/main" id="{44F055F5-D580-3A3A-9A47-89D346546847}"/>
              </a:ext>
            </a:extLst>
          </p:cNvPr>
          <p:cNvPicPr>
            <a:picLocks noChangeAspect="1"/>
          </p:cNvPicPr>
          <p:nvPr/>
        </p:nvPicPr>
        <p:blipFill>
          <a:blip r:embed="rId7"/>
          <a:stretch>
            <a:fillRect/>
          </a:stretch>
        </p:blipFill>
        <p:spPr>
          <a:xfrm>
            <a:off x="2394155" y="3679923"/>
            <a:ext cx="530943" cy="530943"/>
          </a:xfrm>
          <a:prstGeom prst="rect">
            <a:avLst/>
          </a:prstGeom>
        </p:spPr>
      </p:pic>
      <p:pic>
        <p:nvPicPr>
          <p:cNvPr id="20" name="Picture 19">
            <a:extLst>
              <a:ext uri="{FF2B5EF4-FFF2-40B4-BE49-F238E27FC236}">
                <a16:creationId xmlns:a16="http://schemas.microsoft.com/office/drawing/2014/main" id="{AFEC4D5B-AFCD-EB77-A861-675B1C3C9FBE}"/>
              </a:ext>
            </a:extLst>
          </p:cNvPr>
          <p:cNvPicPr>
            <a:picLocks noChangeAspect="1"/>
          </p:cNvPicPr>
          <p:nvPr/>
        </p:nvPicPr>
        <p:blipFill>
          <a:blip r:embed="rId8"/>
          <a:stretch>
            <a:fillRect/>
          </a:stretch>
        </p:blipFill>
        <p:spPr>
          <a:xfrm>
            <a:off x="1710812" y="4427742"/>
            <a:ext cx="1897627" cy="1762565"/>
          </a:xfrm>
          <a:prstGeom prst="rect">
            <a:avLst/>
          </a:prstGeom>
        </p:spPr>
      </p:pic>
      <p:pic>
        <p:nvPicPr>
          <p:cNvPr id="22" name="Picture 21">
            <a:extLst>
              <a:ext uri="{FF2B5EF4-FFF2-40B4-BE49-F238E27FC236}">
                <a16:creationId xmlns:a16="http://schemas.microsoft.com/office/drawing/2014/main" id="{97AED3EA-1391-1DA5-EA16-5525DBFA2340}"/>
              </a:ext>
            </a:extLst>
          </p:cNvPr>
          <p:cNvPicPr>
            <a:picLocks noChangeAspect="1"/>
          </p:cNvPicPr>
          <p:nvPr/>
        </p:nvPicPr>
        <p:blipFill>
          <a:blip r:embed="rId9"/>
          <a:stretch>
            <a:fillRect/>
          </a:stretch>
        </p:blipFill>
        <p:spPr>
          <a:xfrm>
            <a:off x="7555191" y="3695833"/>
            <a:ext cx="549022" cy="549022"/>
          </a:xfrm>
          <a:prstGeom prst="rect">
            <a:avLst/>
          </a:prstGeom>
        </p:spPr>
      </p:pic>
      <p:pic>
        <p:nvPicPr>
          <p:cNvPr id="24" name="Picture 23">
            <a:extLst>
              <a:ext uri="{FF2B5EF4-FFF2-40B4-BE49-F238E27FC236}">
                <a16:creationId xmlns:a16="http://schemas.microsoft.com/office/drawing/2014/main" id="{ECDFDC59-0FFD-B90A-B005-671B5C9915CE}"/>
              </a:ext>
            </a:extLst>
          </p:cNvPr>
          <p:cNvPicPr>
            <a:picLocks noChangeAspect="1"/>
          </p:cNvPicPr>
          <p:nvPr/>
        </p:nvPicPr>
        <p:blipFill>
          <a:blip r:embed="rId10"/>
          <a:stretch>
            <a:fillRect/>
          </a:stretch>
        </p:blipFill>
        <p:spPr>
          <a:xfrm>
            <a:off x="6139345" y="4427742"/>
            <a:ext cx="2007931" cy="1221908"/>
          </a:xfrm>
          <a:prstGeom prst="rect">
            <a:avLst/>
          </a:prstGeom>
        </p:spPr>
      </p:pic>
    </p:spTree>
    <p:extLst>
      <p:ext uri="{BB962C8B-B14F-4D97-AF65-F5344CB8AC3E}">
        <p14:creationId xmlns:p14="http://schemas.microsoft.com/office/powerpoint/2010/main" val="1050630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p:bldP spid="9" grpId="0"/>
      <p:bldP spid="10"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Rounded Corners 28">
            <a:extLst>
              <a:ext uri="{FF2B5EF4-FFF2-40B4-BE49-F238E27FC236}">
                <a16:creationId xmlns:a16="http://schemas.microsoft.com/office/drawing/2014/main" id="{8C576821-FDBE-4AD0-E2E1-0D9416115F28}"/>
              </a:ext>
            </a:extLst>
          </p:cNvPr>
          <p:cNvSpPr/>
          <p:nvPr/>
        </p:nvSpPr>
        <p:spPr>
          <a:xfrm>
            <a:off x="4097752" y="3429000"/>
            <a:ext cx="2005781" cy="1085326"/>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430B5D7-B850-D53E-6FF5-0FABDB1F4ED7}"/>
              </a:ext>
            </a:extLst>
          </p:cNvPr>
          <p:cNvSpPr txBox="1"/>
          <p:nvPr/>
        </p:nvSpPr>
        <p:spPr>
          <a:xfrm>
            <a:off x="560439" y="334297"/>
            <a:ext cx="9527458" cy="461665"/>
          </a:xfrm>
          <a:prstGeom prst="rect">
            <a:avLst/>
          </a:prstGeom>
          <a:noFill/>
        </p:spPr>
        <p:txBody>
          <a:bodyPr wrap="square" rtlCol="0">
            <a:spAutoFit/>
          </a:bodyPr>
          <a:lstStyle/>
          <a:p>
            <a:r>
              <a:rPr lang="en-US" sz="2400" dirty="0"/>
              <a:t>Now lets take Node </a:t>
            </a:r>
            <a:r>
              <a:rPr lang="en-US" sz="2400" b="1" dirty="0">
                <a:solidFill>
                  <a:srgbClr val="FF0000"/>
                </a:solidFill>
              </a:rPr>
              <a:t>A </a:t>
            </a:r>
            <a:r>
              <a:rPr lang="en-US" sz="2400" dirty="0"/>
              <a:t>as the source node and perform message passing</a:t>
            </a:r>
            <a:endParaRPr lang="en-US" sz="2400" b="1" dirty="0"/>
          </a:p>
        </p:txBody>
      </p:sp>
      <p:pic>
        <p:nvPicPr>
          <p:cNvPr id="3" name="Picture 2">
            <a:extLst>
              <a:ext uri="{FF2B5EF4-FFF2-40B4-BE49-F238E27FC236}">
                <a16:creationId xmlns:a16="http://schemas.microsoft.com/office/drawing/2014/main" id="{4E019A37-82F7-8DC1-3963-9E857BA0AFDF}"/>
              </a:ext>
            </a:extLst>
          </p:cNvPr>
          <p:cNvPicPr>
            <a:picLocks noChangeAspect="1"/>
          </p:cNvPicPr>
          <p:nvPr/>
        </p:nvPicPr>
        <p:blipFill>
          <a:blip r:embed="rId2"/>
          <a:stretch>
            <a:fillRect/>
          </a:stretch>
        </p:blipFill>
        <p:spPr>
          <a:xfrm>
            <a:off x="5058696" y="995717"/>
            <a:ext cx="530943" cy="530943"/>
          </a:xfrm>
          <a:prstGeom prst="rect">
            <a:avLst/>
          </a:prstGeom>
        </p:spPr>
      </p:pic>
      <p:sp>
        <p:nvSpPr>
          <p:cNvPr id="4" name="Left Brace 3">
            <a:extLst>
              <a:ext uri="{FF2B5EF4-FFF2-40B4-BE49-F238E27FC236}">
                <a16:creationId xmlns:a16="http://schemas.microsoft.com/office/drawing/2014/main" id="{1B17207B-07AD-3B19-7A3B-B2BA6657401A}"/>
              </a:ext>
            </a:extLst>
          </p:cNvPr>
          <p:cNvSpPr/>
          <p:nvPr/>
        </p:nvSpPr>
        <p:spPr>
          <a:xfrm>
            <a:off x="3910935" y="1726415"/>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a:extLst>
              <a:ext uri="{FF2B5EF4-FFF2-40B4-BE49-F238E27FC236}">
                <a16:creationId xmlns:a16="http://schemas.microsoft.com/office/drawing/2014/main" id="{69E2DB02-25AA-D46E-6115-D8250FC50175}"/>
              </a:ext>
            </a:extLst>
          </p:cNvPr>
          <p:cNvSpPr/>
          <p:nvPr/>
        </p:nvSpPr>
        <p:spPr>
          <a:xfrm rot="10800000">
            <a:off x="6361470" y="1726415"/>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8" name="Picture 7">
            <a:extLst>
              <a:ext uri="{FF2B5EF4-FFF2-40B4-BE49-F238E27FC236}">
                <a16:creationId xmlns:a16="http://schemas.microsoft.com/office/drawing/2014/main" id="{BB3663B2-0DB9-1295-5010-C1296218948C}"/>
              </a:ext>
            </a:extLst>
          </p:cNvPr>
          <p:cNvPicPr>
            <a:picLocks noChangeAspect="1"/>
          </p:cNvPicPr>
          <p:nvPr/>
        </p:nvPicPr>
        <p:blipFill>
          <a:blip r:embed="rId3"/>
          <a:stretch>
            <a:fillRect/>
          </a:stretch>
        </p:blipFill>
        <p:spPr>
          <a:xfrm>
            <a:off x="4156742" y="1810843"/>
            <a:ext cx="673357" cy="673357"/>
          </a:xfrm>
          <a:prstGeom prst="rect">
            <a:avLst/>
          </a:prstGeom>
        </p:spPr>
      </p:pic>
      <p:pic>
        <p:nvPicPr>
          <p:cNvPr id="10" name="Picture 9">
            <a:extLst>
              <a:ext uri="{FF2B5EF4-FFF2-40B4-BE49-F238E27FC236}">
                <a16:creationId xmlns:a16="http://schemas.microsoft.com/office/drawing/2014/main" id="{7C3D60B3-7B7B-3D7F-DF52-25762B237CCF}"/>
              </a:ext>
            </a:extLst>
          </p:cNvPr>
          <p:cNvPicPr>
            <a:picLocks noChangeAspect="1"/>
          </p:cNvPicPr>
          <p:nvPr/>
        </p:nvPicPr>
        <p:blipFill>
          <a:blip r:embed="rId4"/>
          <a:stretch>
            <a:fillRect/>
          </a:stretch>
        </p:blipFill>
        <p:spPr>
          <a:xfrm>
            <a:off x="4928573" y="1810843"/>
            <a:ext cx="661066" cy="661066"/>
          </a:xfrm>
          <a:prstGeom prst="rect">
            <a:avLst/>
          </a:prstGeom>
        </p:spPr>
      </p:pic>
      <p:pic>
        <p:nvPicPr>
          <p:cNvPr id="12" name="Picture 11">
            <a:extLst>
              <a:ext uri="{FF2B5EF4-FFF2-40B4-BE49-F238E27FC236}">
                <a16:creationId xmlns:a16="http://schemas.microsoft.com/office/drawing/2014/main" id="{81CB9348-FFB0-DCC1-DC42-D8544FDB7BC9}"/>
              </a:ext>
            </a:extLst>
          </p:cNvPr>
          <p:cNvPicPr>
            <a:picLocks noChangeAspect="1"/>
          </p:cNvPicPr>
          <p:nvPr/>
        </p:nvPicPr>
        <p:blipFill>
          <a:blip r:embed="rId5"/>
          <a:stretch>
            <a:fillRect/>
          </a:stretch>
        </p:blipFill>
        <p:spPr>
          <a:xfrm>
            <a:off x="5668448" y="1810842"/>
            <a:ext cx="661067" cy="661067"/>
          </a:xfrm>
          <a:prstGeom prst="rect">
            <a:avLst/>
          </a:prstGeom>
        </p:spPr>
      </p:pic>
      <p:sp>
        <p:nvSpPr>
          <p:cNvPr id="13" name="TextBox 12">
            <a:extLst>
              <a:ext uri="{FF2B5EF4-FFF2-40B4-BE49-F238E27FC236}">
                <a16:creationId xmlns:a16="http://schemas.microsoft.com/office/drawing/2014/main" id="{72347FCA-AEB1-DC47-781A-F3086C268115}"/>
              </a:ext>
            </a:extLst>
          </p:cNvPr>
          <p:cNvSpPr txBox="1"/>
          <p:nvPr/>
        </p:nvSpPr>
        <p:spPr>
          <a:xfrm>
            <a:off x="3345426" y="1018920"/>
            <a:ext cx="2524587" cy="400110"/>
          </a:xfrm>
          <a:prstGeom prst="rect">
            <a:avLst/>
          </a:prstGeom>
          <a:noFill/>
        </p:spPr>
        <p:txBody>
          <a:bodyPr wrap="square" rtlCol="0">
            <a:spAutoFit/>
          </a:bodyPr>
          <a:lstStyle/>
          <a:p>
            <a:r>
              <a:rPr lang="en-US" sz="2000" b="1" dirty="0"/>
              <a:t>Source node</a:t>
            </a:r>
          </a:p>
        </p:txBody>
      </p:sp>
      <p:sp>
        <p:nvSpPr>
          <p:cNvPr id="14" name="TextBox 13">
            <a:extLst>
              <a:ext uri="{FF2B5EF4-FFF2-40B4-BE49-F238E27FC236}">
                <a16:creationId xmlns:a16="http://schemas.microsoft.com/office/drawing/2014/main" id="{8F0299EA-1036-676C-94AC-67815470852C}"/>
              </a:ext>
            </a:extLst>
          </p:cNvPr>
          <p:cNvSpPr txBox="1"/>
          <p:nvPr/>
        </p:nvSpPr>
        <p:spPr>
          <a:xfrm>
            <a:off x="806245" y="1941320"/>
            <a:ext cx="3072735" cy="400110"/>
          </a:xfrm>
          <a:prstGeom prst="rect">
            <a:avLst/>
          </a:prstGeom>
          <a:noFill/>
        </p:spPr>
        <p:txBody>
          <a:bodyPr wrap="square" rtlCol="0">
            <a:spAutoFit/>
          </a:bodyPr>
          <a:lstStyle/>
          <a:p>
            <a:r>
              <a:rPr lang="en-US" sz="2000" dirty="0">
                <a:solidFill>
                  <a:schemeClr val="tx1">
                    <a:lumMod val="95000"/>
                    <a:lumOff val="5000"/>
                  </a:schemeClr>
                </a:solidFill>
              </a:rPr>
              <a:t>Node</a:t>
            </a:r>
            <a:r>
              <a:rPr lang="en-US" sz="2000" b="1" dirty="0">
                <a:solidFill>
                  <a:srgbClr val="FF5050"/>
                </a:solidFill>
              </a:rPr>
              <a:t> A’s </a:t>
            </a:r>
            <a:r>
              <a:rPr lang="en-US" sz="2000" dirty="0">
                <a:solidFill>
                  <a:schemeClr val="tx1">
                    <a:lumMod val="95000"/>
                    <a:lumOff val="5000"/>
                  </a:schemeClr>
                </a:solidFill>
              </a:rPr>
              <a:t>1-hop </a:t>
            </a:r>
            <a:r>
              <a:rPr lang="en-US" sz="2000" dirty="0" err="1">
                <a:solidFill>
                  <a:schemeClr val="tx1">
                    <a:lumMod val="95000"/>
                    <a:lumOff val="5000"/>
                  </a:schemeClr>
                </a:solidFill>
              </a:rPr>
              <a:t>neighbours</a:t>
            </a:r>
            <a:endParaRPr lang="en-US" sz="2000" b="1" dirty="0">
              <a:solidFill>
                <a:srgbClr val="FF5050"/>
              </a:solidFill>
            </a:endParaRPr>
          </a:p>
        </p:txBody>
      </p:sp>
      <p:sp>
        <p:nvSpPr>
          <p:cNvPr id="15" name="Left Brace 14">
            <a:extLst>
              <a:ext uri="{FF2B5EF4-FFF2-40B4-BE49-F238E27FC236}">
                <a16:creationId xmlns:a16="http://schemas.microsoft.com/office/drawing/2014/main" id="{330A0EB5-09CC-B06F-9622-E0DD436B02A2}"/>
              </a:ext>
            </a:extLst>
          </p:cNvPr>
          <p:cNvSpPr/>
          <p:nvPr/>
        </p:nvSpPr>
        <p:spPr>
          <a:xfrm>
            <a:off x="9097451" y="1726415"/>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eft Brace 15">
            <a:extLst>
              <a:ext uri="{FF2B5EF4-FFF2-40B4-BE49-F238E27FC236}">
                <a16:creationId xmlns:a16="http://schemas.microsoft.com/office/drawing/2014/main" id="{390AF054-50A0-7728-2199-53C3F5DE075A}"/>
              </a:ext>
            </a:extLst>
          </p:cNvPr>
          <p:cNvSpPr/>
          <p:nvPr/>
        </p:nvSpPr>
        <p:spPr>
          <a:xfrm rot="10800000">
            <a:off x="11429995" y="1726415"/>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F8DF3AF5-8089-B483-0147-E76EFCD9BE6A}"/>
              </a:ext>
            </a:extLst>
          </p:cNvPr>
          <p:cNvSpPr txBox="1"/>
          <p:nvPr/>
        </p:nvSpPr>
        <p:spPr>
          <a:xfrm>
            <a:off x="6884886" y="1941320"/>
            <a:ext cx="3072735" cy="400110"/>
          </a:xfrm>
          <a:prstGeom prst="rect">
            <a:avLst/>
          </a:prstGeom>
          <a:noFill/>
        </p:spPr>
        <p:txBody>
          <a:bodyPr wrap="square" rtlCol="0">
            <a:spAutoFit/>
          </a:bodyPr>
          <a:lstStyle/>
          <a:p>
            <a:r>
              <a:rPr lang="en-US" sz="2000" dirty="0">
                <a:solidFill>
                  <a:schemeClr val="tx1">
                    <a:lumMod val="95000"/>
                    <a:lumOff val="5000"/>
                  </a:schemeClr>
                </a:solidFill>
              </a:rPr>
              <a:t>Respective Features</a:t>
            </a:r>
            <a:endParaRPr lang="en-US" sz="2000" b="1" dirty="0">
              <a:solidFill>
                <a:srgbClr val="FF5050"/>
              </a:solidFill>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7E736D0-D0E7-3561-79EC-9D1A12415FE5}"/>
                  </a:ext>
                </a:extLst>
              </p:cNvPr>
              <p:cNvSpPr txBox="1"/>
              <p:nvPr/>
            </p:nvSpPr>
            <p:spPr>
              <a:xfrm>
                <a:off x="9426679" y="1937257"/>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836967"/>
                              </a:solidFill>
                              <a:latin typeface="Cambria Math" panose="02040503050406030204" pitchFamily="18" charset="0"/>
                            </a:rPr>
                          </m:ctrlPr>
                        </m:sSubPr>
                        <m:e>
                          <m:r>
                            <a:rPr lang="en-US" sz="2000" b="1" i="1">
                              <a:latin typeface="Cambria Math" panose="02040503050406030204" pitchFamily="18" charset="0"/>
                            </a:rPr>
                            <m:t>𝒙</m:t>
                          </m:r>
                        </m:e>
                        <m:sub>
                          <m:r>
                            <a:rPr lang="en-US" sz="2000" b="1" i="1" smtClean="0">
                              <a:latin typeface="Cambria Math" panose="02040503050406030204" pitchFamily="18" charset="0"/>
                            </a:rPr>
                            <m:t>𝟐</m:t>
                          </m:r>
                        </m:sub>
                      </m:sSub>
                    </m:oMath>
                  </m:oMathPara>
                </a14:m>
                <a:endParaRPr lang="en-US" sz="2000" b="1" i="1" dirty="0"/>
              </a:p>
            </p:txBody>
          </p:sp>
        </mc:Choice>
        <mc:Fallback xmlns="">
          <p:sp>
            <p:nvSpPr>
              <p:cNvPr id="18" name="TextBox 17">
                <a:extLst>
                  <a:ext uri="{FF2B5EF4-FFF2-40B4-BE49-F238E27FC236}">
                    <a16:creationId xmlns:a16="http://schemas.microsoft.com/office/drawing/2014/main" id="{E7E736D0-D0E7-3561-79EC-9D1A12415FE5}"/>
                  </a:ext>
                </a:extLst>
              </p:cNvPr>
              <p:cNvSpPr txBox="1">
                <a:spLocks noRot="1" noChangeAspect="1" noMove="1" noResize="1" noEditPoints="1" noAdjustHandles="1" noChangeArrowheads="1" noChangeShapeType="1" noTextEdit="1"/>
              </p:cNvSpPr>
              <p:nvPr/>
            </p:nvSpPr>
            <p:spPr>
              <a:xfrm>
                <a:off x="9426679" y="1937257"/>
                <a:ext cx="530942" cy="400110"/>
              </a:xfrm>
              <a:prstGeom prst="rect">
                <a:avLst/>
              </a:prstGeom>
              <a:blipFill>
                <a:blip r:embed="rId6"/>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79AAAB1-8945-CA2B-31F2-EF3CE7330E5B}"/>
                  </a:ext>
                </a:extLst>
              </p:cNvPr>
              <p:cNvSpPr txBox="1"/>
              <p:nvPr/>
            </p:nvSpPr>
            <p:spPr>
              <a:xfrm>
                <a:off x="10097729" y="1937257"/>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836967"/>
                              </a:solidFill>
                              <a:latin typeface="Cambria Math" panose="02040503050406030204" pitchFamily="18" charset="0"/>
                            </a:rPr>
                          </m:ctrlPr>
                        </m:sSubPr>
                        <m:e>
                          <m:r>
                            <a:rPr lang="en-US" sz="2000" b="1" i="1">
                              <a:latin typeface="Cambria Math" panose="02040503050406030204" pitchFamily="18" charset="0"/>
                            </a:rPr>
                            <m:t>𝒙</m:t>
                          </m:r>
                        </m:e>
                        <m:sub>
                          <m:r>
                            <a:rPr lang="en-US" sz="2000" b="1" i="1" smtClean="0">
                              <a:latin typeface="Cambria Math" panose="02040503050406030204" pitchFamily="18" charset="0"/>
                            </a:rPr>
                            <m:t>𝟑</m:t>
                          </m:r>
                        </m:sub>
                      </m:sSub>
                    </m:oMath>
                  </m:oMathPara>
                </a14:m>
                <a:endParaRPr lang="en-US" sz="2000" b="1" i="1" dirty="0"/>
              </a:p>
            </p:txBody>
          </p:sp>
        </mc:Choice>
        <mc:Fallback xmlns="">
          <p:sp>
            <p:nvSpPr>
              <p:cNvPr id="19" name="TextBox 18">
                <a:extLst>
                  <a:ext uri="{FF2B5EF4-FFF2-40B4-BE49-F238E27FC236}">
                    <a16:creationId xmlns:a16="http://schemas.microsoft.com/office/drawing/2014/main" id="{979AAAB1-8945-CA2B-31F2-EF3CE7330E5B}"/>
                  </a:ext>
                </a:extLst>
              </p:cNvPr>
              <p:cNvSpPr txBox="1">
                <a:spLocks noRot="1" noChangeAspect="1" noMove="1" noResize="1" noEditPoints="1" noAdjustHandles="1" noChangeArrowheads="1" noChangeShapeType="1" noTextEdit="1"/>
              </p:cNvSpPr>
              <p:nvPr/>
            </p:nvSpPr>
            <p:spPr>
              <a:xfrm>
                <a:off x="10097729" y="1937257"/>
                <a:ext cx="530942" cy="400110"/>
              </a:xfrm>
              <a:prstGeom prst="rect">
                <a:avLst/>
              </a:prstGeom>
              <a:blipFill>
                <a:blip r:embed="rId7"/>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ABAA5C9-C048-6F68-348F-DE9C5A325599}"/>
                  </a:ext>
                </a:extLst>
              </p:cNvPr>
              <p:cNvSpPr txBox="1"/>
              <p:nvPr/>
            </p:nvSpPr>
            <p:spPr>
              <a:xfrm>
                <a:off x="10768779" y="1924714"/>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836967"/>
                              </a:solidFill>
                              <a:latin typeface="Cambria Math" panose="02040503050406030204" pitchFamily="18" charset="0"/>
                            </a:rPr>
                          </m:ctrlPr>
                        </m:sSubPr>
                        <m:e>
                          <m:r>
                            <a:rPr lang="en-US" sz="2000" b="1" i="1">
                              <a:latin typeface="Cambria Math" panose="02040503050406030204" pitchFamily="18" charset="0"/>
                            </a:rPr>
                            <m:t>𝒙</m:t>
                          </m:r>
                        </m:e>
                        <m:sub>
                          <m:r>
                            <a:rPr lang="en-US" sz="2000" b="1" i="1" smtClean="0">
                              <a:latin typeface="Cambria Math" panose="02040503050406030204" pitchFamily="18" charset="0"/>
                            </a:rPr>
                            <m:t>𝟒</m:t>
                          </m:r>
                        </m:sub>
                      </m:sSub>
                    </m:oMath>
                  </m:oMathPara>
                </a14:m>
                <a:endParaRPr lang="en-US" sz="2000" b="1" i="1" dirty="0"/>
              </a:p>
            </p:txBody>
          </p:sp>
        </mc:Choice>
        <mc:Fallback xmlns="">
          <p:sp>
            <p:nvSpPr>
              <p:cNvPr id="20" name="TextBox 19">
                <a:extLst>
                  <a:ext uri="{FF2B5EF4-FFF2-40B4-BE49-F238E27FC236}">
                    <a16:creationId xmlns:a16="http://schemas.microsoft.com/office/drawing/2014/main" id="{7ABAA5C9-C048-6F68-348F-DE9C5A325599}"/>
                  </a:ext>
                </a:extLst>
              </p:cNvPr>
              <p:cNvSpPr txBox="1">
                <a:spLocks noRot="1" noChangeAspect="1" noMove="1" noResize="1" noEditPoints="1" noAdjustHandles="1" noChangeArrowheads="1" noChangeShapeType="1" noTextEdit="1"/>
              </p:cNvSpPr>
              <p:nvPr/>
            </p:nvSpPr>
            <p:spPr>
              <a:xfrm>
                <a:off x="10768779" y="1924714"/>
                <a:ext cx="530942" cy="400110"/>
              </a:xfrm>
              <a:prstGeom prst="rect">
                <a:avLst/>
              </a:prstGeom>
              <a:blipFill>
                <a:blip r:embed="rId8"/>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B10D3E1-37EF-9245-5E80-A862C55B42C0}"/>
                  </a:ext>
                </a:extLst>
              </p:cNvPr>
              <p:cNvSpPr txBox="1"/>
              <p:nvPr/>
            </p:nvSpPr>
            <p:spPr>
              <a:xfrm>
                <a:off x="4645900" y="3688863"/>
                <a:ext cx="90948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𝑭</m:t>
                      </m:r>
                      <m:d>
                        <m:dPr>
                          <m:ctrlPr>
                            <a:rPr lang="en-US" sz="2400" b="1" i="1">
                              <a:solidFill>
                                <a:srgbClr val="836967"/>
                              </a:solidFill>
                              <a:latin typeface="Cambria Math" panose="02040503050406030204" pitchFamily="18" charset="0"/>
                            </a:rPr>
                          </m:ctrlPr>
                        </m:dPr>
                        <m:e>
                          <m:sSub>
                            <m:sSubPr>
                              <m:ctrlPr>
                                <a:rPr lang="en-US" sz="2400" b="1" i="1">
                                  <a:solidFill>
                                    <a:srgbClr val="836967"/>
                                  </a:solidFill>
                                  <a:latin typeface="Cambria Math" panose="02040503050406030204" pitchFamily="18" charset="0"/>
                                </a:rPr>
                              </m:ctrlPr>
                            </m:sSubPr>
                            <m:e>
                              <m:r>
                                <a:rPr lang="en-US" sz="2400" b="1" i="1">
                                  <a:latin typeface="Cambria Math" panose="02040503050406030204" pitchFamily="18" charset="0"/>
                                </a:rPr>
                                <m:t>𝒙</m:t>
                              </m:r>
                            </m:e>
                            <m:sub>
                              <m:r>
                                <a:rPr lang="en-US" sz="2400" b="1" i="1">
                                  <a:latin typeface="Cambria Math" panose="02040503050406030204" pitchFamily="18" charset="0"/>
                                </a:rPr>
                                <m:t>𝒊</m:t>
                              </m:r>
                            </m:sub>
                          </m:sSub>
                        </m:e>
                      </m:d>
                    </m:oMath>
                  </m:oMathPara>
                </a14:m>
                <a:endParaRPr lang="en-US" sz="2400" b="1" dirty="0"/>
              </a:p>
            </p:txBody>
          </p:sp>
        </mc:Choice>
        <mc:Fallback xmlns="">
          <p:sp>
            <p:nvSpPr>
              <p:cNvPr id="22" name="TextBox 21">
                <a:extLst>
                  <a:ext uri="{FF2B5EF4-FFF2-40B4-BE49-F238E27FC236}">
                    <a16:creationId xmlns:a16="http://schemas.microsoft.com/office/drawing/2014/main" id="{3B10D3E1-37EF-9245-5E80-A862C55B42C0}"/>
                  </a:ext>
                </a:extLst>
              </p:cNvPr>
              <p:cNvSpPr txBox="1">
                <a:spLocks noRot="1" noChangeAspect="1" noMove="1" noResize="1" noEditPoints="1" noAdjustHandles="1" noChangeArrowheads="1" noChangeShapeType="1" noTextEdit="1"/>
              </p:cNvSpPr>
              <p:nvPr/>
            </p:nvSpPr>
            <p:spPr>
              <a:xfrm>
                <a:off x="4645900" y="3688863"/>
                <a:ext cx="909484" cy="461665"/>
              </a:xfrm>
              <a:prstGeom prst="rect">
                <a:avLst/>
              </a:prstGeom>
              <a:blipFill>
                <a:blip r:embed="rId9"/>
                <a:stretch>
                  <a:fillRect l="-1342" b="-2632"/>
                </a:stretch>
              </a:blipFill>
            </p:spPr>
            <p:txBody>
              <a:bodyPr/>
              <a:lstStyle/>
              <a:p>
                <a:r>
                  <a:rPr lang="en-US">
                    <a:noFill/>
                  </a:rPr>
                  <a:t> </a:t>
                </a:r>
              </a:p>
            </p:txBody>
          </p:sp>
        </mc:Fallback>
      </mc:AlternateContent>
      <p:sp>
        <p:nvSpPr>
          <p:cNvPr id="23" name="Left Brace 22">
            <a:extLst>
              <a:ext uri="{FF2B5EF4-FFF2-40B4-BE49-F238E27FC236}">
                <a16:creationId xmlns:a16="http://schemas.microsoft.com/office/drawing/2014/main" id="{5767644C-B6C1-1B8D-85D8-A55C2D410330}"/>
              </a:ext>
            </a:extLst>
          </p:cNvPr>
          <p:cNvSpPr/>
          <p:nvPr/>
        </p:nvSpPr>
        <p:spPr>
          <a:xfrm>
            <a:off x="656458" y="3521342"/>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Left Brace 23">
            <a:extLst>
              <a:ext uri="{FF2B5EF4-FFF2-40B4-BE49-F238E27FC236}">
                <a16:creationId xmlns:a16="http://schemas.microsoft.com/office/drawing/2014/main" id="{E4F0DC60-91F2-3EA2-1888-C7869D5E8541}"/>
              </a:ext>
            </a:extLst>
          </p:cNvPr>
          <p:cNvSpPr/>
          <p:nvPr/>
        </p:nvSpPr>
        <p:spPr>
          <a:xfrm rot="10800000">
            <a:off x="2989002" y="3521342"/>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1AB6AA1-3739-4FFA-1740-A2AA826FF5AB}"/>
                  </a:ext>
                </a:extLst>
              </p:cNvPr>
              <p:cNvSpPr txBox="1"/>
              <p:nvPr/>
            </p:nvSpPr>
            <p:spPr>
              <a:xfrm>
                <a:off x="985686" y="3732184"/>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836967"/>
                              </a:solidFill>
                              <a:latin typeface="Cambria Math" panose="02040503050406030204" pitchFamily="18" charset="0"/>
                            </a:rPr>
                          </m:ctrlPr>
                        </m:sSubPr>
                        <m:e>
                          <m:r>
                            <a:rPr lang="en-US" sz="2000" b="1" i="1">
                              <a:latin typeface="Cambria Math" panose="02040503050406030204" pitchFamily="18" charset="0"/>
                            </a:rPr>
                            <m:t>𝒙</m:t>
                          </m:r>
                        </m:e>
                        <m:sub>
                          <m:r>
                            <a:rPr lang="en-US" sz="2000" b="1" i="1" smtClean="0">
                              <a:latin typeface="Cambria Math" panose="02040503050406030204" pitchFamily="18" charset="0"/>
                            </a:rPr>
                            <m:t>𝟐</m:t>
                          </m:r>
                        </m:sub>
                      </m:sSub>
                    </m:oMath>
                  </m:oMathPara>
                </a14:m>
                <a:endParaRPr lang="en-US" sz="2000" b="1" i="1" dirty="0"/>
              </a:p>
            </p:txBody>
          </p:sp>
        </mc:Choice>
        <mc:Fallback xmlns="">
          <p:sp>
            <p:nvSpPr>
              <p:cNvPr id="25" name="TextBox 24">
                <a:extLst>
                  <a:ext uri="{FF2B5EF4-FFF2-40B4-BE49-F238E27FC236}">
                    <a16:creationId xmlns:a16="http://schemas.microsoft.com/office/drawing/2014/main" id="{71AB6AA1-3739-4FFA-1740-A2AA826FF5AB}"/>
                  </a:ext>
                </a:extLst>
              </p:cNvPr>
              <p:cNvSpPr txBox="1">
                <a:spLocks noRot="1" noChangeAspect="1" noMove="1" noResize="1" noEditPoints="1" noAdjustHandles="1" noChangeArrowheads="1" noChangeShapeType="1" noTextEdit="1"/>
              </p:cNvSpPr>
              <p:nvPr/>
            </p:nvSpPr>
            <p:spPr>
              <a:xfrm>
                <a:off x="985686" y="3732184"/>
                <a:ext cx="530942" cy="400110"/>
              </a:xfrm>
              <a:prstGeom prst="rect">
                <a:avLst/>
              </a:prstGeom>
              <a:blipFill>
                <a:blip r:embed="rId10"/>
                <a:stretch>
                  <a:fillRect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D2A06F53-8181-C8D6-9452-8DD2A7B7CC4A}"/>
                  </a:ext>
                </a:extLst>
              </p:cNvPr>
              <p:cNvSpPr txBox="1"/>
              <p:nvPr/>
            </p:nvSpPr>
            <p:spPr>
              <a:xfrm>
                <a:off x="1656736" y="3732184"/>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836967"/>
                              </a:solidFill>
                              <a:latin typeface="Cambria Math" panose="02040503050406030204" pitchFamily="18" charset="0"/>
                            </a:rPr>
                          </m:ctrlPr>
                        </m:sSubPr>
                        <m:e>
                          <m:r>
                            <a:rPr lang="en-US" sz="2000" b="1" i="1">
                              <a:latin typeface="Cambria Math" panose="02040503050406030204" pitchFamily="18" charset="0"/>
                            </a:rPr>
                            <m:t>𝒙</m:t>
                          </m:r>
                        </m:e>
                        <m:sub>
                          <m:r>
                            <a:rPr lang="en-US" sz="2000" b="1" i="1" smtClean="0">
                              <a:latin typeface="Cambria Math" panose="02040503050406030204" pitchFamily="18" charset="0"/>
                            </a:rPr>
                            <m:t>𝟑</m:t>
                          </m:r>
                        </m:sub>
                      </m:sSub>
                    </m:oMath>
                  </m:oMathPara>
                </a14:m>
                <a:endParaRPr lang="en-US" sz="2000" b="1" i="1" dirty="0"/>
              </a:p>
            </p:txBody>
          </p:sp>
        </mc:Choice>
        <mc:Fallback xmlns="">
          <p:sp>
            <p:nvSpPr>
              <p:cNvPr id="26" name="TextBox 25">
                <a:extLst>
                  <a:ext uri="{FF2B5EF4-FFF2-40B4-BE49-F238E27FC236}">
                    <a16:creationId xmlns:a16="http://schemas.microsoft.com/office/drawing/2014/main" id="{D2A06F53-8181-C8D6-9452-8DD2A7B7CC4A}"/>
                  </a:ext>
                </a:extLst>
              </p:cNvPr>
              <p:cNvSpPr txBox="1">
                <a:spLocks noRot="1" noChangeAspect="1" noMove="1" noResize="1" noEditPoints="1" noAdjustHandles="1" noChangeArrowheads="1" noChangeShapeType="1" noTextEdit="1"/>
              </p:cNvSpPr>
              <p:nvPr/>
            </p:nvSpPr>
            <p:spPr>
              <a:xfrm>
                <a:off x="1656736" y="3732184"/>
                <a:ext cx="530942" cy="400110"/>
              </a:xfrm>
              <a:prstGeom prst="rect">
                <a:avLst/>
              </a:prstGeom>
              <a:blipFill>
                <a:blip r:embed="rId11"/>
                <a:stretch>
                  <a:fillRect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8DE2203-B435-51E8-C341-8508B34076F9}"/>
                  </a:ext>
                </a:extLst>
              </p:cNvPr>
              <p:cNvSpPr txBox="1"/>
              <p:nvPr/>
            </p:nvSpPr>
            <p:spPr>
              <a:xfrm>
                <a:off x="2327786" y="3719641"/>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836967"/>
                              </a:solidFill>
                              <a:latin typeface="Cambria Math" panose="02040503050406030204" pitchFamily="18" charset="0"/>
                            </a:rPr>
                          </m:ctrlPr>
                        </m:sSubPr>
                        <m:e>
                          <m:r>
                            <a:rPr lang="en-US" sz="2000" b="1" i="1">
                              <a:latin typeface="Cambria Math" panose="02040503050406030204" pitchFamily="18" charset="0"/>
                            </a:rPr>
                            <m:t>𝒙</m:t>
                          </m:r>
                        </m:e>
                        <m:sub>
                          <m:r>
                            <a:rPr lang="en-US" sz="2000" b="1" i="1" smtClean="0">
                              <a:latin typeface="Cambria Math" panose="02040503050406030204" pitchFamily="18" charset="0"/>
                            </a:rPr>
                            <m:t>𝟒</m:t>
                          </m:r>
                        </m:sub>
                      </m:sSub>
                    </m:oMath>
                  </m:oMathPara>
                </a14:m>
                <a:endParaRPr lang="en-US" sz="2000" b="1" i="1" dirty="0"/>
              </a:p>
            </p:txBody>
          </p:sp>
        </mc:Choice>
        <mc:Fallback xmlns="">
          <p:sp>
            <p:nvSpPr>
              <p:cNvPr id="27" name="TextBox 26">
                <a:extLst>
                  <a:ext uri="{FF2B5EF4-FFF2-40B4-BE49-F238E27FC236}">
                    <a16:creationId xmlns:a16="http://schemas.microsoft.com/office/drawing/2014/main" id="{08DE2203-B435-51E8-C341-8508B34076F9}"/>
                  </a:ext>
                </a:extLst>
              </p:cNvPr>
              <p:cNvSpPr txBox="1">
                <a:spLocks noRot="1" noChangeAspect="1" noMove="1" noResize="1" noEditPoints="1" noAdjustHandles="1" noChangeArrowheads="1" noChangeShapeType="1" noTextEdit="1"/>
              </p:cNvSpPr>
              <p:nvPr/>
            </p:nvSpPr>
            <p:spPr>
              <a:xfrm>
                <a:off x="2327786" y="3719641"/>
                <a:ext cx="530942" cy="400110"/>
              </a:xfrm>
              <a:prstGeom prst="rect">
                <a:avLst/>
              </a:prstGeom>
              <a:blipFill>
                <a:blip r:embed="rId12"/>
                <a:stretch>
                  <a:fillRect b="-1515"/>
                </a:stretch>
              </a:blipFill>
            </p:spPr>
            <p:txBody>
              <a:bodyPr/>
              <a:lstStyle/>
              <a:p>
                <a:r>
                  <a:rPr lang="en-US">
                    <a:noFill/>
                  </a:rPr>
                  <a:t> </a:t>
                </a:r>
              </a:p>
            </p:txBody>
          </p:sp>
        </mc:Fallback>
      </mc:AlternateContent>
      <p:sp>
        <p:nvSpPr>
          <p:cNvPr id="28" name="Arrow: Right 27">
            <a:extLst>
              <a:ext uri="{FF2B5EF4-FFF2-40B4-BE49-F238E27FC236}">
                <a16:creationId xmlns:a16="http://schemas.microsoft.com/office/drawing/2014/main" id="{7590FDDE-759B-1FD6-68A2-03CEA7DD722B}"/>
              </a:ext>
            </a:extLst>
          </p:cNvPr>
          <p:cNvSpPr/>
          <p:nvPr/>
        </p:nvSpPr>
        <p:spPr>
          <a:xfrm>
            <a:off x="3421626" y="3824748"/>
            <a:ext cx="489309" cy="295003"/>
          </a:xfrm>
          <a:prstGeom prst="rightArrow">
            <a:avLst/>
          </a:prstGeom>
          <a:solidFill>
            <a:schemeClr val="accent6">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2402A739-E37C-F726-6F4F-E9ECEFAE4492}"/>
              </a:ext>
            </a:extLst>
          </p:cNvPr>
          <p:cNvSpPr/>
          <p:nvPr/>
        </p:nvSpPr>
        <p:spPr>
          <a:xfrm>
            <a:off x="6430296" y="3805736"/>
            <a:ext cx="489309" cy="295003"/>
          </a:xfrm>
          <a:prstGeom prst="rightArrow">
            <a:avLst/>
          </a:prstGeom>
          <a:solidFill>
            <a:schemeClr val="accent6">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Left Brace 30">
            <a:extLst>
              <a:ext uri="{FF2B5EF4-FFF2-40B4-BE49-F238E27FC236}">
                <a16:creationId xmlns:a16="http://schemas.microsoft.com/office/drawing/2014/main" id="{6B6B6C39-EFCF-0647-C26B-ED778EF4D6D7}"/>
              </a:ext>
            </a:extLst>
          </p:cNvPr>
          <p:cNvSpPr/>
          <p:nvPr/>
        </p:nvSpPr>
        <p:spPr>
          <a:xfrm>
            <a:off x="7285863" y="3458685"/>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Left Brace 31">
            <a:extLst>
              <a:ext uri="{FF2B5EF4-FFF2-40B4-BE49-F238E27FC236}">
                <a16:creationId xmlns:a16="http://schemas.microsoft.com/office/drawing/2014/main" id="{A4970988-D4EE-8AAB-2C9E-A46E6F678460}"/>
              </a:ext>
            </a:extLst>
          </p:cNvPr>
          <p:cNvSpPr/>
          <p:nvPr/>
        </p:nvSpPr>
        <p:spPr>
          <a:xfrm rot="10800000">
            <a:off x="9618407" y="3458685"/>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2BD24D57-0D4A-73EF-A8D7-423BEEF7B813}"/>
                  </a:ext>
                </a:extLst>
              </p:cNvPr>
              <p:cNvSpPr txBox="1"/>
              <p:nvPr/>
            </p:nvSpPr>
            <p:spPr>
              <a:xfrm>
                <a:off x="7615091" y="3669527"/>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836967"/>
                              </a:solidFill>
                              <a:latin typeface="Cambria Math" panose="02040503050406030204" pitchFamily="18" charset="0"/>
                            </a:rPr>
                          </m:ctrlPr>
                        </m:sSubPr>
                        <m:e>
                          <m:r>
                            <a:rPr lang="en-US" sz="2000" b="1" i="1" smtClean="0">
                              <a:solidFill>
                                <a:schemeClr val="tx1">
                                  <a:lumMod val="95000"/>
                                  <a:lumOff val="5000"/>
                                </a:schemeClr>
                              </a:solidFill>
                              <a:latin typeface="Cambria Math" panose="02040503050406030204" pitchFamily="18" charset="0"/>
                            </a:rPr>
                            <m:t>𝒉</m:t>
                          </m:r>
                        </m:e>
                        <m:sub>
                          <m:r>
                            <a:rPr lang="en-US" sz="2000" b="1" i="1" smtClean="0">
                              <a:latin typeface="Cambria Math" panose="02040503050406030204" pitchFamily="18" charset="0"/>
                            </a:rPr>
                            <m:t>𝟐</m:t>
                          </m:r>
                        </m:sub>
                      </m:sSub>
                    </m:oMath>
                  </m:oMathPara>
                </a14:m>
                <a:endParaRPr lang="en-US" sz="2000" b="1" i="1" dirty="0"/>
              </a:p>
            </p:txBody>
          </p:sp>
        </mc:Choice>
        <mc:Fallback xmlns="">
          <p:sp>
            <p:nvSpPr>
              <p:cNvPr id="33" name="TextBox 32">
                <a:extLst>
                  <a:ext uri="{FF2B5EF4-FFF2-40B4-BE49-F238E27FC236}">
                    <a16:creationId xmlns:a16="http://schemas.microsoft.com/office/drawing/2014/main" id="{2BD24D57-0D4A-73EF-A8D7-423BEEF7B813}"/>
                  </a:ext>
                </a:extLst>
              </p:cNvPr>
              <p:cNvSpPr txBox="1">
                <a:spLocks noRot="1" noChangeAspect="1" noMove="1" noResize="1" noEditPoints="1" noAdjustHandles="1" noChangeArrowheads="1" noChangeShapeType="1" noTextEdit="1"/>
              </p:cNvSpPr>
              <p:nvPr/>
            </p:nvSpPr>
            <p:spPr>
              <a:xfrm>
                <a:off x="7615091" y="3669527"/>
                <a:ext cx="530942" cy="40011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86E8FA99-725E-A68B-0F06-588BA17C9D58}"/>
                  </a:ext>
                </a:extLst>
              </p:cNvPr>
              <p:cNvSpPr txBox="1"/>
              <p:nvPr/>
            </p:nvSpPr>
            <p:spPr>
              <a:xfrm>
                <a:off x="8286141" y="3669527"/>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836967"/>
                              </a:solidFill>
                              <a:latin typeface="Cambria Math" panose="02040503050406030204" pitchFamily="18" charset="0"/>
                            </a:rPr>
                          </m:ctrlPr>
                        </m:sSubPr>
                        <m:e>
                          <m:r>
                            <a:rPr lang="en-US" sz="2000" b="1" i="1" smtClean="0">
                              <a:solidFill>
                                <a:schemeClr val="tx1">
                                  <a:lumMod val="95000"/>
                                  <a:lumOff val="5000"/>
                                </a:schemeClr>
                              </a:solidFill>
                              <a:latin typeface="Cambria Math" panose="02040503050406030204" pitchFamily="18" charset="0"/>
                            </a:rPr>
                            <m:t>𝒉</m:t>
                          </m:r>
                        </m:e>
                        <m:sub>
                          <m:r>
                            <a:rPr lang="en-US" sz="2000" b="1" i="1" smtClean="0">
                              <a:latin typeface="Cambria Math" panose="02040503050406030204" pitchFamily="18" charset="0"/>
                            </a:rPr>
                            <m:t>𝟑</m:t>
                          </m:r>
                        </m:sub>
                      </m:sSub>
                    </m:oMath>
                  </m:oMathPara>
                </a14:m>
                <a:endParaRPr lang="en-US" sz="2000" b="1" i="1" dirty="0"/>
              </a:p>
            </p:txBody>
          </p:sp>
        </mc:Choice>
        <mc:Fallback xmlns="">
          <p:sp>
            <p:nvSpPr>
              <p:cNvPr id="34" name="TextBox 33">
                <a:extLst>
                  <a:ext uri="{FF2B5EF4-FFF2-40B4-BE49-F238E27FC236}">
                    <a16:creationId xmlns:a16="http://schemas.microsoft.com/office/drawing/2014/main" id="{86E8FA99-725E-A68B-0F06-588BA17C9D58}"/>
                  </a:ext>
                </a:extLst>
              </p:cNvPr>
              <p:cNvSpPr txBox="1">
                <a:spLocks noRot="1" noChangeAspect="1" noMove="1" noResize="1" noEditPoints="1" noAdjustHandles="1" noChangeArrowheads="1" noChangeShapeType="1" noTextEdit="1"/>
              </p:cNvSpPr>
              <p:nvPr/>
            </p:nvSpPr>
            <p:spPr>
              <a:xfrm>
                <a:off x="8286141" y="3669527"/>
                <a:ext cx="530942" cy="400110"/>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6BDA7A6B-353E-EBED-9C73-16BB962615E1}"/>
                  </a:ext>
                </a:extLst>
              </p:cNvPr>
              <p:cNvSpPr txBox="1"/>
              <p:nvPr/>
            </p:nvSpPr>
            <p:spPr>
              <a:xfrm>
                <a:off x="8957191" y="3656984"/>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836967"/>
                              </a:solidFill>
                              <a:latin typeface="Cambria Math" panose="02040503050406030204" pitchFamily="18" charset="0"/>
                            </a:rPr>
                          </m:ctrlPr>
                        </m:sSubPr>
                        <m:e>
                          <m:r>
                            <a:rPr lang="en-US" sz="2000" b="1" i="1" smtClean="0">
                              <a:solidFill>
                                <a:schemeClr val="tx1">
                                  <a:lumMod val="95000"/>
                                  <a:lumOff val="5000"/>
                                </a:schemeClr>
                              </a:solidFill>
                              <a:latin typeface="Cambria Math" panose="02040503050406030204" pitchFamily="18" charset="0"/>
                            </a:rPr>
                            <m:t>𝒉</m:t>
                          </m:r>
                        </m:e>
                        <m:sub>
                          <m:r>
                            <a:rPr lang="en-US" sz="2000" b="1" i="1" smtClean="0">
                              <a:latin typeface="Cambria Math" panose="02040503050406030204" pitchFamily="18" charset="0"/>
                            </a:rPr>
                            <m:t>𝟒</m:t>
                          </m:r>
                        </m:sub>
                      </m:sSub>
                    </m:oMath>
                  </m:oMathPara>
                </a14:m>
                <a:endParaRPr lang="en-US" sz="2000" b="1" i="1" dirty="0"/>
              </a:p>
            </p:txBody>
          </p:sp>
        </mc:Choice>
        <mc:Fallback xmlns="">
          <p:sp>
            <p:nvSpPr>
              <p:cNvPr id="35" name="TextBox 34">
                <a:extLst>
                  <a:ext uri="{FF2B5EF4-FFF2-40B4-BE49-F238E27FC236}">
                    <a16:creationId xmlns:a16="http://schemas.microsoft.com/office/drawing/2014/main" id="{6BDA7A6B-353E-EBED-9C73-16BB962615E1}"/>
                  </a:ext>
                </a:extLst>
              </p:cNvPr>
              <p:cNvSpPr txBox="1">
                <a:spLocks noRot="1" noChangeAspect="1" noMove="1" noResize="1" noEditPoints="1" noAdjustHandles="1" noChangeArrowheads="1" noChangeShapeType="1" noTextEdit="1"/>
              </p:cNvSpPr>
              <p:nvPr/>
            </p:nvSpPr>
            <p:spPr>
              <a:xfrm>
                <a:off x="8957191" y="3656984"/>
                <a:ext cx="530942" cy="400110"/>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8B087F32-5A0F-5319-B53A-95574B224319}"/>
                  </a:ext>
                </a:extLst>
              </p:cNvPr>
              <p:cNvSpPr txBox="1"/>
              <p:nvPr/>
            </p:nvSpPr>
            <p:spPr>
              <a:xfrm>
                <a:off x="125252" y="4765336"/>
                <a:ext cx="11792093" cy="707886"/>
              </a:xfrm>
              <a:prstGeom prst="rect">
                <a:avLst/>
              </a:prstGeom>
              <a:noFill/>
            </p:spPr>
            <p:txBody>
              <a:bodyPr wrap="square">
                <a:spAutoFit/>
              </a:bodyPr>
              <a:lstStyle/>
              <a:p>
                <a14:m>
                  <m:oMath xmlns:m="http://schemas.openxmlformats.org/officeDocument/2006/math">
                    <m:r>
                      <m:rPr>
                        <m:sty m:val="p"/>
                      </m:rPr>
                      <a:rPr lang="en-US" sz="2000" b="0" i="0" smtClean="0">
                        <a:latin typeface="Cambria Math" panose="02040503050406030204" pitchFamily="18" charset="0"/>
                      </a:rPr>
                      <m:t>Here</m:t>
                    </m:r>
                    <m:r>
                      <a:rPr lang="en-US" sz="2000" b="1" i="1" smtClean="0">
                        <a:latin typeface="Cambria Math" panose="02040503050406030204" pitchFamily="18" charset="0"/>
                      </a:rPr>
                      <m:t> </m:t>
                    </m:r>
                    <m:r>
                      <a:rPr lang="en-US" sz="2000" b="1" i="1" smtClean="0">
                        <a:latin typeface="Cambria Math" panose="02040503050406030204" pitchFamily="18" charset="0"/>
                      </a:rPr>
                      <m:t>𝑭</m:t>
                    </m:r>
                    <m:r>
                      <a:rPr lang="en-US" sz="2000" b="1" i="1" smtClean="0">
                        <a:latin typeface="Cambria Math" panose="02040503050406030204" pitchFamily="18" charset="0"/>
                      </a:rPr>
                      <m:t> </m:t>
                    </m:r>
                    <m:r>
                      <m:rPr>
                        <m:sty m:val="p"/>
                      </m:rPr>
                      <a:rPr lang="en-US" sz="2000" b="0" i="0" smtClean="0">
                        <a:latin typeface="Cambria Math" panose="02040503050406030204" pitchFamily="18" charset="0"/>
                      </a:rPr>
                      <m:t>can</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be</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MLP</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or</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RNN</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or</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simple</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affine</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function</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meaning</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simple</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linear</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tranformation</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will</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also</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work</m:t>
                    </m:r>
                  </m:oMath>
                </a14:m>
                <a:r>
                  <a:rPr lang="en-US" sz="2000" b="1" dirty="0"/>
                  <a:t>.</a:t>
                </a:r>
              </a:p>
              <a:p>
                <a:r>
                  <a:rPr lang="en-US" sz="2000" b="1" dirty="0"/>
                  <a:t>Hence,</a:t>
                </a:r>
              </a:p>
            </p:txBody>
          </p:sp>
        </mc:Choice>
        <mc:Fallback xmlns="">
          <p:sp>
            <p:nvSpPr>
              <p:cNvPr id="36" name="TextBox 35">
                <a:extLst>
                  <a:ext uri="{FF2B5EF4-FFF2-40B4-BE49-F238E27FC236}">
                    <a16:creationId xmlns:a16="http://schemas.microsoft.com/office/drawing/2014/main" id="{8B087F32-5A0F-5319-B53A-95574B224319}"/>
                  </a:ext>
                </a:extLst>
              </p:cNvPr>
              <p:cNvSpPr txBox="1">
                <a:spLocks noRot="1" noChangeAspect="1" noMove="1" noResize="1" noEditPoints="1" noAdjustHandles="1" noChangeArrowheads="1" noChangeShapeType="1" noTextEdit="1"/>
              </p:cNvSpPr>
              <p:nvPr/>
            </p:nvSpPr>
            <p:spPr>
              <a:xfrm>
                <a:off x="125252" y="4765336"/>
                <a:ext cx="11792093" cy="707886"/>
              </a:xfrm>
              <a:prstGeom prst="rect">
                <a:avLst/>
              </a:prstGeom>
              <a:blipFill>
                <a:blip r:embed="rId16"/>
                <a:stretch>
                  <a:fillRect l="-569" t="-6034" b="-137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B088D7FF-61B3-2B21-3AA3-6167CCBAF056}"/>
                  </a:ext>
                </a:extLst>
              </p:cNvPr>
              <p:cNvSpPr txBox="1"/>
              <p:nvPr/>
            </p:nvSpPr>
            <p:spPr>
              <a:xfrm>
                <a:off x="1386655" y="4996295"/>
                <a:ext cx="7885164" cy="969881"/>
              </a:xfrm>
              <a:prstGeom prst="rect">
                <a:avLst/>
              </a:prstGeom>
              <a:noFill/>
            </p:spPr>
            <p:txBody>
              <a:bodyPr wrap="square">
                <a:spAutoFit/>
              </a:bodyPr>
              <a:lstStyle/>
              <a:p>
                <a:pPr marL="0" marR="0">
                  <a:lnSpc>
                    <a:spcPct val="107000"/>
                  </a:lnSpc>
                  <a:spcBef>
                    <a:spcPts val="0"/>
                  </a:spcBef>
                  <a:spcAft>
                    <a:spcPts val="800"/>
                  </a:spcAft>
                </a:pPr>
                <a:r>
                  <a:rPr lang="en-US" sz="2800" i="1"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 xmlns:m="http://schemas.openxmlformats.org/officeDocument/2006/math">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𝐹</m:t>
                    </m:r>
                    <m:d>
                      <m:dPr>
                        <m:ctrlPr>
                          <a:rPr lang="en-US" sz="2000" i="1">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00" i="1">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 = </m:t>
                    </m:r>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𝑊</m:t>
                    </m:r>
                    <m:sSub>
                      <m:sSubPr>
                        <m:ctrlPr>
                          <a:rPr lang="en-US" sz="2000" i="1">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 + </m:t>
                    </m:r>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𝑏</m:t>
                    </m:r>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h𝑒𝑟𝑒</m:t>
                    </m:r>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𝑤𝑒</m:t>
                    </m:r>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𝑝𝑒𝑟𝑓𝑜𝑟𝑚</m:t>
                    </m:r>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𝑙𝑖𝑛𝑒𝑎𝑟</m:t>
                    </m:r>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𝑡𝑟𝑎𝑛𝑠𝑓𝑜𝑟𝑚𝑎𝑡𝑖𝑜𝑛</m:t>
                    </m:r>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𝑜𝑛</m:t>
                    </m:r>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2000" i="1">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𝑖</m:t>
                        </m:r>
                      </m:sub>
                    </m:sSub>
                  </m:oMath>
                </a14:m>
                <a:r>
                  <a:rPr lang="en-US" sz="20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p>
            </p:txBody>
          </p:sp>
        </mc:Choice>
        <mc:Fallback xmlns="">
          <p:sp>
            <p:nvSpPr>
              <p:cNvPr id="39" name="TextBox 38">
                <a:extLst>
                  <a:ext uri="{FF2B5EF4-FFF2-40B4-BE49-F238E27FC236}">
                    <a16:creationId xmlns:a16="http://schemas.microsoft.com/office/drawing/2014/main" id="{B088D7FF-61B3-2B21-3AA3-6167CCBAF056}"/>
                  </a:ext>
                </a:extLst>
              </p:cNvPr>
              <p:cNvSpPr txBox="1">
                <a:spLocks noRot="1" noChangeAspect="1" noMove="1" noResize="1" noEditPoints="1" noAdjustHandles="1" noChangeArrowheads="1" noChangeShapeType="1" noTextEdit="1"/>
              </p:cNvSpPr>
              <p:nvPr/>
            </p:nvSpPr>
            <p:spPr>
              <a:xfrm>
                <a:off x="1386655" y="4996295"/>
                <a:ext cx="7885164" cy="969881"/>
              </a:xfrm>
              <a:prstGeom prst="rect">
                <a:avLst/>
              </a:prstGeom>
              <a:blipFill>
                <a:blip r:embed="rId17"/>
                <a:stretch>
                  <a:fillRect b="-10692"/>
                </a:stretch>
              </a:blipFill>
            </p:spPr>
            <p:txBody>
              <a:bodyPr/>
              <a:lstStyle/>
              <a:p>
                <a:r>
                  <a:rPr lang="en-US">
                    <a:noFill/>
                  </a:rPr>
                  <a:t> </a:t>
                </a:r>
              </a:p>
            </p:txBody>
          </p:sp>
        </mc:Fallback>
      </mc:AlternateContent>
    </p:spTree>
    <p:extLst>
      <p:ext uri="{BB962C8B-B14F-4D97-AF65-F5344CB8AC3E}">
        <p14:creationId xmlns:p14="http://schemas.microsoft.com/office/powerpoint/2010/main" val="2131121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 grpId="0" animBg="1"/>
      <p:bldP spid="6" grpId="0" animBg="1"/>
      <p:bldP spid="13" grpId="0"/>
      <p:bldP spid="14" grpId="0"/>
      <p:bldP spid="15" grpId="0" animBg="1"/>
      <p:bldP spid="16" grpId="0" animBg="1"/>
      <p:bldP spid="17" grpId="0"/>
      <p:bldP spid="18" grpId="0"/>
      <p:bldP spid="19" grpId="0"/>
      <p:bldP spid="20" grpId="0"/>
      <p:bldP spid="22" grpId="0"/>
      <p:bldP spid="23" grpId="0" animBg="1"/>
      <p:bldP spid="24" grpId="0" animBg="1"/>
      <p:bldP spid="25" grpId="0"/>
      <p:bldP spid="26" grpId="0"/>
      <p:bldP spid="27" grpId="0"/>
      <p:bldP spid="28" grpId="0" animBg="1"/>
      <p:bldP spid="30" grpId="0" animBg="1"/>
      <p:bldP spid="31" grpId="0" animBg="1"/>
      <p:bldP spid="32" grpId="0" animBg="1"/>
      <p:bldP spid="33" grpId="0"/>
      <p:bldP spid="34" grpId="0"/>
      <p:bldP spid="35" grpId="0"/>
      <p:bldP spid="36" grpId="0"/>
      <p:bldP spid="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14225B-5588-8E99-E001-0AE7A5F8236B}"/>
              </a:ext>
            </a:extLst>
          </p:cNvPr>
          <p:cNvPicPr>
            <a:picLocks noChangeAspect="1"/>
          </p:cNvPicPr>
          <p:nvPr/>
        </p:nvPicPr>
        <p:blipFill>
          <a:blip r:embed="rId2"/>
          <a:stretch>
            <a:fillRect/>
          </a:stretch>
        </p:blipFill>
        <p:spPr>
          <a:xfrm>
            <a:off x="5040491" y="1428336"/>
            <a:ext cx="661066" cy="661066"/>
          </a:xfrm>
          <a:prstGeom prst="rect">
            <a:avLst/>
          </a:prstGeom>
        </p:spPr>
      </p:pic>
      <p:pic>
        <p:nvPicPr>
          <p:cNvPr id="3" name="Picture 2">
            <a:extLst>
              <a:ext uri="{FF2B5EF4-FFF2-40B4-BE49-F238E27FC236}">
                <a16:creationId xmlns:a16="http://schemas.microsoft.com/office/drawing/2014/main" id="{211CD7AF-F883-6B6E-EE38-0BEB7EABEC7C}"/>
              </a:ext>
            </a:extLst>
          </p:cNvPr>
          <p:cNvPicPr>
            <a:picLocks noChangeAspect="1"/>
          </p:cNvPicPr>
          <p:nvPr/>
        </p:nvPicPr>
        <p:blipFill>
          <a:blip r:embed="rId3"/>
          <a:stretch>
            <a:fillRect/>
          </a:stretch>
        </p:blipFill>
        <p:spPr>
          <a:xfrm>
            <a:off x="3719107" y="2476486"/>
            <a:ext cx="661066" cy="661066"/>
          </a:xfrm>
          <a:prstGeom prst="rect">
            <a:avLst/>
          </a:prstGeom>
        </p:spPr>
      </p:pic>
      <p:pic>
        <p:nvPicPr>
          <p:cNvPr id="4" name="Picture 3">
            <a:extLst>
              <a:ext uri="{FF2B5EF4-FFF2-40B4-BE49-F238E27FC236}">
                <a16:creationId xmlns:a16="http://schemas.microsoft.com/office/drawing/2014/main" id="{F4DDB98E-9FE4-7676-3B07-B76707C19150}"/>
              </a:ext>
            </a:extLst>
          </p:cNvPr>
          <p:cNvPicPr>
            <a:picLocks noChangeAspect="1"/>
          </p:cNvPicPr>
          <p:nvPr/>
        </p:nvPicPr>
        <p:blipFill>
          <a:blip r:embed="rId4"/>
          <a:stretch>
            <a:fillRect/>
          </a:stretch>
        </p:blipFill>
        <p:spPr>
          <a:xfrm>
            <a:off x="4936433" y="2941538"/>
            <a:ext cx="661066" cy="661066"/>
          </a:xfrm>
          <a:prstGeom prst="rect">
            <a:avLst/>
          </a:prstGeom>
        </p:spPr>
      </p:pic>
      <p:pic>
        <p:nvPicPr>
          <p:cNvPr id="5" name="Picture 4">
            <a:extLst>
              <a:ext uri="{FF2B5EF4-FFF2-40B4-BE49-F238E27FC236}">
                <a16:creationId xmlns:a16="http://schemas.microsoft.com/office/drawing/2014/main" id="{65D724F7-29C9-233B-864D-CE261387B97B}"/>
              </a:ext>
            </a:extLst>
          </p:cNvPr>
          <p:cNvPicPr>
            <a:picLocks noChangeAspect="1"/>
          </p:cNvPicPr>
          <p:nvPr/>
        </p:nvPicPr>
        <p:blipFill>
          <a:blip r:embed="rId5"/>
          <a:stretch>
            <a:fillRect/>
          </a:stretch>
        </p:blipFill>
        <p:spPr>
          <a:xfrm>
            <a:off x="6418158" y="2538416"/>
            <a:ext cx="661067" cy="661067"/>
          </a:xfrm>
          <a:prstGeom prst="rect">
            <a:avLst/>
          </a:prstGeom>
        </p:spPr>
      </p:pic>
      <p:cxnSp>
        <p:nvCxnSpPr>
          <p:cNvPr id="7" name="Straight Arrow Connector 6">
            <a:extLst>
              <a:ext uri="{FF2B5EF4-FFF2-40B4-BE49-F238E27FC236}">
                <a16:creationId xmlns:a16="http://schemas.microsoft.com/office/drawing/2014/main" id="{C03E2CC9-3986-8B55-294C-DD5044A2E5F6}"/>
              </a:ext>
            </a:extLst>
          </p:cNvPr>
          <p:cNvCxnSpPr>
            <a:cxnSpLocks/>
          </p:cNvCxnSpPr>
          <p:nvPr/>
        </p:nvCxnSpPr>
        <p:spPr>
          <a:xfrm flipV="1">
            <a:off x="4380173" y="1993446"/>
            <a:ext cx="733666" cy="562942"/>
          </a:xfrm>
          <a:prstGeom prst="straightConnector1">
            <a:avLst/>
          </a:prstGeom>
          <a:ln w="38100">
            <a:solidFill>
              <a:schemeClr val="bg2">
                <a:lumMod val="1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86547CB-CA7B-AF71-5F27-CE82E50F20A2}"/>
              </a:ext>
            </a:extLst>
          </p:cNvPr>
          <p:cNvCxnSpPr>
            <a:cxnSpLocks/>
            <a:stCxn id="4" idx="0"/>
          </p:cNvCxnSpPr>
          <p:nvPr/>
        </p:nvCxnSpPr>
        <p:spPr>
          <a:xfrm flipV="1">
            <a:off x="5266966" y="2089402"/>
            <a:ext cx="0" cy="852136"/>
          </a:xfrm>
          <a:prstGeom prst="straightConnector1">
            <a:avLst/>
          </a:prstGeom>
          <a:ln w="38100">
            <a:solidFill>
              <a:schemeClr val="bg2">
                <a:lumMod val="1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1DDBE0C-C00E-AF22-CB6A-000587FCD4D6}"/>
              </a:ext>
            </a:extLst>
          </p:cNvPr>
          <p:cNvCxnSpPr>
            <a:cxnSpLocks/>
          </p:cNvCxnSpPr>
          <p:nvPr/>
        </p:nvCxnSpPr>
        <p:spPr>
          <a:xfrm flipH="1" flipV="1">
            <a:off x="5628956" y="2025416"/>
            <a:ext cx="863042" cy="513000"/>
          </a:xfrm>
          <a:prstGeom prst="straightConnector1">
            <a:avLst/>
          </a:prstGeom>
          <a:ln w="38100">
            <a:solidFill>
              <a:schemeClr val="bg2">
                <a:lumMod val="10000"/>
              </a:schemeClr>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A33D8F2-BFE4-18FD-D205-E45A2CFBFD51}"/>
                  </a:ext>
                </a:extLst>
              </p:cNvPr>
              <p:cNvSpPr txBox="1"/>
              <p:nvPr/>
            </p:nvSpPr>
            <p:spPr>
              <a:xfrm>
                <a:off x="4038139" y="1992830"/>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836967"/>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𝒈</m:t>
                          </m:r>
                        </m:e>
                        <m:sub>
                          <m:r>
                            <a:rPr lang="en-US" sz="2000" b="1" i="1" smtClean="0">
                              <a:latin typeface="Cambria Math" panose="02040503050406030204" pitchFamily="18" charset="0"/>
                            </a:rPr>
                            <m:t>𝟐</m:t>
                          </m:r>
                        </m:sub>
                      </m:sSub>
                    </m:oMath>
                  </m:oMathPara>
                </a14:m>
                <a:endParaRPr lang="en-US" sz="2000" b="1" i="1" dirty="0"/>
              </a:p>
            </p:txBody>
          </p:sp>
        </mc:Choice>
        <mc:Fallback xmlns="">
          <p:sp>
            <p:nvSpPr>
              <p:cNvPr id="17" name="TextBox 16">
                <a:extLst>
                  <a:ext uri="{FF2B5EF4-FFF2-40B4-BE49-F238E27FC236}">
                    <a16:creationId xmlns:a16="http://schemas.microsoft.com/office/drawing/2014/main" id="{FA33D8F2-BFE4-18FD-D205-E45A2CFBFD51}"/>
                  </a:ext>
                </a:extLst>
              </p:cNvPr>
              <p:cNvSpPr txBox="1">
                <a:spLocks noRot="1" noChangeAspect="1" noMove="1" noResize="1" noEditPoints="1" noAdjustHandles="1" noChangeArrowheads="1" noChangeShapeType="1" noTextEdit="1"/>
              </p:cNvSpPr>
              <p:nvPr/>
            </p:nvSpPr>
            <p:spPr>
              <a:xfrm>
                <a:off x="4038139" y="1992830"/>
                <a:ext cx="530942" cy="400110"/>
              </a:xfrm>
              <a:prstGeom prst="rect">
                <a:avLst/>
              </a:prstGeom>
              <a:blipFill>
                <a:blip r:embed="rId6"/>
                <a:stretch>
                  <a:fillRect b="-75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67B7F89-97DC-697E-7B33-26CAAF6A2A14}"/>
                  </a:ext>
                </a:extLst>
              </p:cNvPr>
              <p:cNvSpPr txBox="1"/>
              <p:nvPr/>
            </p:nvSpPr>
            <p:spPr>
              <a:xfrm>
                <a:off x="5316562" y="2356333"/>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𝒈</m:t>
                          </m:r>
                        </m:e>
                        <m:sub>
                          <m:r>
                            <a:rPr lang="en-US" sz="2000" b="1" i="1" smtClean="0">
                              <a:solidFill>
                                <a:schemeClr val="tx1"/>
                              </a:solidFill>
                              <a:latin typeface="Cambria Math" panose="02040503050406030204" pitchFamily="18" charset="0"/>
                            </a:rPr>
                            <m:t>𝟑</m:t>
                          </m:r>
                        </m:sub>
                      </m:sSub>
                    </m:oMath>
                  </m:oMathPara>
                </a14:m>
                <a:endParaRPr lang="en-US" sz="2000" b="1" i="1" dirty="0"/>
              </a:p>
            </p:txBody>
          </p:sp>
        </mc:Choice>
        <mc:Fallback xmlns="">
          <p:sp>
            <p:nvSpPr>
              <p:cNvPr id="18" name="TextBox 17">
                <a:extLst>
                  <a:ext uri="{FF2B5EF4-FFF2-40B4-BE49-F238E27FC236}">
                    <a16:creationId xmlns:a16="http://schemas.microsoft.com/office/drawing/2014/main" id="{967B7F89-97DC-697E-7B33-26CAAF6A2A14}"/>
                  </a:ext>
                </a:extLst>
              </p:cNvPr>
              <p:cNvSpPr txBox="1">
                <a:spLocks noRot="1" noChangeAspect="1" noMove="1" noResize="1" noEditPoints="1" noAdjustHandles="1" noChangeArrowheads="1" noChangeShapeType="1" noTextEdit="1"/>
              </p:cNvSpPr>
              <p:nvPr/>
            </p:nvSpPr>
            <p:spPr>
              <a:xfrm>
                <a:off x="5316562" y="2356333"/>
                <a:ext cx="530942" cy="400110"/>
              </a:xfrm>
              <a:prstGeom prst="rect">
                <a:avLst/>
              </a:prstGeom>
              <a:blipFill>
                <a:blip r:embed="rId7"/>
                <a:stretch>
                  <a:fillRect b="-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A13EC2A-A4AE-6160-49A7-4869A6F117A9}"/>
                  </a:ext>
                </a:extLst>
              </p:cNvPr>
              <p:cNvSpPr txBox="1"/>
              <p:nvPr/>
            </p:nvSpPr>
            <p:spPr>
              <a:xfrm>
                <a:off x="6057408" y="1866826"/>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𝒈</m:t>
                          </m:r>
                        </m:e>
                        <m:sub>
                          <m:r>
                            <a:rPr lang="en-US" sz="2000" b="1" i="1" smtClean="0">
                              <a:solidFill>
                                <a:schemeClr val="tx1"/>
                              </a:solidFill>
                              <a:latin typeface="Cambria Math" panose="02040503050406030204" pitchFamily="18" charset="0"/>
                            </a:rPr>
                            <m:t>𝟒</m:t>
                          </m:r>
                        </m:sub>
                      </m:sSub>
                    </m:oMath>
                  </m:oMathPara>
                </a14:m>
                <a:endParaRPr lang="en-US" sz="2000" b="1" i="1" dirty="0">
                  <a:solidFill>
                    <a:schemeClr val="tx1"/>
                  </a:solidFill>
                </a:endParaRPr>
              </a:p>
            </p:txBody>
          </p:sp>
        </mc:Choice>
        <mc:Fallback xmlns="">
          <p:sp>
            <p:nvSpPr>
              <p:cNvPr id="19" name="TextBox 18">
                <a:extLst>
                  <a:ext uri="{FF2B5EF4-FFF2-40B4-BE49-F238E27FC236}">
                    <a16:creationId xmlns:a16="http://schemas.microsoft.com/office/drawing/2014/main" id="{0A13EC2A-A4AE-6160-49A7-4869A6F117A9}"/>
                  </a:ext>
                </a:extLst>
              </p:cNvPr>
              <p:cNvSpPr txBox="1">
                <a:spLocks noRot="1" noChangeAspect="1" noMove="1" noResize="1" noEditPoints="1" noAdjustHandles="1" noChangeArrowheads="1" noChangeShapeType="1" noTextEdit="1"/>
              </p:cNvSpPr>
              <p:nvPr/>
            </p:nvSpPr>
            <p:spPr>
              <a:xfrm>
                <a:off x="6057408" y="1866826"/>
                <a:ext cx="530942" cy="400110"/>
              </a:xfrm>
              <a:prstGeom prst="rect">
                <a:avLst/>
              </a:prstGeom>
              <a:blipFill>
                <a:blip r:embed="rId8"/>
                <a:stretch>
                  <a:fillRect b="-75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DDF34CCB-3BCF-C1E4-A853-E275812F3888}"/>
                  </a:ext>
                </a:extLst>
              </p:cNvPr>
              <p:cNvSpPr txBox="1"/>
              <p:nvPr/>
            </p:nvSpPr>
            <p:spPr>
              <a:xfrm>
                <a:off x="511276" y="393290"/>
                <a:ext cx="8396749" cy="400110"/>
              </a:xfrm>
              <a:prstGeom prst="rect">
                <a:avLst/>
              </a:prstGeom>
              <a:noFill/>
            </p:spPr>
            <p:txBody>
              <a:bodyPr wrap="square" rtlCol="0">
                <a:spAutoFit/>
              </a:bodyPr>
              <a:lstStyle/>
              <a:p>
                <a:r>
                  <a:rPr lang="en-US" sz="2000" dirty="0"/>
                  <a:t>Finally the transformed </a:t>
                </a:r>
                <a:r>
                  <a:rPr lang="en-US" sz="2000" dirty="0" err="1"/>
                  <a:t>messges</a:t>
                </a:r>
                <a:r>
                  <a:rPr lang="en-US" sz="2000" dirty="0"/>
                  <a:t> </a:t>
                </a:r>
                <a:r>
                  <a:rPr lang="en-US" sz="2000" b="1" dirty="0"/>
                  <a:t>(</a:t>
                </a:r>
                <a14:m>
                  <m:oMath xmlns:m="http://schemas.openxmlformats.org/officeDocument/2006/math">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𝒈</m:t>
                        </m:r>
                      </m:e>
                      <m:sub>
                        <m:r>
                          <a:rPr lang="en-US" sz="2000" b="1" i="1" smtClean="0">
                            <a:solidFill>
                              <a:schemeClr val="tx1"/>
                            </a:solidFill>
                            <a:latin typeface="Cambria Math" panose="02040503050406030204" pitchFamily="18" charset="0"/>
                          </a:rPr>
                          <m:t>𝒊</m:t>
                        </m:r>
                      </m:sub>
                    </m:sSub>
                    <m:r>
                      <a:rPr lang="en-US" sz="2000" b="1" i="1" smtClean="0">
                        <a:latin typeface="Cambria Math" panose="02040503050406030204" pitchFamily="18" charset="0"/>
                      </a:rPr>
                      <m:t>) </m:t>
                    </m:r>
                  </m:oMath>
                </a14:m>
                <a:r>
                  <a:rPr lang="en-US" sz="2000" dirty="0"/>
                  <a:t>gets passed to the source node</a:t>
                </a:r>
              </a:p>
            </p:txBody>
          </p:sp>
        </mc:Choice>
        <mc:Fallback xmlns="">
          <p:sp>
            <p:nvSpPr>
              <p:cNvPr id="21" name="TextBox 20">
                <a:extLst>
                  <a:ext uri="{FF2B5EF4-FFF2-40B4-BE49-F238E27FC236}">
                    <a16:creationId xmlns:a16="http://schemas.microsoft.com/office/drawing/2014/main" id="{DDF34CCB-3BCF-C1E4-A853-E275812F3888}"/>
                  </a:ext>
                </a:extLst>
              </p:cNvPr>
              <p:cNvSpPr txBox="1">
                <a:spLocks noRot="1" noChangeAspect="1" noMove="1" noResize="1" noEditPoints="1" noAdjustHandles="1" noChangeArrowheads="1" noChangeShapeType="1" noTextEdit="1"/>
              </p:cNvSpPr>
              <p:nvPr/>
            </p:nvSpPr>
            <p:spPr>
              <a:xfrm>
                <a:off x="511276" y="393290"/>
                <a:ext cx="8396749" cy="400110"/>
              </a:xfrm>
              <a:prstGeom prst="rect">
                <a:avLst/>
              </a:prstGeom>
              <a:blipFill>
                <a:blip r:embed="rId9"/>
                <a:stretch>
                  <a:fillRect l="-799" t="-10769" b="-26154"/>
                </a:stretch>
              </a:blipFill>
            </p:spPr>
            <p:txBody>
              <a:bodyPr/>
              <a:lstStyle/>
              <a:p>
                <a:r>
                  <a:rPr lang="en-US">
                    <a:noFill/>
                  </a:rPr>
                  <a:t> </a:t>
                </a:r>
              </a:p>
            </p:txBody>
          </p:sp>
        </mc:Fallback>
      </mc:AlternateContent>
    </p:spTree>
    <p:extLst>
      <p:ext uri="{BB962C8B-B14F-4D97-AF65-F5344CB8AC3E}">
        <p14:creationId xmlns:p14="http://schemas.microsoft.com/office/powerpoint/2010/main" val="3462943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0E589-018E-69E5-17BF-7803A6E6FED0}"/>
              </a:ext>
            </a:extLst>
          </p:cNvPr>
          <p:cNvSpPr>
            <a:spLocks noGrp="1"/>
          </p:cNvSpPr>
          <p:nvPr>
            <p:ph type="title"/>
          </p:nvPr>
        </p:nvSpPr>
        <p:spPr/>
        <p:txBody>
          <a:bodyPr/>
          <a:lstStyle/>
          <a:p>
            <a:r>
              <a:rPr lang="en-US" dirty="0"/>
              <a:t>Aggregate</a:t>
            </a:r>
          </a:p>
        </p:txBody>
      </p:sp>
      <p:sp>
        <p:nvSpPr>
          <p:cNvPr id="3" name="TextBox 2">
            <a:extLst>
              <a:ext uri="{FF2B5EF4-FFF2-40B4-BE49-F238E27FC236}">
                <a16:creationId xmlns:a16="http://schemas.microsoft.com/office/drawing/2014/main" id="{B5324730-711B-A1DB-7D5E-832F0BAD6D12}"/>
              </a:ext>
            </a:extLst>
          </p:cNvPr>
          <p:cNvSpPr txBox="1"/>
          <p:nvPr/>
        </p:nvSpPr>
        <p:spPr>
          <a:xfrm>
            <a:off x="1097280" y="1917290"/>
            <a:ext cx="10150823" cy="21244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Now that the messages from the 1-hop </a:t>
            </a:r>
            <a:r>
              <a:rPr lang="en-US" dirty="0" err="1"/>
              <a:t>neighbour</a:t>
            </a:r>
            <a:r>
              <a:rPr lang="en-US" dirty="0"/>
              <a:t> nodes have been passed into the source node.</a:t>
            </a:r>
          </a:p>
          <a:p>
            <a:pPr marL="285750" indent="-285750">
              <a:lnSpc>
                <a:spcPct val="150000"/>
              </a:lnSpc>
              <a:buFont typeface="Arial" panose="020B0604020202020204" pitchFamily="34" charset="0"/>
              <a:buChar char="•"/>
            </a:pPr>
            <a:r>
              <a:rPr lang="en-US" dirty="0"/>
              <a:t>We have to now find a way to combine these messages together (AGGREGATE).</a:t>
            </a:r>
          </a:p>
          <a:p>
            <a:pPr marL="285750" indent="-285750">
              <a:lnSpc>
                <a:spcPct val="150000"/>
              </a:lnSpc>
              <a:buFont typeface="Arial" panose="020B0604020202020204" pitchFamily="34" charset="0"/>
              <a:buChar char="•"/>
            </a:pPr>
            <a:r>
              <a:rPr lang="en-US" dirty="0"/>
              <a:t>But here is the catch, our aggregate function should be “</a:t>
            </a:r>
            <a:r>
              <a:rPr lang="en-US" b="1" dirty="0">
                <a:solidFill>
                  <a:srgbClr val="FF0000"/>
                </a:solidFill>
              </a:rPr>
              <a:t>Permutation Invariant</a:t>
            </a:r>
            <a:r>
              <a:rPr lang="en-US" b="1" dirty="0"/>
              <a:t>”. </a:t>
            </a:r>
            <a:r>
              <a:rPr lang="en-US" dirty="0"/>
              <a:t>This a key bias we will introduce to the GNNs. The justification is, that the </a:t>
            </a:r>
            <a:r>
              <a:rPr lang="en-US" dirty="0" err="1"/>
              <a:t>nieghbour</a:t>
            </a:r>
            <a:r>
              <a:rPr lang="en-US" dirty="0"/>
              <a:t> nodes should be taken in any order and shouldn’t effect the AGGREGATION.</a:t>
            </a:r>
          </a:p>
        </p:txBody>
      </p:sp>
    </p:spTree>
    <p:extLst>
      <p:ext uri="{BB962C8B-B14F-4D97-AF65-F5344CB8AC3E}">
        <p14:creationId xmlns:p14="http://schemas.microsoft.com/office/powerpoint/2010/main" val="4151223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eft Brace 1">
            <a:extLst>
              <a:ext uri="{FF2B5EF4-FFF2-40B4-BE49-F238E27FC236}">
                <a16:creationId xmlns:a16="http://schemas.microsoft.com/office/drawing/2014/main" id="{DA1C7F3A-84F4-CA62-C6E4-AE1F4103030E}"/>
              </a:ext>
            </a:extLst>
          </p:cNvPr>
          <p:cNvSpPr/>
          <p:nvPr/>
        </p:nvSpPr>
        <p:spPr>
          <a:xfrm>
            <a:off x="735117" y="1372454"/>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Left Brace 2">
            <a:extLst>
              <a:ext uri="{FF2B5EF4-FFF2-40B4-BE49-F238E27FC236}">
                <a16:creationId xmlns:a16="http://schemas.microsoft.com/office/drawing/2014/main" id="{A72CBEF4-96F6-A6F8-CF6A-6EB0D71AC425}"/>
              </a:ext>
            </a:extLst>
          </p:cNvPr>
          <p:cNvSpPr/>
          <p:nvPr/>
        </p:nvSpPr>
        <p:spPr>
          <a:xfrm rot="10800000">
            <a:off x="3185652" y="1372454"/>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 name="Picture 3">
            <a:extLst>
              <a:ext uri="{FF2B5EF4-FFF2-40B4-BE49-F238E27FC236}">
                <a16:creationId xmlns:a16="http://schemas.microsoft.com/office/drawing/2014/main" id="{EF4299FA-8A9A-8041-C0FC-4C84164F34A5}"/>
              </a:ext>
            </a:extLst>
          </p:cNvPr>
          <p:cNvPicPr>
            <a:picLocks noChangeAspect="1"/>
          </p:cNvPicPr>
          <p:nvPr/>
        </p:nvPicPr>
        <p:blipFill>
          <a:blip r:embed="rId2"/>
          <a:stretch>
            <a:fillRect/>
          </a:stretch>
        </p:blipFill>
        <p:spPr>
          <a:xfrm>
            <a:off x="980924" y="1456882"/>
            <a:ext cx="673357" cy="673357"/>
          </a:xfrm>
          <a:prstGeom prst="rect">
            <a:avLst/>
          </a:prstGeom>
        </p:spPr>
      </p:pic>
      <p:pic>
        <p:nvPicPr>
          <p:cNvPr id="5" name="Picture 4">
            <a:extLst>
              <a:ext uri="{FF2B5EF4-FFF2-40B4-BE49-F238E27FC236}">
                <a16:creationId xmlns:a16="http://schemas.microsoft.com/office/drawing/2014/main" id="{F6E7E856-F52D-13AE-1B88-35B00E097732}"/>
              </a:ext>
            </a:extLst>
          </p:cNvPr>
          <p:cNvPicPr>
            <a:picLocks noChangeAspect="1"/>
          </p:cNvPicPr>
          <p:nvPr/>
        </p:nvPicPr>
        <p:blipFill>
          <a:blip r:embed="rId3"/>
          <a:stretch>
            <a:fillRect/>
          </a:stretch>
        </p:blipFill>
        <p:spPr>
          <a:xfrm>
            <a:off x="1752755" y="1456882"/>
            <a:ext cx="661066" cy="661066"/>
          </a:xfrm>
          <a:prstGeom prst="rect">
            <a:avLst/>
          </a:prstGeom>
        </p:spPr>
      </p:pic>
      <p:pic>
        <p:nvPicPr>
          <p:cNvPr id="6" name="Picture 5">
            <a:extLst>
              <a:ext uri="{FF2B5EF4-FFF2-40B4-BE49-F238E27FC236}">
                <a16:creationId xmlns:a16="http://schemas.microsoft.com/office/drawing/2014/main" id="{A12F2829-F394-0037-CA0D-C2FC81EF526A}"/>
              </a:ext>
            </a:extLst>
          </p:cNvPr>
          <p:cNvPicPr>
            <a:picLocks noChangeAspect="1"/>
          </p:cNvPicPr>
          <p:nvPr/>
        </p:nvPicPr>
        <p:blipFill>
          <a:blip r:embed="rId4"/>
          <a:stretch>
            <a:fillRect/>
          </a:stretch>
        </p:blipFill>
        <p:spPr>
          <a:xfrm>
            <a:off x="2492630" y="1456881"/>
            <a:ext cx="661067" cy="661067"/>
          </a:xfrm>
          <a:prstGeom prst="rect">
            <a:avLst/>
          </a:prstGeom>
        </p:spPr>
      </p:pic>
      <p:sp>
        <p:nvSpPr>
          <p:cNvPr id="7" name="Left Brace 6">
            <a:extLst>
              <a:ext uri="{FF2B5EF4-FFF2-40B4-BE49-F238E27FC236}">
                <a16:creationId xmlns:a16="http://schemas.microsoft.com/office/drawing/2014/main" id="{DE073FC9-ECEB-853E-527E-079CCB2F089A}"/>
              </a:ext>
            </a:extLst>
          </p:cNvPr>
          <p:cNvSpPr/>
          <p:nvPr/>
        </p:nvSpPr>
        <p:spPr>
          <a:xfrm>
            <a:off x="4411302" y="1366789"/>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Left Brace 7">
            <a:extLst>
              <a:ext uri="{FF2B5EF4-FFF2-40B4-BE49-F238E27FC236}">
                <a16:creationId xmlns:a16="http://schemas.microsoft.com/office/drawing/2014/main" id="{C38C11D5-C402-3394-0906-33DCA181BF75}"/>
              </a:ext>
            </a:extLst>
          </p:cNvPr>
          <p:cNvSpPr/>
          <p:nvPr/>
        </p:nvSpPr>
        <p:spPr>
          <a:xfrm rot="10800000">
            <a:off x="6861837" y="1366789"/>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9" name="Picture 8">
            <a:extLst>
              <a:ext uri="{FF2B5EF4-FFF2-40B4-BE49-F238E27FC236}">
                <a16:creationId xmlns:a16="http://schemas.microsoft.com/office/drawing/2014/main" id="{49CFB330-1539-AE1C-5DA4-9B6BD80AE171}"/>
              </a:ext>
            </a:extLst>
          </p:cNvPr>
          <p:cNvPicPr>
            <a:picLocks noChangeAspect="1"/>
          </p:cNvPicPr>
          <p:nvPr/>
        </p:nvPicPr>
        <p:blipFill>
          <a:blip r:embed="rId2"/>
          <a:stretch>
            <a:fillRect/>
          </a:stretch>
        </p:blipFill>
        <p:spPr>
          <a:xfrm>
            <a:off x="4657109" y="1451217"/>
            <a:ext cx="673357" cy="673357"/>
          </a:xfrm>
          <a:prstGeom prst="rect">
            <a:avLst/>
          </a:prstGeom>
        </p:spPr>
      </p:pic>
      <p:pic>
        <p:nvPicPr>
          <p:cNvPr id="10" name="Picture 9">
            <a:extLst>
              <a:ext uri="{FF2B5EF4-FFF2-40B4-BE49-F238E27FC236}">
                <a16:creationId xmlns:a16="http://schemas.microsoft.com/office/drawing/2014/main" id="{C20BB1E5-0ED7-9747-DF6E-78E12611B5FE}"/>
              </a:ext>
            </a:extLst>
          </p:cNvPr>
          <p:cNvPicPr>
            <a:picLocks noChangeAspect="1"/>
          </p:cNvPicPr>
          <p:nvPr/>
        </p:nvPicPr>
        <p:blipFill>
          <a:blip r:embed="rId3"/>
          <a:stretch>
            <a:fillRect/>
          </a:stretch>
        </p:blipFill>
        <p:spPr>
          <a:xfrm>
            <a:off x="6225426" y="1451216"/>
            <a:ext cx="661066" cy="661066"/>
          </a:xfrm>
          <a:prstGeom prst="rect">
            <a:avLst/>
          </a:prstGeom>
        </p:spPr>
      </p:pic>
      <p:pic>
        <p:nvPicPr>
          <p:cNvPr id="11" name="Picture 10">
            <a:extLst>
              <a:ext uri="{FF2B5EF4-FFF2-40B4-BE49-F238E27FC236}">
                <a16:creationId xmlns:a16="http://schemas.microsoft.com/office/drawing/2014/main" id="{3EC38255-F438-9E2B-6964-EB75835659FC}"/>
              </a:ext>
            </a:extLst>
          </p:cNvPr>
          <p:cNvPicPr>
            <a:picLocks noChangeAspect="1"/>
          </p:cNvPicPr>
          <p:nvPr/>
        </p:nvPicPr>
        <p:blipFill>
          <a:blip r:embed="rId4"/>
          <a:stretch>
            <a:fillRect/>
          </a:stretch>
        </p:blipFill>
        <p:spPr>
          <a:xfrm>
            <a:off x="5498920" y="1463507"/>
            <a:ext cx="661067" cy="661067"/>
          </a:xfrm>
          <a:prstGeom prst="rect">
            <a:avLst/>
          </a:prstGeom>
        </p:spPr>
      </p:pic>
      <p:sp>
        <p:nvSpPr>
          <p:cNvPr id="12" name="Left Brace 11">
            <a:extLst>
              <a:ext uri="{FF2B5EF4-FFF2-40B4-BE49-F238E27FC236}">
                <a16:creationId xmlns:a16="http://schemas.microsoft.com/office/drawing/2014/main" id="{6680C8BD-1FED-D8CE-104D-4632C2FE3B7E}"/>
              </a:ext>
            </a:extLst>
          </p:cNvPr>
          <p:cNvSpPr/>
          <p:nvPr/>
        </p:nvSpPr>
        <p:spPr>
          <a:xfrm>
            <a:off x="8047700" y="1366789"/>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Left Brace 12">
            <a:extLst>
              <a:ext uri="{FF2B5EF4-FFF2-40B4-BE49-F238E27FC236}">
                <a16:creationId xmlns:a16="http://schemas.microsoft.com/office/drawing/2014/main" id="{7A6788C5-7FBD-4515-D241-57315C96D60A}"/>
              </a:ext>
            </a:extLst>
          </p:cNvPr>
          <p:cNvSpPr/>
          <p:nvPr/>
        </p:nvSpPr>
        <p:spPr>
          <a:xfrm rot="10800000">
            <a:off x="10525103" y="1366789"/>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4" name="Picture 13">
            <a:extLst>
              <a:ext uri="{FF2B5EF4-FFF2-40B4-BE49-F238E27FC236}">
                <a16:creationId xmlns:a16="http://schemas.microsoft.com/office/drawing/2014/main" id="{9D549D47-4FC0-3A16-97E9-3F6412E45990}"/>
              </a:ext>
            </a:extLst>
          </p:cNvPr>
          <p:cNvPicPr>
            <a:picLocks noChangeAspect="1"/>
          </p:cNvPicPr>
          <p:nvPr/>
        </p:nvPicPr>
        <p:blipFill>
          <a:blip r:embed="rId2"/>
          <a:stretch>
            <a:fillRect/>
          </a:stretch>
        </p:blipFill>
        <p:spPr>
          <a:xfrm>
            <a:off x="9071477" y="1404465"/>
            <a:ext cx="673357" cy="673357"/>
          </a:xfrm>
          <a:prstGeom prst="rect">
            <a:avLst/>
          </a:prstGeom>
        </p:spPr>
      </p:pic>
      <p:pic>
        <p:nvPicPr>
          <p:cNvPr id="15" name="Picture 14">
            <a:extLst>
              <a:ext uri="{FF2B5EF4-FFF2-40B4-BE49-F238E27FC236}">
                <a16:creationId xmlns:a16="http://schemas.microsoft.com/office/drawing/2014/main" id="{CD2DA8D1-6FBF-70E6-5F43-5E01F32697CA}"/>
              </a:ext>
            </a:extLst>
          </p:cNvPr>
          <p:cNvPicPr>
            <a:picLocks noChangeAspect="1"/>
          </p:cNvPicPr>
          <p:nvPr/>
        </p:nvPicPr>
        <p:blipFill>
          <a:blip r:embed="rId3"/>
          <a:stretch>
            <a:fillRect/>
          </a:stretch>
        </p:blipFill>
        <p:spPr>
          <a:xfrm>
            <a:off x="8325462" y="1404465"/>
            <a:ext cx="661066" cy="661066"/>
          </a:xfrm>
          <a:prstGeom prst="rect">
            <a:avLst/>
          </a:prstGeom>
        </p:spPr>
      </p:pic>
      <p:pic>
        <p:nvPicPr>
          <p:cNvPr id="16" name="Picture 15">
            <a:extLst>
              <a:ext uri="{FF2B5EF4-FFF2-40B4-BE49-F238E27FC236}">
                <a16:creationId xmlns:a16="http://schemas.microsoft.com/office/drawing/2014/main" id="{99E284C4-2819-FA26-E8FA-C7162C137133}"/>
              </a:ext>
            </a:extLst>
          </p:cNvPr>
          <p:cNvPicPr>
            <a:picLocks noChangeAspect="1"/>
          </p:cNvPicPr>
          <p:nvPr/>
        </p:nvPicPr>
        <p:blipFill>
          <a:blip r:embed="rId4"/>
          <a:stretch>
            <a:fillRect/>
          </a:stretch>
        </p:blipFill>
        <p:spPr>
          <a:xfrm>
            <a:off x="9829783" y="1404465"/>
            <a:ext cx="661067" cy="661067"/>
          </a:xfrm>
          <a:prstGeom prst="rect">
            <a:avLst/>
          </a:prstGeom>
        </p:spPr>
      </p:pic>
      <p:sp>
        <p:nvSpPr>
          <p:cNvPr id="17" name="Left Brace 16">
            <a:extLst>
              <a:ext uri="{FF2B5EF4-FFF2-40B4-BE49-F238E27FC236}">
                <a16:creationId xmlns:a16="http://schemas.microsoft.com/office/drawing/2014/main" id="{60ADB3A5-55AF-F352-FD7A-A0525A2435B8}"/>
              </a:ext>
            </a:extLst>
          </p:cNvPr>
          <p:cNvSpPr/>
          <p:nvPr/>
        </p:nvSpPr>
        <p:spPr>
          <a:xfrm>
            <a:off x="676294" y="2836712"/>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e 17">
            <a:extLst>
              <a:ext uri="{FF2B5EF4-FFF2-40B4-BE49-F238E27FC236}">
                <a16:creationId xmlns:a16="http://schemas.microsoft.com/office/drawing/2014/main" id="{5BB40461-E714-F44A-87E6-A2645FE3FBAB}"/>
              </a:ext>
            </a:extLst>
          </p:cNvPr>
          <p:cNvSpPr/>
          <p:nvPr/>
        </p:nvSpPr>
        <p:spPr>
          <a:xfrm rot="10800000">
            <a:off x="3153697" y="2836712"/>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9" name="Picture 18">
            <a:extLst>
              <a:ext uri="{FF2B5EF4-FFF2-40B4-BE49-F238E27FC236}">
                <a16:creationId xmlns:a16="http://schemas.microsoft.com/office/drawing/2014/main" id="{E1DD4C9D-EDE6-64BE-E492-C44CC9B01573}"/>
              </a:ext>
            </a:extLst>
          </p:cNvPr>
          <p:cNvPicPr>
            <a:picLocks noChangeAspect="1"/>
          </p:cNvPicPr>
          <p:nvPr/>
        </p:nvPicPr>
        <p:blipFill>
          <a:blip r:embed="rId2"/>
          <a:stretch>
            <a:fillRect/>
          </a:stretch>
        </p:blipFill>
        <p:spPr>
          <a:xfrm>
            <a:off x="2509995" y="2916295"/>
            <a:ext cx="673357" cy="673357"/>
          </a:xfrm>
          <a:prstGeom prst="rect">
            <a:avLst/>
          </a:prstGeom>
        </p:spPr>
      </p:pic>
      <p:pic>
        <p:nvPicPr>
          <p:cNvPr id="20" name="Picture 19">
            <a:extLst>
              <a:ext uri="{FF2B5EF4-FFF2-40B4-BE49-F238E27FC236}">
                <a16:creationId xmlns:a16="http://schemas.microsoft.com/office/drawing/2014/main" id="{F94FCDAC-57E9-D997-B860-F9216B5ED399}"/>
              </a:ext>
            </a:extLst>
          </p:cNvPr>
          <p:cNvPicPr>
            <a:picLocks noChangeAspect="1"/>
          </p:cNvPicPr>
          <p:nvPr/>
        </p:nvPicPr>
        <p:blipFill>
          <a:blip r:embed="rId3"/>
          <a:stretch>
            <a:fillRect/>
          </a:stretch>
        </p:blipFill>
        <p:spPr>
          <a:xfrm>
            <a:off x="904736" y="2922440"/>
            <a:ext cx="661066" cy="661066"/>
          </a:xfrm>
          <a:prstGeom prst="rect">
            <a:avLst/>
          </a:prstGeom>
        </p:spPr>
      </p:pic>
      <p:pic>
        <p:nvPicPr>
          <p:cNvPr id="21" name="Picture 20">
            <a:extLst>
              <a:ext uri="{FF2B5EF4-FFF2-40B4-BE49-F238E27FC236}">
                <a16:creationId xmlns:a16="http://schemas.microsoft.com/office/drawing/2014/main" id="{DBE07FC0-1104-8BA2-AB5C-35AC0828788A}"/>
              </a:ext>
            </a:extLst>
          </p:cNvPr>
          <p:cNvPicPr>
            <a:picLocks noChangeAspect="1"/>
          </p:cNvPicPr>
          <p:nvPr/>
        </p:nvPicPr>
        <p:blipFill>
          <a:blip r:embed="rId4"/>
          <a:stretch>
            <a:fillRect/>
          </a:stretch>
        </p:blipFill>
        <p:spPr>
          <a:xfrm>
            <a:off x="1682705" y="2912016"/>
            <a:ext cx="661067" cy="661067"/>
          </a:xfrm>
          <a:prstGeom prst="rect">
            <a:avLst/>
          </a:prstGeom>
        </p:spPr>
      </p:pic>
      <p:sp>
        <p:nvSpPr>
          <p:cNvPr id="22" name="Left Brace 21">
            <a:extLst>
              <a:ext uri="{FF2B5EF4-FFF2-40B4-BE49-F238E27FC236}">
                <a16:creationId xmlns:a16="http://schemas.microsoft.com/office/drawing/2014/main" id="{F0AB3CC2-A533-812D-1A08-AEBDEC02F58A}"/>
              </a:ext>
            </a:extLst>
          </p:cNvPr>
          <p:cNvSpPr/>
          <p:nvPr/>
        </p:nvSpPr>
        <p:spPr>
          <a:xfrm>
            <a:off x="4482119" y="2836712"/>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Left Brace 22">
            <a:extLst>
              <a:ext uri="{FF2B5EF4-FFF2-40B4-BE49-F238E27FC236}">
                <a16:creationId xmlns:a16="http://schemas.microsoft.com/office/drawing/2014/main" id="{65CA5608-5CFB-D115-B787-2C7171DA7B5B}"/>
              </a:ext>
            </a:extLst>
          </p:cNvPr>
          <p:cNvSpPr/>
          <p:nvPr/>
        </p:nvSpPr>
        <p:spPr>
          <a:xfrm rot="10800000">
            <a:off x="6959522" y="2836712"/>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4" name="Picture 23">
            <a:extLst>
              <a:ext uri="{FF2B5EF4-FFF2-40B4-BE49-F238E27FC236}">
                <a16:creationId xmlns:a16="http://schemas.microsoft.com/office/drawing/2014/main" id="{A943718D-B546-ACF1-9A01-C02518499C39}"/>
              </a:ext>
            </a:extLst>
          </p:cNvPr>
          <p:cNvPicPr>
            <a:picLocks noChangeAspect="1"/>
          </p:cNvPicPr>
          <p:nvPr/>
        </p:nvPicPr>
        <p:blipFill>
          <a:blip r:embed="rId2"/>
          <a:stretch>
            <a:fillRect/>
          </a:stretch>
        </p:blipFill>
        <p:spPr>
          <a:xfrm>
            <a:off x="5505896" y="2874388"/>
            <a:ext cx="673357" cy="673357"/>
          </a:xfrm>
          <a:prstGeom prst="rect">
            <a:avLst/>
          </a:prstGeom>
        </p:spPr>
      </p:pic>
      <p:pic>
        <p:nvPicPr>
          <p:cNvPr id="25" name="Picture 24">
            <a:extLst>
              <a:ext uri="{FF2B5EF4-FFF2-40B4-BE49-F238E27FC236}">
                <a16:creationId xmlns:a16="http://schemas.microsoft.com/office/drawing/2014/main" id="{51C2E3CB-9383-456B-14A0-4EF345B2D2EA}"/>
              </a:ext>
            </a:extLst>
          </p:cNvPr>
          <p:cNvPicPr>
            <a:picLocks noChangeAspect="1"/>
          </p:cNvPicPr>
          <p:nvPr/>
        </p:nvPicPr>
        <p:blipFill>
          <a:blip r:embed="rId3"/>
          <a:stretch>
            <a:fillRect/>
          </a:stretch>
        </p:blipFill>
        <p:spPr>
          <a:xfrm>
            <a:off x="6296157" y="2874388"/>
            <a:ext cx="661066" cy="661066"/>
          </a:xfrm>
          <a:prstGeom prst="rect">
            <a:avLst/>
          </a:prstGeom>
        </p:spPr>
      </p:pic>
      <p:pic>
        <p:nvPicPr>
          <p:cNvPr id="26" name="Picture 25">
            <a:extLst>
              <a:ext uri="{FF2B5EF4-FFF2-40B4-BE49-F238E27FC236}">
                <a16:creationId xmlns:a16="http://schemas.microsoft.com/office/drawing/2014/main" id="{EF210419-5C0F-7C20-63BC-68B24D361BAB}"/>
              </a:ext>
            </a:extLst>
          </p:cNvPr>
          <p:cNvPicPr>
            <a:picLocks noChangeAspect="1"/>
          </p:cNvPicPr>
          <p:nvPr/>
        </p:nvPicPr>
        <p:blipFill>
          <a:blip r:embed="rId4"/>
          <a:stretch>
            <a:fillRect/>
          </a:stretch>
        </p:blipFill>
        <p:spPr>
          <a:xfrm>
            <a:off x="4669399" y="2889893"/>
            <a:ext cx="661067" cy="661067"/>
          </a:xfrm>
          <a:prstGeom prst="rect">
            <a:avLst/>
          </a:prstGeom>
        </p:spPr>
      </p:pic>
      <p:sp>
        <p:nvSpPr>
          <p:cNvPr id="27" name="Left Brace 26">
            <a:extLst>
              <a:ext uri="{FF2B5EF4-FFF2-40B4-BE49-F238E27FC236}">
                <a16:creationId xmlns:a16="http://schemas.microsoft.com/office/drawing/2014/main" id="{20B5901C-BECE-EF99-1A1F-98718CCECAD6}"/>
              </a:ext>
            </a:extLst>
          </p:cNvPr>
          <p:cNvSpPr/>
          <p:nvPr/>
        </p:nvSpPr>
        <p:spPr>
          <a:xfrm>
            <a:off x="8044160" y="2903990"/>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Left Brace 27">
            <a:extLst>
              <a:ext uri="{FF2B5EF4-FFF2-40B4-BE49-F238E27FC236}">
                <a16:creationId xmlns:a16="http://schemas.microsoft.com/office/drawing/2014/main" id="{B5271CEC-EDD7-781F-7FC1-9D2FACA2CD59}"/>
              </a:ext>
            </a:extLst>
          </p:cNvPr>
          <p:cNvSpPr/>
          <p:nvPr/>
        </p:nvSpPr>
        <p:spPr>
          <a:xfrm rot="10800000">
            <a:off x="10521563" y="2903990"/>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9" name="Picture 28">
            <a:extLst>
              <a:ext uri="{FF2B5EF4-FFF2-40B4-BE49-F238E27FC236}">
                <a16:creationId xmlns:a16="http://schemas.microsoft.com/office/drawing/2014/main" id="{378ECD46-0F93-6E65-97AE-C98C2D2BBE96}"/>
              </a:ext>
            </a:extLst>
          </p:cNvPr>
          <p:cNvPicPr>
            <a:picLocks noChangeAspect="1"/>
          </p:cNvPicPr>
          <p:nvPr/>
        </p:nvPicPr>
        <p:blipFill>
          <a:blip r:embed="rId2"/>
          <a:stretch>
            <a:fillRect/>
          </a:stretch>
        </p:blipFill>
        <p:spPr>
          <a:xfrm>
            <a:off x="9823637" y="2963026"/>
            <a:ext cx="673357" cy="673357"/>
          </a:xfrm>
          <a:prstGeom prst="rect">
            <a:avLst/>
          </a:prstGeom>
        </p:spPr>
      </p:pic>
      <p:pic>
        <p:nvPicPr>
          <p:cNvPr id="30" name="Picture 29">
            <a:extLst>
              <a:ext uri="{FF2B5EF4-FFF2-40B4-BE49-F238E27FC236}">
                <a16:creationId xmlns:a16="http://schemas.microsoft.com/office/drawing/2014/main" id="{7AC86202-D2DB-7725-2EF5-814D6E16BBB4}"/>
              </a:ext>
            </a:extLst>
          </p:cNvPr>
          <p:cNvPicPr>
            <a:picLocks noChangeAspect="1"/>
          </p:cNvPicPr>
          <p:nvPr/>
        </p:nvPicPr>
        <p:blipFill>
          <a:blip r:embed="rId3"/>
          <a:stretch>
            <a:fillRect/>
          </a:stretch>
        </p:blipFill>
        <p:spPr>
          <a:xfrm>
            <a:off x="9050420" y="2958463"/>
            <a:ext cx="661066" cy="661066"/>
          </a:xfrm>
          <a:prstGeom prst="rect">
            <a:avLst/>
          </a:prstGeom>
        </p:spPr>
      </p:pic>
      <p:pic>
        <p:nvPicPr>
          <p:cNvPr id="31" name="Picture 30">
            <a:extLst>
              <a:ext uri="{FF2B5EF4-FFF2-40B4-BE49-F238E27FC236}">
                <a16:creationId xmlns:a16="http://schemas.microsoft.com/office/drawing/2014/main" id="{CE9C3C0E-6B8D-8317-162E-A1DC42B2A6F2}"/>
              </a:ext>
            </a:extLst>
          </p:cNvPr>
          <p:cNvPicPr>
            <a:picLocks noChangeAspect="1"/>
          </p:cNvPicPr>
          <p:nvPr/>
        </p:nvPicPr>
        <p:blipFill>
          <a:blip r:embed="rId4"/>
          <a:stretch>
            <a:fillRect/>
          </a:stretch>
        </p:blipFill>
        <p:spPr>
          <a:xfrm>
            <a:off x="8267618" y="2958462"/>
            <a:ext cx="661067" cy="661067"/>
          </a:xfrm>
          <a:prstGeom prst="rect">
            <a:avLst/>
          </a:prstGeom>
        </p:spPr>
      </p:pic>
      <p:sp>
        <p:nvSpPr>
          <p:cNvPr id="32" name="TextBox 31">
            <a:extLst>
              <a:ext uri="{FF2B5EF4-FFF2-40B4-BE49-F238E27FC236}">
                <a16:creationId xmlns:a16="http://schemas.microsoft.com/office/drawing/2014/main" id="{A8A30A08-E695-7A09-AA79-50A0F781A1DC}"/>
              </a:ext>
            </a:extLst>
          </p:cNvPr>
          <p:cNvSpPr txBox="1"/>
          <p:nvPr/>
        </p:nvSpPr>
        <p:spPr>
          <a:xfrm>
            <a:off x="676293" y="363794"/>
            <a:ext cx="11515707" cy="830997"/>
          </a:xfrm>
          <a:prstGeom prst="rect">
            <a:avLst/>
          </a:prstGeom>
          <a:noFill/>
        </p:spPr>
        <p:txBody>
          <a:bodyPr wrap="square" rtlCol="0">
            <a:spAutoFit/>
          </a:bodyPr>
          <a:lstStyle/>
          <a:p>
            <a:r>
              <a:rPr lang="en-US" sz="2400" dirty="0"/>
              <a:t>Meaning, independent of the order we take the </a:t>
            </a:r>
            <a:r>
              <a:rPr lang="en-US" sz="2400" dirty="0" err="1"/>
              <a:t>neighbours</a:t>
            </a:r>
            <a:r>
              <a:rPr lang="en-US" sz="2400" dirty="0"/>
              <a:t> of the source node, the AGGREGATE function should produce the same results (Permutation Invariant)</a:t>
            </a:r>
          </a:p>
        </p:txBody>
      </p:sp>
      <p:sp>
        <p:nvSpPr>
          <p:cNvPr id="33" name="TextBox 32">
            <a:extLst>
              <a:ext uri="{FF2B5EF4-FFF2-40B4-BE49-F238E27FC236}">
                <a16:creationId xmlns:a16="http://schemas.microsoft.com/office/drawing/2014/main" id="{1E911D9E-59E6-F542-7AC8-3B2AFCB5F9EB}"/>
              </a:ext>
            </a:extLst>
          </p:cNvPr>
          <p:cNvSpPr txBox="1"/>
          <p:nvPr/>
        </p:nvSpPr>
        <p:spPr>
          <a:xfrm>
            <a:off x="589935" y="4424516"/>
            <a:ext cx="10177435" cy="707886"/>
          </a:xfrm>
          <a:prstGeom prst="rect">
            <a:avLst/>
          </a:prstGeom>
          <a:noFill/>
        </p:spPr>
        <p:txBody>
          <a:bodyPr wrap="square" rtlCol="0">
            <a:spAutoFit/>
          </a:bodyPr>
          <a:lstStyle/>
          <a:p>
            <a:r>
              <a:rPr lang="en-US" sz="2000" dirty="0"/>
              <a:t>Nothing tells the first order of nodes is better the other combination of node order, this is the reason for Permutation Invariant Aggregation function selection.</a:t>
            </a:r>
          </a:p>
        </p:txBody>
      </p:sp>
    </p:spTree>
    <p:extLst>
      <p:ext uri="{BB962C8B-B14F-4D97-AF65-F5344CB8AC3E}">
        <p14:creationId xmlns:p14="http://schemas.microsoft.com/office/powerpoint/2010/main" val="3684743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4FDBA6-11A9-B883-D4A2-231AA8BE1C6B}"/>
              </a:ext>
            </a:extLst>
          </p:cNvPr>
          <p:cNvSpPr txBox="1"/>
          <p:nvPr/>
        </p:nvSpPr>
        <p:spPr>
          <a:xfrm>
            <a:off x="373626" y="294968"/>
            <a:ext cx="8416413" cy="461665"/>
          </a:xfrm>
          <a:prstGeom prst="rect">
            <a:avLst/>
          </a:prstGeom>
          <a:noFill/>
        </p:spPr>
        <p:txBody>
          <a:bodyPr wrap="square" rtlCol="0">
            <a:spAutoFit/>
          </a:bodyPr>
          <a:lstStyle/>
          <a:p>
            <a:r>
              <a:rPr lang="en-US" sz="2400" b="1" dirty="0"/>
              <a:t>Some Famous Permutation Invariant Aggregation Functions</a:t>
            </a:r>
          </a:p>
        </p:txBody>
      </p:sp>
      <p:sp>
        <p:nvSpPr>
          <p:cNvPr id="3" name="TextBox 2">
            <a:extLst>
              <a:ext uri="{FF2B5EF4-FFF2-40B4-BE49-F238E27FC236}">
                <a16:creationId xmlns:a16="http://schemas.microsoft.com/office/drawing/2014/main" id="{B59AB32F-1927-35D0-516E-B19BD36C11F8}"/>
              </a:ext>
            </a:extLst>
          </p:cNvPr>
          <p:cNvSpPr txBox="1"/>
          <p:nvPr/>
        </p:nvSpPr>
        <p:spPr>
          <a:xfrm>
            <a:off x="678426" y="973394"/>
            <a:ext cx="8691716" cy="1477328"/>
          </a:xfrm>
          <a:prstGeom prst="rect">
            <a:avLst/>
          </a:prstGeom>
          <a:noFill/>
        </p:spPr>
        <p:txBody>
          <a:bodyPr wrap="square" rtlCol="0">
            <a:spAutoFit/>
          </a:bodyPr>
          <a:lstStyle/>
          <a:p>
            <a:pPr marL="342900" indent="-342900">
              <a:buFont typeface="+mj-lt"/>
              <a:buAutoNum type="arabicPeriod"/>
            </a:pPr>
            <a:r>
              <a:rPr lang="en-US" dirty="0"/>
              <a:t>Summation -&gt;1+2+3=3+2+1=2+1+3=6</a:t>
            </a:r>
          </a:p>
          <a:p>
            <a:pPr marL="342900" indent="-342900">
              <a:buFont typeface="+mj-lt"/>
              <a:buAutoNum type="arabicPeriod"/>
            </a:pPr>
            <a:r>
              <a:rPr lang="en-US" dirty="0"/>
              <a:t>Mean -&gt; (1+2+3)/3=(3+2+1)/3=(2+1+3)=6/3=2</a:t>
            </a:r>
          </a:p>
          <a:p>
            <a:pPr marL="342900" indent="-342900">
              <a:buFont typeface="+mj-lt"/>
              <a:buAutoNum type="arabicPeriod"/>
            </a:pPr>
            <a:r>
              <a:rPr lang="en-US" dirty="0"/>
              <a:t>Min -&gt; min(1,2,3)=min(3,2,1)=min(2,1,3) = 1</a:t>
            </a:r>
          </a:p>
          <a:p>
            <a:pPr marL="342900" indent="-342900">
              <a:buFont typeface="+mj-lt"/>
              <a:buAutoNum type="arabicPeriod"/>
            </a:pPr>
            <a:r>
              <a:rPr lang="en-US" dirty="0"/>
              <a:t>Max -&gt; max(1,2,3)=max(3,2,1)=max(2,1,3) = 3</a:t>
            </a:r>
          </a:p>
          <a:p>
            <a:pPr marL="342900" indent="-342900">
              <a:buFont typeface="+mj-lt"/>
              <a:buAutoNum type="arabicPeriod"/>
            </a:pPr>
            <a:endParaRPr lang="en-US" dirty="0"/>
          </a:p>
        </p:txBody>
      </p:sp>
      <p:sp>
        <p:nvSpPr>
          <p:cNvPr id="4" name="TextBox 3">
            <a:extLst>
              <a:ext uri="{FF2B5EF4-FFF2-40B4-BE49-F238E27FC236}">
                <a16:creationId xmlns:a16="http://schemas.microsoft.com/office/drawing/2014/main" id="{8FBB49C7-B238-356B-2FE9-7E245F5EBDDA}"/>
              </a:ext>
            </a:extLst>
          </p:cNvPr>
          <p:cNvSpPr txBox="1"/>
          <p:nvPr/>
        </p:nvSpPr>
        <p:spPr>
          <a:xfrm>
            <a:off x="373626" y="2723535"/>
            <a:ext cx="7325032" cy="461665"/>
          </a:xfrm>
          <a:prstGeom prst="rect">
            <a:avLst/>
          </a:prstGeom>
          <a:noFill/>
        </p:spPr>
        <p:txBody>
          <a:bodyPr wrap="square" rtlCol="0">
            <a:spAutoFit/>
          </a:bodyPr>
          <a:lstStyle/>
          <a:p>
            <a:r>
              <a:rPr lang="en-US" sz="2400" b="1" dirty="0"/>
              <a:t>Hence lets define permutation invariant function AGG</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C36B034-40DD-9AEF-16CA-E1F831CB6BBB}"/>
                  </a:ext>
                </a:extLst>
              </p:cNvPr>
              <p:cNvSpPr txBox="1"/>
              <p:nvPr/>
            </p:nvSpPr>
            <p:spPr>
              <a:xfrm>
                <a:off x="0" y="2723535"/>
                <a:ext cx="11248104" cy="3654783"/>
              </a:xfrm>
              <a:prstGeom prst="rect">
                <a:avLst/>
              </a:prstGeom>
              <a:noFill/>
            </p:spPr>
            <p:txBody>
              <a:bodyPr wrap="square">
                <a:spAutoFit/>
              </a:bodyPr>
              <a:lstStyle/>
              <a:p>
                <a:pPr marL="0" marR="0">
                  <a:lnSpc>
                    <a:spcPct val="107000"/>
                  </a:lnSpc>
                  <a:spcBef>
                    <a:spcPts val="0"/>
                  </a:spcBef>
                  <a:spcAft>
                    <a:spcPts val="800"/>
                  </a:spcAft>
                </a:pPr>
                <a:r>
                  <a:rPr lang="en-US" sz="3600" b="1" i="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24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2400" b="1" i="1">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𝒎</m:t>
                          </m:r>
                        </m:e>
                        <m:sub>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𝒊</m:t>
                          </m:r>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 </m:t>
                          </m:r>
                        </m:sub>
                      </m:sSub>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𝑨𝑮𝑮</m:t>
                      </m:r>
                      <m:d>
                        <m:dPr>
                          <m:ctrlPr>
                            <a:rPr lang="en-US" sz="2400" b="1" i="1">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400" b="1" i="1">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𝒈</m:t>
                              </m:r>
                            </m:e>
                            <m:sub>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𝒋</m:t>
                              </m:r>
                            </m:sub>
                          </m:sSub>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𝒋</m:t>
                          </m:r>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b="1" i="1">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𝑵</m:t>
                              </m:r>
                            </m:e>
                            <m:sub>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𝒊</m:t>
                              </m:r>
                            </m:sub>
                          </m:sSub>
                        </m:e>
                      </m:d>
                    </m:oMath>
                  </m:oMathPara>
                </a14:m>
                <a:endParaRPr lang="en-US" sz="2400" b="1" i="1" dirty="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1" i="1" dirty="0">
                    <a:solidFill>
                      <a:srgbClr val="00B050"/>
                    </a:solidFill>
                    <a:latin typeface="Cambria Math" panose="02040503050406030204" pitchFamily="18" charset="0"/>
                    <a:ea typeface="Calibri" panose="020F0502020204030204" pitchFamily="34" charset="0"/>
                    <a:cs typeface="Times New Roman" panose="02020603050405020304" pitchFamily="18" charset="0"/>
                  </a:rPr>
                  <a:t>	</a:t>
                </a:r>
                <a:r>
                  <a:rPr lang="en-US" sz="2400" b="1" dirty="0">
                    <a:solidFill>
                      <a:srgbClr val="00B050"/>
                    </a:solidFill>
                    <a:effectLst/>
                    <a:ea typeface="Calibri" panose="020F0502020204030204" pitchFamily="34" charset="0"/>
                    <a:cs typeface="Times New Roman" panose="02020603050405020304" pitchFamily="18" charset="0"/>
                  </a:rPr>
                  <a:t> </a:t>
                </a:r>
                <a14:m>
                  <m:oMath xmlns:m="http://schemas.openxmlformats.org/officeDocument/2006/math">
                    <m:sSub>
                      <m:sSubPr>
                        <m:ctrlPr>
                          <a:rPr lang="en-US" sz="2400" b="1" i="1">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𝒎</m:t>
                        </m:r>
                      </m:e>
                      <m:sub>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𝒊</m:t>
                        </m:r>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 </m:t>
                        </m:r>
                      </m:sub>
                    </m:sSub>
                  </m:oMath>
                </a14:m>
                <a:r>
                  <a:rPr lang="en-US" sz="2400" b="1" i="1" dirty="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a:t> -     </a:t>
                </a:r>
                <a:r>
                  <a:rPr lang="en-US" sz="2400" dirty="0">
                    <a:latin typeface="Cambria Math" panose="02040503050406030204" pitchFamily="18" charset="0"/>
                    <a:ea typeface="Calibri" panose="020F0502020204030204" pitchFamily="34" charset="0"/>
                    <a:cs typeface="Times New Roman" panose="02020603050405020304" pitchFamily="18" charset="0"/>
                  </a:rPr>
                  <a:t>Combined message of </a:t>
                </a:r>
                <a:r>
                  <a:rPr lang="en-US" sz="2400" dirty="0" err="1">
                    <a:latin typeface="Cambria Math" panose="02040503050406030204" pitchFamily="18" charset="0"/>
                    <a:ea typeface="Calibri" panose="020F0502020204030204" pitchFamily="34" charset="0"/>
                    <a:cs typeface="Times New Roman" panose="02020603050405020304" pitchFamily="18" charset="0"/>
                  </a:rPr>
                  <a:t>neighbours</a:t>
                </a:r>
                <a:r>
                  <a:rPr lang="en-US" sz="2400" dirty="0">
                    <a:latin typeface="Cambria Math" panose="02040503050406030204" pitchFamily="18" charset="0"/>
                    <a:ea typeface="Calibri" panose="020F0502020204030204" pitchFamily="34" charset="0"/>
                    <a:cs typeface="Times New Roman" panose="02020603050405020304" pitchFamily="18" charset="0"/>
                  </a:rPr>
                  <a:t> of I</a:t>
                </a:r>
              </a:p>
              <a:p>
                <a:pPr marL="0" marR="0">
                  <a:lnSpc>
                    <a:spcPct val="107000"/>
                  </a:lnSpc>
                  <a:spcBef>
                    <a:spcPts val="0"/>
                  </a:spcBef>
                  <a:spcAft>
                    <a:spcPts val="800"/>
                  </a:spcAft>
                </a:pPr>
                <a:r>
                  <a:rPr lang="en-US" sz="2400" b="1" i="1" dirty="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a:t>	</a:t>
                </a:r>
                <a:r>
                  <a:rPr lang="en-US" sz="2400" b="1" dirty="0">
                    <a:solidFill>
                      <a:srgbClr val="00B050"/>
                    </a:solidFill>
                    <a:effectLst/>
                    <a:ea typeface="Calibri" panose="020F0502020204030204" pitchFamily="34" charset="0"/>
                    <a:cs typeface="Times New Roman" panose="02020603050405020304" pitchFamily="18" charset="0"/>
                  </a:rPr>
                  <a:t> </a:t>
                </a:r>
                <a14:m>
                  <m:oMath xmlns:m="http://schemas.openxmlformats.org/officeDocument/2006/math">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𝑨𝑮𝑮</m:t>
                    </m:r>
                  </m:oMath>
                </a14:m>
                <a:r>
                  <a:rPr lang="en-US" sz="2400" b="1" i="1" dirty="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a:t> – </a:t>
                </a:r>
                <a:r>
                  <a:rPr lang="en-US" sz="2400" dirty="0">
                    <a:effectLst/>
                    <a:latin typeface="Cambria Math" panose="02040503050406030204" pitchFamily="18" charset="0"/>
                    <a:ea typeface="Calibri" panose="020F0502020204030204" pitchFamily="34" charset="0"/>
                    <a:cs typeface="Times New Roman" panose="02020603050405020304" pitchFamily="18" charset="0"/>
                  </a:rPr>
                  <a:t>Can be any permutation invariant function (</a:t>
                </a:r>
                <a:r>
                  <a:rPr lang="en-US" sz="2400" dirty="0" err="1">
                    <a:effectLst/>
                    <a:latin typeface="Cambria Math" panose="02040503050406030204" pitchFamily="18" charset="0"/>
                    <a:ea typeface="Calibri" panose="020F0502020204030204" pitchFamily="34" charset="0"/>
                    <a:cs typeface="Times New Roman" panose="02020603050405020304" pitchFamily="18" charset="0"/>
                  </a:rPr>
                  <a:t>sum,mean,min</a:t>
                </a:r>
                <a:r>
                  <a:rPr lang="en-US" sz="2400" dirty="0">
                    <a:effectLst/>
                    <a:latin typeface="Cambria Math" panose="02040503050406030204" pitchFamily="18" charset="0"/>
                    <a:ea typeface="Calibri" panose="020F0502020204030204" pitchFamily="34" charset="0"/>
                    <a:cs typeface="Times New Roman" panose="02020603050405020304" pitchFamily="18" charset="0"/>
                  </a:rPr>
                  <a:t> ,max </a:t>
                </a:r>
                <a:r>
                  <a:rPr lang="en-US" sz="2400" dirty="0" err="1">
                    <a:effectLst/>
                    <a:latin typeface="Cambria Math" panose="02040503050406030204" pitchFamily="18" charset="0"/>
                    <a:ea typeface="Calibri" panose="020F0502020204030204" pitchFamily="34" charset="0"/>
                    <a:cs typeface="Times New Roman" panose="02020603050405020304" pitchFamily="18" charset="0"/>
                  </a:rPr>
                  <a:t>etc</a:t>
                </a:r>
                <a:r>
                  <a:rPr lang="en-US" sz="2400" dirty="0">
                    <a:effectLst/>
                    <a:latin typeface="Cambria Math" panose="02040503050406030204" pitchFamily="18"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2400" b="1" i="1" dirty="0">
                    <a:solidFill>
                      <a:srgbClr val="00B050"/>
                    </a:solidFill>
                    <a:latin typeface="Cambria Math" panose="02040503050406030204" pitchFamily="18" charset="0"/>
                    <a:ea typeface="Calibri" panose="020F0502020204030204" pitchFamily="34" charset="0"/>
                    <a:cs typeface="Times New Roman" panose="02020603050405020304" pitchFamily="18" charset="0"/>
                  </a:rPr>
                  <a:t>	</a:t>
                </a:r>
                <a:r>
                  <a:rPr lang="en-US" sz="2400" b="1" dirty="0">
                    <a:solidFill>
                      <a:srgbClr val="00B050"/>
                    </a:solidFill>
                    <a:effectLst/>
                    <a:ea typeface="Calibri" panose="020F0502020204030204" pitchFamily="34" charset="0"/>
                    <a:cs typeface="Times New Roman" panose="02020603050405020304" pitchFamily="18" charset="0"/>
                  </a:rPr>
                  <a:t> </a:t>
                </a:r>
                <a14:m>
                  <m:oMath xmlns:m="http://schemas.openxmlformats.org/officeDocument/2006/math">
                    <m:sSub>
                      <m:sSubPr>
                        <m:ctrlPr>
                          <a:rPr lang="en-US" sz="2400" b="1" i="1">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𝒈</m:t>
                        </m:r>
                      </m:e>
                      <m:sub>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𝒋</m:t>
                        </m:r>
                      </m:sub>
                    </m:sSub>
                  </m:oMath>
                </a14:m>
                <a:r>
                  <a:rPr lang="en-US" sz="2400" b="1" i="1" dirty="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a:t>   -     </a:t>
                </a:r>
                <a:r>
                  <a:rPr lang="en-US" sz="2400" dirty="0">
                    <a:effectLst/>
                    <a:latin typeface="Cambria Math" panose="02040503050406030204" pitchFamily="18" charset="0"/>
                    <a:ea typeface="Calibri" panose="020F0502020204030204" pitchFamily="34" charset="0"/>
                    <a:cs typeface="Times New Roman" panose="02020603050405020304" pitchFamily="18" charset="0"/>
                  </a:rPr>
                  <a:t>Transformed features of the </a:t>
                </a:r>
                <a:r>
                  <a:rPr lang="en-US" sz="2400" dirty="0" err="1">
                    <a:effectLst/>
                    <a:latin typeface="Cambria Math" panose="02040503050406030204" pitchFamily="18" charset="0"/>
                    <a:ea typeface="Calibri" panose="020F0502020204030204" pitchFamily="34" charset="0"/>
                    <a:cs typeface="Times New Roman" panose="02020603050405020304" pitchFamily="18" charset="0"/>
                  </a:rPr>
                  <a:t>neighbour</a:t>
                </a:r>
                <a:r>
                  <a:rPr lang="en-US" sz="2400" dirty="0">
                    <a:effectLst/>
                    <a:latin typeface="Cambria Math" panose="02040503050406030204" pitchFamily="18" charset="0"/>
                    <a:ea typeface="Calibri" panose="020F0502020204030204" pitchFamily="34" charset="0"/>
                    <a:cs typeface="Times New Roman" panose="02020603050405020304" pitchFamily="18" charset="0"/>
                  </a:rPr>
                  <a:t> nodes</a:t>
                </a:r>
              </a:p>
              <a:p>
                <a:pPr marL="0" marR="0">
                  <a:lnSpc>
                    <a:spcPct val="107000"/>
                  </a:lnSpc>
                  <a:spcBef>
                    <a:spcPts val="0"/>
                  </a:spcBef>
                  <a:spcAft>
                    <a:spcPts val="800"/>
                  </a:spcAft>
                </a:pPr>
                <a:r>
                  <a:rPr lang="en-US" sz="2400" b="1" i="1" dirty="0">
                    <a:solidFill>
                      <a:srgbClr val="00B050"/>
                    </a:solidFill>
                    <a:latin typeface="Cambria Math" panose="02040503050406030204" pitchFamily="18" charset="0"/>
                    <a:ea typeface="Calibri" panose="020F0502020204030204" pitchFamily="34" charset="0"/>
                    <a:cs typeface="Times New Roman" panose="02020603050405020304" pitchFamily="18" charset="0"/>
                  </a:rPr>
                  <a:t>	</a:t>
                </a:r>
                <a:r>
                  <a:rPr lang="en-US" sz="2400" b="1" dirty="0">
                    <a:solidFill>
                      <a:srgbClr val="00B050"/>
                    </a:solidFill>
                    <a:effectLst/>
                    <a:ea typeface="Calibri" panose="020F0502020204030204" pitchFamily="34" charset="0"/>
                    <a:cs typeface="Times New Roman" panose="02020603050405020304" pitchFamily="18" charset="0"/>
                  </a:rPr>
                  <a:t> </a:t>
                </a:r>
                <a14:m>
                  <m:oMath xmlns:m="http://schemas.openxmlformats.org/officeDocument/2006/math">
                    <m:sSub>
                      <m:sSubPr>
                        <m:ctrlPr>
                          <a:rPr lang="en-US" sz="2400" b="1" i="1">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𝑵</m:t>
                        </m:r>
                      </m:e>
                      <m:sub>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𝒊</m:t>
                        </m:r>
                      </m:sub>
                    </m:sSub>
                  </m:oMath>
                </a14:m>
                <a:r>
                  <a:rPr lang="en-US" sz="2400" b="1" i="1" dirty="0">
                    <a:solidFill>
                      <a:srgbClr val="00B050"/>
                    </a:solidFill>
                    <a:latin typeface="Cambria Math" panose="02040503050406030204" pitchFamily="18" charset="0"/>
                    <a:ea typeface="Calibri" panose="020F0502020204030204" pitchFamily="34" charset="0"/>
                    <a:cs typeface="Times New Roman" panose="02020603050405020304" pitchFamily="18" charset="0"/>
                  </a:rPr>
                  <a:t> -       </a:t>
                </a:r>
                <a:r>
                  <a:rPr lang="en-US" sz="2400" dirty="0" err="1">
                    <a:latin typeface="Cambria Math" panose="02040503050406030204" pitchFamily="18" charset="0"/>
                    <a:ea typeface="Calibri" panose="020F0502020204030204" pitchFamily="34" charset="0"/>
                    <a:cs typeface="Times New Roman" panose="02020603050405020304" pitchFamily="18" charset="0"/>
                  </a:rPr>
                  <a:t>Neigbourhood</a:t>
                </a:r>
                <a:r>
                  <a:rPr lang="en-US" sz="2400" dirty="0">
                    <a:latin typeface="Cambria Math" panose="02040503050406030204" pitchFamily="18" charset="0"/>
                    <a:ea typeface="Calibri" panose="020F0502020204030204" pitchFamily="34" charset="0"/>
                    <a:cs typeface="Times New Roman" panose="02020603050405020304" pitchFamily="18" charset="0"/>
                  </a:rPr>
                  <a:t> nodes of node </a:t>
                </a:r>
                <a:r>
                  <a:rPr lang="en-US" sz="2400" dirty="0" err="1">
                    <a:latin typeface="Cambria Math" panose="02040503050406030204" pitchFamily="18" charset="0"/>
                    <a:ea typeface="Calibri" panose="020F0502020204030204" pitchFamily="34" charset="0"/>
                    <a:cs typeface="Times New Roman" panose="02020603050405020304" pitchFamily="18" charset="0"/>
                  </a:rPr>
                  <a:t>i</a:t>
                </a:r>
                <a:br>
                  <a:rPr lang="en-US" sz="2400" b="1" i="1" dirty="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a:br>
                <a:endParaRPr lang="en-US" sz="24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9C36B034-40DD-9AEF-16CA-E1F831CB6BBB}"/>
                  </a:ext>
                </a:extLst>
              </p:cNvPr>
              <p:cNvSpPr txBox="1">
                <a:spLocks noRot="1" noChangeAspect="1" noMove="1" noResize="1" noEditPoints="1" noAdjustHandles="1" noChangeArrowheads="1" noChangeShapeType="1" noTextEdit="1"/>
              </p:cNvSpPr>
              <p:nvPr/>
            </p:nvSpPr>
            <p:spPr>
              <a:xfrm>
                <a:off x="0" y="2723535"/>
                <a:ext cx="11248104" cy="3654783"/>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93252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BCB59-4702-614F-A1F1-DCB815E08B39}"/>
              </a:ext>
            </a:extLst>
          </p:cNvPr>
          <p:cNvSpPr>
            <a:spLocks noGrp="1"/>
          </p:cNvSpPr>
          <p:nvPr>
            <p:ph type="ctrTitle"/>
          </p:nvPr>
        </p:nvSpPr>
        <p:spPr/>
        <p:txBody>
          <a:bodyPr/>
          <a:lstStyle/>
          <a:p>
            <a:r>
              <a:rPr lang="en-US" dirty="0"/>
              <a:t>Lets start from the Basics</a:t>
            </a:r>
          </a:p>
        </p:txBody>
      </p:sp>
      <p:sp>
        <p:nvSpPr>
          <p:cNvPr id="3" name="Subtitle 2">
            <a:extLst>
              <a:ext uri="{FF2B5EF4-FFF2-40B4-BE49-F238E27FC236}">
                <a16:creationId xmlns:a16="http://schemas.microsoft.com/office/drawing/2014/main" id="{048730A2-A2C5-5947-F9A6-71F427818B98}"/>
              </a:ext>
            </a:extLst>
          </p:cNvPr>
          <p:cNvSpPr>
            <a:spLocks noGrp="1"/>
          </p:cNvSpPr>
          <p:nvPr>
            <p:ph type="subTitle" idx="1"/>
          </p:nvPr>
        </p:nvSpPr>
        <p:spPr/>
        <p:txBody>
          <a:bodyPr/>
          <a:lstStyle/>
          <a:p>
            <a:r>
              <a:rPr lang="en-US" dirty="0"/>
              <a:t>Graphs and basic definitions</a:t>
            </a:r>
          </a:p>
        </p:txBody>
      </p:sp>
    </p:spTree>
    <p:extLst>
      <p:ext uri="{BB962C8B-B14F-4D97-AF65-F5344CB8AC3E}">
        <p14:creationId xmlns:p14="http://schemas.microsoft.com/office/powerpoint/2010/main" val="3796413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EDE782-1762-5D9D-2C5C-E51E2E47FB03}"/>
              </a:ext>
            </a:extLst>
          </p:cNvPr>
          <p:cNvSpPr txBox="1"/>
          <p:nvPr/>
        </p:nvSpPr>
        <p:spPr>
          <a:xfrm>
            <a:off x="206477" y="324465"/>
            <a:ext cx="4994788" cy="461665"/>
          </a:xfrm>
          <a:prstGeom prst="rect">
            <a:avLst/>
          </a:prstGeom>
          <a:noFill/>
        </p:spPr>
        <p:txBody>
          <a:bodyPr wrap="square" rtlCol="0">
            <a:spAutoFit/>
          </a:bodyPr>
          <a:lstStyle/>
          <a:p>
            <a:r>
              <a:rPr lang="en-US" sz="2400" b="1" dirty="0"/>
              <a:t>To Recap</a:t>
            </a:r>
          </a:p>
        </p:txBody>
      </p:sp>
      <p:sp>
        <p:nvSpPr>
          <p:cNvPr id="4" name="TextBox 3">
            <a:extLst>
              <a:ext uri="{FF2B5EF4-FFF2-40B4-BE49-F238E27FC236}">
                <a16:creationId xmlns:a16="http://schemas.microsoft.com/office/drawing/2014/main" id="{06F85C41-74F1-3E46-4022-0E169ED6B4B5}"/>
              </a:ext>
            </a:extLst>
          </p:cNvPr>
          <p:cNvSpPr txBox="1"/>
          <p:nvPr/>
        </p:nvSpPr>
        <p:spPr>
          <a:xfrm>
            <a:off x="314632" y="1042219"/>
            <a:ext cx="10953136" cy="369332"/>
          </a:xfrm>
          <a:prstGeom prst="rect">
            <a:avLst/>
          </a:prstGeom>
          <a:noFill/>
        </p:spPr>
        <p:txBody>
          <a:bodyPr wrap="square" rtlCol="0">
            <a:spAutoFit/>
          </a:bodyPr>
          <a:lstStyle/>
          <a:p>
            <a:r>
              <a:rPr lang="en-US" dirty="0"/>
              <a:t>We perform message passing by transforming the features first.</a:t>
            </a:r>
          </a:p>
        </p:txBody>
      </p:sp>
      <p:sp>
        <p:nvSpPr>
          <p:cNvPr id="15" name="TextBox 14">
            <a:extLst>
              <a:ext uri="{FF2B5EF4-FFF2-40B4-BE49-F238E27FC236}">
                <a16:creationId xmlns:a16="http://schemas.microsoft.com/office/drawing/2014/main" id="{DF98409F-5D3B-6F47-54DA-62F7893B4FE1}"/>
              </a:ext>
            </a:extLst>
          </p:cNvPr>
          <p:cNvSpPr txBox="1"/>
          <p:nvPr/>
        </p:nvSpPr>
        <p:spPr>
          <a:xfrm>
            <a:off x="314632" y="4079143"/>
            <a:ext cx="9045678" cy="369332"/>
          </a:xfrm>
          <a:prstGeom prst="rect">
            <a:avLst/>
          </a:prstGeom>
          <a:noFill/>
        </p:spPr>
        <p:txBody>
          <a:bodyPr wrap="square" rtlCol="0">
            <a:spAutoFit/>
          </a:bodyPr>
          <a:lstStyle/>
          <a:p>
            <a:r>
              <a:rPr lang="en-US" dirty="0"/>
              <a:t>Then we aggregate the messages by using a permutation invariant function</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18AC557-9584-9505-6808-95FCC420F680}"/>
                  </a:ext>
                </a:extLst>
              </p:cNvPr>
              <p:cNvSpPr txBox="1"/>
              <p:nvPr/>
            </p:nvSpPr>
            <p:spPr>
              <a:xfrm>
                <a:off x="2323024" y="4747480"/>
                <a:ext cx="6096000" cy="52309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𝒎</m:t>
                          </m:r>
                        </m:e>
                        <m:sub>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𝒊</m:t>
                          </m:r>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 </m:t>
                          </m:r>
                        </m:sub>
                      </m:sSub>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𝑨𝑮𝑮</m:t>
                      </m:r>
                      <m:d>
                        <m:dPr>
                          <m:ctrlPr>
                            <a:rPr lang="en-US" sz="2400" b="1" i="1">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400" b="1" i="1">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𝒈</m:t>
                              </m:r>
                            </m:e>
                            <m:sub>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𝒋</m:t>
                              </m:r>
                            </m:sub>
                          </m:sSub>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𝒋</m:t>
                          </m:r>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b="1" i="1">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𝑵</m:t>
                              </m:r>
                            </m:e>
                            <m:sub>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𝒊</m:t>
                              </m:r>
                            </m:sub>
                          </m:sSub>
                        </m:e>
                      </m:d>
                    </m:oMath>
                  </m:oMathPara>
                </a14:m>
                <a:endParaRPr lang="en-US" dirty="0"/>
              </a:p>
            </p:txBody>
          </p:sp>
        </mc:Choice>
        <mc:Fallback xmlns="">
          <p:sp>
            <p:nvSpPr>
              <p:cNvPr id="17" name="TextBox 16">
                <a:extLst>
                  <a:ext uri="{FF2B5EF4-FFF2-40B4-BE49-F238E27FC236}">
                    <a16:creationId xmlns:a16="http://schemas.microsoft.com/office/drawing/2014/main" id="{318AC557-9584-9505-6808-95FCC420F680}"/>
                  </a:ext>
                </a:extLst>
              </p:cNvPr>
              <p:cNvSpPr txBox="1">
                <a:spLocks noRot="1" noChangeAspect="1" noMove="1" noResize="1" noEditPoints="1" noAdjustHandles="1" noChangeArrowheads="1" noChangeShapeType="1" noTextEdit="1"/>
              </p:cNvSpPr>
              <p:nvPr/>
            </p:nvSpPr>
            <p:spPr>
              <a:xfrm>
                <a:off x="2323024" y="4747480"/>
                <a:ext cx="6096000" cy="523092"/>
              </a:xfrm>
              <a:prstGeom prst="rect">
                <a:avLst/>
              </a:prstGeom>
              <a:blipFill>
                <a:blip r:embed="rId2"/>
                <a:stretch>
                  <a:fillRect/>
                </a:stretch>
              </a:blipFill>
            </p:spPr>
            <p:txBody>
              <a:bodyPr/>
              <a:lstStyle/>
              <a:p>
                <a:r>
                  <a:rPr lang="en-US">
                    <a:noFill/>
                  </a:rPr>
                  <a:t> </a:t>
                </a:r>
              </a:p>
            </p:txBody>
          </p:sp>
        </mc:Fallback>
      </mc:AlternateContent>
      <p:pic>
        <p:nvPicPr>
          <p:cNvPr id="18" name="Picture 17">
            <a:extLst>
              <a:ext uri="{FF2B5EF4-FFF2-40B4-BE49-F238E27FC236}">
                <a16:creationId xmlns:a16="http://schemas.microsoft.com/office/drawing/2014/main" id="{E4AFD3EF-E68B-0DC3-F9B0-CA16C41487D9}"/>
              </a:ext>
            </a:extLst>
          </p:cNvPr>
          <p:cNvPicPr>
            <a:picLocks noChangeAspect="1"/>
          </p:cNvPicPr>
          <p:nvPr/>
        </p:nvPicPr>
        <p:blipFill>
          <a:blip r:embed="rId3"/>
          <a:stretch>
            <a:fillRect/>
          </a:stretch>
        </p:blipFill>
        <p:spPr>
          <a:xfrm>
            <a:off x="5201265" y="1667640"/>
            <a:ext cx="661066" cy="661066"/>
          </a:xfrm>
          <a:prstGeom prst="rect">
            <a:avLst/>
          </a:prstGeom>
        </p:spPr>
      </p:pic>
      <p:pic>
        <p:nvPicPr>
          <p:cNvPr id="19" name="Picture 18">
            <a:extLst>
              <a:ext uri="{FF2B5EF4-FFF2-40B4-BE49-F238E27FC236}">
                <a16:creationId xmlns:a16="http://schemas.microsoft.com/office/drawing/2014/main" id="{9D0FD7D7-A44A-5D5C-7C11-6B6E3AE0DC4A}"/>
              </a:ext>
            </a:extLst>
          </p:cNvPr>
          <p:cNvPicPr>
            <a:picLocks noChangeAspect="1"/>
          </p:cNvPicPr>
          <p:nvPr/>
        </p:nvPicPr>
        <p:blipFill>
          <a:blip r:embed="rId4"/>
          <a:stretch>
            <a:fillRect/>
          </a:stretch>
        </p:blipFill>
        <p:spPr>
          <a:xfrm>
            <a:off x="3879881" y="2715790"/>
            <a:ext cx="661066" cy="661066"/>
          </a:xfrm>
          <a:prstGeom prst="rect">
            <a:avLst/>
          </a:prstGeom>
        </p:spPr>
      </p:pic>
      <p:pic>
        <p:nvPicPr>
          <p:cNvPr id="20" name="Picture 19">
            <a:extLst>
              <a:ext uri="{FF2B5EF4-FFF2-40B4-BE49-F238E27FC236}">
                <a16:creationId xmlns:a16="http://schemas.microsoft.com/office/drawing/2014/main" id="{C4B922CB-1699-7068-834D-176B6494DCEC}"/>
              </a:ext>
            </a:extLst>
          </p:cNvPr>
          <p:cNvPicPr>
            <a:picLocks noChangeAspect="1"/>
          </p:cNvPicPr>
          <p:nvPr/>
        </p:nvPicPr>
        <p:blipFill>
          <a:blip r:embed="rId5"/>
          <a:stretch>
            <a:fillRect/>
          </a:stretch>
        </p:blipFill>
        <p:spPr>
          <a:xfrm>
            <a:off x="5097207" y="3180842"/>
            <a:ext cx="661066" cy="661066"/>
          </a:xfrm>
          <a:prstGeom prst="rect">
            <a:avLst/>
          </a:prstGeom>
        </p:spPr>
      </p:pic>
      <p:pic>
        <p:nvPicPr>
          <p:cNvPr id="21" name="Picture 20">
            <a:extLst>
              <a:ext uri="{FF2B5EF4-FFF2-40B4-BE49-F238E27FC236}">
                <a16:creationId xmlns:a16="http://schemas.microsoft.com/office/drawing/2014/main" id="{BD57ED4F-F267-7D96-B152-86DD39D43950}"/>
              </a:ext>
            </a:extLst>
          </p:cNvPr>
          <p:cNvPicPr>
            <a:picLocks noChangeAspect="1"/>
          </p:cNvPicPr>
          <p:nvPr/>
        </p:nvPicPr>
        <p:blipFill>
          <a:blip r:embed="rId6"/>
          <a:stretch>
            <a:fillRect/>
          </a:stretch>
        </p:blipFill>
        <p:spPr>
          <a:xfrm>
            <a:off x="6578932" y="2777720"/>
            <a:ext cx="661067" cy="661067"/>
          </a:xfrm>
          <a:prstGeom prst="rect">
            <a:avLst/>
          </a:prstGeom>
        </p:spPr>
      </p:pic>
      <p:cxnSp>
        <p:nvCxnSpPr>
          <p:cNvPr id="22" name="Straight Arrow Connector 21">
            <a:extLst>
              <a:ext uri="{FF2B5EF4-FFF2-40B4-BE49-F238E27FC236}">
                <a16:creationId xmlns:a16="http://schemas.microsoft.com/office/drawing/2014/main" id="{A0EC1559-AC38-05C4-B0F3-E987CFC35527}"/>
              </a:ext>
            </a:extLst>
          </p:cNvPr>
          <p:cNvCxnSpPr>
            <a:cxnSpLocks/>
          </p:cNvCxnSpPr>
          <p:nvPr/>
        </p:nvCxnSpPr>
        <p:spPr>
          <a:xfrm flipV="1">
            <a:off x="4540947" y="2232750"/>
            <a:ext cx="733666" cy="562942"/>
          </a:xfrm>
          <a:prstGeom prst="straightConnector1">
            <a:avLst/>
          </a:prstGeom>
          <a:ln w="38100">
            <a:solidFill>
              <a:schemeClr val="bg2">
                <a:lumMod val="1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ED0A1F1-53BD-4030-ECEF-1DC8E19532A8}"/>
              </a:ext>
            </a:extLst>
          </p:cNvPr>
          <p:cNvCxnSpPr>
            <a:cxnSpLocks/>
            <a:stCxn id="20" idx="0"/>
          </p:cNvCxnSpPr>
          <p:nvPr/>
        </p:nvCxnSpPr>
        <p:spPr>
          <a:xfrm flipV="1">
            <a:off x="5427740" y="2328706"/>
            <a:ext cx="0" cy="852136"/>
          </a:xfrm>
          <a:prstGeom prst="straightConnector1">
            <a:avLst/>
          </a:prstGeom>
          <a:ln w="38100">
            <a:solidFill>
              <a:schemeClr val="bg2">
                <a:lumMod val="1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775BC52-030F-E8F6-42CA-3494C24B4707}"/>
              </a:ext>
            </a:extLst>
          </p:cNvPr>
          <p:cNvCxnSpPr>
            <a:cxnSpLocks/>
          </p:cNvCxnSpPr>
          <p:nvPr/>
        </p:nvCxnSpPr>
        <p:spPr>
          <a:xfrm flipH="1" flipV="1">
            <a:off x="5789730" y="2264720"/>
            <a:ext cx="863042" cy="513000"/>
          </a:xfrm>
          <a:prstGeom prst="straightConnector1">
            <a:avLst/>
          </a:prstGeom>
          <a:ln w="38100">
            <a:solidFill>
              <a:schemeClr val="bg2">
                <a:lumMod val="10000"/>
              </a:schemeClr>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6AC6EE7-4477-A117-0502-B51C1771CC15}"/>
                  </a:ext>
                </a:extLst>
              </p:cNvPr>
              <p:cNvSpPr txBox="1"/>
              <p:nvPr/>
            </p:nvSpPr>
            <p:spPr>
              <a:xfrm>
                <a:off x="4198913" y="2232134"/>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836967"/>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𝒈</m:t>
                          </m:r>
                        </m:e>
                        <m:sub>
                          <m:r>
                            <a:rPr lang="en-US" sz="2000" b="1" i="1" smtClean="0">
                              <a:latin typeface="Cambria Math" panose="02040503050406030204" pitchFamily="18" charset="0"/>
                            </a:rPr>
                            <m:t>𝟐</m:t>
                          </m:r>
                        </m:sub>
                      </m:sSub>
                    </m:oMath>
                  </m:oMathPara>
                </a14:m>
                <a:endParaRPr lang="en-US" sz="2000" b="1" i="1" dirty="0"/>
              </a:p>
            </p:txBody>
          </p:sp>
        </mc:Choice>
        <mc:Fallback xmlns="">
          <p:sp>
            <p:nvSpPr>
              <p:cNvPr id="25" name="TextBox 24">
                <a:extLst>
                  <a:ext uri="{FF2B5EF4-FFF2-40B4-BE49-F238E27FC236}">
                    <a16:creationId xmlns:a16="http://schemas.microsoft.com/office/drawing/2014/main" id="{66AC6EE7-4477-A117-0502-B51C1771CC15}"/>
                  </a:ext>
                </a:extLst>
              </p:cNvPr>
              <p:cNvSpPr txBox="1">
                <a:spLocks noRot="1" noChangeAspect="1" noMove="1" noResize="1" noEditPoints="1" noAdjustHandles="1" noChangeArrowheads="1" noChangeShapeType="1" noTextEdit="1"/>
              </p:cNvSpPr>
              <p:nvPr/>
            </p:nvSpPr>
            <p:spPr>
              <a:xfrm>
                <a:off x="4198913" y="2232134"/>
                <a:ext cx="530942" cy="400110"/>
              </a:xfrm>
              <a:prstGeom prst="rect">
                <a:avLst/>
              </a:prstGeom>
              <a:blipFill>
                <a:blip r:embed="rId7"/>
                <a:stretch>
                  <a:fillRect b="-75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6A25C0C-42AB-B4E7-D367-28ACA10C07A3}"/>
                  </a:ext>
                </a:extLst>
              </p:cNvPr>
              <p:cNvSpPr txBox="1"/>
              <p:nvPr/>
            </p:nvSpPr>
            <p:spPr>
              <a:xfrm>
                <a:off x="5477336" y="2595637"/>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𝒈</m:t>
                          </m:r>
                        </m:e>
                        <m:sub>
                          <m:r>
                            <a:rPr lang="en-US" sz="2000" b="1" i="1" smtClean="0">
                              <a:solidFill>
                                <a:schemeClr val="tx1"/>
                              </a:solidFill>
                              <a:latin typeface="Cambria Math" panose="02040503050406030204" pitchFamily="18" charset="0"/>
                            </a:rPr>
                            <m:t>𝟑</m:t>
                          </m:r>
                        </m:sub>
                      </m:sSub>
                    </m:oMath>
                  </m:oMathPara>
                </a14:m>
                <a:endParaRPr lang="en-US" sz="2000" b="1" i="1" dirty="0"/>
              </a:p>
            </p:txBody>
          </p:sp>
        </mc:Choice>
        <mc:Fallback xmlns="">
          <p:sp>
            <p:nvSpPr>
              <p:cNvPr id="26" name="TextBox 25">
                <a:extLst>
                  <a:ext uri="{FF2B5EF4-FFF2-40B4-BE49-F238E27FC236}">
                    <a16:creationId xmlns:a16="http://schemas.microsoft.com/office/drawing/2014/main" id="{56A25C0C-42AB-B4E7-D367-28ACA10C07A3}"/>
                  </a:ext>
                </a:extLst>
              </p:cNvPr>
              <p:cNvSpPr txBox="1">
                <a:spLocks noRot="1" noChangeAspect="1" noMove="1" noResize="1" noEditPoints="1" noAdjustHandles="1" noChangeArrowheads="1" noChangeShapeType="1" noTextEdit="1"/>
              </p:cNvSpPr>
              <p:nvPr/>
            </p:nvSpPr>
            <p:spPr>
              <a:xfrm>
                <a:off x="5477336" y="2595637"/>
                <a:ext cx="530942" cy="400110"/>
              </a:xfrm>
              <a:prstGeom prst="rect">
                <a:avLst/>
              </a:prstGeom>
              <a:blipFill>
                <a:blip r:embed="rId8"/>
                <a:stretch>
                  <a:fillRect b="-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20CF568-AD55-907A-0FA8-71B681C5AFF4}"/>
                  </a:ext>
                </a:extLst>
              </p:cNvPr>
              <p:cNvSpPr txBox="1"/>
              <p:nvPr/>
            </p:nvSpPr>
            <p:spPr>
              <a:xfrm>
                <a:off x="6218182" y="2106130"/>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𝒈</m:t>
                          </m:r>
                        </m:e>
                        <m:sub>
                          <m:r>
                            <a:rPr lang="en-US" sz="2000" b="1" i="1" smtClean="0">
                              <a:solidFill>
                                <a:schemeClr val="tx1"/>
                              </a:solidFill>
                              <a:latin typeface="Cambria Math" panose="02040503050406030204" pitchFamily="18" charset="0"/>
                            </a:rPr>
                            <m:t>𝟒</m:t>
                          </m:r>
                        </m:sub>
                      </m:sSub>
                    </m:oMath>
                  </m:oMathPara>
                </a14:m>
                <a:endParaRPr lang="en-US" sz="2000" b="1" i="1" dirty="0">
                  <a:solidFill>
                    <a:schemeClr val="tx1"/>
                  </a:solidFill>
                </a:endParaRPr>
              </a:p>
            </p:txBody>
          </p:sp>
        </mc:Choice>
        <mc:Fallback xmlns="">
          <p:sp>
            <p:nvSpPr>
              <p:cNvPr id="27" name="TextBox 26">
                <a:extLst>
                  <a:ext uri="{FF2B5EF4-FFF2-40B4-BE49-F238E27FC236}">
                    <a16:creationId xmlns:a16="http://schemas.microsoft.com/office/drawing/2014/main" id="{F20CF568-AD55-907A-0FA8-71B681C5AFF4}"/>
                  </a:ext>
                </a:extLst>
              </p:cNvPr>
              <p:cNvSpPr txBox="1">
                <a:spLocks noRot="1" noChangeAspect="1" noMove="1" noResize="1" noEditPoints="1" noAdjustHandles="1" noChangeArrowheads="1" noChangeShapeType="1" noTextEdit="1"/>
              </p:cNvSpPr>
              <p:nvPr/>
            </p:nvSpPr>
            <p:spPr>
              <a:xfrm>
                <a:off x="6218182" y="2106130"/>
                <a:ext cx="530942" cy="400110"/>
              </a:xfrm>
              <a:prstGeom prst="rect">
                <a:avLst/>
              </a:prstGeom>
              <a:blipFill>
                <a:blip r:embed="rId9"/>
                <a:stretch>
                  <a:fillRect b="-7576"/>
                </a:stretch>
              </a:blipFill>
            </p:spPr>
            <p:txBody>
              <a:bodyPr/>
              <a:lstStyle/>
              <a:p>
                <a:r>
                  <a:rPr lang="en-US">
                    <a:noFill/>
                  </a:rPr>
                  <a:t> </a:t>
                </a:r>
              </a:p>
            </p:txBody>
          </p:sp>
        </mc:Fallback>
      </mc:AlternateContent>
    </p:spTree>
    <p:extLst>
      <p:ext uri="{BB962C8B-B14F-4D97-AF65-F5344CB8AC3E}">
        <p14:creationId xmlns:p14="http://schemas.microsoft.com/office/powerpoint/2010/main" val="2693002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FC3D99-02BB-48D3-44B8-DBDF0DE41B75}"/>
              </a:ext>
            </a:extLst>
          </p:cNvPr>
          <p:cNvSpPr txBox="1"/>
          <p:nvPr/>
        </p:nvSpPr>
        <p:spPr>
          <a:xfrm>
            <a:off x="353961" y="501445"/>
            <a:ext cx="3313471" cy="461665"/>
          </a:xfrm>
          <a:prstGeom prst="rect">
            <a:avLst/>
          </a:prstGeom>
          <a:noFill/>
        </p:spPr>
        <p:txBody>
          <a:bodyPr wrap="square" rtlCol="0">
            <a:spAutoFit/>
          </a:bodyPr>
          <a:lstStyle/>
          <a:p>
            <a:r>
              <a:rPr lang="en-US" sz="2400" b="1" dirty="0"/>
              <a:t>Update</a:t>
            </a:r>
          </a:p>
        </p:txBody>
      </p:sp>
      <p:sp>
        <p:nvSpPr>
          <p:cNvPr id="3" name="TextBox 2">
            <a:extLst>
              <a:ext uri="{FF2B5EF4-FFF2-40B4-BE49-F238E27FC236}">
                <a16:creationId xmlns:a16="http://schemas.microsoft.com/office/drawing/2014/main" id="{116F08FD-EBBA-6FD7-C303-B40D72779ED5}"/>
              </a:ext>
            </a:extLst>
          </p:cNvPr>
          <p:cNvSpPr txBox="1"/>
          <p:nvPr/>
        </p:nvSpPr>
        <p:spPr>
          <a:xfrm>
            <a:off x="353961" y="1347019"/>
            <a:ext cx="11484078" cy="923330"/>
          </a:xfrm>
          <a:prstGeom prst="rect">
            <a:avLst/>
          </a:prstGeom>
          <a:noFill/>
        </p:spPr>
        <p:txBody>
          <a:bodyPr wrap="square" rtlCol="0">
            <a:spAutoFit/>
          </a:bodyPr>
          <a:lstStyle/>
          <a:p>
            <a:pPr marL="285750" indent="-285750">
              <a:buFont typeface="Arial" panose="020B0604020202020204" pitchFamily="34" charset="0"/>
              <a:buChar char="•"/>
            </a:pPr>
            <a:r>
              <a:rPr lang="en-US" dirty="0"/>
              <a:t>Finally we need update the feature of the source node.</a:t>
            </a:r>
          </a:p>
          <a:p>
            <a:pPr marL="285750" indent="-285750">
              <a:buFont typeface="Arial" panose="020B0604020202020204" pitchFamily="34" charset="0"/>
              <a:buChar char="•"/>
            </a:pPr>
            <a:r>
              <a:rPr lang="en-US" dirty="0"/>
              <a:t>Here we need to utilize the incoming aggregated message as well for the update.</a:t>
            </a:r>
          </a:p>
          <a:p>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7D1AE1C-ED04-E6F0-8B85-1D486B1D3BA9}"/>
                  </a:ext>
                </a:extLst>
              </p:cNvPr>
              <p:cNvSpPr txBox="1"/>
              <p:nvPr/>
            </p:nvSpPr>
            <p:spPr>
              <a:xfrm>
                <a:off x="353959" y="2505670"/>
                <a:ext cx="8839201" cy="1938992"/>
              </a:xfrm>
              <a:prstGeom prst="rect">
                <a:avLst/>
              </a:prstGeom>
              <a:noFill/>
            </p:spPr>
            <p:txBody>
              <a:bodyPr wrap="square" rtlCol="0">
                <a:spAutoFit/>
              </a:bodyPr>
              <a:lstStyle/>
              <a:p>
                <a:r>
                  <a:rPr lang="en-US" b="1" dirty="0"/>
                  <a:t>Step 1</a:t>
                </a:r>
              </a:p>
              <a:p>
                <a:endParaRPr lang="en-US" dirty="0"/>
              </a:p>
              <a:p>
                <a:pPr marL="285750" indent="-285750">
                  <a:buFont typeface="Arial" panose="020B0604020202020204" pitchFamily="34" charset="0"/>
                  <a:buChar char="•"/>
                </a:pPr>
                <a:r>
                  <a:rPr lang="en-US" dirty="0"/>
                  <a:t>We will first transform the feature of the source node using MLP or an affine function.</a:t>
                </a:r>
              </a:p>
              <a:p>
                <a:pPr lvl="3"/>
                <a:endParaRPr lang="en-US" sz="2400" i="1" dirty="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endParaRPr>
              </a:p>
              <a:p>
                <a:pPr lvl="3"/>
                <a14:m>
                  <m:oMathPara xmlns:m="http://schemas.openxmlformats.org/officeDocument/2006/math">
                    <m:oMathParaPr>
                      <m:jc m:val="centerGroup"/>
                    </m:oMathParaPr>
                    <m:oMath xmlns:m="http://schemas.openxmlformats.org/officeDocument/2006/math">
                      <m:r>
                        <a:rPr lang="en-US" sz="2400"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𝐺</m:t>
                      </m:r>
                      <m:d>
                        <m:dPr>
                          <m:ctrlPr>
                            <a:rPr lang="en-US" sz="2400" i="1">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400" i="1">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400" i="1">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d>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3"/>
                <a:endParaRPr lang="en-US" dirty="0"/>
              </a:p>
            </p:txBody>
          </p:sp>
        </mc:Choice>
        <mc:Fallback xmlns="">
          <p:sp>
            <p:nvSpPr>
              <p:cNvPr id="4" name="TextBox 3">
                <a:extLst>
                  <a:ext uri="{FF2B5EF4-FFF2-40B4-BE49-F238E27FC236}">
                    <a16:creationId xmlns:a16="http://schemas.microsoft.com/office/drawing/2014/main" id="{57D1AE1C-ED04-E6F0-8B85-1D486B1D3BA9}"/>
                  </a:ext>
                </a:extLst>
              </p:cNvPr>
              <p:cNvSpPr txBox="1">
                <a:spLocks noRot="1" noChangeAspect="1" noMove="1" noResize="1" noEditPoints="1" noAdjustHandles="1" noChangeArrowheads="1" noChangeShapeType="1" noTextEdit="1"/>
              </p:cNvSpPr>
              <p:nvPr/>
            </p:nvSpPr>
            <p:spPr>
              <a:xfrm>
                <a:off x="353959" y="2505670"/>
                <a:ext cx="8839201" cy="1938992"/>
              </a:xfrm>
              <a:prstGeom prst="rect">
                <a:avLst/>
              </a:prstGeom>
              <a:blipFill>
                <a:blip r:embed="rId2"/>
                <a:stretch>
                  <a:fillRect l="-552" t="-12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FAC962B-C55E-B2FA-5BF0-AD86347B79D6}"/>
                  </a:ext>
                </a:extLst>
              </p:cNvPr>
              <p:cNvSpPr txBox="1"/>
              <p:nvPr/>
            </p:nvSpPr>
            <p:spPr>
              <a:xfrm>
                <a:off x="353959" y="4271944"/>
                <a:ext cx="8750709" cy="1754326"/>
              </a:xfrm>
              <a:prstGeom prst="rect">
                <a:avLst/>
              </a:prstGeom>
              <a:noFill/>
            </p:spPr>
            <p:txBody>
              <a:bodyPr wrap="square" rtlCol="0">
                <a:spAutoFit/>
              </a:bodyPr>
              <a:lstStyle/>
              <a:p>
                <a:r>
                  <a:rPr lang="en-US" b="1" dirty="0"/>
                  <a:t>Step 2</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dirty="0"/>
                  <a:t>Now we need to combine the transformed feature with </a:t>
                </a:r>
                <a14:m>
                  <m:oMath xmlns:m="http://schemas.openxmlformats.org/officeDocument/2006/math">
                    <m:sSub>
                      <m:sSubPr>
                        <m:ctrlP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𝒎</m:t>
                        </m:r>
                      </m:e>
                      <m:sub>
                        <m: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𝒊</m:t>
                        </m:r>
                        <m: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ub>
                    </m:sSub>
                  </m:oMath>
                </a14:m>
                <a:r>
                  <a:rPr lang="en-US" dirty="0"/>
                  <a:t> .</a:t>
                </a:r>
              </a:p>
              <a:p>
                <a:pPr marL="285750" indent="-285750">
                  <a:buFont typeface="Arial" panose="020B0604020202020204" pitchFamily="34" charset="0"/>
                  <a:buChar char="•"/>
                </a:pPr>
                <a:r>
                  <a:rPr lang="en-US" dirty="0"/>
                  <a:t>To combine </a:t>
                </a:r>
                <a14:m>
                  <m:oMath xmlns:m="http://schemas.openxmlformats.org/officeDocument/2006/math">
                    <m:sSub>
                      <m:sSubPr>
                        <m:ctrlP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𝒎</m:t>
                        </m:r>
                      </m:e>
                      <m:sub>
                        <m: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𝒊</m:t>
                        </m:r>
                        <m: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ub>
                    </m:sSub>
                  </m:oMath>
                </a14:m>
                <a:r>
                  <a:rPr lang="en-US" dirty="0"/>
                  <a:t> and </a:t>
                </a:r>
                <a14:m>
                  <m:oMath xmlns:m="http://schemas.openxmlformats.org/officeDocument/2006/math">
                    <m:r>
                      <a:rPr lang="en-US" b="1"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𝑮</m:t>
                    </m:r>
                    <m:d>
                      <m:dPr>
                        <m:ctrlP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𝒙</m:t>
                            </m:r>
                          </m:e>
                          <m:sub>
                            <m: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𝒊</m:t>
                            </m:r>
                          </m:sub>
                        </m:sSub>
                      </m:e>
                    </m:d>
                  </m:oMath>
                </a14:m>
                <a:r>
                  <a:rPr lang="en-US" b="1" dirty="0"/>
                  <a:t> </a:t>
                </a:r>
                <a:r>
                  <a:rPr lang="en-US" dirty="0"/>
                  <a:t>normally in literature we use,</a:t>
                </a:r>
              </a:p>
              <a:p>
                <a:pPr marL="800100" lvl="1" indent="-342900">
                  <a:buFont typeface="+mj-lt"/>
                  <a:buAutoNum type="arabicPeriod"/>
                </a:pPr>
                <a:r>
                  <a:rPr lang="en-US" dirty="0"/>
                  <a:t>Summation or Averaging</a:t>
                </a:r>
              </a:p>
              <a:p>
                <a:pPr marL="800100" lvl="1" indent="-342900">
                  <a:buFont typeface="+mj-lt"/>
                  <a:buAutoNum type="arabicPeriod"/>
                </a:pPr>
                <a:r>
                  <a:rPr lang="en-US" dirty="0"/>
                  <a:t>Concatenation.</a:t>
                </a:r>
              </a:p>
            </p:txBody>
          </p:sp>
        </mc:Choice>
        <mc:Fallback xmlns="">
          <p:sp>
            <p:nvSpPr>
              <p:cNvPr id="5" name="TextBox 4">
                <a:extLst>
                  <a:ext uri="{FF2B5EF4-FFF2-40B4-BE49-F238E27FC236}">
                    <a16:creationId xmlns:a16="http://schemas.microsoft.com/office/drawing/2014/main" id="{BFAC962B-C55E-B2FA-5BF0-AD86347B79D6}"/>
                  </a:ext>
                </a:extLst>
              </p:cNvPr>
              <p:cNvSpPr txBox="1">
                <a:spLocks noRot="1" noChangeAspect="1" noMove="1" noResize="1" noEditPoints="1" noAdjustHandles="1" noChangeArrowheads="1" noChangeShapeType="1" noTextEdit="1"/>
              </p:cNvSpPr>
              <p:nvPr/>
            </p:nvSpPr>
            <p:spPr>
              <a:xfrm>
                <a:off x="353959" y="4271944"/>
                <a:ext cx="8750709" cy="1754326"/>
              </a:xfrm>
              <a:prstGeom prst="rect">
                <a:avLst/>
              </a:prstGeom>
              <a:blipFill>
                <a:blip r:embed="rId3"/>
                <a:stretch>
                  <a:fillRect l="-557" t="-1736" b="-4861"/>
                </a:stretch>
              </a:blipFill>
            </p:spPr>
            <p:txBody>
              <a:bodyPr/>
              <a:lstStyle/>
              <a:p>
                <a:r>
                  <a:rPr lang="en-US">
                    <a:noFill/>
                  </a:rPr>
                  <a:t> </a:t>
                </a:r>
              </a:p>
            </p:txBody>
          </p:sp>
        </mc:Fallback>
      </mc:AlternateContent>
    </p:spTree>
    <p:extLst>
      <p:ext uri="{BB962C8B-B14F-4D97-AF65-F5344CB8AC3E}">
        <p14:creationId xmlns:p14="http://schemas.microsoft.com/office/powerpoint/2010/main" val="1851771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6221181-C9C0-A847-89C2-38BC8099B929}"/>
                  </a:ext>
                </a:extLst>
              </p:cNvPr>
              <p:cNvSpPr txBox="1"/>
              <p:nvPr/>
            </p:nvSpPr>
            <p:spPr>
              <a:xfrm>
                <a:off x="462115" y="747252"/>
                <a:ext cx="10923639" cy="4431983"/>
              </a:xfrm>
              <a:prstGeom prst="rect">
                <a:avLst/>
              </a:prstGeom>
              <a:noFill/>
            </p:spPr>
            <p:txBody>
              <a:bodyPr wrap="square" rtlCol="0">
                <a:spAutoFit/>
              </a:bodyPr>
              <a:lstStyle/>
              <a:p>
                <a:r>
                  <a:rPr lang="en-US" sz="2400" b="1" dirty="0"/>
                  <a:t>To elaborate </a:t>
                </a:r>
              </a:p>
              <a:p>
                <a:endParaRPr lang="en-US" sz="2400" b="1" dirty="0"/>
              </a:p>
              <a:p>
                <a:r>
                  <a:rPr lang="en-US" dirty="0"/>
                  <a:t>We can combine </a:t>
                </a:r>
                <a14:m>
                  <m:oMath xmlns:m="http://schemas.openxmlformats.org/officeDocument/2006/math">
                    <m:sSub>
                      <m:sSubPr>
                        <m:ctrlP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𝒎</m:t>
                        </m:r>
                      </m:e>
                      <m:sub>
                        <m: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𝒊</m:t>
                        </m:r>
                        <m: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ub>
                    </m:sSub>
                  </m:oMath>
                </a14:m>
                <a:r>
                  <a:rPr lang="en-US" dirty="0"/>
                  <a:t> and </a:t>
                </a:r>
                <a14:m>
                  <m:oMath xmlns:m="http://schemas.openxmlformats.org/officeDocument/2006/math">
                    <m:r>
                      <a:rPr lang="en-US" b="1"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𝑮</m:t>
                    </m:r>
                    <m:d>
                      <m:dPr>
                        <m:ctrlP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𝒙</m:t>
                            </m:r>
                          </m:e>
                          <m:sub>
                            <m: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𝒊</m:t>
                            </m:r>
                          </m:sub>
                        </m:sSub>
                      </m:e>
                    </m:d>
                  </m:oMath>
                </a14:m>
                <a:r>
                  <a:rPr lang="en-US" dirty="0"/>
                  <a:t>  in the following way</a:t>
                </a:r>
              </a:p>
              <a:p>
                <a:endParaRPr lang="en-US" dirty="0"/>
              </a:p>
              <a:p>
                <a:r>
                  <a:rPr lang="en-US" dirty="0"/>
                  <a:t>	</a:t>
                </a:r>
                <a:r>
                  <a:rPr lang="en-US" sz="1800" dirty="0">
                    <a:effectLst/>
                    <a:ea typeface="Calibri" panose="020F0502020204030204" pitchFamily="34" charset="0"/>
                    <a:cs typeface="Times New Roman" panose="02020603050405020304" pitchFamily="18" charset="0"/>
                  </a:rPr>
                  <a:t> </a:t>
                </a:r>
                <a14:m>
                  <m:oMath xmlns:m="http://schemas.openxmlformats.org/officeDocument/2006/math">
                    <m:r>
                      <a:rPr lang="en-US" sz="2000" b="1" i="1" smtClean="0">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000" b="1" i="1" smtClean="0">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t>𝑮</m:t>
                    </m:r>
                    <m:d>
                      <m:dPr>
                        <m:ctrlP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t>𝒙</m:t>
                            </m:r>
                          </m:e>
                          <m:sub>
                            <m: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t>𝒊</m:t>
                            </m:r>
                          </m:sub>
                        </m:sSub>
                      </m:e>
                    </m:d>
                    <m: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t> + </m:t>
                    </m:r>
                    <m:sSub>
                      <m:sSubPr>
                        <m:ctrlP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t>𝒎</m:t>
                        </m:r>
                      </m:e>
                      <m:sub>
                        <m: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t>𝒊</m:t>
                        </m:r>
                      </m:sub>
                    </m:sSub>
                    <m: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t>𝑶𝑹</m:t>
                    </m:r>
                    <m: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t>𝑮</m:t>
                    </m:r>
                    <m:d>
                      <m:dPr>
                        <m:ctrlP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t>𝒙</m:t>
                            </m:r>
                          </m:e>
                          <m:sub>
                            <m: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t>𝒊</m:t>
                            </m:r>
                          </m:sub>
                        </m:sSub>
                      </m:e>
                    </m:d>
                    <m: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t> || </m:t>
                    </m:r>
                    <m:sSub>
                      <m:sSubPr>
                        <m:ctrlP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t>𝒎</m:t>
                        </m:r>
                      </m:e>
                      <m:sub>
                        <m: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t>𝒊</m:t>
                        </m:r>
                      </m:sub>
                    </m:sSub>
                    <m: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2000" b="1"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t>		Here “||” stand for concatenation</a:t>
                </a:r>
              </a:p>
              <a:p>
                <a:r>
                  <a:rPr lang="en-US" b="1" u="sng" dirty="0">
                    <a:solidFill>
                      <a:srgbClr val="FF0000"/>
                    </a:solidFill>
                  </a:rPr>
                  <a:t>NOTE</a:t>
                </a:r>
                <a:r>
                  <a:rPr lang="en-US" b="1" dirty="0">
                    <a:solidFill>
                      <a:srgbClr val="FF0000"/>
                    </a:solidFill>
                  </a:rPr>
                  <a:t>: </a:t>
                </a:r>
              </a:p>
              <a:p>
                <a:pPr marL="285750" indent="-285750">
                  <a:buFont typeface="Arial" panose="020B0604020202020204" pitchFamily="34" charset="0"/>
                  <a:buChar char="•"/>
                </a:pPr>
                <a:r>
                  <a:rPr lang="en-US" dirty="0"/>
                  <a:t>Few items to note, if summation is your choice of combining </a:t>
                </a:r>
                <a14:m>
                  <m:oMath xmlns:m="http://schemas.openxmlformats.org/officeDocument/2006/math">
                    <m:sSub>
                      <m:sSubPr>
                        <m:ctrlP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𝒎</m:t>
                        </m:r>
                      </m:e>
                      <m:sub>
                        <m: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𝒊</m:t>
                        </m:r>
                        <m: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ub>
                    </m:sSub>
                  </m:oMath>
                </a14:m>
                <a:r>
                  <a:rPr lang="en-US" dirty="0"/>
                  <a:t> and </a:t>
                </a:r>
                <a14:m>
                  <m:oMath xmlns:m="http://schemas.openxmlformats.org/officeDocument/2006/math">
                    <m:r>
                      <a:rPr lang="en-US" b="1"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𝑮</m:t>
                    </m:r>
                    <m:d>
                      <m:dPr>
                        <m:ctrlP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𝒙</m:t>
                            </m:r>
                          </m:e>
                          <m:sub>
                            <m: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𝒊</m:t>
                            </m:r>
                          </m:sub>
                        </m:sSub>
                      </m:e>
                    </m:d>
                  </m:oMath>
                </a14:m>
                <a:r>
                  <a:rPr lang="en-US" b="1" dirty="0">
                    <a:solidFill>
                      <a:srgbClr val="FF0000"/>
                    </a:solidFill>
                  </a:rPr>
                  <a:t> </a:t>
                </a:r>
                <a:r>
                  <a:rPr lang="en-US" dirty="0"/>
                  <a:t>then dimensions of </a:t>
                </a:r>
                <a14:m>
                  <m:oMath xmlns:m="http://schemas.openxmlformats.org/officeDocument/2006/math">
                    <m:sSub>
                      <m:sSubPr>
                        <m:ctrlPr>
                          <a:rPr lang="en-US" b="1" i="1">
                            <a:latin typeface="Cambria Math" panose="02040503050406030204" pitchFamily="18" charset="0"/>
                            <a:ea typeface="Calibri" panose="020F0502020204030204" pitchFamily="34" charset="0"/>
                            <a:cs typeface="Times New Roman" panose="02020603050405020304" pitchFamily="18" charset="0"/>
                          </a:rPr>
                        </m:ctrlPr>
                      </m:sSubPr>
                      <m:e>
                        <m:r>
                          <a:rPr lang="en-US" b="1" i="1">
                            <a:latin typeface="Cambria Math" panose="02040503050406030204" pitchFamily="18" charset="0"/>
                            <a:ea typeface="Calibri" panose="020F0502020204030204" pitchFamily="34" charset="0"/>
                            <a:cs typeface="Times New Roman" panose="02020603050405020304" pitchFamily="18" charset="0"/>
                          </a:rPr>
                          <m:t>𝒎</m:t>
                        </m:r>
                      </m:e>
                      <m:sub>
                        <m:r>
                          <a:rPr lang="en-US" b="1" i="1">
                            <a:latin typeface="Cambria Math" panose="02040503050406030204" pitchFamily="18" charset="0"/>
                            <a:ea typeface="Calibri" panose="020F0502020204030204" pitchFamily="34" charset="0"/>
                            <a:cs typeface="Times New Roman" panose="02020603050405020304" pitchFamily="18" charset="0"/>
                          </a:rPr>
                          <m:t>𝒊</m:t>
                        </m:r>
                        <m:r>
                          <a:rPr lang="en-US" b="1" i="1">
                            <a:latin typeface="Cambria Math" panose="02040503050406030204" pitchFamily="18" charset="0"/>
                            <a:ea typeface="Calibri" panose="020F0502020204030204" pitchFamily="34" charset="0"/>
                            <a:cs typeface="Times New Roman" panose="02020603050405020304" pitchFamily="18" charset="0"/>
                          </a:rPr>
                          <m:t> </m:t>
                        </m:r>
                      </m:sub>
                    </m:sSub>
                  </m:oMath>
                </a14:m>
                <a:r>
                  <a:rPr lang="en-US" dirty="0"/>
                  <a:t> and                </a:t>
                </a:r>
                <a14:m>
                  <m:oMath xmlns:m="http://schemas.openxmlformats.org/officeDocument/2006/math">
                    <m:r>
                      <a:rPr lang="en-US" b="1" i="1">
                        <a:latin typeface="Cambria Math" panose="02040503050406030204" pitchFamily="18" charset="0"/>
                        <a:ea typeface="Calibri" panose="020F0502020204030204" pitchFamily="34" charset="0"/>
                        <a:cs typeface="Times New Roman" panose="02020603050405020304" pitchFamily="18" charset="0"/>
                      </a:rPr>
                      <m:t>𝑮</m:t>
                    </m:r>
                    <m:d>
                      <m:dPr>
                        <m:ctrlPr>
                          <a:rPr lang="en-US" b="1"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b="1" i="1">
                                <a:latin typeface="Cambria Math" panose="02040503050406030204" pitchFamily="18" charset="0"/>
                                <a:ea typeface="Calibri" panose="020F0502020204030204" pitchFamily="34" charset="0"/>
                                <a:cs typeface="Times New Roman" panose="02020603050405020304" pitchFamily="18" charset="0"/>
                              </a:rPr>
                            </m:ctrlPr>
                          </m:sSubPr>
                          <m:e>
                            <m:r>
                              <a:rPr lang="en-US" b="1" i="1">
                                <a:latin typeface="Cambria Math" panose="02040503050406030204" pitchFamily="18" charset="0"/>
                                <a:ea typeface="Calibri" panose="020F0502020204030204" pitchFamily="34" charset="0"/>
                                <a:cs typeface="Times New Roman" panose="02020603050405020304" pitchFamily="18" charset="0"/>
                              </a:rPr>
                              <m:t>𝒙</m:t>
                            </m:r>
                          </m:e>
                          <m:sub>
                            <m:r>
                              <a:rPr lang="en-US" b="1" i="1">
                                <a:latin typeface="Cambria Math" panose="02040503050406030204" pitchFamily="18" charset="0"/>
                                <a:ea typeface="Calibri" panose="020F0502020204030204" pitchFamily="34" charset="0"/>
                                <a:cs typeface="Times New Roman" panose="02020603050405020304" pitchFamily="18" charset="0"/>
                              </a:rPr>
                              <m:t>𝒊</m:t>
                            </m:r>
                          </m:sub>
                        </m:sSub>
                      </m:e>
                    </m:d>
                  </m:oMath>
                </a14:m>
                <a:r>
                  <a:rPr lang="en-US" b="1" dirty="0">
                    <a:solidFill>
                      <a:srgbClr val="FF0000"/>
                    </a:solidFill>
                  </a:rPr>
                  <a:t> </a:t>
                </a:r>
                <a:r>
                  <a:rPr lang="en-US" dirty="0"/>
                  <a:t>should agree.</a:t>
                </a:r>
              </a:p>
              <a:p>
                <a:pPr marL="285750" indent="-285750">
                  <a:buFont typeface="Arial" panose="020B0604020202020204" pitchFamily="34" charset="0"/>
                  <a:buChar char="•"/>
                </a:pPr>
                <a:r>
                  <a:rPr lang="en-US" dirty="0"/>
                  <a:t>Normally we perform concatenation as the choice of aggregation in the hidden layers and summation in the final layer.</a:t>
                </a:r>
              </a:p>
              <a:p>
                <a:endParaRPr lang="en-US" dirty="0"/>
              </a:p>
              <a:p>
                <a:r>
                  <a:rPr lang="en-US" dirty="0"/>
                  <a:t>        </a:t>
                </a:r>
              </a:p>
              <a:p>
                <a:r>
                  <a:rPr lang="en-US" b="1" dirty="0">
                    <a:solidFill>
                      <a:srgbClr val="FF0000"/>
                    </a:solidFill>
                  </a:rPr>
                  <a:t>          </a:t>
                </a:r>
              </a:p>
            </p:txBody>
          </p:sp>
        </mc:Choice>
        <mc:Fallback xmlns="">
          <p:sp>
            <p:nvSpPr>
              <p:cNvPr id="2" name="TextBox 1">
                <a:extLst>
                  <a:ext uri="{FF2B5EF4-FFF2-40B4-BE49-F238E27FC236}">
                    <a16:creationId xmlns:a16="http://schemas.microsoft.com/office/drawing/2014/main" id="{46221181-C9C0-A847-89C2-38BC8099B929}"/>
                  </a:ext>
                </a:extLst>
              </p:cNvPr>
              <p:cNvSpPr txBox="1">
                <a:spLocks noRot="1" noChangeAspect="1" noMove="1" noResize="1" noEditPoints="1" noAdjustHandles="1" noChangeArrowheads="1" noChangeShapeType="1" noTextEdit="1"/>
              </p:cNvSpPr>
              <p:nvPr/>
            </p:nvSpPr>
            <p:spPr>
              <a:xfrm>
                <a:off x="462115" y="747252"/>
                <a:ext cx="10923639" cy="4431983"/>
              </a:xfrm>
              <a:prstGeom prst="rect">
                <a:avLst/>
              </a:prstGeom>
              <a:blipFill>
                <a:blip r:embed="rId2"/>
                <a:stretch>
                  <a:fillRect l="-893" t="-1100" r="-4799"/>
                </a:stretch>
              </a:blipFill>
            </p:spPr>
            <p:txBody>
              <a:bodyPr/>
              <a:lstStyle/>
              <a:p>
                <a:r>
                  <a:rPr lang="en-US">
                    <a:noFill/>
                  </a:rPr>
                  <a:t> </a:t>
                </a:r>
              </a:p>
            </p:txBody>
          </p:sp>
        </mc:Fallback>
      </mc:AlternateContent>
    </p:spTree>
    <p:extLst>
      <p:ext uri="{BB962C8B-B14F-4D97-AF65-F5344CB8AC3E}">
        <p14:creationId xmlns:p14="http://schemas.microsoft.com/office/powerpoint/2010/main" val="1541355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3F13E2F-CF6D-5DEB-91E1-649F5A774497}"/>
                  </a:ext>
                </a:extLst>
              </p:cNvPr>
              <p:cNvSpPr txBox="1"/>
              <p:nvPr/>
            </p:nvSpPr>
            <p:spPr>
              <a:xfrm>
                <a:off x="545690" y="491613"/>
                <a:ext cx="11100620" cy="4062651"/>
              </a:xfrm>
              <a:prstGeom prst="rect">
                <a:avLst/>
              </a:prstGeom>
              <a:noFill/>
            </p:spPr>
            <p:txBody>
              <a:bodyPr wrap="square" rtlCol="0">
                <a:spAutoFit/>
              </a:bodyPr>
              <a:lstStyle/>
              <a:p>
                <a:r>
                  <a:rPr lang="en-US" b="1" dirty="0"/>
                  <a:t>Step 3</a:t>
                </a:r>
              </a:p>
              <a:p>
                <a:endParaRPr lang="en-US" b="1" dirty="0"/>
              </a:p>
              <a:p>
                <a:pPr marL="285750" indent="-285750">
                  <a:buFont typeface="Arial" panose="020B0604020202020204" pitchFamily="34" charset="0"/>
                  <a:buChar char="•"/>
                </a:pPr>
                <a:r>
                  <a:rPr lang="en-US" dirty="0"/>
                  <a:t>Now that we have combined </a:t>
                </a:r>
                <a14:m>
                  <m:oMath xmlns:m="http://schemas.openxmlformats.org/officeDocument/2006/math">
                    <m:sSub>
                      <m:sSubPr>
                        <m:ctrlP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𝒎</m:t>
                        </m:r>
                      </m:e>
                      <m:sub>
                        <m: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𝒊</m:t>
                        </m:r>
                        <m: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ub>
                    </m:sSub>
                  </m:oMath>
                </a14:m>
                <a:r>
                  <a:rPr lang="en-US" dirty="0"/>
                  <a:t> and </a:t>
                </a:r>
                <a14:m>
                  <m:oMath xmlns:m="http://schemas.openxmlformats.org/officeDocument/2006/math">
                    <m:r>
                      <a:rPr lang="en-US" b="1"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𝑮</m:t>
                    </m:r>
                    <m:d>
                      <m:dPr>
                        <m:ctrlP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𝒙</m:t>
                            </m:r>
                          </m:e>
                          <m:sub>
                            <m: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𝒊</m:t>
                            </m:r>
                          </m:sub>
                        </m:sSub>
                      </m:e>
                    </m:d>
                  </m:oMath>
                </a14:m>
                <a:r>
                  <a:rPr lang="en-US" b="1" dirty="0"/>
                  <a:t> </a:t>
                </a:r>
                <a:r>
                  <a:rPr lang="en-US" dirty="0"/>
                  <a:t>we will add the usual Neural Networks.</a:t>
                </a:r>
              </a:p>
              <a:p>
                <a:pPr marL="285750" indent="-285750">
                  <a:buFont typeface="Arial" panose="020B0604020202020204" pitchFamily="34" charset="0"/>
                  <a:buChar char="•"/>
                </a:pPr>
                <a:r>
                  <a:rPr lang="en-US" dirty="0"/>
                  <a:t>By that, we will pass the combination of </a:t>
                </a:r>
                <a14:m>
                  <m:oMath xmlns:m="http://schemas.openxmlformats.org/officeDocument/2006/math">
                    <m:sSub>
                      <m:sSubPr>
                        <m:ctrlP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𝒎</m:t>
                        </m:r>
                      </m:e>
                      <m:sub>
                        <m: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𝒊</m:t>
                        </m:r>
                        <m: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ub>
                    </m:sSub>
                  </m:oMath>
                </a14:m>
                <a:r>
                  <a:rPr lang="en-US" dirty="0"/>
                  <a:t> and </a:t>
                </a:r>
                <a14:m>
                  <m:oMath xmlns:m="http://schemas.openxmlformats.org/officeDocument/2006/math">
                    <m:r>
                      <a:rPr lang="en-US" b="1"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𝑮</m:t>
                    </m:r>
                    <m:d>
                      <m:dPr>
                        <m:ctrlP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𝒙</m:t>
                            </m:r>
                          </m:e>
                          <m:sub>
                            <m: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𝒊</m:t>
                            </m:r>
                          </m:sub>
                        </m:sSub>
                      </m:e>
                    </m:d>
                  </m:oMath>
                </a14:m>
                <a:r>
                  <a:rPr lang="en-US" dirty="0"/>
                  <a:t> into a MLP and then introduce a non-linearity to it.</a:t>
                </a:r>
              </a:p>
              <a:p>
                <a:pPr marL="285750" indent="-285750">
                  <a:buFont typeface="Arial" panose="020B0604020202020204" pitchFamily="34" charset="0"/>
                  <a:buChar char="•"/>
                </a:pPr>
                <a:endParaRPr lang="en-US" dirty="0"/>
              </a:p>
              <a:p>
                <a:r>
                  <a:rPr lang="en-US" dirty="0"/>
                  <a:t>	</a:t>
                </a:r>
              </a:p>
              <a:p>
                <a:r>
                  <a:rPr lang="en-US" dirty="0"/>
                  <a:t>		</a:t>
                </a:r>
                <a:r>
                  <a:rPr lang="en-US" sz="1800" dirty="0">
                    <a:effectLst/>
                    <a:ea typeface="Calibri" panose="020F0502020204030204" pitchFamily="34" charset="0"/>
                    <a:cs typeface="Times New Roman" panose="02020603050405020304" pitchFamily="18" charset="0"/>
                  </a:rPr>
                  <a:t>	</a:t>
                </a:r>
                <a14:m>
                  <m:oMath xmlns:m="http://schemas.openxmlformats.org/officeDocument/2006/math">
                    <m:sSub>
                      <m:sSubPr>
                        <m:ctrlPr>
                          <a:rPr lang="en-US" sz="2400" b="1" i="1" smtClean="0">
                            <a:solidFill>
                              <a:srgbClr val="0070C0"/>
                            </a:solidFill>
                            <a:latin typeface="Cambria Math" panose="02040503050406030204" pitchFamily="18" charset="0"/>
                          </a:rPr>
                        </m:ctrlPr>
                      </m:sSubPr>
                      <m:e>
                        <m:r>
                          <a:rPr lang="en-US" sz="2400" b="1" i="1">
                            <a:solidFill>
                              <a:srgbClr val="0070C0"/>
                            </a:solidFill>
                            <a:latin typeface="Cambria Math" panose="02040503050406030204" pitchFamily="18" charset="0"/>
                          </a:rPr>
                          <m:t>𝒉</m:t>
                        </m:r>
                      </m:e>
                      <m:sub>
                        <m:r>
                          <a:rPr lang="en-US" sz="2400" b="1" i="1">
                            <a:solidFill>
                              <a:srgbClr val="0070C0"/>
                            </a:solidFill>
                            <a:latin typeface="Cambria Math" panose="02040503050406030204" pitchFamily="18" charset="0"/>
                          </a:rPr>
                          <m:t>𝒊</m:t>
                        </m:r>
                      </m:sub>
                    </m:sSub>
                    <m:r>
                      <a:rPr lang="en-US" sz="2400" b="1" i="1">
                        <a:solidFill>
                          <a:srgbClr val="0070C0"/>
                        </a:solidFill>
                        <a:latin typeface="Cambria Math" panose="02040503050406030204" pitchFamily="18" charset="0"/>
                      </a:rPr>
                      <m:t> =</m:t>
                    </m:r>
                    <m:r>
                      <a:rPr lang="en-US" sz="2400" b="1" i="1">
                        <a:solidFill>
                          <a:srgbClr val="0070C0"/>
                        </a:solidFill>
                        <a:latin typeface="Cambria Math" panose="02040503050406030204" pitchFamily="18" charset="0"/>
                      </a:rPr>
                      <m:t>𝝈</m:t>
                    </m:r>
                    <m:r>
                      <a:rPr lang="en-US" sz="2400" b="1" i="1">
                        <a:solidFill>
                          <a:srgbClr val="0070C0"/>
                        </a:solidFill>
                        <a:latin typeface="Cambria Math" panose="02040503050406030204" pitchFamily="18" charset="0"/>
                      </a:rPr>
                      <m:t>(</m:t>
                    </m:r>
                    <m:r>
                      <a:rPr lang="en-US" sz="2400" b="1" i="1">
                        <a:solidFill>
                          <a:srgbClr val="0070C0"/>
                        </a:solidFill>
                        <a:latin typeface="Cambria Math" panose="02040503050406030204" pitchFamily="18" charset="0"/>
                      </a:rPr>
                      <m:t>𝑯</m:t>
                    </m:r>
                    <m:r>
                      <a:rPr lang="en-US" sz="2400" b="1" i="1">
                        <a:solidFill>
                          <a:srgbClr val="0070C0"/>
                        </a:solidFill>
                        <a:latin typeface="Cambria Math" panose="02040503050406030204" pitchFamily="18" charset="0"/>
                      </a:rPr>
                      <m:t>(</m:t>
                    </m:r>
                    <m:r>
                      <a:rPr lang="en-US" sz="2400" b="1" i="1">
                        <a:solidFill>
                          <a:srgbClr val="0070C0"/>
                        </a:solidFill>
                        <a:latin typeface="Cambria Math" panose="02040503050406030204" pitchFamily="18" charset="0"/>
                      </a:rPr>
                      <m:t>𝑮</m:t>
                    </m:r>
                    <m:d>
                      <m:dPr>
                        <m:ctrlPr>
                          <a:rPr lang="en-US" sz="2400" b="1" i="1">
                            <a:solidFill>
                              <a:srgbClr val="0070C0"/>
                            </a:solidFill>
                            <a:latin typeface="Cambria Math" panose="02040503050406030204" pitchFamily="18" charset="0"/>
                          </a:rPr>
                        </m:ctrlPr>
                      </m:dPr>
                      <m:e>
                        <m:sSub>
                          <m:sSubPr>
                            <m:ctrlPr>
                              <a:rPr lang="en-US" sz="2400" b="1" i="1">
                                <a:solidFill>
                                  <a:srgbClr val="0070C0"/>
                                </a:solidFill>
                                <a:latin typeface="Cambria Math" panose="02040503050406030204" pitchFamily="18" charset="0"/>
                              </a:rPr>
                            </m:ctrlPr>
                          </m:sSubPr>
                          <m:e>
                            <m:r>
                              <a:rPr lang="en-US" sz="2400" b="1" i="1">
                                <a:solidFill>
                                  <a:srgbClr val="0070C0"/>
                                </a:solidFill>
                                <a:latin typeface="Cambria Math" panose="02040503050406030204" pitchFamily="18" charset="0"/>
                              </a:rPr>
                              <m:t>𝒙</m:t>
                            </m:r>
                          </m:e>
                          <m:sub>
                            <m:r>
                              <a:rPr lang="en-US" sz="2400" b="1" i="1">
                                <a:solidFill>
                                  <a:srgbClr val="0070C0"/>
                                </a:solidFill>
                                <a:latin typeface="Cambria Math" panose="02040503050406030204" pitchFamily="18" charset="0"/>
                              </a:rPr>
                              <m:t>𝒊</m:t>
                            </m:r>
                          </m:sub>
                        </m:sSub>
                      </m:e>
                    </m:d>
                    <m:r>
                      <a:rPr lang="en-US" sz="2400" b="1" i="1">
                        <a:solidFill>
                          <a:srgbClr val="0070C0"/>
                        </a:solidFill>
                        <a:latin typeface="Cambria Math" panose="02040503050406030204" pitchFamily="18" charset="0"/>
                      </a:rPr>
                      <m:t> , </m:t>
                    </m:r>
                    <m:sSub>
                      <m:sSubPr>
                        <m:ctrlPr>
                          <a:rPr lang="en-US" sz="2400" b="1" i="1">
                            <a:solidFill>
                              <a:srgbClr val="0070C0"/>
                            </a:solidFill>
                            <a:latin typeface="Cambria Math" panose="02040503050406030204" pitchFamily="18" charset="0"/>
                          </a:rPr>
                        </m:ctrlPr>
                      </m:sSubPr>
                      <m:e>
                        <m:r>
                          <a:rPr lang="en-US" sz="2400" b="1" i="1">
                            <a:solidFill>
                              <a:srgbClr val="0070C0"/>
                            </a:solidFill>
                            <a:latin typeface="Cambria Math" panose="02040503050406030204" pitchFamily="18" charset="0"/>
                          </a:rPr>
                          <m:t>𝒎</m:t>
                        </m:r>
                      </m:e>
                      <m:sub>
                        <m:r>
                          <a:rPr lang="en-US" sz="2400" b="1" i="1">
                            <a:solidFill>
                              <a:srgbClr val="0070C0"/>
                            </a:solidFill>
                            <a:latin typeface="Cambria Math" panose="02040503050406030204" pitchFamily="18" charset="0"/>
                          </a:rPr>
                          <m:t>𝒊</m:t>
                        </m:r>
                      </m:sub>
                    </m:sSub>
                    <m:r>
                      <a:rPr lang="en-US" sz="2400" b="1" i="1">
                        <a:solidFill>
                          <a:srgbClr val="0070C0"/>
                        </a:solidFill>
                        <a:latin typeface="Cambria Math" panose="02040503050406030204" pitchFamily="18" charset="0"/>
                      </a:rPr>
                      <m:t>))</m:t>
                    </m:r>
                  </m:oMath>
                </a14:m>
                <a:endParaRPr lang="en-US" b="1" dirty="0"/>
              </a:p>
              <a:p>
                <a:r>
                  <a:rPr lang="en-US" b="1" dirty="0">
                    <a:latin typeface="Calibri" panose="020F0502020204030204" pitchFamily="34" charset="0"/>
                    <a:ea typeface="Calibri" panose="020F0502020204030204" pitchFamily="34" charset="0"/>
                    <a:cs typeface="Times New Roman" panose="02020603050405020304" pitchFamily="18" charset="0"/>
                  </a:rPr>
                  <a:t>			</a:t>
                </a: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Where,</a:t>
                </a:r>
              </a:p>
              <a:p>
                <a:r>
                  <a:rPr lang="en-US"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H = </a:t>
                </a:r>
                <a:r>
                  <a:rPr lang="en-US" dirty="0">
                    <a:solidFill>
                      <a:srgbClr val="0070C0"/>
                    </a:solidFill>
                    <a:latin typeface="Calibri" panose="020F0502020204030204" pitchFamily="34" charset="0"/>
                    <a:ea typeface="Calibri" panose="020F0502020204030204" pitchFamily="34" charset="0"/>
                    <a:cs typeface="Times New Roman" panose="02020603050405020304" pitchFamily="18" charset="0"/>
                  </a:rPr>
                  <a:t>MLP </a:t>
                </a:r>
              </a:p>
              <a:p>
                <a:r>
                  <a:rPr lang="en-US" sz="18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US" sz="1800" b="1" i="1">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𝝈</m:t>
                    </m:r>
                  </m:oMath>
                </a14:m>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dirty="0">
                    <a:solidFill>
                      <a:srgbClr val="0070C0"/>
                    </a:solidFill>
                    <a:latin typeface="Calibri" panose="020F0502020204030204" pitchFamily="34" charset="0"/>
                    <a:ea typeface="Calibri" panose="020F0502020204030204" pitchFamily="34" charset="0"/>
                    <a:cs typeface="Times New Roman" panose="02020603050405020304" pitchFamily="18" charset="0"/>
                  </a:rPr>
                  <a:t>= Non-linearity (</a:t>
                </a:r>
                <a:r>
                  <a:rPr lang="en-US"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eg:sigmoid</a:t>
                </a:r>
                <a:r>
                  <a:rPr lang="en-US"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US"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ReLu</a:t>
                </a:r>
                <a:r>
                  <a:rPr lang="en-US" dirty="0">
                    <a:solidFill>
                      <a:srgbClr val="0070C0"/>
                    </a:solidFill>
                    <a:latin typeface="Calibri" panose="020F0502020204030204" pitchFamily="34" charset="0"/>
                    <a:ea typeface="Calibri" panose="020F0502020204030204" pitchFamily="34" charset="0"/>
                    <a:cs typeface="Times New Roman" panose="02020603050405020304" pitchFamily="18" charset="0"/>
                  </a:rPr>
                  <a:t>, Tanh etc..)</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r>
                  <a:rPr lang="en-US" dirty="0"/>
                  <a:t>	</a:t>
                </a:r>
              </a:p>
            </p:txBody>
          </p:sp>
        </mc:Choice>
        <mc:Fallback xmlns="">
          <p:sp>
            <p:nvSpPr>
              <p:cNvPr id="2" name="TextBox 1">
                <a:extLst>
                  <a:ext uri="{FF2B5EF4-FFF2-40B4-BE49-F238E27FC236}">
                    <a16:creationId xmlns:a16="http://schemas.microsoft.com/office/drawing/2014/main" id="{D3F13E2F-CF6D-5DEB-91E1-649F5A774497}"/>
                  </a:ext>
                </a:extLst>
              </p:cNvPr>
              <p:cNvSpPr txBox="1">
                <a:spLocks noRot="1" noChangeAspect="1" noMove="1" noResize="1" noEditPoints="1" noAdjustHandles="1" noChangeArrowheads="1" noChangeShapeType="1" noTextEdit="1"/>
              </p:cNvSpPr>
              <p:nvPr/>
            </p:nvSpPr>
            <p:spPr>
              <a:xfrm>
                <a:off x="545690" y="491613"/>
                <a:ext cx="11100620" cy="4062651"/>
              </a:xfrm>
              <a:prstGeom prst="rect">
                <a:avLst/>
              </a:prstGeom>
              <a:blipFill>
                <a:blip r:embed="rId2"/>
                <a:stretch>
                  <a:fillRect l="-495" t="-751"/>
                </a:stretch>
              </a:blipFill>
            </p:spPr>
            <p:txBody>
              <a:bodyPr/>
              <a:lstStyle/>
              <a:p>
                <a:r>
                  <a:rPr lang="en-US">
                    <a:noFill/>
                  </a:rPr>
                  <a:t> </a:t>
                </a:r>
              </a:p>
            </p:txBody>
          </p:sp>
        </mc:Fallback>
      </mc:AlternateContent>
    </p:spTree>
    <p:extLst>
      <p:ext uri="{BB962C8B-B14F-4D97-AF65-F5344CB8AC3E}">
        <p14:creationId xmlns:p14="http://schemas.microsoft.com/office/powerpoint/2010/main" val="153944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34DAB0-E5D6-D279-D42B-EA662FFE8C84}"/>
              </a:ext>
            </a:extLst>
          </p:cNvPr>
          <p:cNvSpPr txBox="1"/>
          <p:nvPr/>
        </p:nvSpPr>
        <p:spPr>
          <a:xfrm>
            <a:off x="481781" y="353961"/>
            <a:ext cx="6233651" cy="461665"/>
          </a:xfrm>
          <a:prstGeom prst="rect">
            <a:avLst/>
          </a:prstGeom>
          <a:noFill/>
        </p:spPr>
        <p:txBody>
          <a:bodyPr wrap="square" rtlCol="0">
            <a:spAutoFit/>
          </a:bodyPr>
          <a:lstStyle/>
          <a:p>
            <a:r>
              <a:rPr lang="en-US" sz="2400" b="1" dirty="0"/>
              <a:t>To sum up the operations in a GNN layer</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4D95CB5-E0A3-30F0-10A0-CD2645D6427F}"/>
                  </a:ext>
                </a:extLst>
              </p:cNvPr>
              <p:cNvSpPr txBox="1"/>
              <p:nvPr/>
            </p:nvSpPr>
            <p:spPr>
              <a:xfrm>
                <a:off x="4363633" y="2481143"/>
                <a:ext cx="3379686" cy="52309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𝒎</m:t>
                          </m:r>
                        </m:e>
                        <m:sub>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𝒊</m:t>
                          </m:r>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 </m:t>
                          </m:r>
                        </m:sub>
                      </m:sSub>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𝑨𝑮𝑮</m:t>
                      </m:r>
                      <m:d>
                        <m:dPr>
                          <m:ctrlPr>
                            <a:rPr lang="en-US" sz="2400" b="1" i="1">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400" b="1" i="1">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𝒉</m:t>
                              </m:r>
                            </m:e>
                            <m:sub>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𝒋</m:t>
                              </m:r>
                            </m:sub>
                          </m:sSub>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𝒋</m:t>
                          </m:r>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b="1" i="1">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𝑵</m:t>
                              </m:r>
                            </m:e>
                            <m:sub>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𝒊</m:t>
                              </m:r>
                            </m:sub>
                          </m:sSub>
                        </m:e>
                      </m:d>
                    </m:oMath>
                  </m:oMathPara>
                </a14:m>
                <a:endParaRPr lang="en-US" dirty="0"/>
              </a:p>
            </p:txBody>
          </p:sp>
        </mc:Choice>
        <mc:Fallback xmlns="">
          <p:sp>
            <p:nvSpPr>
              <p:cNvPr id="16" name="TextBox 15">
                <a:extLst>
                  <a:ext uri="{FF2B5EF4-FFF2-40B4-BE49-F238E27FC236}">
                    <a16:creationId xmlns:a16="http://schemas.microsoft.com/office/drawing/2014/main" id="{B4D95CB5-E0A3-30F0-10A0-CD2645D6427F}"/>
                  </a:ext>
                </a:extLst>
              </p:cNvPr>
              <p:cNvSpPr txBox="1">
                <a:spLocks noRot="1" noChangeAspect="1" noMove="1" noResize="1" noEditPoints="1" noAdjustHandles="1" noChangeArrowheads="1" noChangeShapeType="1" noTextEdit="1"/>
              </p:cNvSpPr>
              <p:nvPr/>
            </p:nvSpPr>
            <p:spPr>
              <a:xfrm>
                <a:off x="4363633" y="2481143"/>
                <a:ext cx="3379686" cy="52309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EA0D91D-672E-D7D4-AB8C-23DBBB0A1656}"/>
                  </a:ext>
                </a:extLst>
              </p:cNvPr>
              <p:cNvSpPr txBox="1"/>
              <p:nvPr/>
            </p:nvSpPr>
            <p:spPr>
              <a:xfrm>
                <a:off x="8738267" y="2523340"/>
                <a:ext cx="3379686"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rgbClr val="0070C0"/>
                              </a:solidFill>
                              <a:latin typeface="Cambria Math" panose="02040503050406030204" pitchFamily="18" charset="0"/>
                            </a:rPr>
                          </m:ctrlPr>
                        </m:sSubPr>
                        <m:e>
                          <m:r>
                            <a:rPr lang="en-US" sz="2400" b="1" i="1">
                              <a:solidFill>
                                <a:srgbClr val="0070C0"/>
                              </a:solidFill>
                              <a:latin typeface="Cambria Math" panose="02040503050406030204" pitchFamily="18" charset="0"/>
                            </a:rPr>
                            <m:t>𝒉</m:t>
                          </m:r>
                        </m:e>
                        <m:sub>
                          <m:r>
                            <a:rPr lang="en-US" sz="2400" b="1" i="1">
                              <a:solidFill>
                                <a:srgbClr val="0070C0"/>
                              </a:solidFill>
                              <a:latin typeface="Cambria Math" panose="02040503050406030204" pitchFamily="18" charset="0"/>
                            </a:rPr>
                            <m:t>𝒊</m:t>
                          </m:r>
                        </m:sub>
                      </m:sSub>
                      <m:r>
                        <a:rPr lang="en-US" sz="2400" b="1" i="1">
                          <a:solidFill>
                            <a:srgbClr val="0070C0"/>
                          </a:solidFill>
                          <a:latin typeface="Cambria Math" panose="02040503050406030204" pitchFamily="18" charset="0"/>
                        </a:rPr>
                        <m:t> =</m:t>
                      </m:r>
                      <m:r>
                        <a:rPr lang="en-US" sz="2400" b="1" i="1">
                          <a:solidFill>
                            <a:srgbClr val="0070C0"/>
                          </a:solidFill>
                          <a:latin typeface="Cambria Math" panose="02040503050406030204" pitchFamily="18" charset="0"/>
                        </a:rPr>
                        <m:t>𝝈</m:t>
                      </m:r>
                      <m:r>
                        <a:rPr lang="en-US" sz="2400" b="1" i="1">
                          <a:solidFill>
                            <a:srgbClr val="0070C0"/>
                          </a:solidFill>
                          <a:latin typeface="Cambria Math" panose="02040503050406030204" pitchFamily="18" charset="0"/>
                        </a:rPr>
                        <m:t>(</m:t>
                      </m:r>
                      <m:r>
                        <a:rPr lang="en-US" sz="2400" b="1" i="1">
                          <a:solidFill>
                            <a:srgbClr val="0070C0"/>
                          </a:solidFill>
                          <a:latin typeface="Cambria Math" panose="02040503050406030204" pitchFamily="18" charset="0"/>
                        </a:rPr>
                        <m:t>𝑯</m:t>
                      </m:r>
                      <m:r>
                        <a:rPr lang="en-US" sz="2400" b="1" i="1">
                          <a:solidFill>
                            <a:srgbClr val="0070C0"/>
                          </a:solidFill>
                          <a:latin typeface="Cambria Math" panose="02040503050406030204" pitchFamily="18" charset="0"/>
                        </a:rPr>
                        <m:t>(</m:t>
                      </m:r>
                      <m:r>
                        <a:rPr lang="en-US" sz="2400" b="1" i="1">
                          <a:solidFill>
                            <a:srgbClr val="0070C0"/>
                          </a:solidFill>
                          <a:latin typeface="Cambria Math" panose="02040503050406030204" pitchFamily="18" charset="0"/>
                        </a:rPr>
                        <m:t>𝑮</m:t>
                      </m:r>
                      <m:d>
                        <m:dPr>
                          <m:ctrlPr>
                            <a:rPr lang="en-US" sz="2400" b="1" i="1">
                              <a:solidFill>
                                <a:srgbClr val="0070C0"/>
                              </a:solidFill>
                              <a:latin typeface="Cambria Math" panose="02040503050406030204" pitchFamily="18" charset="0"/>
                            </a:rPr>
                          </m:ctrlPr>
                        </m:dPr>
                        <m:e>
                          <m:sSub>
                            <m:sSubPr>
                              <m:ctrlPr>
                                <a:rPr lang="en-US" sz="2400" b="1" i="1">
                                  <a:solidFill>
                                    <a:srgbClr val="0070C0"/>
                                  </a:solidFill>
                                  <a:latin typeface="Cambria Math" panose="02040503050406030204" pitchFamily="18" charset="0"/>
                                </a:rPr>
                              </m:ctrlPr>
                            </m:sSubPr>
                            <m:e>
                              <m:r>
                                <a:rPr lang="en-US" sz="2400" b="1" i="1">
                                  <a:solidFill>
                                    <a:srgbClr val="0070C0"/>
                                  </a:solidFill>
                                  <a:latin typeface="Cambria Math" panose="02040503050406030204" pitchFamily="18" charset="0"/>
                                </a:rPr>
                                <m:t>𝒙</m:t>
                              </m:r>
                            </m:e>
                            <m:sub>
                              <m:r>
                                <a:rPr lang="en-US" sz="2400" b="1" i="1">
                                  <a:solidFill>
                                    <a:srgbClr val="0070C0"/>
                                  </a:solidFill>
                                  <a:latin typeface="Cambria Math" panose="02040503050406030204" pitchFamily="18" charset="0"/>
                                </a:rPr>
                                <m:t>𝒊</m:t>
                              </m:r>
                            </m:sub>
                          </m:sSub>
                        </m:e>
                      </m:d>
                      <m:r>
                        <a:rPr lang="en-US" sz="2400" b="1" i="1">
                          <a:solidFill>
                            <a:srgbClr val="0070C0"/>
                          </a:solidFill>
                          <a:latin typeface="Cambria Math" panose="02040503050406030204" pitchFamily="18" charset="0"/>
                        </a:rPr>
                        <m:t> , </m:t>
                      </m:r>
                      <m:sSub>
                        <m:sSubPr>
                          <m:ctrlPr>
                            <a:rPr lang="en-US" sz="2400" b="1" i="1">
                              <a:solidFill>
                                <a:srgbClr val="0070C0"/>
                              </a:solidFill>
                              <a:latin typeface="Cambria Math" panose="02040503050406030204" pitchFamily="18" charset="0"/>
                            </a:rPr>
                          </m:ctrlPr>
                        </m:sSubPr>
                        <m:e>
                          <m:r>
                            <a:rPr lang="en-US" sz="2400" b="1" i="1">
                              <a:solidFill>
                                <a:srgbClr val="0070C0"/>
                              </a:solidFill>
                              <a:latin typeface="Cambria Math" panose="02040503050406030204" pitchFamily="18" charset="0"/>
                            </a:rPr>
                            <m:t>𝒎</m:t>
                          </m:r>
                        </m:e>
                        <m:sub>
                          <m:r>
                            <a:rPr lang="en-US" sz="2400" b="1" i="1">
                              <a:solidFill>
                                <a:srgbClr val="0070C0"/>
                              </a:solidFill>
                              <a:latin typeface="Cambria Math" panose="02040503050406030204" pitchFamily="18" charset="0"/>
                            </a:rPr>
                            <m:t>𝒊</m:t>
                          </m:r>
                        </m:sub>
                      </m:sSub>
                      <m:r>
                        <a:rPr lang="en-US" sz="2400" b="1" i="1">
                          <a:solidFill>
                            <a:srgbClr val="0070C0"/>
                          </a:solidFill>
                          <a:latin typeface="Cambria Math" panose="02040503050406030204" pitchFamily="18" charset="0"/>
                        </a:rPr>
                        <m:t>))</m:t>
                      </m:r>
                    </m:oMath>
                  </m:oMathPara>
                </a14:m>
                <a:endParaRPr lang="en-US" sz="2400" b="1" dirty="0"/>
              </a:p>
            </p:txBody>
          </p:sp>
        </mc:Choice>
        <mc:Fallback xmlns="">
          <p:sp>
            <p:nvSpPr>
              <p:cNvPr id="18" name="TextBox 17">
                <a:extLst>
                  <a:ext uri="{FF2B5EF4-FFF2-40B4-BE49-F238E27FC236}">
                    <a16:creationId xmlns:a16="http://schemas.microsoft.com/office/drawing/2014/main" id="{BEA0D91D-672E-D7D4-AB8C-23DBBB0A1656}"/>
                  </a:ext>
                </a:extLst>
              </p:cNvPr>
              <p:cNvSpPr txBox="1">
                <a:spLocks noRot="1" noChangeAspect="1" noMove="1" noResize="1" noEditPoints="1" noAdjustHandles="1" noChangeArrowheads="1" noChangeShapeType="1" noTextEdit="1"/>
              </p:cNvSpPr>
              <p:nvPr/>
            </p:nvSpPr>
            <p:spPr>
              <a:xfrm>
                <a:off x="8738267" y="2523340"/>
                <a:ext cx="3379686" cy="461665"/>
              </a:xfrm>
              <a:prstGeom prst="rect">
                <a:avLst/>
              </a:prstGeom>
              <a:blipFill>
                <a:blip r:embed="rId3"/>
                <a:stretch>
                  <a:fillRect b="-17105"/>
                </a:stretch>
              </a:blipFill>
            </p:spPr>
            <p:txBody>
              <a:bodyPr/>
              <a:lstStyle/>
              <a:p>
                <a:r>
                  <a:rPr lang="en-US">
                    <a:noFill/>
                  </a:rPr>
                  <a:t> </a:t>
                </a:r>
              </a:p>
            </p:txBody>
          </p:sp>
        </mc:Fallback>
      </mc:AlternateContent>
      <p:pic>
        <p:nvPicPr>
          <p:cNvPr id="19" name="Picture 18">
            <a:extLst>
              <a:ext uri="{FF2B5EF4-FFF2-40B4-BE49-F238E27FC236}">
                <a16:creationId xmlns:a16="http://schemas.microsoft.com/office/drawing/2014/main" id="{5F3CFBAF-4965-0080-905F-41B937C88500}"/>
              </a:ext>
            </a:extLst>
          </p:cNvPr>
          <p:cNvPicPr>
            <a:picLocks noChangeAspect="1"/>
          </p:cNvPicPr>
          <p:nvPr/>
        </p:nvPicPr>
        <p:blipFill>
          <a:blip r:embed="rId4"/>
          <a:stretch>
            <a:fillRect/>
          </a:stretch>
        </p:blipFill>
        <p:spPr>
          <a:xfrm>
            <a:off x="1321384" y="2239686"/>
            <a:ext cx="661066" cy="661066"/>
          </a:xfrm>
          <a:prstGeom prst="rect">
            <a:avLst/>
          </a:prstGeom>
        </p:spPr>
      </p:pic>
      <p:pic>
        <p:nvPicPr>
          <p:cNvPr id="20" name="Picture 19">
            <a:extLst>
              <a:ext uri="{FF2B5EF4-FFF2-40B4-BE49-F238E27FC236}">
                <a16:creationId xmlns:a16="http://schemas.microsoft.com/office/drawing/2014/main" id="{48C2582F-72E7-BF60-0389-574FC509B243}"/>
              </a:ext>
            </a:extLst>
          </p:cNvPr>
          <p:cNvPicPr>
            <a:picLocks noChangeAspect="1"/>
          </p:cNvPicPr>
          <p:nvPr/>
        </p:nvPicPr>
        <p:blipFill>
          <a:blip r:embed="rId5"/>
          <a:stretch>
            <a:fillRect/>
          </a:stretch>
        </p:blipFill>
        <p:spPr>
          <a:xfrm>
            <a:off x="0" y="3287836"/>
            <a:ext cx="661066" cy="661066"/>
          </a:xfrm>
          <a:prstGeom prst="rect">
            <a:avLst/>
          </a:prstGeom>
        </p:spPr>
      </p:pic>
      <p:pic>
        <p:nvPicPr>
          <p:cNvPr id="21" name="Picture 20">
            <a:extLst>
              <a:ext uri="{FF2B5EF4-FFF2-40B4-BE49-F238E27FC236}">
                <a16:creationId xmlns:a16="http://schemas.microsoft.com/office/drawing/2014/main" id="{8BD7356E-9E86-6710-9CDA-2285E7C2B513}"/>
              </a:ext>
            </a:extLst>
          </p:cNvPr>
          <p:cNvPicPr>
            <a:picLocks noChangeAspect="1"/>
          </p:cNvPicPr>
          <p:nvPr/>
        </p:nvPicPr>
        <p:blipFill>
          <a:blip r:embed="rId6"/>
          <a:stretch>
            <a:fillRect/>
          </a:stretch>
        </p:blipFill>
        <p:spPr>
          <a:xfrm>
            <a:off x="1217326" y="3752888"/>
            <a:ext cx="661066" cy="661066"/>
          </a:xfrm>
          <a:prstGeom prst="rect">
            <a:avLst/>
          </a:prstGeom>
        </p:spPr>
      </p:pic>
      <p:pic>
        <p:nvPicPr>
          <p:cNvPr id="22" name="Picture 21">
            <a:extLst>
              <a:ext uri="{FF2B5EF4-FFF2-40B4-BE49-F238E27FC236}">
                <a16:creationId xmlns:a16="http://schemas.microsoft.com/office/drawing/2014/main" id="{1947179D-5144-B0CC-8BF3-0A6653D88F00}"/>
              </a:ext>
            </a:extLst>
          </p:cNvPr>
          <p:cNvPicPr>
            <a:picLocks noChangeAspect="1"/>
          </p:cNvPicPr>
          <p:nvPr/>
        </p:nvPicPr>
        <p:blipFill>
          <a:blip r:embed="rId7"/>
          <a:stretch>
            <a:fillRect/>
          </a:stretch>
        </p:blipFill>
        <p:spPr>
          <a:xfrm>
            <a:off x="2699051" y="3349766"/>
            <a:ext cx="661067" cy="661067"/>
          </a:xfrm>
          <a:prstGeom prst="rect">
            <a:avLst/>
          </a:prstGeom>
        </p:spPr>
      </p:pic>
      <p:cxnSp>
        <p:nvCxnSpPr>
          <p:cNvPr id="23" name="Straight Arrow Connector 22">
            <a:extLst>
              <a:ext uri="{FF2B5EF4-FFF2-40B4-BE49-F238E27FC236}">
                <a16:creationId xmlns:a16="http://schemas.microsoft.com/office/drawing/2014/main" id="{C5F2B383-D7C5-0B15-5889-CDC06871793F}"/>
              </a:ext>
            </a:extLst>
          </p:cNvPr>
          <p:cNvCxnSpPr>
            <a:cxnSpLocks/>
          </p:cNvCxnSpPr>
          <p:nvPr/>
        </p:nvCxnSpPr>
        <p:spPr>
          <a:xfrm flipV="1">
            <a:off x="661066" y="2804796"/>
            <a:ext cx="733666" cy="562942"/>
          </a:xfrm>
          <a:prstGeom prst="straightConnector1">
            <a:avLst/>
          </a:prstGeom>
          <a:ln w="38100">
            <a:solidFill>
              <a:schemeClr val="bg2">
                <a:lumMod val="1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BAD6A3B-83AC-39CA-3454-7CA7AAD46B38}"/>
              </a:ext>
            </a:extLst>
          </p:cNvPr>
          <p:cNvCxnSpPr>
            <a:cxnSpLocks/>
            <a:stCxn id="21" idx="0"/>
          </p:cNvCxnSpPr>
          <p:nvPr/>
        </p:nvCxnSpPr>
        <p:spPr>
          <a:xfrm flipV="1">
            <a:off x="1547859" y="2900752"/>
            <a:ext cx="0" cy="852136"/>
          </a:xfrm>
          <a:prstGeom prst="straightConnector1">
            <a:avLst/>
          </a:prstGeom>
          <a:ln w="38100">
            <a:solidFill>
              <a:schemeClr val="bg2">
                <a:lumMod val="1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42AB10A-1608-FAA9-B642-922944E75BBB}"/>
              </a:ext>
            </a:extLst>
          </p:cNvPr>
          <p:cNvCxnSpPr>
            <a:cxnSpLocks/>
          </p:cNvCxnSpPr>
          <p:nvPr/>
        </p:nvCxnSpPr>
        <p:spPr>
          <a:xfrm flipH="1" flipV="1">
            <a:off x="1909849" y="2836766"/>
            <a:ext cx="863042" cy="513000"/>
          </a:xfrm>
          <a:prstGeom prst="straightConnector1">
            <a:avLst/>
          </a:prstGeom>
          <a:ln w="38100">
            <a:solidFill>
              <a:schemeClr val="bg2">
                <a:lumMod val="10000"/>
              </a:schemeClr>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AFADFAE-92A8-6F21-6C4E-B77B07F3E87F}"/>
                  </a:ext>
                </a:extLst>
              </p:cNvPr>
              <p:cNvSpPr txBox="1"/>
              <p:nvPr/>
            </p:nvSpPr>
            <p:spPr>
              <a:xfrm>
                <a:off x="319032" y="2804180"/>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836967"/>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𝒈</m:t>
                          </m:r>
                        </m:e>
                        <m:sub>
                          <m:r>
                            <a:rPr lang="en-US" sz="2000" b="1" i="1" smtClean="0">
                              <a:latin typeface="Cambria Math" panose="02040503050406030204" pitchFamily="18" charset="0"/>
                            </a:rPr>
                            <m:t>𝟐</m:t>
                          </m:r>
                        </m:sub>
                      </m:sSub>
                    </m:oMath>
                  </m:oMathPara>
                </a14:m>
                <a:endParaRPr lang="en-US" sz="2000" b="1" i="1" dirty="0"/>
              </a:p>
            </p:txBody>
          </p:sp>
        </mc:Choice>
        <mc:Fallback xmlns="">
          <p:sp>
            <p:nvSpPr>
              <p:cNvPr id="26" name="TextBox 25">
                <a:extLst>
                  <a:ext uri="{FF2B5EF4-FFF2-40B4-BE49-F238E27FC236}">
                    <a16:creationId xmlns:a16="http://schemas.microsoft.com/office/drawing/2014/main" id="{CAFADFAE-92A8-6F21-6C4E-B77B07F3E87F}"/>
                  </a:ext>
                </a:extLst>
              </p:cNvPr>
              <p:cNvSpPr txBox="1">
                <a:spLocks noRot="1" noChangeAspect="1" noMove="1" noResize="1" noEditPoints="1" noAdjustHandles="1" noChangeArrowheads="1" noChangeShapeType="1" noTextEdit="1"/>
              </p:cNvSpPr>
              <p:nvPr/>
            </p:nvSpPr>
            <p:spPr>
              <a:xfrm>
                <a:off x="319032" y="2804180"/>
                <a:ext cx="530942" cy="400110"/>
              </a:xfrm>
              <a:prstGeom prst="rect">
                <a:avLst/>
              </a:prstGeom>
              <a:blipFill>
                <a:blip r:embed="rId8"/>
                <a:stretch>
                  <a:fillRect b="-75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46DFC1B-D161-B64C-7F5A-6130EAC46C64}"/>
                  </a:ext>
                </a:extLst>
              </p:cNvPr>
              <p:cNvSpPr txBox="1"/>
              <p:nvPr/>
            </p:nvSpPr>
            <p:spPr>
              <a:xfrm>
                <a:off x="1597455" y="3167683"/>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𝒈</m:t>
                          </m:r>
                        </m:e>
                        <m:sub>
                          <m:r>
                            <a:rPr lang="en-US" sz="2000" b="1" i="1" smtClean="0">
                              <a:solidFill>
                                <a:schemeClr val="tx1"/>
                              </a:solidFill>
                              <a:latin typeface="Cambria Math" panose="02040503050406030204" pitchFamily="18" charset="0"/>
                            </a:rPr>
                            <m:t>𝟑</m:t>
                          </m:r>
                        </m:sub>
                      </m:sSub>
                    </m:oMath>
                  </m:oMathPara>
                </a14:m>
                <a:endParaRPr lang="en-US" sz="2000" b="1" i="1" dirty="0"/>
              </a:p>
            </p:txBody>
          </p:sp>
        </mc:Choice>
        <mc:Fallback xmlns="">
          <p:sp>
            <p:nvSpPr>
              <p:cNvPr id="27" name="TextBox 26">
                <a:extLst>
                  <a:ext uri="{FF2B5EF4-FFF2-40B4-BE49-F238E27FC236}">
                    <a16:creationId xmlns:a16="http://schemas.microsoft.com/office/drawing/2014/main" id="{D46DFC1B-D161-B64C-7F5A-6130EAC46C64}"/>
                  </a:ext>
                </a:extLst>
              </p:cNvPr>
              <p:cNvSpPr txBox="1">
                <a:spLocks noRot="1" noChangeAspect="1" noMove="1" noResize="1" noEditPoints="1" noAdjustHandles="1" noChangeArrowheads="1" noChangeShapeType="1" noTextEdit="1"/>
              </p:cNvSpPr>
              <p:nvPr/>
            </p:nvSpPr>
            <p:spPr>
              <a:xfrm>
                <a:off x="1597455" y="3167683"/>
                <a:ext cx="530942" cy="400110"/>
              </a:xfrm>
              <a:prstGeom prst="rect">
                <a:avLst/>
              </a:prstGeom>
              <a:blipFill>
                <a:blip r:embed="rId9"/>
                <a:stretch>
                  <a:fillRect b="-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125DC75B-509B-AFBA-2337-026631753DFA}"/>
                  </a:ext>
                </a:extLst>
              </p:cNvPr>
              <p:cNvSpPr txBox="1"/>
              <p:nvPr/>
            </p:nvSpPr>
            <p:spPr>
              <a:xfrm>
                <a:off x="2338301" y="2678176"/>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𝒈</m:t>
                          </m:r>
                        </m:e>
                        <m:sub>
                          <m:r>
                            <a:rPr lang="en-US" sz="2000" b="1" i="1" smtClean="0">
                              <a:solidFill>
                                <a:schemeClr val="tx1"/>
                              </a:solidFill>
                              <a:latin typeface="Cambria Math" panose="02040503050406030204" pitchFamily="18" charset="0"/>
                            </a:rPr>
                            <m:t>𝟒</m:t>
                          </m:r>
                        </m:sub>
                      </m:sSub>
                    </m:oMath>
                  </m:oMathPara>
                </a14:m>
                <a:endParaRPr lang="en-US" sz="2000" b="1" i="1" dirty="0">
                  <a:solidFill>
                    <a:schemeClr val="tx1"/>
                  </a:solidFill>
                </a:endParaRPr>
              </a:p>
            </p:txBody>
          </p:sp>
        </mc:Choice>
        <mc:Fallback xmlns="">
          <p:sp>
            <p:nvSpPr>
              <p:cNvPr id="28" name="TextBox 27">
                <a:extLst>
                  <a:ext uri="{FF2B5EF4-FFF2-40B4-BE49-F238E27FC236}">
                    <a16:creationId xmlns:a16="http://schemas.microsoft.com/office/drawing/2014/main" id="{125DC75B-509B-AFBA-2337-026631753DFA}"/>
                  </a:ext>
                </a:extLst>
              </p:cNvPr>
              <p:cNvSpPr txBox="1">
                <a:spLocks noRot="1" noChangeAspect="1" noMove="1" noResize="1" noEditPoints="1" noAdjustHandles="1" noChangeArrowheads="1" noChangeShapeType="1" noTextEdit="1"/>
              </p:cNvSpPr>
              <p:nvPr/>
            </p:nvSpPr>
            <p:spPr>
              <a:xfrm>
                <a:off x="2338301" y="2678176"/>
                <a:ext cx="530942" cy="400110"/>
              </a:xfrm>
              <a:prstGeom prst="rect">
                <a:avLst/>
              </a:prstGeom>
              <a:blipFill>
                <a:blip r:embed="rId10"/>
                <a:stretch>
                  <a:fillRect b="-7576"/>
                </a:stretch>
              </a:blipFill>
            </p:spPr>
            <p:txBody>
              <a:bodyPr/>
              <a:lstStyle/>
              <a:p>
                <a:r>
                  <a:rPr lang="en-US">
                    <a:noFill/>
                  </a:rPr>
                  <a:t> </a:t>
                </a:r>
              </a:p>
            </p:txBody>
          </p:sp>
        </mc:Fallback>
      </mc:AlternateContent>
      <p:sp>
        <p:nvSpPr>
          <p:cNvPr id="29" name="Arrow: Right 28">
            <a:extLst>
              <a:ext uri="{FF2B5EF4-FFF2-40B4-BE49-F238E27FC236}">
                <a16:creationId xmlns:a16="http://schemas.microsoft.com/office/drawing/2014/main" id="{5628BF3C-B5CD-74B3-41B4-53062959464E}"/>
              </a:ext>
            </a:extLst>
          </p:cNvPr>
          <p:cNvSpPr/>
          <p:nvPr/>
        </p:nvSpPr>
        <p:spPr>
          <a:xfrm>
            <a:off x="3360118" y="2554561"/>
            <a:ext cx="735881" cy="484632"/>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B9CE57EB-BCBD-98DC-4D3C-BD20A0136E69}"/>
              </a:ext>
            </a:extLst>
          </p:cNvPr>
          <p:cNvSpPr/>
          <p:nvPr/>
        </p:nvSpPr>
        <p:spPr>
          <a:xfrm>
            <a:off x="7728062" y="2500373"/>
            <a:ext cx="735881" cy="484632"/>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F071D09B-F3AC-A375-2CBA-9D730B526370}"/>
              </a:ext>
            </a:extLst>
          </p:cNvPr>
          <p:cNvSpPr txBox="1"/>
          <p:nvPr/>
        </p:nvSpPr>
        <p:spPr>
          <a:xfrm>
            <a:off x="176981" y="1582729"/>
            <a:ext cx="2522070" cy="400110"/>
          </a:xfrm>
          <a:prstGeom prst="rect">
            <a:avLst/>
          </a:prstGeom>
          <a:noFill/>
        </p:spPr>
        <p:txBody>
          <a:bodyPr wrap="square" rtlCol="0">
            <a:spAutoFit/>
          </a:bodyPr>
          <a:lstStyle/>
          <a:p>
            <a:r>
              <a:rPr lang="en-US" sz="2000" b="1" dirty="0"/>
              <a:t>Message Passing</a:t>
            </a:r>
          </a:p>
        </p:txBody>
      </p:sp>
      <p:sp>
        <p:nvSpPr>
          <p:cNvPr id="32" name="TextBox 31">
            <a:extLst>
              <a:ext uri="{FF2B5EF4-FFF2-40B4-BE49-F238E27FC236}">
                <a16:creationId xmlns:a16="http://schemas.microsoft.com/office/drawing/2014/main" id="{EFD4C7CD-4132-9D71-E872-E8B6EA8BCBA3}"/>
              </a:ext>
            </a:extLst>
          </p:cNvPr>
          <p:cNvSpPr txBox="1"/>
          <p:nvPr/>
        </p:nvSpPr>
        <p:spPr>
          <a:xfrm>
            <a:off x="4886432" y="1582729"/>
            <a:ext cx="2522070" cy="400110"/>
          </a:xfrm>
          <a:prstGeom prst="rect">
            <a:avLst/>
          </a:prstGeom>
          <a:noFill/>
        </p:spPr>
        <p:txBody>
          <a:bodyPr wrap="square" rtlCol="0">
            <a:spAutoFit/>
          </a:bodyPr>
          <a:lstStyle/>
          <a:p>
            <a:r>
              <a:rPr lang="en-US" sz="2000" b="1" dirty="0"/>
              <a:t>Aggregate</a:t>
            </a:r>
          </a:p>
        </p:txBody>
      </p:sp>
      <p:sp>
        <p:nvSpPr>
          <p:cNvPr id="33" name="TextBox 32">
            <a:extLst>
              <a:ext uri="{FF2B5EF4-FFF2-40B4-BE49-F238E27FC236}">
                <a16:creationId xmlns:a16="http://schemas.microsoft.com/office/drawing/2014/main" id="{2A5B5C2C-B7E3-3D45-3E88-723A3E0145A2}"/>
              </a:ext>
            </a:extLst>
          </p:cNvPr>
          <p:cNvSpPr txBox="1"/>
          <p:nvPr/>
        </p:nvSpPr>
        <p:spPr>
          <a:xfrm>
            <a:off x="9595883" y="1582729"/>
            <a:ext cx="2522070" cy="400110"/>
          </a:xfrm>
          <a:prstGeom prst="rect">
            <a:avLst/>
          </a:prstGeom>
          <a:noFill/>
        </p:spPr>
        <p:txBody>
          <a:bodyPr wrap="square" rtlCol="0">
            <a:spAutoFit/>
          </a:bodyPr>
          <a:lstStyle/>
          <a:p>
            <a:r>
              <a:rPr lang="en-US" sz="2000" b="1" dirty="0"/>
              <a:t>Update</a:t>
            </a:r>
          </a:p>
        </p:txBody>
      </p:sp>
      <p:sp>
        <p:nvSpPr>
          <p:cNvPr id="34" name="TextBox 33">
            <a:extLst>
              <a:ext uri="{FF2B5EF4-FFF2-40B4-BE49-F238E27FC236}">
                <a16:creationId xmlns:a16="http://schemas.microsoft.com/office/drawing/2014/main" id="{9416CE60-598F-E199-F2A0-256EC9EE9DE7}"/>
              </a:ext>
            </a:extLst>
          </p:cNvPr>
          <p:cNvSpPr txBox="1"/>
          <p:nvPr/>
        </p:nvSpPr>
        <p:spPr>
          <a:xfrm>
            <a:off x="374262" y="5253899"/>
            <a:ext cx="9507793" cy="830997"/>
          </a:xfrm>
          <a:prstGeom prst="rect">
            <a:avLst/>
          </a:prstGeom>
          <a:noFill/>
        </p:spPr>
        <p:txBody>
          <a:bodyPr wrap="square" rtlCol="0">
            <a:spAutoFit/>
          </a:bodyPr>
          <a:lstStyle/>
          <a:p>
            <a:r>
              <a:rPr lang="en-US" sz="2400" b="1" dirty="0">
                <a:solidFill>
                  <a:srgbClr val="FF0000"/>
                </a:solidFill>
              </a:rPr>
              <a:t>Note: </a:t>
            </a:r>
          </a:p>
          <a:p>
            <a:r>
              <a:rPr lang="en-US" sz="2400" dirty="0"/>
              <a:t>All these steps are performed on all the nodes in the graph simultaneously.</a:t>
            </a:r>
            <a:endParaRPr lang="en-US" sz="2400" b="1" dirty="0">
              <a:solidFill>
                <a:srgbClr val="FF0000"/>
              </a:solidFill>
            </a:endParaRPr>
          </a:p>
        </p:txBody>
      </p:sp>
      <p:sp>
        <p:nvSpPr>
          <p:cNvPr id="35" name="TextBox 34">
            <a:extLst>
              <a:ext uri="{FF2B5EF4-FFF2-40B4-BE49-F238E27FC236}">
                <a16:creationId xmlns:a16="http://schemas.microsoft.com/office/drawing/2014/main" id="{BC1FDF4B-0EFB-6D0A-E3CB-8D2FFA4968FE}"/>
              </a:ext>
            </a:extLst>
          </p:cNvPr>
          <p:cNvSpPr txBox="1"/>
          <p:nvPr/>
        </p:nvSpPr>
        <p:spPr>
          <a:xfrm>
            <a:off x="1764374" y="4599049"/>
            <a:ext cx="8419235" cy="461665"/>
          </a:xfrm>
          <a:prstGeom prst="rect">
            <a:avLst/>
          </a:prstGeom>
          <a:noFill/>
        </p:spPr>
        <p:txBody>
          <a:bodyPr wrap="square" rtlCol="0">
            <a:spAutoFit/>
          </a:bodyPr>
          <a:lstStyle/>
          <a:p>
            <a:r>
              <a:rPr lang="en-US" sz="2400" b="1" dirty="0">
                <a:solidFill>
                  <a:srgbClr val="00B050"/>
                </a:solidFill>
              </a:rPr>
              <a:t>Well it’s done, one layer of GNN has been formulated!!</a:t>
            </a:r>
          </a:p>
        </p:txBody>
      </p:sp>
    </p:spTree>
    <p:extLst>
      <p:ext uri="{BB962C8B-B14F-4D97-AF65-F5344CB8AC3E}">
        <p14:creationId xmlns:p14="http://schemas.microsoft.com/office/powerpoint/2010/main" val="779186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26" grpId="0"/>
      <p:bldP spid="27" grpId="0"/>
      <p:bldP spid="28" grpId="0"/>
      <p:bldP spid="29" grpId="0" animBg="1"/>
      <p:bldP spid="30" grpId="0" animBg="1"/>
      <p:bldP spid="31" grpId="0"/>
      <p:bldP spid="32" grpId="0"/>
      <p:bldP spid="33" grpId="0"/>
      <p:bldP spid="34" grpId="0"/>
      <p:bldP spid="3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AA8E9A-73D4-D9A5-6BF3-8B511CFF9F1A}"/>
              </a:ext>
            </a:extLst>
          </p:cNvPr>
          <p:cNvSpPr txBox="1"/>
          <p:nvPr/>
        </p:nvSpPr>
        <p:spPr>
          <a:xfrm>
            <a:off x="205219" y="157532"/>
            <a:ext cx="5506064" cy="461665"/>
          </a:xfrm>
          <a:prstGeom prst="rect">
            <a:avLst/>
          </a:prstGeom>
          <a:noFill/>
        </p:spPr>
        <p:txBody>
          <a:bodyPr wrap="square" rtlCol="0">
            <a:spAutoFit/>
          </a:bodyPr>
          <a:lstStyle/>
          <a:p>
            <a:r>
              <a:rPr lang="en-US" sz="2400" b="1" dirty="0"/>
              <a:t>Stacking GNN layers together</a:t>
            </a:r>
          </a:p>
        </p:txBody>
      </p:sp>
      <p:pic>
        <p:nvPicPr>
          <p:cNvPr id="3" name="Picture 2">
            <a:extLst>
              <a:ext uri="{FF2B5EF4-FFF2-40B4-BE49-F238E27FC236}">
                <a16:creationId xmlns:a16="http://schemas.microsoft.com/office/drawing/2014/main" id="{F49FF1DD-2CBA-4CD4-61B1-E76162BA4F9A}"/>
              </a:ext>
            </a:extLst>
          </p:cNvPr>
          <p:cNvPicPr>
            <a:picLocks noChangeAspect="1"/>
          </p:cNvPicPr>
          <p:nvPr/>
        </p:nvPicPr>
        <p:blipFill>
          <a:blip r:embed="rId3"/>
          <a:stretch>
            <a:fillRect/>
          </a:stretch>
        </p:blipFill>
        <p:spPr>
          <a:xfrm>
            <a:off x="443514" y="1888397"/>
            <a:ext cx="1736615" cy="1861167"/>
          </a:xfrm>
          <a:prstGeom prst="rect">
            <a:avLst/>
          </a:prstGeom>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36179EE1-F769-3E71-B588-46CD8DA81AD9}"/>
                  </a:ext>
                </a:extLst>
              </p:cNvPr>
              <p:cNvSpPr txBox="1"/>
              <p:nvPr/>
            </p:nvSpPr>
            <p:spPr>
              <a:xfrm>
                <a:off x="225548" y="2213114"/>
                <a:ext cx="25729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𝟐</m:t>
                          </m:r>
                        </m:sub>
                      </m:sSub>
                    </m:oMath>
                  </m:oMathPara>
                </a14:m>
                <a:endParaRPr lang="en-US" sz="2000" b="1" i="1" dirty="0"/>
              </a:p>
            </p:txBody>
          </p:sp>
        </mc:Choice>
        <mc:Fallback>
          <p:sp>
            <p:nvSpPr>
              <p:cNvPr id="4" name="TextBox 3">
                <a:extLst>
                  <a:ext uri="{FF2B5EF4-FFF2-40B4-BE49-F238E27FC236}">
                    <a16:creationId xmlns:a16="http://schemas.microsoft.com/office/drawing/2014/main" id="{36179EE1-F769-3E71-B588-46CD8DA81AD9}"/>
                  </a:ext>
                </a:extLst>
              </p:cNvPr>
              <p:cNvSpPr txBox="1">
                <a:spLocks noRot="1" noChangeAspect="1" noMove="1" noResize="1" noEditPoints="1" noAdjustHandles="1" noChangeArrowheads="1" noChangeShapeType="1" noTextEdit="1"/>
              </p:cNvSpPr>
              <p:nvPr/>
            </p:nvSpPr>
            <p:spPr>
              <a:xfrm>
                <a:off x="225548" y="2213114"/>
                <a:ext cx="257295" cy="369332"/>
              </a:xfrm>
              <a:prstGeom prst="rect">
                <a:avLst/>
              </a:prstGeom>
              <a:blipFill>
                <a:blip r:embed="rId4"/>
                <a:stretch>
                  <a:fillRect r="-52381" b="-163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4963BA04-18EF-57FB-4794-7EDD596AB480}"/>
                  </a:ext>
                </a:extLst>
              </p:cNvPr>
              <p:cNvSpPr txBox="1"/>
              <p:nvPr/>
            </p:nvSpPr>
            <p:spPr>
              <a:xfrm>
                <a:off x="1093373" y="3592754"/>
                <a:ext cx="43689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𝟑</m:t>
                          </m:r>
                        </m:sub>
                      </m:sSub>
                    </m:oMath>
                  </m:oMathPara>
                </a14:m>
                <a:endParaRPr lang="en-US" sz="2000" b="1" i="1" dirty="0"/>
              </a:p>
            </p:txBody>
          </p:sp>
        </mc:Choice>
        <mc:Fallback>
          <p:sp>
            <p:nvSpPr>
              <p:cNvPr id="5" name="TextBox 4">
                <a:extLst>
                  <a:ext uri="{FF2B5EF4-FFF2-40B4-BE49-F238E27FC236}">
                    <a16:creationId xmlns:a16="http://schemas.microsoft.com/office/drawing/2014/main" id="{4963BA04-18EF-57FB-4794-7EDD596AB480}"/>
                  </a:ext>
                </a:extLst>
              </p:cNvPr>
              <p:cNvSpPr txBox="1">
                <a:spLocks noRot="1" noChangeAspect="1" noMove="1" noResize="1" noEditPoints="1" noAdjustHandles="1" noChangeArrowheads="1" noChangeShapeType="1" noTextEdit="1"/>
              </p:cNvSpPr>
              <p:nvPr/>
            </p:nvSpPr>
            <p:spPr>
              <a:xfrm>
                <a:off x="1093373" y="3592754"/>
                <a:ext cx="436895" cy="369332"/>
              </a:xfrm>
              <a:prstGeom prst="rect">
                <a:avLst/>
              </a:prstGeom>
              <a:blipFill>
                <a:blip r:embed="rId5"/>
                <a:stretch>
                  <a:fillRect b="-163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A82F4AE7-DAA7-85E6-BB36-F2D8B092B4E1}"/>
                  </a:ext>
                </a:extLst>
              </p:cNvPr>
              <p:cNvSpPr txBox="1"/>
              <p:nvPr/>
            </p:nvSpPr>
            <p:spPr>
              <a:xfrm>
                <a:off x="1743234" y="2169261"/>
                <a:ext cx="43689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𝟒</m:t>
                          </m:r>
                        </m:sub>
                      </m:sSub>
                    </m:oMath>
                  </m:oMathPara>
                </a14:m>
                <a:endParaRPr lang="en-US" sz="2000" b="1" i="1" dirty="0"/>
              </a:p>
            </p:txBody>
          </p:sp>
        </mc:Choice>
        <mc:Fallback>
          <p:sp>
            <p:nvSpPr>
              <p:cNvPr id="6" name="TextBox 5">
                <a:extLst>
                  <a:ext uri="{FF2B5EF4-FFF2-40B4-BE49-F238E27FC236}">
                    <a16:creationId xmlns:a16="http://schemas.microsoft.com/office/drawing/2014/main" id="{A82F4AE7-DAA7-85E6-BB36-F2D8B092B4E1}"/>
                  </a:ext>
                </a:extLst>
              </p:cNvPr>
              <p:cNvSpPr txBox="1">
                <a:spLocks noRot="1" noChangeAspect="1" noMove="1" noResize="1" noEditPoints="1" noAdjustHandles="1" noChangeArrowheads="1" noChangeShapeType="1" noTextEdit="1"/>
              </p:cNvSpPr>
              <p:nvPr/>
            </p:nvSpPr>
            <p:spPr>
              <a:xfrm>
                <a:off x="1743234" y="2169261"/>
                <a:ext cx="436895" cy="369332"/>
              </a:xfrm>
              <a:prstGeom prst="rect">
                <a:avLst/>
              </a:prstGeom>
              <a:blipFill>
                <a:blip r:embed="rId6"/>
                <a:stretch>
                  <a:fillRect b="-1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A75E76F4-A2E8-A98E-FB03-8D165184DFC4}"/>
                  </a:ext>
                </a:extLst>
              </p:cNvPr>
              <p:cNvSpPr txBox="1"/>
              <p:nvPr/>
            </p:nvSpPr>
            <p:spPr>
              <a:xfrm>
                <a:off x="1222021" y="1519065"/>
                <a:ext cx="43689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𝟏</m:t>
                          </m:r>
                        </m:sub>
                      </m:sSub>
                    </m:oMath>
                  </m:oMathPara>
                </a14:m>
                <a:endParaRPr lang="en-US" sz="2000" b="1" i="1" dirty="0"/>
              </a:p>
            </p:txBody>
          </p:sp>
        </mc:Choice>
        <mc:Fallback>
          <p:sp>
            <p:nvSpPr>
              <p:cNvPr id="7" name="TextBox 6">
                <a:extLst>
                  <a:ext uri="{FF2B5EF4-FFF2-40B4-BE49-F238E27FC236}">
                    <a16:creationId xmlns:a16="http://schemas.microsoft.com/office/drawing/2014/main" id="{A75E76F4-A2E8-A98E-FB03-8D165184DFC4}"/>
                  </a:ext>
                </a:extLst>
              </p:cNvPr>
              <p:cNvSpPr txBox="1">
                <a:spLocks noRot="1" noChangeAspect="1" noMove="1" noResize="1" noEditPoints="1" noAdjustHandles="1" noChangeArrowheads="1" noChangeShapeType="1" noTextEdit="1"/>
              </p:cNvSpPr>
              <p:nvPr/>
            </p:nvSpPr>
            <p:spPr>
              <a:xfrm>
                <a:off x="1222021" y="1519065"/>
                <a:ext cx="436895" cy="369332"/>
              </a:xfrm>
              <a:prstGeom prst="rect">
                <a:avLst/>
              </a:prstGeom>
              <a:blipFill>
                <a:blip r:embed="rId7"/>
                <a:stretch>
                  <a:fillRect b="-1639"/>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43D8E35A-6F21-73DA-9357-3CF92208B77D}"/>
              </a:ext>
            </a:extLst>
          </p:cNvPr>
          <p:cNvPicPr>
            <a:picLocks noChangeAspect="1"/>
          </p:cNvPicPr>
          <p:nvPr/>
        </p:nvPicPr>
        <p:blipFill>
          <a:blip r:embed="rId3"/>
          <a:stretch>
            <a:fillRect/>
          </a:stretch>
        </p:blipFill>
        <p:spPr>
          <a:xfrm>
            <a:off x="3576191" y="1875079"/>
            <a:ext cx="1736615" cy="1861167"/>
          </a:xfrm>
          <a:prstGeom prst="rect">
            <a:avLst/>
          </a:prstGeom>
        </p:spPr>
      </p:pic>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B7E92E9E-39D5-6F2A-DEF2-DC4444B07C52}"/>
                  </a:ext>
                </a:extLst>
              </p:cNvPr>
              <p:cNvSpPr txBox="1"/>
              <p:nvPr/>
            </p:nvSpPr>
            <p:spPr>
              <a:xfrm>
                <a:off x="3532577" y="2169261"/>
                <a:ext cx="257295" cy="387157"/>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Sup>
                        <m:sSubSupPr>
                          <m:ctrlPr>
                            <a:rPr lang="en-US" b="1" i="1" smtClean="0"/>
                          </m:ctrlPr>
                        </m:sSubSupPr>
                        <m:e>
                          <m:r>
                            <a:rPr lang="en-US" b="1" i="1"/>
                            <m:t>𝒉</m:t>
                          </m:r>
                        </m:e>
                        <m:sub>
                          <m:r>
                            <a:rPr lang="en-US" b="1" i="1" smtClean="0">
                              <a:latin typeface="Cambria Math" panose="02040503050406030204" pitchFamily="18" charset="0"/>
                            </a:rPr>
                            <m:t>𝟐</m:t>
                          </m:r>
                        </m:sub>
                        <m:sup>
                          <m:r>
                            <a:rPr lang="en-US" b="1" i="1"/>
                            <m:t>𝟏</m:t>
                          </m:r>
                        </m:sup>
                      </m:sSubSup>
                    </m:oMath>
                  </m:oMathPara>
                </a14:m>
                <a:endParaRPr lang="en-US" b="1" dirty="0"/>
              </a:p>
            </p:txBody>
          </p:sp>
        </mc:Choice>
        <mc:Fallback>
          <p:sp>
            <p:nvSpPr>
              <p:cNvPr id="12" name="TextBox 11">
                <a:extLst>
                  <a:ext uri="{FF2B5EF4-FFF2-40B4-BE49-F238E27FC236}">
                    <a16:creationId xmlns:a16="http://schemas.microsoft.com/office/drawing/2014/main" id="{B7E92E9E-39D5-6F2A-DEF2-DC4444B07C52}"/>
                  </a:ext>
                </a:extLst>
              </p:cNvPr>
              <p:cNvSpPr txBox="1">
                <a:spLocks noRot="1" noChangeAspect="1" noMove="1" noResize="1" noEditPoints="1" noAdjustHandles="1" noChangeArrowheads="1" noChangeShapeType="1" noTextEdit="1"/>
              </p:cNvSpPr>
              <p:nvPr/>
            </p:nvSpPr>
            <p:spPr>
              <a:xfrm>
                <a:off x="3532577" y="2169261"/>
                <a:ext cx="257295" cy="387157"/>
              </a:xfrm>
              <a:prstGeom prst="rect">
                <a:avLst/>
              </a:prstGeom>
              <a:blipFill>
                <a:blip r:embed="rId8"/>
                <a:stretch>
                  <a:fillRect r="-53488" b="-31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58329CC1-BFE5-113C-21CE-19E40D402825}"/>
                  </a:ext>
                </a:extLst>
              </p:cNvPr>
              <p:cNvSpPr txBox="1"/>
              <p:nvPr/>
            </p:nvSpPr>
            <p:spPr>
              <a:xfrm>
                <a:off x="4167786" y="1472654"/>
                <a:ext cx="436895" cy="387157"/>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Sup>
                        <m:sSubSupPr>
                          <m:ctrlPr>
                            <a:rPr lang="en-US" b="1" i="1" smtClean="0"/>
                          </m:ctrlPr>
                        </m:sSubSupPr>
                        <m:e>
                          <m:r>
                            <a:rPr lang="en-US" b="1" i="1"/>
                            <m:t>𝒉</m:t>
                          </m:r>
                        </m:e>
                        <m:sub>
                          <m:r>
                            <a:rPr lang="en-US" b="1" i="1" smtClean="0">
                              <a:latin typeface="Cambria Math" panose="02040503050406030204" pitchFamily="18" charset="0"/>
                            </a:rPr>
                            <m:t>𝟏</m:t>
                          </m:r>
                        </m:sub>
                        <m:sup>
                          <m:r>
                            <a:rPr lang="en-US" b="1" i="1"/>
                            <m:t>𝟏</m:t>
                          </m:r>
                        </m:sup>
                      </m:sSubSup>
                    </m:oMath>
                  </m:oMathPara>
                </a14:m>
                <a:endParaRPr lang="en-US" b="1" dirty="0"/>
              </a:p>
            </p:txBody>
          </p:sp>
        </mc:Choice>
        <mc:Fallback>
          <p:sp>
            <p:nvSpPr>
              <p:cNvPr id="15" name="TextBox 14">
                <a:extLst>
                  <a:ext uri="{FF2B5EF4-FFF2-40B4-BE49-F238E27FC236}">
                    <a16:creationId xmlns:a16="http://schemas.microsoft.com/office/drawing/2014/main" id="{58329CC1-BFE5-113C-21CE-19E40D402825}"/>
                  </a:ext>
                </a:extLst>
              </p:cNvPr>
              <p:cNvSpPr txBox="1">
                <a:spLocks noRot="1" noChangeAspect="1" noMove="1" noResize="1" noEditPoints="1" noAdjustHandles="1" noChangeArrowheads="1" noChangeShapeType="1" noTextEdit="1"/>
              </p:cNvSpPr>
              <p:nvPr/>
            </p:nvSpPr>
            <p:spPr>
              <a:xfrm>
                <a:off x="4167786" y="1472654"/>
                <a:ext cx="436895" cy="387157"/>
              </a:xfrm>
              <a:prstGeom prst="rect">
                <a:avLst/>
              </a:prstGeom>
              <a:blipFill>
                <a:blip r:embed="rId9"/>
                <a:stretch>
                  <a:fillRect b="-31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27FABB50-A84A-5F26-D950-1C261799C196}"/>
                  </a:ext>
                </a:extLst>
              </p:cNvPr>
              <p:cNvSpPr txBox="1"/>
              <p:nvPr/>
            </p:nvSpPr>
            <p:spPr>
              <a:xfrm>
                <a:off x="4257587" y="3667661"/>
                <a:ext cx="257295" cy="388504"/>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Sup>
                        <m:sSubSupPr>
                          <m:ctrlPr>
                            <a:rPr lang="en-US" b="1" i="1" smtClean="0"/>
                          </m:ctrlPr>
                        </m:sSubSupPr>
                        <m:e>
                          <m:r>
                            <a:rPr lang="en-US" b="1" i="1"/>
                            <m:t>𝒉</m:t>
                          </m:r>
                        </m:e>
                        <m:sub>
                          <m:r>
                            <a:rPr lang="en-US" b="1" i="1" smtClean="0">
                              <a:latin typeface="Cambria Math" panose="02040503050406030204" pitchFamily="18" charset="0"/>
                            </a:rPr>
                            <m:t>𝟑</m:t>
                          </m:r>
                        </m:sub>
                        <m:sup>
                          <m:r>
                            <a:rPr lang="en-US" b="1" i="1"/>
                            <m:t>𝟏</m:t>
                          </m:r>
                        </m:sup>
                      </m:sSubSup>
                    </m:oMath>
                  </m:oMathPara>
                </a14:m>
                <a:endParaRPr lang="en-US" b="1" dirty="0"/>
              </a:p>
            </p:txBody>
          </p:sp>
        </mc:Choice>
        <mc:Fallback>
          <p:sp>
            <p:nvSpPr>
              <p:cNvPr id="16" name="TextBox 15">
                <a:extLst>
                  <a:ext uri="{FF2B5EF4-FFF2-40B4-BE49-F238E27FC236}">
                    <a16:creationId xmlns:a16="http://schemas.microsoft.com/office/drawing/2014/main" id="{27FABB50-A84A-5F26-D950-1C261799C196}"/>
                  </a:ext>
                </a:extLst>
              </p:cNvPr>
              <p:cNvSpPr txBox="1">
                <a:spLocks noRot="1" noChangeAspect="1" noMove="1" noResize="1" noEditPoints="1" noAdjustHandles="1" noChangeArrowheads="1" noChangeShapeType="1" noTextEdit="1"/>
              </p:cNvSpPr>
              <p:nvPr/>
            </p:nvSpPr>
            <p:spPr>
              <a:xfrm>
                <a:off x="4257587" y="3667661"/>
                <a:ext cx="257295" cy="388504"/>
              </a:xfrm>
              <a:prstGeom prst="rect">
                <a:avLst/>
              </a:prstGeom>
              <a:blipFill>
                <a:blip r:embed="rId10"/>
                <a:stretch>
                  <a:fillRect r="-53488" b="-31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9BFEBD7F-708F-E7B9-9206-AB968D9D486C}"/>
                  </a:ext>
                </a:extLst>
              </p:cNvPr>
              <p:cNvSpPr txBox="1"/>
              <p:nvPr/>
            </p:nvSpPr>
            <p:spPr>
              <a:xfrm>
                <a:off x="4950987" y="2152141"/>
                <a:ext cx="257295" cy="38645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Sup>
                        <m:sSubSupPr>
                          <m:ctrlPr>
                            <a:rPr lang="en-US" b="1" i="1" smtClean="0"/>
                          </m:ctrlPr>
                        </m:sSubSupPr>
                        <m:e>
                          <m:r>
                            <a:rPr lang="en-US" b="1" i="1"/>
                            <m:t>𝒉</m:t>
                          </m:r>
                        </m:e>
                        <m:sub>
                          <m:r>
                            <a:rPr lang="en-US" b="1" i="1" smtClean="0">
                              <a:latin typeface="Cambria Math" panose="02040503050406030204" pitchFamily="18" charset="0"/>
                            </a:rPr>
                            <m:t>𝟒</m:t>
                          </m:r>
                        </m:sub>
                        <m:sup>
                          <m:r>
                            <a:rPr lang="en-US" b="1" i="1"/>
                            <m:t>𝟏</m:t>
                          </m:r>
                        </m:sup>
                      </m:sSubSup>
                    </m:oMath>
                  </m:oMathPara>
                </a14:m>
                <a:endParaRPr lang="en-US" b="1" dirty="0"/>
              </a:p>
            </p:txBody>
          </p:sp>
        </mc:Choice>
        <mc:Fallback>
          <p:sp>
            <p:nvSpPr>
              <p:cNvPr id="17" name="TextBox 16">
                <a:extLst>
                  <a:ext uri="{FF2B5EF4-FFF2-40B4-BE49-F238E27FC236}">
                    <a16:creationId xmlns:a16="http://schemas.microsoft.com/office/drawing/2014/main" id="{9BFEBD7F-708F-E7B9-9206-AB968D9D486C}"/>
                  </a:ext>
                </a:extLst>
              </p:cNvPr>
              <p:cNvSpPr txBox="1">
                <a:spLocks noRot="1" noChangeAspect="1" noMove="1" noResize="1" noEditPoints="1" noAdjustHandles="1" noChangeArrowheads="1" noChangeShapeType="1" noTextEdit="1"/>
              </p:cNvSpPr>
              <p:nvPr/>
            </p:nvSpPr>
            <p:spPr>
              <a:xfrm>
                <a:off x="4950987" y="2152141"/>
                <a:ext cx="257295" cy="386452"/>
              </a:xfrm>
              <a:prstGeom prst="rect">
                <a:avLst/>
              </a:prstGeom>
              <a:blipFill>
                <a:blip r:embed="rId11"/>
                <a:stretch>
                  <a:fillRect r="-57143" b="-3175"/>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8E04486B-C4E7-6ECD-F473-B140CAFCEB67}"/>
              </a:ext>
            </a:extLst>
          </p:cNvPr>
          <p:cNvSpPr/>
          <p:nvPr/>
        </p:nvSpPr>
        <p:spPr>
          <a:xfrm>
            <a:off x="2504543" y="1189559"/>
            <a:ext cx="907417" cy="3490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GNN</a:t>
            </a:r>
          </a:p>
          <a:p>
            <a:pPr algn="ctr"/>
            <a:r>
              <a:rPr lang="en-US" b="1" dirty="0"/>
              <a:t>Layer 1</a:t>
            </a:r>
          </a:p>
        </p:txBody>
      </p:sp>
      <p:sp>
        <p:nvSpPr>
          <p:cNvPr id="19" name="TextBox 18">
            <a:extLst>
              <a:ext uri="{FF2B5EF4-FFF2-40B4-BE49-F238E27FC236}">
                <a16:creationId xmlns:a16="http://schemas.microsoft.com/office/drawing/2014/main" id="{1B8216A4-F144-50B8-AA12-60DF3FC841D4}"/>
              </a:ext>
            </a:extLst>
          </p:cNvPr>
          <p:cNvSpPr txBox="1"/>
          <p:nvPr/>
        </p:nvSpPr>
        <p:spPr>
          <a:xfrm>
            <a:off x="5356420" y="2345367"/>
            <a:ext cx="923763" cy="707886"/>
          </a:xfrm>
          <a:prstGeom prst="rect">
            <a:avLst/>
          </a:prstGeom>
          <a:noFill/>
        </p:spPr>
        <p:txBody>
          <a:bodyPr wrap="square" rtlCol="0">
            <a:spAutoFit/>
          </a:bodyPr>
          <a:lstStyle/>
          <a:p>
            <a:r>
              <a:rPr lang="en-US" sz="4000" b="1" dirty="0"/>
              <a:t>. . .</a:t>
            </a:r>
          </a:p>
        </p:txBody>
      </p:sp>
      <p:sp>
        <p:nvSpPr>
          <p:cNvPr id="22" name="Rectangle 21">
            <a:extLst>
              <a:ext uri="{FF2B5EF4-FFF2-40B4-BE49-F238E27FC236}">
                <a16:creationId xmlns:a16="http://schemas.microsoft.com/office/drawing/2014/main" id="{03CF6B0F-64BD-8E7B-68C7-273B8972F961}"/>
              </a:ext>
            </a:extLst>
          </p:cNvPr>
          <p:cNvSpPr/>
          <p:nvPr/>
        </p:nvSpPr>
        <p:spPr>
          <a:xfrm>
            <a:off x="6158433" y="1204644"/>
            <a:ext cx="907417" cy="3490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GNN</a:t>
            </a:r>
          </a:p>
          <a:p>
            <a:pPr algn="ctr"/>
            <a:r>
              <a:rPr lang="en-US" b="1" dirty="0"/>
              <a:t>Layer L</a:t>
            </a:r>
          </a:p>
        </p:txBody>
      </p:sp>
      <p:pic>
        <p:nvPicPr>
          <p:cNvPr id="23" name="Picture 22">
            <a:extLst>
              <a:ext uri="{FF2B5EF4-FFF2-40B4-BE49-F238E27FC236}">
                <a16:creationId xmlns:a16="http://schemas.microsoft.com/office/drawing/2014/main" id="{B6B452D1-46E1-A40B-2423-AAF76D412A73}"/>
              </a:ext>
            </a:extLst>
          </p:cNvPr>
          <p:cNvPicPr>
            <a:picLocks noChangeAspect="1"/>
          </p:cNvPicPr>
          <p:nvPr/>
        </p:nvPicPr>
        <p:blipFill>
          <a:blip r:embed="rId3"/>
          <a:stretch>
            <a:fillRect/>
          </a:stretch>
        </p:blipFill>
        <p:spPr>
          <a:xfrm>
            <a:off x="7164953" y="1806494"/>
            <a:ext cx="1736615" cy="1861167"/>
          </a:xfrm>
          <a:prstGeom prst="rect">
            <a:avLst/>
          </a:prstGeom>
        </p:spPr>
      </p:pic>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15C7AA30-2226-7D39-9D32-C20FEC69A13C}"/>
                  </a:ext>
                </a:extLst>
              </p:cNvPr>
              <p:cNvSpPr txBox="1"/>
              <p:nvPr/>
            </p:nvSpPr>
            <p:spPr>
              <a:xfrm>
                <a:off x="7121339" y="2100676"/>
                <a:ext cx="257295" cy="385875"/>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Sup>
                        <m:sSubSupPr>
                          <m:ctrlPr>
                            <a:rPr lang="en-US" b="1" i="1" smtClean="0"/>
                          </m:ctrlPr>
                        </m:sSubSupPr>
                        <m:e>
                          <m:r>
                            <a:rPr lang="en-US" b="1" i="1"/>
                            <m:t>𝒉</m:t>
                          </m:r>
                        </m:e>
                        <m:sub>
                          <m:r>
                            <a:rPr lang="en-US" b="1" i="1" smtClean="0">
                              <a:latin typeface="Cambria Math" panose="02040503050406030204" pitchFamily="18" charset="0"/>
                            </a:rPr>
                            <m:t>𝟐</m:t>
                          </m:r>
                        </m:sub>
                        <m:sup>
                          <m:r>
                            <a:rPr lang="en-US" b="1" i="1" smtClean="0">
                              <a:latin typeface="Cambria Math" panose="02040503050406030204" pitchFamily="18" charset="0"/>
                            </a:rPr>
                            <m:t>𝑳</m:t>
                          </m:r>
                        </m:sup>
                      </m:sSubSup>
                    </m:oMath>
                  </m:oMathPara>
                </a14:m>
                <a:endParaRPr lang="en-US" b="1" dirty="0"/>
              </a:p>
            </p:txBody>
          </p:sp>
        </mc:Choice>
        <mc:Fallback>
          <p:sp>
            <p:nvSpPr>
              <p:cNvPr id="24" name="TextBox 23">
                <a:extLst>
                  <a:ext uri="{FF2B5EF4-FFF2-40B4-BE49-F238E27FC236}">
                    <a16:creationId xmlns:a16="http://schemas.microsoft.com/office/drawing/2014/main" id="{15C7AA30-2226-7D39-9D32-C20FEC69A13C}"/>
                  </a:ext>
                </a:extLst>
              </p:cNvPr>
              <p:cNvSpPr txBox="1">
                <a:spLocks noRot="1" noChangeAspect="1" noMove="1" noResize="1" noEditPoints="1" noAdjustHandles="1" noChangeArrowheads="1" noChangeShapeType="1" noTextEdit="1"/>
              </p:cNvSpPr>
              <p:nvPr/>
            </p:nvSpPr>
            <p:spPr>
              <a:xfrm>
                <a:off x="7121339" y="2100676"/>
                <a:ext cx="257295" cy="385875"/>
              </a:xfrm>
              <a:prstGeom prst="rect">
                <a:avLst/>
              </a:prstGeom>
              <a:blipFill>
                <a:blip r:embed="rId12"/>
                <a:stretch>
                  <a:fillRect r="-57143" b="-158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8996838B-A8A3-989B-2648-3C1C3119687F}"/>
                  </a:ext>
                </a:extLst>
              </p:cNvPr>
              <p:cNvSpPr txBox="1"/>
              <p:nvPr/>
            </p:nvSpPr>
            <p:spPr>
              <a:xfrm>
                <a:off x="7756548" y="1404069"/>
                <a:ext cx="436895" cy="385875"/>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Sup>
                        <m:sSubSupPr>
                          <m:ctrlPr>
                            <a:rPr lang="en-US" b="1" i="1" smtClean="0"/>
                          </m:ctrlPr>
                        </m:sSubSupPr>
                        <m:e>
                          <m:r>
                            <a:rPr lang="en-US" b="1" i="1"/>
                            <m:t>𝒉</m:t>
                          </m:r>
                        </m:e>
                        <m:sub>
                          <m:r>
                            <a:rPr lang="en-US" b="1" i="1" smtClean="0">
                              <a:latin typeface="Cambria Math" panose="02040503050406030204" pitchFamily="18" charset="0"/>
                            </a:rPr>
                            <m:t>𝟏</m:t>
                          </m:r>
                        </m:sub>
                        <m:sup>
                          <m:r>
                            <a:rPr lang="en-US" b="1" i="1" smtClean="0">
                              <a:latin typeface="Cambria Math" panose="02040503050406030204" pitchFamily="18" charset="0"/>
                            </a:rPr>
                            <m:t>𝑳</m:t>
                          </m:r>
                        </m:sup>
                      </m:sSubSup>
                    </m:oMath>
                  </m:oMathPara>
                </a14:m>
                <a:endParaRPr lang="en-US" b="1" dirty="0"/>
              </a:p>
            </p:txBody>
          </p:sp>
        </mc:Choice>
        <mc:Fallback>
          <p:sp>
            <p:nvSpPr>
              <p:cNvPr id="25" name="TextBox 24">
                <a:extLst>
                  <a:ext uri="{FF2B5EF4-FFF2-40B4-BE49-F238E27FC236}">
                    <a16:creationId xmlns:a16="http://schemas.microsoft.com/office/drawing/2014/main" id="{8996838B-A8A3-989B-2648-3C1C3119687F}"/>
                  </a:ext>
                </a:extLst>
              </p:cNvPr>
              <p:cNvSpPr txBox="1">
                <a:spLocks noRot="1" noChangeAspect="1" noMove="1" noResize="1" noEditPoints="1" noAdjustHandles="1" noChangeArrowheads="1" noChangeShapeType="1" noTextEdit="1"/>
              </p:cNvSpPr>
              <p:nvPr/>
            </p:nvSpPr>
            <p:spPr>
              <a:xfrm>
                <a:off x="7756548" y="1404069"/>
                <a:ext cx="436895" cy="385875"/>
              </a:xfrm>
              <a:prstGeom prst="rect">
                <a:avLst/>
              </a:prstGeom>
              <a:blipFill>
                <a:blip r:embed="rId13"/>
                <a:stretch>
                  <a:fillRect b="-156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001B5C94-6180-CB27-EE31-0275806B742C}"/>
                  </a:ext>
                </a:extLst>
              </p:cNvPr>
              <p:cNvSpPr txBox="1"/>
              <p:nvPr/>
            </p:nvSpPr>
            <p:spPr>
              <a:xfrm>
                <a:off x="7846349" y="3599076"/>
                <a:ext cx="257295" cy="38722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Sup>
                        <m:sSubSupPr>
                          <m:ctrlPr>
                            <a:rPr lang="en-US" b="1" i="1" smtClean="0"/>
                          </m:ctrlPr>
                        </m:sSubSupPr>
                        <m:e>
                          <m:r>
                            <a:rPr lang="en-US" b="1" i="1"/>
                            <m:t>𝒉</m:t>
                          </m:r>
                        </m:e>
                        <m:sub>
                          <m:r>
                            <a:rPr lang="en-US" b="1" i="1" smtClean="0">
                              <a:latin typeface="Cambria Math" panose="02040503050406030204" pitchFamily="18" charset="0"/>
                            </a:rPr>
                            <m:t>𝟑</m:t>
                          </m:r>
                        </m:sub>
                        <m:sup>
                          <m:r>
                            <a:rPr lang="en-US" b="1" i="1" smtClean="0">
                              <a:latin typeface="Cambria Math" panose="02040503050406030204" pitchFamily="18" charset="0"/>
                            </a:rPr>
                            <m:t>𝑳</m:t>
                          </m:r>
                        </m:sup>
                      </m:sSubSup>
                    </m:oMath>
                  </m:oMathPara>
                </a14:m>
                <a:endParaRPr lang="en-US" b="1" dirty="0"/>
              </a:p>
            </p:txBody>
          </p:sp>
        </mc:Choice>
        <mc:Fallback>
          <p:sp>
            <p:nvSpPr>
              <p:cNvPr id="26" name="TextBox 25">
                <a:extLst>
                  <a:ext uri="{FF2B5EF4-FFF2-40B4-BE49-F238E27FC236}">
                    <a16:creationId xmlns:a16="http://schemas.microsoft.com/office/drawing/2014/main" id="{001B5C94-6180-CB27-EE31-0275806B742C}"/>
                  </a:ext>
                </a:extLst>
              </p:cNvPr>
              <p:cNvSpPr txBox="1">
                <a:spLocks noRot="1" noChangeAspect="1" noMove="1" noResize="1" noEditPoints="1" noAdjustHandles="1" noChangeArrowheads="1" noChangeShapeType="1" noTextEdit="1"/>
              </p:cNvSpPr>
              <p:nvPr/>
            </p:nvSpPr>
            <p:spPr>
              <a:xfrm>
                <a:off x="7846349" y="3599076"/>
                <a:ext cx="257295" cy="387222"/>
              </a:xfrm>
              <a:prstGeom prst="rect">
                <a:avLst/>
              </a:prstGeom>
              <a:blipFill>
                <a:blip r:embed="rId14"/>
                <a:stretch>
                  <a:fillRect r="-57143" b="-156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4411ED79-2885-9DF5-A04E-906A0E3E315B}"/>
                  </a:ext>
                </a:extLst>
              </p:cNvPr>
              <p:cNvSpPr txBox="1"/>
              <p:nvPr/>
            </p:nvSpPr>
            <p:spPr>
              <a:xfrm>
                <a:off x="8539749" y="2083556"/>
                <a:ext cx="257295" cy="385170"/>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Sup>
                        <m:sSubSupPr>
                          <m:ctrlPr>
                            <a:rPr lang="en-US" b="1" i="1" smtClean="0"/>
                          </m:ctrlPr>
                        </m:sSubSupPr>
                        <m:e>
                          <m:r>
                            <a:rPr lang="en-US" b="1" i="1"/>
                            <m:t>𝒉</m:t>
                          </m:r>
                        </m:e>
                        <m:sub>
                          <m:r>
                            <a:rPr lang="en-US" b="1" i="1" smtClean="0">
                              <a:latin typeface="Cambria Math" panose="02040503050406030204" pitchFamily="18" charset="0"/>
                            </a:rPr>
                            <m:t>𝟒</m:t>
                          </m:r>
                        </m:sub>
                        <m:sup>
                          <m:r>
                            <a:rPr lang="en-US" b="1" i="1" smtClean="0">
                              <a:latin typeface="Cambria Math" panose="02040503050406030204" pitchFamily="18" charset="0"/>
                            </a:rPr>
                            <m:t>𝑳</m:t>
                          </m:r>
                        </m:sup>
                      </m:sSubSup>
                    </m:oMath>
                  </m:oMathPara>
                </a14:m>
                <a:endParaRPr lang="en-US" b="1" dirty="0"/>
              </a:p>
            </p:txBody>
          </p:sp>
        </mc:Choice>
        <mc:Fallback>
          <p:sp>
            <p:nvSpPr>
              <p:cNvPr id="27" name="TextBox 26">
                <a:extLst>
                  <a:ext uri="{FF2B5EF4-FFF2-40B4-BE49-F238E27FC236}">
                    <a16:creationId xmlns:a16="http://schemas.microsoft.com/office/drawing/2014/main" id="{4411ED79-2885-9DF5-A04E-906A0E3E315B}"/>
                  </a:ext>
                </a:extLst>
              </p:cNvPr>
              <p:cNvSpPr txBox="1">
                <a:spLocks noRot="1" noChangeAspect="1" noMove="1" noResize="1" noEditPoints="1" noAdjustHandles="1" noChangeArrowheads="1" noChangeShapeType="1" noTextEdit="1"/>
              </p:cNvSpPr>
              <p:nvPr/>
            </p:nvSpPr>
            <p:spPr>
              <a:xfrm>
                <a:off x="8539749" y="2083556"/>
                <a:ext cx="257295" cy="385170"/>
              </a:xfrm>
              <a:prstGeom prst="rect">
                <a:avLst/>
              </a:prstGeom>
              <a:blipFill>
                <a:blip r:embed="rId15"/>
                <a:stretch>
                  <a:fillRect r="-57143" b="-1587"/>
                </a:stretch>
              </a:blipFill>
            </p:spPr>
            <p:txBody>
              <a:bodyPr/>
              <a:lstStyle/>
              <a:p>
                <a:r>
                  <a:rPr lang="en-US">
                    <a:noFill/>
                  </a:rPr>
                  <a:t> </a:t>
                </a:r>
              </a:p>
            </p:txBody>
          </p:sp>
        </mc:Fallback>
      </mc:AlternateContent>
      <p:sp>
        <p:nvSpPr>
          <p:cNvPr id="29" name="Arrow: Right 28">
            <a:extLst>
              <a:ext uri="{FF2B5EF4-FFF2-40B4-BE49-F238E27FC236}">
                <a16:creationId xmlns:a16="http://schemas.microsoft.com/office/drawing/2014/main" id="{ACD6BEE3-85D6-DFCB-16F2-3960C6A5D31E}"/>
              </a:ext>
            </a:extLst>
          </p:cNvPr>
          <p:cNvSpPr/>
          <p:nvPr/>
        </p:nvSpPr>
        <p:spPr>
          <a:xfrm>
            <a:off x="9026656" y="2468726"/>
            <a:ext cx="412955" cy="5845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43CE68CB-E74F-BB00-4C8A-E57CC121C4AF}"/>
                  </a:ext>
                </a:extLst>
              </p:cNvPr>
              <p:cNvSpPr txBox="1"/>
              <p:nvPr/>
            </p:nvSpPr>
            <p:spPr>
              <a:xfrm>
                <a:off x="10407543" y="2056804"/>
                <a:ext cx="432619" cy="35330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Sup>
                        <m:sSubSupPr>
                          <m:ctrlPr>
                            <a:rPr lang="en-US" sz="1600" b="1" i="1" smtClean="0">
                              <a:latin typeface="Cambria Math" panose="02040503050406030204" pitchFamily="18" charset="0"/>
                            </a:rPr>
                          </m:ctrlPr>
                        </m:sSubSupPr>
                        <m:e>
                          <m:r>
                            <a:rPr lang="en-US" sz="1600" b="1" i="1">
                              <a:latin typeface="Cambria Math" panose="02040503050406030204" pitchFamily="18" charset="0"/>
                            </a:rPr>
                            <m:t>𝒉</m:t>
                          </m:r>
                        </m:e>
                        <m:sub>
                          <m:r>
                            <a:rPr lang="en-US" sz="1600" b="1" i="1" smtClean="0">
                              <a:latin typeface="Cambria Math" panose="02040503050406030204" pitchFamily="18" charset="0"/>
                            </a:rPr>
                            <m:t>𝟏</m:t>
                          </m:r>
                        </m:sub>
                        <m:sup>
                          <m:r>
                            <a:rPr lang="en-US" sz="1600" b="1" i="1" smtClean="0">
                              <a:latin typeface="Cambria Math" panose="02040503050406030204" pitchFamily="18" charset="0"/>
                            </a:rPr>
                            <m:t>𝑳</m:t>
                          </m:r>
                        </m:sup>
                      </m:sSubSup>
                    </m:oMath>
                  </m:oMathPara>
                </a14:m>
                <a:endParaRPr lang="en-US" b="1" dirty="0"/>
              </a:p>
            </p:txBody>
          </p:sp>
        </mc:Choice>
        <mc:Fallback>
          <p:sp>
            <p:nvSpPr>
              <p:cNvPr id="31" name="TextBox 30">
                <a:extLst>
                  <a:ext uri="{FF2B5EF4-FFF2-40B4-BE49-F238E27FC236}">
                    <a16:creationId xmlns:a16="http://schemas.microsoft.com/office/drawing/2014/main" id="{43CE68CB-E74F-BB00-4C8A-E57CC121C4AF}"/>
                  </a:ext>
                </a:extLst>
              </p:cNvPr>
              <p:cNvSpPr txBox="1">
                <a:spLocks noRot="1" noChangeAspect="1" noMove="1" noResize="1" noEditPoints="1" noAdjustHandles="1" noChangeArrowheads="1" noChangeShapeType="1" noTextEdit="1"/>
              </p:cNvSpPr>
              <p:nvPr/>
            </p:nvSpPr>
            <p:spPr>
              <a:xfrm>
                <a:off x="10407543" y="2056804"/>
                <a:ext cx="432619" cy="353302"/>
              </a:xfrm>
              <a:prstGeom prst="rect">
                <a:avLst/>
              </a:prstGeom>
              <a:blipFill>
                <a:blip r:embed="rId16"/>
                <a:stretch>
                  <a:fillRect/>
                </a:stretch>
              </a:blipFill>
            </p:spPr>
            <p:txBody>
              <a:bodyPr/>
              <a:lstStyle/>
              <a:p>
                <a:r>
                  <a:rPr lang="en-US">
                    <a:noFill/>
                  </a:rPr>
                  <a:t> </a:t>
                </a:r>
              </a:p>
            </p:txBody>
          </p:sp>
        </mc:Fallback>
      </mc:AlternateContent>
      <p:cxnSp>
        <p:nvCxnSpPr>
          <p:cNvPr id="33" name="Straight Arrow Connector 32">
            <a:extLst>
              <a:ext uri="{FF2B5EF4-FFF2-40B4-BE49-F238E27FC236}">
                <a16:creationId xmlns:a16="http://schemas.microsoft.com/office/drawing/2014/main" id="{4FA02925-1D29-2B16-21BB-F1269EB73746}"/>
              </a:ext>
            </a:extLst>
          </p:cNvPr>
          <p:cNvCxnSpPr/>
          <p:nvPr/>
        </p:nvCxnSpPr>
        <p:spPr>
          <a:xfrm>
            <a:off x="10840162" y="2228203"/>
            <a:ext cx="6489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B78BB32-9ACD-8776-2D49-C4DA046C3613}"/>
              </a:ext>
            </a:extLst>
          </p:cNvPr>
          <p:cNvCxnSpPr>
            <a:stCxn id="31" idx="1"/>
          </p:cNvCxnSpPr>
          <p:nvPr/>
        </p:nvCxnSpPr>
        <p:spPr>
          <a:xfrm flipH="1">
            <a:off x="9807775" y="2233455"/>
            <a:ext cx="5997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AB54F9FB-E34C-0C7C-A91E-9C6294241EE2}"/>
                  </a:ext>
                </a:extLst>
              </p:cNvPr>
              <p:cNvSpPr txBox="1"/>
              <p:nvPr/>
            </p:nvSpPr>
            <p:spPr>
              <a:xfrm>
                <a:off x="10402995" y="2318898"/>
                <a:ext cx="432619" cy="35330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Sup>
                        <m:sSubSupPr>
                          <m:ctrlPr>
                            <a:rPr lang="en-US" sz="1600" b="1" i="1" smtClean="0">
                              <a:latin typeface="Cambria Math" panose="02040503050406030204" pitchFamily="18" charset="0"/>
                            </a:rPr>
                          </m:ctrlPr>
                        </m:sSubSupPr>
                        <m:e>
                          <m:r>
                            <a:rPr lang="en-US" sz="1600" b="1" i="1">
                              <a:latin typeface="Cambria Math" panose="02040503050406030204" pitchFamily="18" charset="0"/>
                            </a:rPr>
                            <m:t>𝒉</m:t>
                          </m:r>
                        </m:e>
                        <m:sub>
                          <m:r>
                            <a:rPr lang="en-US" sz="1600" b="1" i="1" smtClean="0">
                              <a:latin typeface="Cambria Math" panose="02040503050406030204" pitchFamily="18" charset="0"/>
                            </a:rPr>
                            <m:t>𝟐</m:t>
                          </m:r>
                        </m:sub>
                        <m:sup>
                          <m:r>
                            <a:rPr lang="en-US" sz="1600" b="1" i="1" smtClean="0">
                              <a:latin typeface="Cambria Math" panose="02040503050406030204" pitchFamily="18" charset="0"/>
                            </a:rPr>
                            <m:t>𝑳</m:t>
                          </m:r>
                        </m:sup>
                      </m:sSubSup>
                    </m:oMath>
                  </m:oMathPara>
                </a14:m>
                <a:endParaRPr lang="en-US" b="1" dirty="0"/>
              </a:p>
            </p:txBody>
          </p:sp>
        </mc:Choice>
        <mc:Fallback>
          <p:sp>
            <p:nvSpPr>
              <p:cNvPr id="36" name="TextBox 35">
                <a:extLst>
                  <a:ext uri="{FF2B5EF4-FFF2-40B4-BE49-F238E27FC236}">
                    <a16:creationId xmlns:a16="http://schemas.microsoft.com/office/drawing/2014/main" id="{AB54F9FB-E34C-0C7C-A91E-9C6294241EE2}"/>
                  </a:ext>
                </a:extLst>
              </p:cNvPr>
              <p:cNvSpPr txBox="1">
                <a:spLocks noRot="1" noChangeAspect="1" noMove="1" noResize="1" noEditPoints="1" noAdjustHandles="1" noChangeArrowheads="1" noChangeShapeType="1" noTextEdit="1"/>
              </p:cNvSpPr>
              <p:nvPr/>
            </p:nvSpPr>
            <p:spPr>
              <a:xfrm>
                <a:off x="10402995" y="2318898"/>
                <a:ext cx="432619" cy="353302"/>
              </a:xfrm>
              <a:prstGeom prst="rect">
                <a:avLst/>
              </a:prstGeom>
              <a:blipFill>
                <a:blip r:embed="rId17"/>
                <a:stretch>
                  <a:fillRect/>
                </a:stretch>
              </a:blipFill>
            </p:spPr>
            <p:txBody>
              <a:bodyPr/>
              <a:lstStyle/>
              <a:p>
                <a:r>
                  <a:rPr lang="en-US">
                    <a:noFill/>
                  </a:rPr>
                  <a:t> </a:t>
                </a:r>
              </a:p>
            </p:txBody>
          </p:sp>
        </mc:Fallback>
      </mc:AlternateContent>
      <p:cxnSp>
        <p:nvCxnSpPr>
          <p:cNvPr id="37" name="Straight Arrow Connector 36">
            <a:extLst>
              <a:ext uri="{FF2B5EF4-FFF2-40B4-BE49-F238E27FC236}">
                <a16:creationId xmlns:a16="http://schemas.microsoft.com/office/drawing/2014/main" id="{7BDB488A-DB13-685E-16D9-D0C9F78B741D}"/>
              </a:ext>
            </a:extLst>
          </p:cNvPr>
          <p:cNvCxnSpPr/>
          <p:nvPr/>
        </p:nvCxnSpPr>
        <p:spPr>
          <a:xfrm>
            <a:off x="10835614" y="2490297"/>
            <a:ext cx="6489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CF465D9-7ADB-1E75-A710-B1940DBAE079}"/>
              </a:ext>
            </a:extLst>
          </p:cNvPr>
          <p:cNvCxnSpPr>
            <a:cxnSpLocks/>
          </p:cNvCxnSpPr>
          <p:nvPr/>
        </p:nvCxnSpPr>
        <p:spPr>
          <a:xfrm flipH="1">
            <a:off x="9803227" y="2490297"/>
            <a:ext cx="5997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8" name="TextBox 47">
                <a:extLst>
                  <a:ext uri="{FF2B5EF4-FFF2-40B4-BE49-F238E27FC236}">
                    <a16:creationId xmlns:a16="http://schemas.microsoft.com/office/drawing/2014/main" id="{BA623BC8-7879-E334-D9A9-BBA2A7D112C8}"/>
                  </a:ext>
                </a:extLst>
              </p:cNvPr>
              <p:cNvSpPr txBox="1"/>
              <p:nvPr/>
            </p:nvSpPr>
            <p:spPr>
              <a:xfrm>
                <a:off x="10412091" y="2580381"/>
                <a:ext cx="432619" cy="35445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Sup>
                        <m:sSubSupPr>
                          <m:ctrlPr>
                            <a:rPr lang="en-US" sz="1600" b="1" i="1" smtClean="0">
                              <a:latin typeface="Cambria Math" panose="02040503050406030204" pitchFamily="18" charset="0"/>
                            </a:rPr>
                          </m:ctrlPr>
                        </m:sSubSupPr>
                        <m:e>
                          <m:r>
                            <a:rPr lang="en-US" sz="1600" b="1" i="1">
                              <a:latin typeface="Cambria Math" panose="02040503050406030204" pitchFamily="18" charset="0"/>
                            </a:rPr>
                            <m:t>𝒉</m:t>
                          </m:r>
                        </m:e>
                        <m:sub>
                          <m:r>
                            <a:rPr lang="en-US" sz="1600" b="1" i="1" smtClean="0">
                              <a:latin typeface="Cambria Math" panose="02040503050406030204" pitchFamily="18" charset="0"/>
                            </a:rPr>
                            <m:t>𝟑</m:t>
                          </m:r>
                        </m:sub>
                        <m:sup>
                          <m:r>
                            <a:rPr lang="en-US" sz="1600" b="1" i="1" smtClean="0">
                              <a:latin typeface="Cambria Math" panose="02040503050406030204" pitchFamily="18" charset="0"/>
                            </a:rPr>
                            <m:t>𝑳</m:t>
                          </m:r>
                        </m:sup>
                      </m:sSubSup>
                    </m:oMath>
                  </m:oMathPara>
                </a14:m>
                <a:endParaRPr lang="en-US" b="1" dirty="0"/>
              </a:p>
            </p:txBody>
          </p:sp>
        </mc:Choice>
        <mc:Fallback>
          <p:sp>
            <p:nvSpPr>
              <p:cNvPr id="48" name="TextBox 47">
                <a:extLst>
                  <a:ext uri="{FF2B5EF4-FFF2-40B4-BE49-F238E27FC236}">
                    <a16:creationId xmlns:a16="http://schemas.microsoft.com/office/drawing/2014/main" id="{BA623BC8-7879-E334-D9A9-BBA2A7D112C8}"/>
                  </a:ext>
                </a:extLst>
              </p:cNvPr>
              <p:cNvSpPr txBox="1">
                <a:spLocks noRot="1" noChangeAspect="1" noMove="1" noResize="1" noEditPoints="1" noAdjustHandles="1" noChangeArrowheads="1" noChangeShapeType="1" noTextEdit="1"/>
              </p:cNvSpPr>
              <p:nvPr/>
            </p:nvSpPr>
            <p:spPr>
              <a:xfrm>
                <a:off x="10412091" y="2580381"/>
                <a:ext cx="432619" cy="354456"/>
              </a:xfrm>
              <a:prstGeom prst="rect">
                <a:avLst/>
              </a:prstGeom>
              <a:blipFill>
                <a:blip r:embed="rId18"/>
                <a:stretch>
                  <a:fillRect/>
                </a:stretch>
              </a:blipFill>
            </p:spPr>
            <p:txBody>
              <a:bodyPr/>
              <a:lstStyle/>
              <a:p>
                <a:r>
                  <a:rPr lang="en-US">
                    <a:noFill/>
                  </a:rPr>
                  <a:t> </a:t>
                </a:r>
              </a:p>
            </p:txBody>
          </p:sp>
        </mc:Fallback>
      </mc:AlternateContent>
      <p:cxnSp>
        <p:nvCxnSpPr>
          <p:cNvPr id="49" name="Straight Arrow Connector 48">
            <a:extLst>
              <a:ext uri="{FF2B5EF4-FFF2-40B4-BE49-F238E27FC236}">
                <a16:creationId xmlns:a16="http://schemas.microsoft.com/office/drawing/2014/main" id="{CA76FC53-E50A-333B-E834-7BD6F614B55B}"/>
              </a:ext>
            </a:extLst>
          </p:cNvPr>
          <p:cNvCxnSpPr/>
          <p:nvPr/>
        </p:nvCxnSpPr>
        <p:spPr>
          <a:xfrm>
            <a:off x="10844710" y="2751780"/>
            <a:ext cx="6489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A7204F1-E62F-2F6B-6423-6C15C46C011A}"/>
              </a:ext>
            </a:extLst>
          </p:cNvPr>
          <p:cNvCxnSpPr>
            <a:stCxn id="48" idx="1"/>
          </p:cNvCxnSpPr>
          <p:nvPr/>
        </p:nvCxnSpPr>
        <p:spPr>
          <a:xfrm flipH="1" flipV="1">
            <a:off x="9812323" y="2757032"/>
            <a:ext cx="599768" cy="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559E6C1C-3F89-19D4-285D-55206E751375}"/>
                  </a:ext>
                </a:extLst>
              </p:cNvPr>
              <p:cNvSpPr txBox="1"/>
              <p:nvPr/>
            </p:nvSpPr>
            <p:spPr>
              <a:xfrm>
                <a:off x="10407543" y="2842475"/>
                <a:ext cx="432619" cy="35266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Sup>
                        <m:sSubSupPr>
                          <m:ctrlPr>
                            <a:rPr lang="en-US" sz="1600" b="1" i="1" smtClean="0">
                              <a:latin typeface="Cambria Math" panose="02040503050406030204" pitchFamily="18" charset="0"/>
                            </a:rPr>
                          </m:ctrlPr>
                        </m:sSubSupPr>
                        <m:e>
                          <m:r>
                            <a:rPr lang="en-US" sz="1600" b="1" i="1">
                              <a:latin typeface="Cambria Math" panose="02040503050406030204" pitchFamily="18" charset="0"/>
                            </a:rPr>
                            <m:t>𝒉</m:t>
                          </m:r>
                        </m:e>
                        <m:sub>
                          <m:r>
                            <a:rPr lang="en-US" sz="1600" b="1" i="1" smtClean="0">
                              <a:latin typeface="Cambria Math" panose="02040503050406030204" pitchFamily="18" charset="0"/>
                            </a:rPr>
                            <m:t>𝟒</m:t>
                          </m:r>
                        </m:sub>
                        <m:sup>
                          <m:r>
                            <a:rPr lang="en-US" sz="1600" b="1" i="1" smtClean="0">
                              <a:latin typeface="Cambria Math" panose="02040503050406030204" pitchFamily="18" charset="0"/>
                            </a:rPr>
                            <m:t>𝑳</m:t>
                          </m:r>
                        </m:sup>
                      </m:sSubSup>
                    </m:oMath>
                  </m:oMathPara>
                </a14:m>
                <a:endParaRPr lang="en-US" b="1" dirty="0"/>
              </a:p>
            </p:txBody>
          </p:sp>
        </mc:Choice>
        <mc:Fallback>
          <p:sp>
            <p:nvSpPr>
              <p:cNvPr id="51" name="TextBox 50">
                <a:extLst>
                  <a:ext uri="{FF2B5EF4-FFF2-40B4-BE49-F238E27FC236}">
                    <a16:creationId xmlns:a16="http://schemas.microsoft.com/office/drawing/2014/main" id="{559E6C1C-3F89-19D4-285D-55206E751375}"/>
                  </a:ext>
                </a:extLst>
              </p:cNvPr>
              <p:cNvSpPr txBox="1">
                <a:spLocks noRot="1" noChangeAspect="1" noMove="1" noResize="1" noEditPoints="1" noAdjustHandles="1" noChangeArrowheads="1" noChangeShapeType="1" noTextEdit="1"/>
              </p:cNvSpPr>
              <p:nvPr/>
            </p:nvSpPr>
            <p:spPr>
              <a:xfrm>
                <a:off x="10407543" y="2842475"/>
                <a:ext cx="432619" cy="352661"/>
              </a:xfrm>
              <a:prstGeom prst="rect">
                <a:avLst/>
              </a:prstGeom>
              <a:blipFill>
                <a:blip r:embed="rId19"/>
                <a:stretch>
                  <a:fillRect/>
                </a:stretch>
              </a:blipFill>
            </p:spPr>
            <p:txBody>
              <a:bodyPr/>
              <a:lstStyle/>
              <a:p>
                <a:r>
                  <a:rPr lang="en-US">
                    <a:noFill/>
                  </a:rPr>
                  <a:t> </a:t>
                </a:r>
              </a:p>
            </p:txBody>
          </p:sp>
        </mc:Fallback>
      </mc:AlternateContent>
      <p:cxnSp>
        <p:nvCxnSpPr>
          <p:cNvPr id="52" name="Straight Arrow Connector 51">
            <a:extLst>
              <a:ext uri="{FF2B5EF4-FFF2-40B4-BE49-F238E27FC236}">
                <a16:creationId xmlns:a16="http://schemas.microsoft.com/office/drawing/2014/main" id="{29F03F26-03D8-E01E-755C-5D7C71DAA0B0}"/>
              </a:ext>
            </a:extLst>
          </p:cNvPr>
          <p:cNvCxnSpPr/>
          <p:nvPr/>
        </p:nvCxnSpPr>
        <p:spPr>
          <a:xfrm>
            <a:off x="10840162" y="3013874"/>
            <a:ext cx="6489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B1CC113-20E5-0FD3-8C6B-8E993179F4BF}"/>
              </a:ext>
            </a:extLst>
          </p:cNvPr>
          <p:cNvCxnSpPr>
            <a:cxnSpLocks/>
          </p:cNvCxnSpPr>
          <p:nvPr/>
        </p:nvCxnSpPr>
        <p:spPr>
          <a:xfrm flipH="1">
            <a:off x="9807775" y="3013874"/>
            <a:ext cx="5997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Arrow: Down 53">
            <a:extLst>
              <a:ext uri="{FF2B5EF4-FFF2-40B4-BE49-F238E27FC236}">
                <a16:creationId xmlns:a16="http://schemas.microsoft.com/office/drawing/2014/main" id="{AA474C95-486E-3047-405B-7170AD65794F}"/>
              </a:ext>
            </a:extLst>
          </p:cNvPr>
          <p:cNvSpPr/>
          <p:nvPr/>
        </p:nvSpPr>
        <p:spPr>
          <a:xfrm rot="10800000">
            <a:off x="10491215" y="3285830"/>
            <a:ext cx="344399" cy="1081549"/>
          </a:xfrm>
          <a:prstGeom prst="downArrow">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A0DB16F0-56EF-7DAF-1468-6C8D9927E593}"/>
              </a:ext>
            </a:extLst>
          </p:cNvPr>
          <p:cNvSpPr txBox="1"/>
          <p:nvPr/>
        </p:nvSpPr>
        <p:spPr>
          <a:xfrm>
            <a:off x="9114503" y="4463845"/>
            <a:ext cx="2911083" cy="1200329"/>
          </a:xfrm>
          <a:prstGeom prst="rect">
            <a:avLst/>
          </a:prstGeom>
          <a:noFill/>
        </p:spPr>
        <p:txBody>
          <a:bodyPr wrap="square" rtlCol="0">
            <a:spAutoFit/>
          </a:bodyPr>
          <a:lstStyle/>
          <a:p>
            <a:r>
              <a:rPr lang="en-US" b="1" dirty="0">
                <a:highlight>
                  <a:srgbClr val="FFFF00"/>
                </a:highlight>
              </a:rPr>
              <a:t>Final learned representation for the nodes A,B,C,D. This can be used for the downstream tasks.</a:t>
            </a:r>
          </a:p>
        </p:txBody>
      </p:sp>
      <mc:AlternateContent xmlns:mc="http://schemas.openxmlformats.org/markup-compatibility/2006">
        <mc:Choice xmlns:a14="http://schemas.microsoft.com/office/drawing/2010/main" Requires="a14">
          <p:sp>
            <p:nvSpPr>
              <p:cNvPr id="56" name="TextBox 55">
                <a:extLst>
                  <a:ext uri="{FF2B5EF4-FFF2-40B4-BE49-F238E27FC236}">
                    <a16:creationId xmlns:a16="http://schemas.microsoft.com/office/drawing/2014/main" id="{E9E4F774-1218-3EE6-57D5-5DCED01A5700}"/>
                  </a:ext>
                </a:extLst>
              </p:cNvPr>
              <p:cNvSpPr txBox="1"/>
              <p:nvPr/>
            </p:nvSpPr>
            <p:spPr>
              <a:xfrm>
                <a:off x="505196" y="5231637"/>
                <a:ext cx="6560654" cy="1225785"/>
              </a:xfrm>
              <a:prstGeom prst="rect">
                <a:avLst/>
              </a:prstGeom>
              <a:noFill/>
            </p:spPr>
            <p:txBody>
              <a:bodyPr wrap="square" rtlCol="0">
                <a:spAutoFit/>
              </a:bodyPr>
              <a:lstStyle/>
              <a:p>
                <a:r>
                  <a:rPr lang="en-US" b="1" dirty="0"/>
                  <a:t>Where </a:t>
                </a:r>
                <a14:m>
                  <m:oMath xmlns:m="http://schemas.openxmlformats.org/officeDocument/2006/math">
                    <m:sSubSup>
                      <m:sSubSupPr>
                        <m:ctrlPr>
                          <a:rPr lang="en-US" b="1" i="1" smtClean="0">
                            <a:latin typeface="Cambria Math" panose="02040503050406030204" pitchFamily="18" charset="0"/>
                          </a:rPr>
                        </m:ctrlPr>
                      </m:sSubSupPr>
                      <m:e>
                        <m:r>
                          <a:rPr lang="en-US" b="1" i="1">
                            <a:latin typeface="Cambria Math" panose="02040503050406030204" pitchFamily="18" charset="0"/>
                          </a:rPr>
                          <m:t>𝒉</m:t>
                        </m:r>
                      </m:e>
                      <m:sub>
                        <m:r>
                          <a:rPr lang="en-US" b="1" i="1" smtClean="0">
                            <a:latin typeface="Cambria Math" panose="02040503050406030204" pitchFamily="18" charset="0"/>
                          </a:rPr>
                          <m:t>𝒊</m:t>
                        </m:r>
                      </m:sub>
                      <m:sup>
                        <m:r>
                          <a:rPr lang="en-US" b="1" i="1" smtClean="0">
                            <a:latin typeface="Cambria Math" panose="02040503050406030204" pitchFamily="18" charset="0"/>
                          </a:rPr>
                          <m:t>𝒍</m:t>
                        </m:r>
                      </m:sup>
                    </m:sSubSup>
                  </m:oMath>
                </a14:m>
                <a:r>
                  <a:rPr lang="en-US" b="1" dirty="0"/>
                  <a:t> represents the embedding h of node </a:t>
                </a:r>
                <a:r>
                  <a:rPr lang="en-US" b="1" dirty="0" err="1"/>
                  <a:t>i</a:t>
                </a:r>
                <a:r>
                  <a:rPr lang="en-US" b="1" dirty="0"/>
                  <a:t> in the </a:t>
                </a:r>
                <a14:m>
                  <m:oMath xmlns:m="http://schemas.openxmlformats.org/officeDocument/2006/math">
                    <m:sSup>
                      <m:sSupPr>
                        <m:ctrlPr>
                          <a:rPr lang="en-US" i="1"/>
                        </m:ctrlPr>
                      </m:sSupPr>
                      <m:e>
                        <m:r>
                          <a:rPr lang="en-US" i="1"/>
                          <m:t>𝑙</m:t>
                        </m:r>
                      </m:e>
                      <m:sup>
                        <m:r>
                          <a:rPr lang="en-US" i="1"/>
                          <m:t>𝑡h</m:t>
                        </m:r>
                      </m:sup>
                    </m:sSup>
                  </m:oMath>
                </a14:m>
                <a:r>
                  <a:rPr lang="en-US" dirty="0"/>
                  <a:t> </a:t>
                </a:r>
                <a:r>
                  <a:rPr lang="en-US" b="1" dirty="0"/>
                  <a:t>layer.</a:t>
                </a:r>
                <a:endParaRPr lang="en-US" b="1" i="1" dirty="0"/>
              </a:p>
              <a:p>
                <a:r>
                  <a:rPr lang="en-US" b="1" i="1" dirty="0" err="1"/>
                  <a:t>i</a:t>
                </a:r>
                <a:r>
                  <a:rPr lang="en-US" b="1" i="1" dirty="0"/>
                  <a:t> = 1,2,3,4</a:t>
                </a:r>
              </a:p>
              <a:p>
                <a:r>
                  <a:rPr lang="en-US" b="1" i="1" dirty="0"/>
                  <a:t>l = 1,2,3. . . L</a:t>
                </a:r>
                <a:endParaRPr lang="en-US" b="1" dirty="0"/>
              </a:p>
              <a:p>
                <a:endParaRPr lang="en-US" dirty="0"/>
              </a:p>
            </p:txBody>
          </p:sp>
        </mc:Choice>
        <mc:Fallback>
          <p:sp>
            <p:nvSpPr>
              <p:cNvPr id="56" name="TextBox 55">
                <a:extLst>
                  <a:ext uri="{FF2B5EF4-FFF2-40B4-BE49-F238E27FC236}">
                    <a16:creationId xmlns:a16="http://schemas.microsoft.com/office/drawing/2014/main" id="{E9E4F774-1218-3EE6-57D5-5DCED01A5700}"/>
                  </a:ext>
                </a:extLst>
              </p:cNvPr>
              <p:cNvSpPr txBox="1">
                <a:spLocks noRot="1" noChangeAspect="1" noMove="1" noResize="1" noEditPoints="1" noAdjustHandles="1" noChangeArrowheads="1" noChangeShapeType="1" noTextEdit="1"/>
              </p:cNvSpPr>
              <p:nvPr/>
            </p:nvSpPr>
            <p:spPr>
              <a:xfrm>
                <a:off x="505196" y="5231637"/>
                <a:ext cx="6560654" cy="1225785"/>
              </a:xfrm>
              <a:prstGeom prst="rect">
                <a:avLst/>
              </a:prstGeom>
              <a:blipFill>
                <a:blip r:embed="rId20"/>
                <a:stretch>
                  <a:fillRect l="-836"/>
                </a:stretch>
              </a:blipFill>
            </p:spPr>
            <p:txBody>
              <a:bodyPr/>
              <a:lstStyle/>
              <a:p>
                <a:r>
                  <a:rPr lang="en-US">
                    <a:noFill/>
                  </a:rPr>
                  <a:t> </a:t>
                </a:r>
              </a:p>
            </p:txBody>
          </p:sp>
        </mc:Fallback>
      </mc:AlternateContent>
    </p:spTree>
    <p:extLst>
      <p:ext uri="{BB962C8B-B14F-4D97-AF65-F5344CB8AC3E}">
        <p14:creationId xmlns:p14="http://schemas.microsoft.com/office/powerpoint/2010/main" val="1255124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12" grpId="0"/>
      <p:bldP spid="15" grpId="0"/>
      <p:bldP spid="16" grpId="0"/>
      <p:bldP spid="17" grpId="0"/>
      <p:bldP spid="18" grpId="0" animBg="1"/>
      <p:bldP spid="19" grpId="0"/>
      <p:bldP spid="22" grpId="0" animBg="1"/>
      <p:bldP spid="24" grpId="0"/>
      <p:bldP spid="25" grpId="0"/>
      <p:bldP spid="26" grpId="0"/>
      <p:bldP spid="27" grpId="0"/>
      <p:bldP spid="29" grpId="0" animBg="1"/>
      <p:bldP spid="31" grpId="0"/>
      <p:bldP spid="36" grpId="0"/>
      <p:bldP spid="48" grpId="0"/>
      <p:bldP spid="51" grpId="0"/>
      <p:bldP spid="54" grpId="0" animBg="1"/>
      <p:bldP spid="55" grpId="0"/>
      <p:bldP spid="5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14FDB0-4A6B-4379-880C-8A3ED8E1D0C9}"/>
              </a:ext>
            </a:extLst>
          </p:cNvPr>
          <p:cNvSpPr txBox="1"/>
          <p:nvPr/>
        </p:nvSpPr>
        <p:spPr>
          <a:xfrm>
            <a:off x="226142" y="245806"/>
            <a:ext cx="6774426" cy="461665"/>
          </a:xfrm>
          <a:prstGeom prst="rect">
            <a:avLst/>
          </a:prstGeom>
          <a:noFill/>
        </p:spPr>
        <p:txBody>
          <a:bodyPr wrap="square" rtlCol="0">
            <a:spAutoFit/>
          </a:bodyPr>
          <a:lstStyle/>
          <a:p>
            <a:r>
              <a:rPr lang="en-US" sz="2400" b="1" dirty="0"/>
              <a:t>Graph Neural Networks as an End to End Solution</a:t>
            </a:r>
          </a:p>
        </p:txBody>
      </p:sp>
      <p:pic>
        <p:nvPicPr>
          <p:cNvPr id="3" name="Picture 2">
            <a:extLst>
              <a:ext uri="{FF2B5EF4-FFF2-40B4-BE49-F238E27FC236}">
                <a16:creationId xmlns:a16="http://schemas.microsoft.com/office/drawing/2014/main" id="{A27C4737-B91A-A825-C81E-B66EC6B685EF}"/>
              </a:ext>
            </a:extLst>
          </p:cNvPr>
          <p:cNvPicPr>
            <a:picLocks noChangeAspect="1"/>
          </p:cNvPicPr>
          <p:nvPr/>
        </p:nvPicPr>
        <p:blipFill>
          <a:blip r:embed="rId2"/>
          <a:stretch>
            <a:fillRect/>
          </a:stretch>
        </p:blipFill>
        <p:spPr>
          <a:xfrm>
            <a:off x="444108" y="2606152"/>
            <a:ext cx="1736615" cy="1861167"/>
          </a:xfrm>
          <a:prstGeom prst="rect">
            <a:avLst/>
          </a:prstGeom>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EE25A815-3F76-EC73-9F40-9385B4F8CA0E}"/>
                  </a:ext>
                </a:extLst>
              </p:cNvPr>
              <p:cNvSpPr txBox="1"/>
              <p:nvPr/>
            </p:nvSpPr>
            <p:spPr>
              <a:xfrm>
                <a:off x="226142" y="2930869"/>
                <a:ext cx="25729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𝟐</m:t>
                          </m:r>
                        </m:sub>
                      </m:sSub>
                    </m:oMath>
                  </m:oMathPara>
                </a14:m>
                <a:endParaRPr lang="en-US" sz="2000" b="1" i="1" dirty="0"/>
              </a:p>
            </p:txBody>
          </p:sp>
        </mc:Choice>
        <mc:Fallback>
          <p:sp>
            <p:nvSpPr>
              <p:cNvPr id="4" name="TextBox 3">
                <a:extLst>
                  <a:ext uri="{FF2B5EF4-FFF2-40B4-BE49-F238E27FC236}">
                    <a16:creationId xmlns:a16="http://schemas.microsoft.com/office/drawing/2014/main" id="{EE25A815-3F76-EC73-9F40-9385B4F8CA0E}"/>
                  </a:ext>
                </a:extLst>
              </p:cNvPr>
              <p:cNvSpPr txBox="1">
                <a:spLocks noRot="1" noChangeAspect="1" noMove="1" noResize="1" noEditPoints="1" noAdjustHandles="1" noChangeArrowheads="1" noChangeShapeType="1" noTextEdit="1"/>
              </p:cNvSpPr>
              <p:nvPr/>
            </p:nvSpPr>
            <p:spPr>
              <a:xfrm>
                <a:off x="226142" y="2930869"/>
                <a:ext cx="257295" cy="369332"/>
              </a:xfrm>
              <a:prstGeom prst="rect">
                <a:avLst/>
              </a:prstGeom>
              <a:blipFill>
                <a:blip r:embed="rId3"/>
                <a:stretch>
                  <a:fillRect r="-52381" b="-1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ABCB0795-2821-1C8D-F64B-1B3267C87C2C}"/>
                  </a:ext>
                </a:extLst>
              </p:cNvPr>
              <p:cNvSpPr txBox="1"/>
              <p:nvPr/>
            </p:nvSpPr>
            <p:spPr>
              <a:xfrm>
                <a:off x="1093967" y="4310509"/>
                <a:ext cx="43689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𝟑</m:t>
                          </m:r>
                        </m:sub>
                      </m:sSub>
                    </m:oMath>
                  </m:oMathPara>
                </a14:m>
                <a:endParaRPr lang="en-US" sz="2000" b="1" i="1" dirty="0"/>
              </a:p>
            </p:txBody>
          </p:sp>
        </mc:Choice>
        <mc:Fallback>
          <p:sp>
            <p:nvSpPr>
              <p:cNvPr id="5" name="TextBox 4">
                <a:extLst>
                  <a:ext uri="{FF2B5EF4-FFF2-40B4-BE49-F238E27FC236}">
                    <a16:creationId xmlns:a16="http://schemas.microsoft.com/office/drawing/2014/main" id="{ABCB0795-2821-1C8D-F64B-1B3267C87C2C}"/>
                  </a:ext>
                </a:extLst>
              </p:cNvPr>
              <p:cNvSpPr txBox="1">
                <a:spLocks noRot="1" noChangeAspect="1" noMove="1" noResize="1" noEditPoints="1" noAdjustHandles="1" noChangeArrowheads="1" noChangeShapeType="1" noTextEdit="1"/>
              </p:cNvSpPr>
              <p:nvPr/>
            </p:nvSpPr>
            <p:spPr>
              <a:xfrm>
                <a:off x="1093967" y="4310509"/>
                <a:ext cx="436895" cy="369332"/>
              </a:xfrm>
              <a:prstGeom prst="rect">
                <a:avLst/>
              </a:prstGeom>
              <a:blipFill>
                <a:blip r:embed="rId4"/>
                <a:stretch>
                  <a:fillRect b="-163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ECB4B5F2-9313-97DF-2591-C3FAB2C54BE8}"/>
                  </a:ext>
                </a:extLst>
              </p:cNvPr>
              <p:cNvSpPr txBox="1"/>
              <p:nvPr/>
            </p:nvSpPr>
            <p:spPr>
              <a:xfrm>
                <a:off x="1743828" y="2887016"/>
                <a:ext cx="43689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𝟒</m:t>
                          </m:r>
                        </m:sub>
                      </m:sSub>
                    </m:oMath>
                  </m:oMathPara>
                </a14:m>
                <a:endParaRPr lang="en-US" sz="2000" b="1" i="1" dirty="0"/>
              </a:p>
            </p:txBody>
          </p:sp>
        </mc:Choice>
        <mc:Fallback>
          <p:sp>
            <p:nvSpPr>
              <p:cNvPr id="6" name="TextBox 5">
                <a:extLst>
                  <a:ext uri="{FF2B5EF4-FFF2-40B4-BE49-F238E27FC236}">
                    <a16:creationId xmlns:a16="http://schemas.microsoft.com/office/drawing/2014/main" id="{ECB4B5F2-9313-97DF-2591-C3FAB2C54BE8}"/>
                  </a:ext>
                </a:extLst>
              </p:cNvPr>
              <p:cNvSpPr txBox="1">
                <a:spLocks noRot="1" noChangeAspect="1" noMove="1" noResize="1" noEditPoints="1" noAdjustHandles="1" noChangeArrowheads="1" noChangeShapeType="1" noTextEdit="1"/>
              </p:cNvSpPr>
              <p:nvPr/>
            </p:nvSpPr>
            <p:spPr>
              <a:xfrm>
                <a:off x="1743828" y="2887016"/>
                <a:ext cx="436895" cy="369332"/>
              </a:xfrm>
              <a:prstGeom prst="rect">
                <a:avLst/>
              </a:prstGeom>
              <a:blipFill>
                <a:blip r:embed="rId5"/>
                <a:stretch>
                  <a:fillRect b="-1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46F3DB8A-86A4-D216-D152-A6E2791D8864}"/>
                  </a:ext>
                </a:extLst>
              </p:cNvPr>
              <p:cNvSpPr txBox="1"/>
              <p:nvPr/>
            </p:nvSpPr>
            <p:spPr>
              <a:xfrm>
                <a:off x="1222615" y="2236820"/>
                <a:ext cx="43689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𝟏</m:t>
                          </m:r>
                        </m:sub>
                      </m:sSub>
                    </m:oMath>
                  </m:oMathPara>
                </a14:m>
                <a:endParaRPr lang="en-US" sz="2000" b="1" i="1" dirty="0"/>
              </a:p>
            </p:txBody>
          </p:sp>
        </mc:Choice>
        <mc:Fallback>
          <p:sp>
            <p:nvSpPr>
              <p:cNvPr id="7" name="TextBox 6">
                <a:extLst>
                  <a:ext uri="{FF2B5EF4-FFF2-40B4-BE49-F238E27FC236}">
                    <a16:creationId xmlns:a16="http://schemas.microsoft.com/office/drawing/2014/main" id="{46F3DB8A-86A4-D216-D152-A6E2791D8864}"/>
                  </a:ext>
                </a:extLst>
              </p:cNvPr>
              <p:cNvSpPr txBox="1">
                <a:spLocks noRot="1" noChangeAspect="1" noMove="1" noResize="1" noEditPoints="1" noAdjustHandles="1" noChangeArrowheads="1" noChangeShapeType="1" noTextEdit="1"/>
              </p:cNvSpPr>
              <p:nvPr/>
            </p:nvSpPr>
            <p:spPr>
              <a:xfrm>
                <a:off x="1222615" y="2236820"/>
                <a:ext cx="436895" cy="369332"/>
              </a:xfrm>
              <a:prstGeom prst="rect">
                <a:avLst/>
              </a:prstGeom>
              <a:blipFill>
                <a:blip r:embed="rId6"/>
                <a:stretch>
                  <a:fillRect/>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BE222C32-86BB-1739-3646-418BE2C38859}"/>
              </a:ext>
            </a:extLst>
          </p:cNvPr>
          <p:cNvSpPr/>
          <p:nvPr/>
        </p:nvSpPr>
        <p:spPr>
          <a:xfrm>
            <a:off x="2505137" y="1907314"/>
            <a:ext cx="907417" cy="3490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GNN</a:t>
            </a:r>
          </a:p>
          <a:p>
            <a:pPr algn="ctr"/>
            <a:r>
              <a:rPr lang="en-US" b="1" dirty="0"/>
              <a:t>Layers</a:t>
            </a:r>
          </a:p>
        </p:txBody>
      </p:sp>
      <p:sp>
        <p:nvSpPr>
          <p:cNvPr id="9" name="Arrow: Right 8">
            <a:extLst>
              <a:ext uri="{FF2B5EF4-FFF2-40B4-BE49-F238E27FC236}">
                <a16:creationId xmlns:a16="http://schemas.microsoft.com/office/drawing/2014/main" id="{2AE9C1D6-4159-4EB7-5C7E-EB53721F7E6A}"/>
              </a:ext>
            </a:extLst>
          </p:cNvPr>
          <p:cNvSpPr/>
          <p:nvPr/>
        </p:nvSpPr>
        <p:spPr>
          <a:xfrm>
            <a:off x="3480443" y="3206146"/>
            <a:ext cx="412955" cy="5845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59494C76-539B-5494-BE11-846F13DA5567}"/>
                  </a:ext>
                </a:extLst>
              </p:cNvPr>
              <p:cNvSpPr txBox="1"/>
              <p:nvPr/>
            </p:nvSpPr>
            <p:spPr>
              <a:xfrm>
                <a:off x="4861330" y="2794224"/>
                <a:ext cx="432619" cy="35330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Sup>
                        <m:sSubSupPr>
                          <m:ctrlPr>
                            <a:rPr lang="en-US" sz="1600" b="1" i="1" smtClean="0">
                              <a:latin typeface="Cambria Math" panose="02040503050406030204" pitchFamily="18" charset="0"/>
                            </a:rPr>
                          </m:ctrlPr>
                        </m:sSubSupPr>
                        <m:e>
                          <m:r>
                            <a:rPr lang="en-US" sz="1600" b="1" i="1">
                              <a:latin typeface="Cambria Math" panose="02040503050406030204" pitchFamily="18" charset="0"/>
                            </a:rPr>
                            <m:t>𝒉</m:t>
                          </m:r>
                        </m:e>
                        <m:sub>
                          <m:r>
                            <a:rPr lang="en-US" sz="1600" b="1" i="1" smtClean="0">
                              <a:latin typeface="Cambria Math" panose="02040503050406030204" pitchFamily="18" charset="0"/>
                            </a:rPr>
                            <m:t>𝟏</m:t>
                          </m:r>
                        </m:sub>
                        <m:sup>
                          <m:r>
                            <a:rPr lang="en-US" sz="1600" b="1" i="1" smtClean="0">
                              <a:latin typeface="Cambria Math" panose="02040503050406030204" pitchFamily="18" charset="0"/>
                            </a:rPr>
                            <m:t>𝑳</m:t>
                          </m:r>
                        </m:sup>
                      </m:sSubSup>
                    </m:oMath>
                  </m:oMathPara>
                </a14:m>
                <a:endParaRPr lang="en-US" b="1" dirty="0"/>
              </a:p>
            </p:txBody>
          </p:sp>
        </mc:Choice>
        <mc:Fallback>
          <p:sp>
            <p:nvSpPr>
              <p:cNvPr id="10" name="TextBox 9">
                <a:extLst>
                  <a:ext uri="{FF2B5EF4-FFF2-40B4-BE49-F238E27FC236}">
                    <a16:creationId xmlns:a16="http://schemas.microsoft.com/office/drawing/2014/main" id="{59494C76-539B-5494-BE11-846F13DA5567}"/>
                  </a:ext>
                </a:extLst>
              </p:cNvPr>
              <p:cNvSpPr txBox="1">
                <a:spLocks noRot="1" noChangeAspect="1" noMove="1" noResize="1" noEditPoints="1" noAdjustHandles="1" noChangeArrowheads="1" noChangeShapeType="1" noTextEdit="1"/>
              </p:cNvSpPr>
              <p:nvPr/>
            </p:nvSpPr>
            <p:spPr>
              <a:xfrm>
                <a:off x="4861330" y="2794224"/>
                <a:ext cx="432619" cy="353302"/>
              </a:xfrm>
              <a:prstGeom prst="rect">
                <a:avLst/>
              </a:prstGeom>
              <a:blipFill>
                <a:blip r:embed="rId7"/>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FD605B7D-C323-EBE1-3F34-C105F7ADC125}"/>
              </a:ext>
            </a:extLst>
          </p:cNvPr>
          <p:cNvCxnSpPr/>
          <p:nvPr/>
        </p:nvCxnSpPr>
        <p:spPr>
          <a:xfrm>
            <a:off x="5293949" y="2965623"/>
            <a:ext cx="6489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F38D0B3-3DA8-11EB-679D-D06159DDC995}"/>
              </a:ext>
            </a:extLst>
          </p:cNvPr>
          <p:cNvCxnSpPr>
            <a:stCxn id="10" idx="1"/>
          </p:cNvCxnSpPr>
          <p:nvPr/>
        </p:nvCxnSpPr>
        <p:spPr>
          <a:xfrm flipH="1">
            <a:off x="4261562" y="2970875"/>
            <a:ext cx="5997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D583BE21-D3AE-4EF0-1B94-E556422385CB}"/>
                  </a:ext>
                </a:extLst>
              </p:cNvPr>
              <p:cNvSpPr txBox="1"/>
              <p:nvPr/>
            </p:nvSpPr>
            <p:spPr>
              <a:xfrm>
                <a:off x="4856782" y="3056318"/>
                <a:ext cx="432619" cy="35330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Sup>
                        <m:sSubSupPr>
                          <m:ctrlPr>
                            <a:rPr lang="en-US" sz="1600" b="1" i="1" smtClean="0">
                              <a:latin typeface="Cambria Math" panose="02040503050406030204" pitchFamily="18" charset="0"/>
                            </a:rPr>
                          </m:ctrlPr>
                        </m:sSubSupPr>
                        <m:e>
                          <m:r>
                            <a:rPr lang="en-US" sz="1600" b="1" i="1">
                              <a:latin typeface="Cambria Math" panose="02040503050406030204" pitchFamily="18" charset="0"/>
                            </a:rPr>
                            <m:t>𝒉</m:t>
                          </m:r>
                        </m:e>
                        <m:sub>
                          <m:r>
                            <a:rPr lang="en-US" sz="1600" b="1" i="1" smtClean="0">
                              <a:latin typeface="Cambria Math" panose="02040503050406030204" pitchFamily="18" charset="0"/>
                            </a:rPr>
                            <m:t>𝟐</m:t>
                          </m:r>
                        </m:sub>
                        <m:sup>
                          <m:r>
                            <a:rPr lang="en-US" sz="1600" b="1" i="1" smtClean="0">
                              <a:latin typeface="Cambria Math" panose="02040503050406030204" pitchFamily="18" charset="0"/>
                            </a:rPr>
                            <m:t>𝑳</m:t>
                          </m:r>
                        </m:sup>
                      </m:sSubSup>
                    </m:oMath>
                  </m:oMathPara>
                </a14:m>
                <a:endParaRPr lang="en-US" b="1" dirty="0"/>
              </a:p>
            </p:txBody>
          </p:sp>
        </mc:Choice>
        <mc:Fallback>
          <p:sp>
            <p:nvSpPr>
              <p:cNvPr id="13" name="TextBox 12">
                <a:extLst>
                  <a:ext uri="{FF2B5EF4-FFF2-40B4-BE49-F238E27FC236}">
                    <a16:creationId xmlns:a16="http://schemas.microsoft.com/office/drawing/2014/main" id="{D583BE21-D3AE-4EF0-1B94-E556422385CB}"/>
                  </a:ext>
                </a:extLst>
              </p:cNvPr>
              <p:cNvSpPr txBox="1">
                <a:spLocks noRot="1" noChangeAspect="1" noMove="1" noResize="1" noEditPoints="1" noAdjustHandles="1" noChangeArrowheads="1" noChangeShapeType="1" noTextEdit="1"/>
              </p:cNvSpPr>
              <p:nvPr/>
            </p:nvSpPr>
            <p:spPr>
              <a:xfrm>
                <a:off x="4856782" y="3056318"/>
                <a:ext cx="432619" cy="353302"/>
              </a:xfrm>
              <a:prstGeom prst="rect">
                <a:avLst/>
              </a:prstGeom>
              <a:blipFill>
                <a:blip r:embed="rId8"/>
                <a:stretch>
                  <a:fillRect/>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A0C9F283-1FDB-40E9-DC17-37E4D538FC4E}"/>
              </a:ext>
            </a:extLst>
          </p:cNvPr>
          <p:cNvCxnSpPr/>
          <p:nvPr/>
        </p:nvCxnSpPr>
        <p:spPr>
          <a:xfrm>
            <a:off x="5289401" y="3227717"/>
            <a:ext cx="6489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E5CF796-CEF0-28F5-9278-C521E6672847}"/>
              </a:ext>
            </a:extLst>
          </p:cNvPr>
          <p:cNvCxnSpPr>
            <a:cxnSpLocks/>
          </p:cNvCxnSpPr>
          <p:nvPr/>
        </p:nvCxnSpPr>
        <p:spPr>
          <a:xfrm flipH="1">
            <a:off x="4257014" y="3227717"/>
            <a:ext cx="5997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D61755C2-5F81-B9F3-8326-40FD73E48C17}"/>
                  </a:ext>
                </a:extLst>
              </p:cNvPr>
              <p:cNvSpPr txBox="1"/>
              <p:nvPr/>
            </p:nvSpPr>
            <p:spPr>
              <a:xfrm>
                <a:off x="4865878" y="3317801"/>
                <a:ext cx="432619" cy="35445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Sup>
                        <m:sSubSupPr>
                          <m:ctrlPr>
                            <a:rPr lang="en-US" sz="1600" b="1" i="1" smtClean="0">
                              <a:latin typeface="Cambria Math" panose="02040503050406030204" pitchFamily="18" charset="0"/>
                            </a:rPr>
                          </m:ctrlPr>
                        </m:sSubSupPr>
                        <m:e>
                          <m:r>
                            <a:rPr lang="en-US" sz="1600" b="1" i="1">
                              <a:latin typeface="Cambria Math" panose="02040503050406030204" pitchFamily="18" charset="0"/>
                            </a:rPr>
                            <m:t>𝒉</m:t>
                          </m:r>
                        </m:e>
                        <m:sub>
                          <m:r>
                            <a:rPr lang="en-US" sz="1600" b="1" i="1" smtClean="0">
                              <a:latin typeface="Cambria Math" panose="02040503050406030204" pitchFamily="18" charset="0"/>
                            </a:rPr>
                            <m:t>𝟑</m:t>
                          </m:r>
                        </m:sub>
                        <m:sup>
                          <m:r>
                            <a:rPr lang="en-US" sz="1600" b="1" i="1" smtClean="0">
                              <a:latin typeface="Cambria Math" panose="02040503050406030204" pitchFamily="18" charset="0"/>
                            </a:rPr>
                            <m:t>𝑳</m:t>
                          </m:r>
                        </m:sup>
                      </m:sSubSup>
                    </m:oMath>
                  </m:oMathPara>
                </a14:m>
                <a:endParaRPr lang="en-US" b="1" dirty="0"/>
              </a:p>
            </p:txBody>
          </p:sp>
        </mc:Choice>
        <mc:Fallback>
          <p:sp>
            <p:nvSpPr>
              <p:cNvPr id="16" name="TextBox 15">
                <a:extLst>
                  <a:ext uri="{FF2B5EF4-FFF2-40B4-BE49-F238E27FC236}">
                    <a16:creationId xmlns:a16="http://schemas.microsoft.com/office/drawing/2014/main" id="{D61755C2-5F81-B9F3-8326-40FD73E48C17}"/>
                  </a:ext>
                </a:extLst>
              </p:cNvPr>
              <p:cNvSpPr txBox="1">
                <a:spLocks noRot="1" noChangeAspect="1" noMove="1" noResize="1" noEditPoints="1" noAdjustHandles="1" noChangeArrowheads="1" noChangeShapeType="1" noTextEdit="1"/>
              </p:cNvSpPr>
              <p:nvPr/>
            </p:nvSpPr>
            <p:spPr>
              <a:xfrm>
                <a:off x="4865878" y="3317801"/>
                <a:ext cx="432619" cy="354456"/>
              </a:xfrm>
              <a:prstGeom prst="rect">
                <a:avLst/>
              </a:prstGeom>
              <a:blipFill>
                <a:blip r:embed="rId9"/>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25BEEA5C-7624-4DAA-355A-2792D9723B58}"/>
              </a:ext>
            </a:extLst>
          </p:cNvPr>
          <p:cNvCxnSpPr/>
          <p:nvPr/>
        </p:nvCxnSpPr>
        <p:spPr>
          <a:xfrm>
            <a:off x="5298497" y="3489200"/>
            <a:ext cx="6489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4BBD129-F5D6-4B76-EBF8-FBA868E35A6D}"/>
              </a:ext>
            </a:extLst>
          </p:cNvPr>
          <p:cNvCxnSpPr>
            <a:stCxn id="16" idx="1"/>
          </p:cNvCxnSpPr>
          <p:nvPr/>
        </p:nvCxnSpPr>
        <p:spPr>
          <a:xfrm flipH="1" flipV="1">
            <a:off x="4266110" y="3494452"/>
            <a:ext cx="599768" cy="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A8FF4D64-6C28-1492-5BC1-63BD06DB6D35}"/>
                  </a:ext>
                </a:extLst>
              </p:cNvPr>
              <p:cNvSpPr txBox="1"/>
              <p:nvPr/>
            </p:nvSpPr>
            <p:spPr>
              <a:xfrm>
                <a:off x="4861330" y="3579895"/>
                <a:ext cx="432619" cy="35266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Sup>
                        <m:sSubSupPr>
                          <m:ctrlPr>
                            <a:rPr lang="en-US" sz="1600" b="1" i="1" smtClean="0">
                              <a:latin typeface="Cambria Math" panose="02040503050406030204" pitchFamily="18" charset="0"/>
                            </a:rPr>
                          </m:ctrlPr>
                        </m:sSubSupPr>
                        <m:e>
                          <m:r>
                            <a:rPr lang="en-US" sz="1600" b="1" i="1">
                              <a:latin typeface="Cambria Math" panose="02040503050406030204" pitchFamily="18" charset="0"/>
                            </a:rPr>
                            <m:t>𝒉</m:t>
                          </m:r>
                        </m:e>
                        <m:sub>
                          <m:r>
                            <a:rPr lang="en-US" sz="1600" b="1" i="1" smtClean="0">
                              <a:latin typeface="Cambria Math" panose="02040503050406030204" pitchFamily="18" charset="0"/>
                            </a:rPr>
                            <m:t>𝟒</m:t>
                          </m:r>
                        </m:sub>
                        <m:sup>
                          <m:r>
                            <a:rPr lang="en-US" sz="1600" b="1" i="1" smtClean="0">
                              <a:latin typeface="Cambria Math" panose="02040503050406030204" pitchFamily="18" charset="0"/>
                            </a:rPr>
                            <m:t>𝑳</m:t>
                          </m:r>
                        </m:sup>
                      </m:sSubSup>
                    </m:oMath>
                  </m:oMathPara>
                </a14:m>
                <a:endParaRPr lang="en-US" b="1" dirty="0"/>
              </a:p>
            </p:txBody>
          </p:sp>
        </mc:Choice>
        <mc:Fallback>
          <p:sp>
            <p:nvSpPr>
              <p:cNvPr id="19" name="TextBox 18">
                <a:extLst>
                  <a:ext uri="{FF2B5EF4-FFF2-40B4-BE49-F238E27FC236}">
                    <a16:creationId xmlns:a16="http://schemas.microsoft.com/office/drawing/2014/main" id="{A8FF4D64-6C28-1492-5BC1-63BD06DB6D35}"/>
                  </a:ext>
                </a:extLst>
              </p:cNvPr>
              <p:cNvSpPr txBox="1">
                <a:spLocks noRot="1" noChangeAspect="1" noMove="1" noResize="1" noEditPoints="1" noAdjustHandles="1" noChangeArrowheads="1" noChangeShapeType="1" noTextEdit="1"/>
              </p:cNvSpPr>
              <p:nvPr/>
            </p:nvSpPr>
            <p:spPr>
              <a:xfrm>
                <a:off x="4861330" y="3579895"/>
                <a:ext cx="432619" cy="352661"/>
              </a:xfrm>
              <a:prstGeom prst="rect">
                <a:avLst/>
              </a:prstGeom>
              <a:blipFill>
                <a:blip r:embed="rId10"/>
                <a:stretch>
                  <a:fillRect/>
                </a:stretch>
              </a:blipFill>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B85D6D73-E459-94BC-B916-DCC2A9B8B502}"/>
              </a:ext>
            </a:extLst>
          </p:cNvPr>
          <p:cNvCxnSpPr/>
          <p:nvPr/>
        </p:nvCxnSpPr>
        <p:spPr>
          <a:xfrm>
            <a:off x="5293949" y="3751294"/>
            <a:ext cx="6489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9C06495-4963-9912-89D3-210C95A7FE4B}"/>
              </a:ext>
            </a:extLst>
          </p:cNvPr>
          <p:cNvCxnSpPr>
            <a:cxnSpLocks/>
          </p:cNvCxnSpPr>
          <p:nvPr/>
        </p:nvCxnSpPr>
        <p:spPr>
          <a:xfrm flipH="1">
            <a:off x="4261562" y="3751294"/>
            <a:ext cx="5997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Picture 4" descr="Deep feed-forward neural network with two hidden layers (blue balls).... |  Download Scientific Diagram">
            <a:extLst>
              <a:ext uri="{FF2B5EF4-FFF2-40B4-BE49-F238E27FC236}">
                <a16:creationId xmlns:a16="http://schemas.microsoft.com/office/drawing/2014/main" id="{35336384-56F8-93E0-F3B9-4FE39F84C53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05955" y="2600650"/>
            <a:ext cx="2774632" cy="1602483"/>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9B76B255-B766-3CF8-2456-8945BE41E08F}"/>
              </a:ext>
            </a:extLst>
          </p:cNvPr>
          <p:cNvSpPr txBox="1"/>
          <p:nvPr/>
        </p:nvSpPr>
        <p:spPr>
          <a:xfrm>
            <a:off x="226142" y="1520464"/>
            <a:ext cx="1736615" cy="369332"/>
          </a:xfrm>
          <a:prstGeom prst="rect">
            <a:avLst/>
          </a:prstGeom>
          <a:noFill/>
        </p:spPr>
        <p:txBody>
          <a:bodyPr wrap="square" rtlCol="0">
            <a:spAutoFit/>
          </a:bodyPr>
          <a:lstStyle/>
          <a:p>
            <a:r>
              <a:rPr lang="en-US" b="1" dirty="0"/>
              <a:t>Input Graph</a:t>
            </a:r>
          </a:p>
        </p:txBody>
      </p:sp>
      <p:sp>
        <p:nvSpPr>
          <p:cNvPr id="24" name="TextBox 23">
            <a:extLst>
              <a:ext uri="{FF2B5EF4-FFF2-40B4-BE49-F238E27FC236}">
                <a16:creationId xmlns:a16="http://schemas.microsoft.com/office/drawing/2014/main" id="{A258B62C-E7FB-8570-FE7A-B74E5ABFD9C0}"/>
              </a:ext>
            </a:extLst>
          </p:cNvPr>
          <p:cNvSpPr txBox="1"/>
          <p:nvPr/>
        </p:nvSpPr>
        <p:spPr>
          <a:xfrm>
            <a:off x="3582814" y="1520464"/>
            <a:ext cx="2513186" cy="369332"/>
          </a:xfrm>
          <a:prstGeom prst="rect">
            <a:avLst/>
          </a:prstGeom>
          <a:noFill/>
        </p:spPr>
        <p:txBody>
          <a:bodyPr wrap="square" rtlCol="0">
            <a:spAutoFit/>
          </a:bodyPr>
          <a:lstStyle/>
          <a:p>
            <a:r>
              <a:rPr lang="en-US" b="1" dirty="0"/>
              <a:t>Learned representations</a:t>
            </a:r>
          </a:p>
        </p:txBody>
      </p:sp>
      <p:sp>
        <p:nvSpPr>
          <p:cNvPr id="25" name="TextBox 24">
            <a:extLst>
              <a:ext uri="{FF2B5EF4-FFF2-40B4-BE49-F238E27FC236}">
                <a16:creationId xmlns:a16="http://schemas.microsoft.com/office/drawing/2014/main" id="{D22DE1C0-5B94-C5A3-8900-F4F020E178FD}"/>
              </a:ext>
            </a:extLst>
          </p:cNvPr>
          <p:cNvSpPr txBox="1"/>
          <p:nvPr/>
        </p:nvSpPr>
        <p:spPr>
          <a:xfrm>
            <a:off x="6435013" y="1520464"/>
            <a:ext cx="5938684" cy="923330"/>
          </a:xfrm>
          <a:prstGeom prst="rect">
            <a:avLst/>
          </a:prstGeom>
          <a:noFill/>
        </p:spPr>
        <p:txBody>
          <a:bodyPr wrap="square" rtlCol="0">
            <a:spAutoFit/>
          </a:bodyPr>
          <a:lstStyle/>
          <a:p>
            <a:r>
              <a:rPr lang="en-US" b="1" dirty="0"/>
              <a:t>Multilayer Perceptron(MLP)/RNN/Transformer/Autoencoders for downstream tasks like node classification, link prediction etc..</a:t>
            </a:r>
          </a:p>
        </p:txBody>
      </p:sp>
      <p:sp>
        <p:nvSpPr>
          <p:cNvPr id="26" name="Arrow: Right 25">
            <a:extLst>
              <a:ext uri="{FF2B5EF4-FFF2-40B4-BE49-F238E27FC236}">
                <a16:creationId xmlns:a16="http://schemas.microsoft.com/office/drawing/2014/main" id="{833E2E46-1451-0BC9-2E3E-E633F040DAB3}"/>
              </a:ext>
            </a:extLst>
          </p:cNvPr>
          <p:cNvSpPr/>
          <p:nvPr/>
        </p:nvSpPr>
        <p:spPr>
          <a:xfrm>
            <a:off x="6435013" y="3025537"/>
            <a:ext cx="412955" cy="5845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676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9" grpId="0" animBg="1"/>
      <p:bldP spid="10" grpId="0"/>
      <p:bldP spid="13" grpId="0"/>
      <p:bldP spid="16" grpId="0"/>
      <p:bldP spid="19" grpId="0"/>
      <p:bldP spid="23" grpId="0"/>
      <p:bldP spid="24" grpId="0"/>
      <p:bldP spid="25" grpId="0"/>
      <p:bldP spid="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993479-491D-0FB7-EF69-04E5E21F437C}"/>
              </a:ext>
            </a:extLst>
          </p:cNvPr>
          <p:cNvSpPr txBox="1"/>
          <p:nvPr/>
        </p:nvSpPr>
        <p:spPr>
          <a:xfrm>
            <a:off x="285135" y="226142"/>
            <a:ext cx="8947355" cy="369332"/>
          </a:xfrm>
          <a:prstGeom prst="rect">
            <a:avLst/>
          </a:prstGeom>
          <a:noFill/>
        </p:spPr>
        <p:txBody>
          <a:bodyPr wrap="square" rtlCol="0">
            <a:spAutoFit/>
          </a:bodyPr>
          <a:lstStyle/>
          <a:p>
            <a:r>
              <a:rPr lang="en-US" b="1" dirty="0"/>
              <a:t>Achieving GNN layer operation using Adjacency Matrix (a simple approach)</a:t>
            </a:r>
          </a:p>
        </p:txBody>
      </p:sp>
      <p:pic>
        <p:nvPicPr>
          <p:cNvPr id="3" name="Picture 2">
            <a:extLst>
              <a:ext uri="{FF2B5EF4-FFF2-40B4-BE49-F238E27FC236}">
                <a16:creationId xmlns:a16="http://schemas.microsoft.com/office/drawing/2014/main" id="{E2603624-CF95-650A-1903-AC599B21960E}"/>
              </a:ext>
            </a:extLst>
          </p:cNvPr>
          <p:cNvPicPr>
            <a:picLocks noChangeAspect="1"/>
          </p:cNvPicPr>
          <p:nvPr/>
        </p:nvPicPr>
        <p:blipFill>
          <a:blip r:embed="rId2"/>
          <a:stretch>
            <a:fillRect/>
          </a:stretch>
        </p:blipFill>
        <p:spPr>
          <a:xfrm>
            <a:off x="787643" y="826513"/>
            <a:ext cx="1736615" cy="1861167"/>
          </a:xfrm>
          <a:prstGeom prst="rect">
            <a:avLst/>
          </a:prstGeom>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568DD65E-68CB-E84C-805F-5CB5D979ABDF}"/>
                  </a:ext>
                </a:extLst>
              </p:cNvPr>
              <p:cNvSpPr txBox="1"/>
              <p:nvPr/>
            </p:nvSpPr>
            <p:spPr>
              <a:xfrm>
                <a:off x="569677" y="1151230"/>
                <a:ext cx="25729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𝟐</m:t>
                          </m:r>
                        </m:sub>
                      </m:sSub>
                    </m:oMath>
                  </m:oMathPara>
                </a14:m>
                <a:endParaRPr lang="en-US" sz="2000" b="1" i="1" dirty="0"/>
              </a:p>
            </p:txBody>
          </p:sp>
        </mc:Choice>
        <mc:Fallback>
          <p:sp>
            <p:nvSpPr>
              <p:cNvPr id="4" name="TextBox 3">
                <a:extLst>
                  <a:ext uri="{FF2B5EF4-FFF2-40B4-BE49-F238E27FC236}">
                    <a16:creationId xmlns:a16="http://schemas.microsoft.com/office/drawing/2014/main" id="{568DD65E-68CB-E84C-805F-5CB5D979ABDF}"/>
                  </a:ext>
                </a:extLst>
              </p:cNvPr>
              <p:cNvSpPr txBox="1">
                <a:spLocks noRot="1" noChangeAspect="1" noMove="1" noResize="1" noEditPoints="1" noAdjustHandles="1" noChangeArrowheads="1" noChangeShapeType="1" noTextEdit="1"/>
              </p:cNvSpPr>
              <p:nvPr/>
            </p:nvSpPr>
            <p:spPr>
              <a:xfrm>
                <a:off x="569677" y="1151230"/>
                <a:ext cx="257295" cy="369332"/>
              </a:xfrm>
              <a:prstGeom prst="rect">
                <a:avLst/>
              </a:prstGeom>
              <a:blipFill>
                <a:blip r:embed="rId3"/>
                <a:stretch>
                  <a:fillRect r="-48837" b="-1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BF797B01-3FA0-36C0-475C-782D1B1BD05A}"/>
                  </a:ext>
                </a:extLst>
              </p:cNvPr>
              <p:cNvSpPr txBox="1"/>
              <p:nvPr/>
            </p:nvSpPr>
            <p:spPr>
              <a:xfrm>
                <a:off x="1437502" y="2530870"/>
                <a:ext cx="43689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𝟑</m:t>
                          </m:r>
                        </m:sub>
                      </m:sSub>
                    </m:oMath>
                  </m:oMathPara>
                </a14:m>
                <a:endParaRPr lang="en-US" sz="2000" b="1" i="1" dirty="0"/>
              </a:p>
            </p:txBody>
          </p:sp>
        </mc:Choice>
        <mc:Fallback>
          <p:sp>
            <p:nvSpPr>
              <p:cNvPr id="5" name="TextBox 4">
                <a:extLst>
                  <a:ext uri="{FF2B5EF4-FFF2-40B4-BE49-F238E27FC236}">
                    <a16:creationId xmlns:a16="http://schemas.microsoft.com/office/drawing/2014/main" id="{BF797B01-3FA0-36C0-475C-782D1B1BD05A}"/>
                  </a:ext>
                </a:extLst>
              </p:cNvPr>
              <p:cNvSpPr txBox="1">
                <a:spLocks noRot="1" noChangeAspect="1" noMove="1" noResize="1" noEditPoints="1" noAdjustHandles="1" noChangeArrowheads="1" noChangeShapeType="1" noTextEdit="1"/>
              </p:cNvSpPr>
              <p:nvPr/>
            </p:nvSpPr>
            <p:spPr>
              <a:xfrm>
                <a:off x="1437502" y="2530870"/>
                <a:ext cx="436895" cy="369332"/>
              </a:xfrm>
              <a:prstGeom prst="rect">
                <a:avLst/>
              </a:prstGeom>
              <a:blipFill>
                <a:blip r:embed="rId4"/>
                <a:stretch>
                  <a:fillRect b="-163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354C3928-9CCE-6F54-EE2F-5E149A8B7808}"/>
                  </a:ext>
                </a:extLst>
              </p:cNvPr>
              <p:cNvSpPr txBox="1"/>
              <p:nvPr/>
            </p:nvSpPr>
            <p:spPr>
              <a:xfrm>
                <a:off x="2087363" y="1107377"/>
                <a:ext cx="43689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𝟒</m:t>
                          </m:r>
                        </m:sub>
                      </m:sSub>
                    </m:oMath>
                  </m:oMathPara>
                </a14:m>
                <a:endParaRPr lang="en-US" sz="2000" b="1" i="1" dirty="0"/>
              </a:p>
            </p:txBody>
          </p:sp>
        </mc:Choice>
        <mc:Fallback>
          <p:sp>
            <p:nvSpPr>
              <p:cNvPr id="6" name="TextBox 5">
                <a:extLst>
                  <a:ext uri="{FF2B5EF4-FFF2-40B4-BE49-F238E27FC236}">
                    <a16:creationId xmlns:a16="http://schemas.microsoft.com/office/drawing/2014/main" id="{354C3928-9CCE-6F54-EE2F-5E149A8B7808}"/>
                  </a:ext>
                </a:extLst>
              </p:cNvPr>
              <p:cNvSpPr txBox="1">
                <a:spLocks noRot="1" noChangeAspect="1" noMove="1" noResize="1" noEditPoints="1" noAdjustHandles="1" noChangeArrowheads="1" noChangeShapeType="1" noTextEdit="1"/>
              </p:cNvSpPr>
              <p:nvPr/>
            </p:nvSpPr>
            <p:spPr>
              <a:xfrm>
                <a:off x="2087363" y="1107377"/>
                <a:ext cx="436895" cy="369332"/>
              </a:xfrm>
              <a:prstGeom prst="rect">
                <a:avLst/>
              </a:prstGeom>
              <a:blipFill>
                <a:blip r:embed="rId5"/>
                <a:stretch>
                  <a:fillRect b="-1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06F3B3DE-ABCF-C57B-D6B7-8ABBFFA9FBCE}"/>
                  </a:ext>
                </a:extLst>
              </p:cNvPr>
              <p:cNvSpPr txBox="1"/>
              <p:nvPr/>
            </p:nvSpPr>
            <p:spPr>
              <a:xfrm>
                <a:off x="1566150" y="457181"/>
                <a:ext cx="43689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𝟏</m:t>
                          </m:r>
                        </m:sub>
                      </m:sSub>
                    </m:oMath>
                  </m:oMathPara>
                </a14:m>
                <a:endParaRPr lang="en-US" sz="2000" b="1" i="1" dirty="0"/>
              </a:p>
            </p:txBody>
          </p:sp>
        </mc:Choice>
        <mc:Fallback>
          <p:sp>
            <p:nvSpPr>
              <p:cNvPr id="7" name="TextBox 6">
                <a:extLst>
                  <a:ext uri="{FF2B5EF4-FFF2-40B4-BE49-F238E27FC236}">
                    <a16:creationId xmlns:a16="http://schemas.microsoft.com/office/drawing/2014/main" id="{06F3B3DE-ABCF-C57B-D6B7-8ABBFFA9FBCE}"/>
                  </a:ext>
                </a:extLst>
              </p:cNvPr>
              <p:cNvSpPr txBox="1">
                <a:spLocks noRot="1" noChangeAspect="1" noMove="1" noResize="1" noEditPoints="1" noAdjustHandles="1" noChangeArrowheads="1" noChangeShapeType="1" noTextEdit="1"/>
              </p:cNvSpPr>
              <p:nvPr/>
            </p:nvSpPr>
            <p:spPr>
              <a:xfrm>
                <a:off x="1566150" y="457181"/>
                <a:ext cx="436895" cy="369332"/>
              </a:xfrm>
              <a:prstGeom prst="rect">
                <a:avLst/>
              </a:prstGeom>
              <a:blipFill>
                <a:blip r:embed="rId6"/>
                <a:stretch>
                  <a:fillRect/>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B2846E41-BCE0-B229-CA40-A7B596BCBBA7}"/>
              </a:ext>
            </a:extLst>
          </p:cNvPr>
          <p:cNvPicPr>
            <a:picLocks noChangeAspect="1"/>
          </p:cNvPicPr>
          <p:nvPr/>
        </p:nvPicPr>
        <p:blipFill>
          <a:blip r:embed="rId7"/>
          <a:stretch>
            <a:fillRect/>
          </a:stretch>
        </p:blipFill>
        <p:spPr>
          <a:xfrm>
            <a:off x="3777435" y="818303"/>
            <a:ext cx="1736615" cy="1859069"/>
          </a:xfrm>
          <a:prstGeom prst="rect">
            <a:avLst/>
          </a:prstGeom>
        </p:spPr>
      </p:pic>
      <p:sp>
        <p:nvSpPr>
          <p:cNvPr id="10" name="TextBox 9">
            <a:extLst>
              <a:ext uri="{FF2B5EF4-FFF2-40B4-BE49-F238E27FC236}">
                <a16:creationId xmlns:a16="http://schemas.microsoft.com/office/drawing/2014/main" id="{F8C5E037-0652-042F-F686-AA286BA77653}"/>
              </a:ext>
            </a:extLst>
          </p:cNvPr>
          <p:cNvSpPr txBox="1"/>
          <p:nvPr/>
        </p:nvSpPr>
        <p:spPr>
          <a:xfrm>
            <a:off x="668594" y="2900202"/>
            <a:ext cx="1736615" cy="369332"/>
          </a:xfrm>
          <a:prstGeom prst="rect">
            <a:avLst/>
          </a:prstGeom>
          <a:noFill/>
        </p:spPr>
        <p:txBody>
          <a:bodyPr wrap="square" rtlCol="0">
            <a:spAutoFit/>
          </a:bodyPr>
          <a:lstStyle/>
          <a:p>
            <a:r>
              <a:rPr lang="en-US" dirty="0"/>
              <a:t>Graph G</a:t>
            </a:r>
          </a:p>
        </p:txBody>
      </p:sp>
      <p:sp>
        <p:nvSpPr>
          <p:cNvPr id="11" name="TextBox 10">
            <a:extLst>
              <a:ext uri="{FF2B5EF4-FFF2-40B4-BE49-F238E27FC236}">
                <a16:creationId xmlns:a16="http://schemas.microsoft.com/office/drawing/2014/main" id="{A5EF1E4E-4466-98F1-8925-C7D280A66A92}"/>
              </a:ext>
            </a:extLst>
          </p:cNvPr>
          <p:cNvSpPr txBox="1"/>
          <p:nvPr/>
        </p:nvSpPr>
        <p:spPr>
          <a:xfrm>
            <a:off x="3777435" y="2900201"/>
            <a:ext cx="3141405" cy="369332"/>
          </a:xfrm>
          <a:prstGeom prst="rect">
            <a:avLst/>
          </a:prstGeom>
          <a:noFill/>
        </p:spPr>
        <p:txBody>
          <a:bodyPr wrap="square" rtlCol="0">
            <a:spAutoFit/>
          </a:bodyPr>
          <a:lstStyle/>
          <a:p>
            <a:r>
              <a:rPr lang="en-US" dirty="0"/>
              <a:t>Adjacency matric for graph G</a:t>
            </a:r>
          </a:p>
        </p:txBody>
      </p:sp>
    </p:spTree>
    <p:extLst>
      <p:ext uri="{BB962C8B-B14F-4D97-AF65-F5344CB8AC3E}">
        <p14:creationId xmlns:p14="http://schemas.microsoft.com/office/powerpoint/2010/main" val="3008078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D181-FEF5-5331-4A2F-08CAFE1A5954}"/>
              </a:ext>
            </a:extLst>
          </p:cNvPr>
          <p:cNvSpPr>
            <a:spLocks noGrp="1"/>
          </p:cNvSpPr>
          <p:nvPr>
            <p:ph type="title"/>
          </p:nvPr>
        </p:nvSpPr>
        <p:spPr/>
        <p:txBody>
          <a:bodyPr/>
          <a:lstStyle/>
          <a:p>
            <a:r>
              <a:rPr lang="en-US" dirty="0"/>
              <a:t>How do we define a graph?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70F9FF-B61E-2050-B418-B4FF18B5DE66}"/>
                  </a:ext>
                </a:extLst>
              </p:cNvPr>
              <p:cNvSpPr>
                <a:spLocks noGrp="1"/>
              </p:cNvSpPr>
              <p:nvPr>
                <p:ph idx="1"/>
              </p:nvPr>
            </p:nvSpPr>
            <p:spPr>
              <a:xfrm>
                <a:off x="1097279" y="2108201"/>
                <a:ext cx="10209817" cy="792315"/>
              </a:xfrm>
            </p:spPr>
            <p:txBody>
              <a:bodyPr/>
              <a:lstStyle/>
              <a:p>
                <a:r>
                  <a:rPr lang="en-US" b="1" dirty="0"/>
                  <a:t>A graph </a:t>
                </a:r>
                <a14:m>
                  <m:oMath xmlns:m="http://schemas.openxmlformats.org/officeDocument/2006/math">
                    <m:r>
                      <a:rPr lang="en-US" sz="1800" b="1" i="1" smtClean="0">
                        <a:effectLst/>
                        <a:latin typeface="Cambria Math" panose="02040503050406030204" pitchFamily="18" charset="0"/>
                        <a:ea typeface="Times New Roman" panose="02020603050405020304" pitchFamily="18" charset="0"/>
                        <a:cs typeface="Times New Roman" panose="02020603050405020304" pitchFamily="18" charset="0"/>
                      </a:rPr>
                      <m:t>𝑮</m:t>
                    </m:r>
                    <m:r>
                      <a:rPr lang="en-US" sz="18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smtClean="0">
                        <a:effectLst/>
                        <a:latin typeface="Cambria Math" panose="02040503050406030204" pitchFamily="18" charset="0"/>
                        <a:ea typeface="Times New Roman" panose="02020603050405020304" pitchFamily="18" charset="0"/>
                        <a:cs typeface="Times New Roman" panose="02020603050405020304" pitchFamily="18" charset="0"/>
                      </a:rPr>
                      <m:t>𝑽</m:t>
                    </m:r>
                    <m:r>
                      <a:rPr lang="en-US" sz="18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smtClean="0">
                        <a:effectLst/>
                        <a:latin typeface="Cambria Math" panose="02040503050406030204" pitchFamily="18" charset="0"/>
                        <a:ea typeface="Times New Roman" panose="02020603050405020304" pitchFamily="18" charset="0"/>
                        <a:cs typeface="Times New Roman" panose="02020603050405020304" pitchFamily="18" charset="0"/>
                      </a:rPr>
                      <m:t>𝑬</m:t>
                    </m:r>
                    <m:r>
                      <a:rPr lang="en-US" sz="1800" b="1" i="1" smtClean="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latin typeface="Calibri" panose="020F0502020204030204" pitchFamily="34" charset="0"/>
                    <a:ea typeface="Calibri" panose="020F0502020204030204" pitchFamily="34" charset="0"/>
                    <a:cs typeface="Times New Roman" panose="02020603050405020304" pitchFamily="18" charset="0"/>
                  </a:rPr>
                  <a:t>is mathematical object defined by a set of nodes </a:t>
                </a:r>
                <a:r>
                  <a:rPr lang="en-US" sz="1800" b="1" i="1" dirty="0">
                    <a:latin typeface="Calibri" panose="020F0502020204030204" pitchFamily="34" charset="0"/>
                    <a:ea typeface="Calibri" panose="020F0502020204030204" pitchFamily="34" charset="0"/>
                    <a:cs typeface="Times New Roman" panose="02020603050405020304" pitchFamily="18" charset="0"/>
                  </a:rPr>
                  <a:t>V </a:t>
                </a:r>
                <a:r>
                  <a:rPr lang="en-US" sz="1800" dirty="0">
                    <a:latin typeface="Calibri" panose="020F0502020204030204" pitchFamily="34" charset="0"/>
                    <a:ea typeface="Calibri" panose="020F0502020204030204" pitchFamily="34" charset="0"/>
                    <a:cs typeface="Times New Roman" panose="02020603050405020304" pitchFamily="18" charset="0"/>
                  </a:rPr>
                  <a:t>and set of edges </a:t>
                </a:r>
                <a:r>
                  <a:rPr lang="en-US" sz="1800" b="1" i="1" dirty="0">
                    <a:latin typeface="Calibri" panose="020F0502020204030204" pitchFamily="34" charset="0"/>
                    <a:ea typeface="Calibri" panose="020F0502020204030204" pitchFamily="34" charset="0"/>
                    <a:cs typeface="Times New Roman" panose="02020603050405020304" pitchFamily="18" charset="0"/>
                  </a:rPr>
                  <a:t>E</a:t>
                </a:r>
                <a:r>
                  <a:rPr lang="en-US" sz="1800" dirty="0">
                    <a:latin typeface="Calibri" panose="020F0502020204030204" pitchFamily="34" charset="0"/>
                    <a:ea typeface="Calibri" panose="020F0502020204030204" pitchFamily="34" charset="0"/>
                    <a:cs typeface="Times New Roman" panose="02020603050405020304" pitchFamily="18" charset="0"/>
                  </a:rPr>
                  <a:t>. For example lets take a look at the following graph.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1570F9FF-B61E-2050-B418-B4FF18B5DE66}"/>
                  </a:ext>
                </a:extLst>
              </p:cNvPr>
              <p:cNvSpPr>
                <a:spLocks noGrp="1" noRot="1" noChangeAspect="1" noMove="1" noResize="1" noEditPoints="1" noAdjustHandles="1" noChangeArrowheads="1" noChangeShapeType="1" noTextEdit="1"/>
              </p:cNvSpPr>
              <p:nvPr>
                <p:ph idx="1"/>
              </p:nvPr>
            </p:nvSpPr>
            <p:spPr>
              <a:xfrm>
                <a:off x="1097279" y="2108201"/>
                <a:ext cx="10209817" cy="792315"/>
              </a:xfrm>
              <a:blipFill>
                <a:blip r:embed="rId2"/>
                <a:stretch>
                  <a:fillRect l="-597" t="-3846" b="-2308"/>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3126771D-D40D-A36C-D145-D02D83289276}"/>
              </a:ext>
            </a:extLst>
          </p:cNvPr>
          <p:cNvSpPr txBox="1">
            <a:spLocks/>
          </p:cNvSpPr>
          <p:nvPr/>
        </p:nvSpPr>
        <p:spPr>
          <a:xfrm>
            <a:off x="945863" y="4551517"/>
            <a:ext cx="11098653" cy="1770625"/>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dirty="0">
                <a:latin typeface="Calibri" panose="020F0502020204030204" pitchFamily="34" charset="0"/>
                <a:ea typeface="Calibri" panose="020F0502020204030204" pitchFamily="34" charset="0"/>
                <a:cs typeface="Times New Roman" panose="02020603050405020304" pitchFamily="18" charset="0"/>
              </a:rPr>
              <a:t>Here the graph </a:t>
            </a:r>
            <a:r>
              <a:rPr lang="en-US" sz="1800" b="1" i="1" dirty="0">
                <a:latin typeface="Calibri" panose="020F0502020204030204" pitchFamily="34" charset="0"/>
                <a:ea typeface="Calibri" panose="020F0502020204030204" pitchFamily="34" charset="0"/>
                <a:cs typeface="Times New Roman" panose="02020603050405020304" pitchFamily="18" charset="0"/>
              </a:rPr>
              <a:t>G1 = (V1,E1) </a:t>
            </a:r>
            <a:r>
              <a:rPr lang="en-US" sz="1800" dirty="0">
                <a:latin typeface="Calibri" panose="020F0502020204030204" pitchFamily="34" charset="0"/>
                <a:ea typeface="Calibri" panose="020F0502020204030204" pitchFamily="34" charset="0"/>
                <a:cs typeface="Times New Roman" panose="02020603050405020304" pitchFamily="18" charset="0"/>
              </a:rPr>
              <a:t>where,</a:t>
            </a:r>
          </a:p>
          <a:p>
            <a:pPr marL="201168" lvl="1" indent="0">
              <a:buNone/>
            </a:pPr>
            <a:r>
              <a:rPr lang="en-US" sz="1600" b="1" i="1" dirty="0">
                <a:latin typeface="Calibri" panose="020F0502020204030204" pitchFamily="34" charset="0"/>
                <a:ea typeface="Calibri" panose="020F0502020204030204" pitchFamily="34" charset="0"/>
                <a:cs typeface="Times New Roman" panose="02020603050405020304" pitchFamily="18" charset="0"/>
              </a:rPr>
              <a:t>	</a:t>
            </a:r>
            <a:r>
              <a:rPr lang="en-US" b="1" i="1" dirty="0">
                <a:solidFill>
                  <a:schemeClr val="accent5"/>
                </a:solidFill>
                <a:latin typeface="Calibri" panose="020F0502020204030204" pitchFamily="34" charset="0"/>
                <a:ea typeface="Calibri" panose="020F0502020204030204" pitchFamily="34" charset="0"/>
                <a:cs typeface="Times New Roman" panose="02020603050405020304" pitchFamily="18" charset="0"/>
              </a:rPr>
              <a:t>V1 = { A, B, C, D} </a:t>
            </a:r>
            <a:r>
              <a:rPr lang="en-US" dirty="0">
                <a:solidFill>
                  <a:schemeClr val="accent5"/>
                </a:solidFill>
                <a:latin typeface="Calibri" panose="020F0502020204030204" pitchFamily="34" charset="0"/>
                <a:ea typeface="Calibri" panose="020F0502020204030204" pitchFamily="34" charset="0"/>
                <a:cs typeface="Times New Roman" panose="02020603050405020304" pitchFamily="18" charset="0"/>
              </a:rPr>
              <a:t>&amp; </a:t>
            </a:r>
            <a:r>
              <a:rPr lang="en-US" b="1" i="1" dirty="0">
                <a:solidFill>
                  <a:schemeClr val="accent5"/>
                </a:solidFill>
                <a:latin typeface="Calibri" panose="020F0502020204030204" pitchFamily="34" charset="0"/>
                <a:ea typeface="Calibri" panose="020F0502020204030204" pitchFamily="34" charset="0"/>
                <a:cs typeface="Times New Roman" panose="02020603050405020304" pitchFamily="18" charset="0"/>
              </a:rPr>
              <a:t>E1 = {{A,B},{B,C},{D,A}}</a:t>
            </a:r>
            <a:endParaRPr lang="en-US" sz="1600" b="1" i="1" dirty="0">
              <a:solidFill>
                <a:schemeClr val="accent5"/>
              </a:solidFill>
              <a:latin typeface="Calibri" panose="020F0502020204030204" pitchFamily="34" charset="0"/>
              <a:ea typeface="Calibri" panose="020F0502020204030204" pitchFamily="34" charset="0"/>
              <a:cs typeface="Times New Roman" panose="02020603050405020304" pitchFamily="18" charset="0"/>
            </a:endParaRPr>
          </a:p>
          <a:p>
            <a:r>
              <a:rPr lang="en-US" sz="1800" dirty="0">
                <a:latin typeface="Calibri" panose="020F0502020204030204" pitchFamily="34" charset="0"/>
                <a:ea typeface="Calibri" panose="020F0502020204030204" pitchFamily="34" charset="0"/>
                <a:cs typeface="Times New Roman" panose="02020603050405020304" pitchFamily="18" charset="0"/>
              </a:rPr>
              <a:t>It important to note that this defines a special type for graph called undirected graphs, which are graphs having undirected edges, meaning edge A,B or B,A mean the same as the edges don’t have a direction. </a:t>
            </a:r>
          </a:p>
        </p:txBody>
      </p:sp>
      <mc:AlternateContent xmlns:mc="http://schemas.openxmlformats.org/markup-compatibility/2006" xmlns:p14="http://schemas.microsoft.com/office/powerpoint/2010/main">
        <mc:Choice Requires="p14">
          <p:contentPart p14:bwMode="auto" r:id="rId3">
            <p14:nvContentPartPr>
              <p14:cNvPr id="55" name="Ink 54">
                <a:extLst>
                  <a:ext uri="{FF2B5EF4-FFF2-40B4-BE49-F238E27FC236}">
                    <a16:creationId xmlns:a16="http://schemas.microsoft.com/office/drawing/2014/main" id="{42409161-8C29-AF56-9EB6-6119691C70E2}"/>
                  </a:ext>
                </a:extLst>
              </p14:cNvPr>
              <p14:cNvContentPartPr/>
              <p14:nvPr/>
            </p14:nvContentPartPr>
            <p14:xfrm>
              <a:off x="2967097" y="3386028"/>
              <a:ext cx="360" cy="360"/>
            </p14:xfrm>
          </p:contentPart>
        </mc:Choice>
        <mc:Fallback xmlns="">
          <p:pic>
            <p:nvPicPr>
              <p:cNvPr id="55" name="Ink 54">
                <a:extLst>
                  <a:ext uri="{FF2B5EF4-FFF2-40B4-BE49-F238E27FC236}">
                    <a16:creationId xmlns:a16="http://schemas.microsoft.com/office/drawing/2014/main" id="{42409161-8C29-AF56-9EB6-6119691C70E2}"/>
                  </a:ext>
                </a:extLst>
              </p:cNvPr>
              <p:cNvPicPr/>
              <p:nvPr/>
            </p:nvPicPr>
            <p:blipFill>
              <a:blip r:embed="rId4"/>
              <a:stretch>
                <a:fillRect/>
              </a:stretch>
            </p:blipFill>
            <p:spPr>
              <a:xfrm>
                <a:off x="2958457" y="3377028"/>
                <a:ext cx="18000" cy="18000"/>
              </a:xfrm>
              <a:prstGeom prst="rect">
                <a:avLst/>
              </a:prstGeom>
            </p:spPr>
          </p:pic>
        </mc:Fallback>
      </mc:AlternateContent>
      <p:grpSp>
        <p:nvGrpSpPr>
          <p:cNvPr id="59" name="Group 58">
            <a:extLst>
              <a:ext uri="{FF2B5EF4-FFF2-40B4-BE49-F238E27FC236}">
                <a16:creationId xmlns:a16="http://schemas.microsoft.com/office/drawing/2014/main" id="{25E0D392-558D-11AA-6CBB-44A2241CC54A}"/>
              </a:ext>
            </a:extLst>
          </p:cNvPr>
          <p:cNvGrpSpPr/>
          <p:nvPr/>
        </p:nvGrpSpPr>
        <p:grpSpPr>
          <a:xfrm>
            <a:off x="4619857" y="2770428"/>
            <a:ext cx="469440" cy="401760"/>
            <a:chOff x="4619857" y="2770428"/>
            <a:chExt cx="469440" cy="401760"/>
          </a:xfrm>
        </p:grpSpPr>
        <mc:AlternateContent xmlns:mc="http://schemas.openxmlformats.org/markup-compatibility/2006" xmlns:p14="http://schemas.microsoft.com/office/powerpoint/2010/main">
          <mc:Choice Requires="p14">
            <p:contentPart p14:bwMode="auto" r:id="rId5">
              <p14:nvContentPartPr>
                <p14:cNvPr id="56" name="Ink 55">
                  <a:extLst>
                    <a:ext uri="{FF2B5EF4-FFF2-40B4-BE49-F238E27FC236}">
                      <a16:creationId xmlns:a16="http://schemas.microsoft.com/office/drawing/2014/main" id="{649D129C-22CE-7529-9CB7-5A970B813E8D}"/>
                    </a:ext>
                  </a:extLst>
                </p14:cNvPr>
                <p14:cNvContentPartPr/>
                <p14:nvPr/>
              </p14:nvContentPartPr>
              <p14:xfrm>
                <a:off x="4619857" y="2770428"/>
                <a:ext cx="469440" cy="401760"/>
              </p14:xfrm>
            </p:contentPart>
          </mc:Choice>
          <mc:Fallback xmlns="">
            <p:pic>
              <p:nvPicPr>
                <p:cNvPr id="56" name="Ink 55">
                  <a:extLst>
                    <a:ext uri="{FF2B5EF4-FFF2-40B4-BE49-F238E27FC236}">
                      <a16:creationId xmlns:a16="http://schemas.microsoft.com/office/drawing/2014/main" id="{649D129C-22CE-7529-9CB7-5A970B813E8D}"/>
                    </a:ext>
                  </a:extLst>
                </p:cNvPr>
                <p:cNvPicPr/>
                <p:nvPr/>
              </p:nvPicPr>
              <p:blipFill>
                <a:blip r:embed="rId6"/>
                <a:stretch>
                  <a:fillRect/>
                </a:stretch>
              </p:blipFill>
              <p:spPr>
                <a:xfrm>
                  <a:off x="4611217" y="2761428"/>
                  <a:ext cx="48708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7" name="Ink 56">
                  <a:extLst>
                    <a:ext uri="{FF2B5EF4-FFF2-40B4-BE49-F238E27FC236}">
                      <a16:creationId xmlns:a16="http://schemas.microsoft.com/office/drawing/2014/main" id="{D2049EE3-AE75-715C-F916-BB48F2C75247}"/>
                    </a:ext>
                  </a:extLst>
                </p14:cNvPr>
                <p14:cNvContentPartPr/>
                <p14:nvPr/>
              </p14:nvContentPartPr>
              <p14:xfrm>
                <a:off x="4797697" y="2934228"/>
                <a:ext cx="117360" cy="128880"/>
              </p14:xfrm>
            </p:contentPart>
          </mc:Choice>
          <mc:Fallback xmlns="">
            <p:pic>
              <p:nvPicPr>
                <p:cNvPr id="57" name="Ink 56">
                  <a:extLst>
                    <a:ext uri="{FF2B5EF4-FFF2-40B4-BE49-F238E27FC236}">
                      <a16:creationId xmlns:a16="http://schemas.microsoft.com/office/drawing/2014/main" id="{D2049EE3-AE75-715C-F916-BB48F2C75247}"/>
                    </a:ext>
                  </a:extLst>
                </p:cNvPr>
                <p:cNvPicPr/>
                <p:nvPr/>
              </p:nvPicPr>
              <p:blipFill>
                <a:blip r:embed="rId8"/>
                <a:stretch>
                  <a:fillRect/>
                </a:stretch>
              </p:blipFill>
              <p:spPr>
                <a:xfrm>
                  <a:off x="4788697" y="2925588"/>
                  <a:ext cx="13500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8" name="Ink 57">
                  <a:extLst>
                    <a:ext uri="{FF2B5EF4-FFF2-40B4-BE49-F238E27FC236}">
                      <a16:creationId xmlns:a16="http://schemas.microsoft.com/office/drawing/2014/main" id="{24A1FC7F-ADFF-851B-D8F0-6FEA5CED14C9}"/>
                    </a:ext>
                  </a:extLst>
                </p14:cNvPr>
                <p14:cNvContentPartPr/>
                <p14:nvPr/>
              </p14:nvContentPartPr>
              <p14:xfrm>
                <a:off x="4812817" y="3008028"/>
                <a:ext cx="84960" cy="360"/>
              </p14:xfrm>
            </p:contentPart>
          </mc:Choice>
          <mc:Fallback xmlns="">
            <p:pic>
              <p:nvPicPr>
                <p:cNvPr id="58" name="Ink 57">
                  <a:extLst>
                    <a:ext uri="{FF2B5EF4-FFF2-40B4-BE49-F238E27FC236}">
                      <a16:creationId xmlns:a16="http://schemas.microsoft.com/office/drawing/2014/main" id="{24A1FC7F-ADFF-851B-D8F0-6FEA5CED14C9}"/>
                    </a:ext>
                  </a:extLst>
                </p:cNvPr>
                <p:cNvPicPr/>
                <p:nvPr/>
              </p:nvPicPr>
              <p:blipFill>
                <a:blip r:embed="rId10"/>
                <a:stretch>
                  <a:fillRect/>
                </a:stretch>
              </p:blipFill>
              <p:spPr>
                <a:xfrm>
                  <a:off x="4803817" y="2999388"/>
                  <a:ext cx="102600" cy="18000"/>
                </a:xfrm>
                <a:prstGeom prst="rect">
                  <a:avLst/>
                </a:prstGeom>
              </p:spPr>
            </p:pic>
          </mc:Fallback>
        </mc:AlternateContent>
      </p:grpSp>
      <p:grpSp>
        <p:nvGrpSpPr>
          <p:cNvPr id="62" name="Group 61">
            <a:extLst>
              <a:ext uri="{FF2B5EF4-FFF2-40B4-BE49-F238E27FC236}">
                <a16:creationId xmlns:a16="http://schemas.microsoft.com/office/drawing/2014/main" id="{C1289B50-E05F-A2EB-1772-8BD35CB62853}"/>
              </a:ext>
            </a:extLst>
          </p:cNvPr>
          <p:cNvGrpSpPr/>
          <p:nvPr/>
        </p:nvGrpSpPr>
        <p:grpSpPr>
          <a:xfrm>
            <a:off x="3924337" y="3496548"/>
            <a:ext cx="415800" cy="317880"/>
            <a:chOff x="3924337" y="3496548"/>
            <a:chExt cx="415800" cy="317880"/>
          </a:xfrm>
        </p:grpSpPr>
        <mc:AlternateContent xmlns:mc="http://schemas.openxmlformats.org/markup-compatibility/2006" xmlns:p14="http://schemas.microsoft.com/office/powerpoint/2010/main">
          <mc:Choice Requires="p14">
            <p:contentPart p14:bwMode="auto" r:id="rId11">
              <p14:nvContentPartPr>
                <p14:cNvPr id="60" name="Ink 59">
                  <a:extLst>
                    <a:ext uri="{FF2B5EF4-FFF2-40B4-BE49-F238E27FC236}">
                      <a16:creationId xmlns:a16="http://schemas.microsoft.com/office/drawing/2014/main" id="{91291D07-E68C-C492-A44B-77B266830B10}"/>
                    </a:ext>
                  </a:extLst>
                </p14:cNvPr>
                <p14:cNvContentPartPr/>
                <p14:nvPr/>
              </p14:nvContentPartPr>
              <p14:xfrm>
                <a:off x="3924337" y="3496548"/>
                <a:ext cx="415800" cy="317880"/>
              </p14:xfrm>
            </p:contentPart>
          </mc:Choice>
          <mc:Fallback xmlns="">
            <p:pic>
              <p:nvPicPr>
                <p:cNvPr id="60" name="Ink 59">
                  <a:extLst>
                    <a:ext uri="{FF2B5EF4-FFF2-40B4-BE49-F238E27FC236}">
                      <a16:creationId xmlns:a16="http://schemas.microsoft.com/office/drawing/2014/main" id="{91291D07-E68C-C492-A44B-77B266830B10}"/>
                    </a:ext>
                  </a:extLst>
                </p:cNvPr>
                <p:cNvPicPr/>
                <p:nvPr/>
              </p:nvPicPr>
              <p:blipFill>
                <a:blip r:embed="rId12"/>
                <a:stretch>
                  <a:fillRect/>
                </a:stretch>
              </p:blipFill>
              <p:spPr>
                <a:xfrm>
                  <a:off x="3915697" y="3487908"/>
                  <a:ext cx="433440" cy="335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61" name="Ink 60">
                  <a:extLst>
                    <a:ext uri="{FF2B5EF4-FFF2-40B4-BE49-F238E27FC236}">
                      <a16:creationId xmlns:a16="http://schemas.microsoft.com/office/drawing/2014/main" id="{77C39744-99F6-E530-265F-34D9C213DFF8}"/>
                    </a:ext>
                  </a:extLst>
                </p14:cNvPr>
                <p14:cNvContentPartPr/>
                <p14:nvPr/>
              </p14:nvContentPartPr>
              <p14:xfrm>
                <a:off x="4042777" y="3562428"/>
                <a:ext cx="135000" cy="151200"/>
              </p14:xfrm>
            </p:contentPart>
          </mc:Choice>
          <mc:Fallback xmlns="">
            <p:pic>
              <p:nvPicPr>
                <p:cNvPr id="61" name="Ink 60">
                  <a:extLst>
                    <a:ext uri="{FF2B5EF4-FFF2-40B4-BE49-F238E27FC236}">
                      <a16:creationId xmlns:a16="http://schemas.microsoft.com/office/drawing/2014/main" id="{77C39744-99F6-E530-265F-34D9C213DFF8}"/>
                    </a:ext>
                  </a:extLst>
                </p:cNvPr>
                <p:cNvPicPr/>
                <p:nvPr/>
              </p:nvPicPr>
              <p:blipFill>
                <a:blip r:embed="rId14"/>
                <a:stretch>
                  <a:fillRect/>
                </a:stretch>
              </p:blipFill>
              <p:spPr>
                <a:xfrm>
                  <a:off x="4034137" y="3553788"/>
                  <a:ext cx="152640" cy="168840"/>
                </a:xfrm>
                <a:prstGeom prst="rect">
                  <a:avLst/>
                </a:prstGeom>
              </p:spPr>
            </p:pic>
          </mc:Fallback>
        </mc:AlternateContent>
      </p:grpSp>
      <p:grpSp>
        <p:nvGrpSpPr>
          <p:cNvPr id="65" name="Group 64">
            <a:extLst>
              <a:ext uri="{FF2B5EF4-FFF2-40B4-BE49-F238E27FC236}">
                <a16:creationId xmlns:a16="http://schemas.microsoft.com/office/drawing/2014/main" id="{3575F28A-AC68-2279-B8DE-CA77F4BE8E78}"/>
              </a:ext>
            </a:extLst>
          </p:cNvPr>
          <p:cNvGrpSpPr/>
          <p:nvPr/>
        </p:nvGrpSpPr>
        <p:grpSpPr>
          <a:xfrm>
            <a:off x="5159137" y="3419508"/>
            <a:ext cx="431280" cy="335520"/>
            <a:chOff x="5159137" y="3419508"/>
            <a:chExt cx="431280" cy="335520"/>
          </a:xfrm>
        </p:grpSpPr>
        <mc:AlternateContent xmlns:mc="http://schemas.openxmlformats.org/markup-compatibility/2006" xmlns:p14="http://schemas.microsoft.com/office/powerpoint/2010/main">
          <mc:Choice Requires="p14">
            <p:contentPart p14:bwMode="auto" r:id="rId15">
              <p14:nvContentPartPr>
                <p14:cNvPr id="63" name="Ink 62">
                  <a:extLst>
                    <a:ext uri="{FF2B5EF4-FFF2-40B4-BE49-F238E27FC236}">
                      <a16:creationId xmlns:a16="http://schemas.microsoft.com/office/drawing/2014/main" id="{D6555A00-7143-BCD4-972D-FFB269F78A56}"/>
                    </a:ext>
                  </a:extLst>
                </p14:cNvPr>
                <p14:cNvContentPartPr/>
                <p14:nvPr/>
              </p14:nvContentPartPr>
              <p14:xfrm>
                <a:off x="5159137" y="3419508"/>
                <a:ext cx="431280" cy="335520"/>
              </p14:xfrm>
            </p:contentPart>
          </mc:Choice>
          <mc:Fallback xmlns="">
            <p:pic>
              <p:nvPicPr>
                <p:cNvPr id="63" name="Ink 62">
                  <a:extLst>
                    <a:ext uri="{FF2B5EF4-FFF2-40B4-BE49-F238E27FC236}">
                      <a16:creationId xmlns:a16="http://schemas.microsoft.com/office/drawing/2014/main" id="{D6555A00-7143-BCD4-972D-FFB269F78A56}"/>
                    </a:ext>
                  </a:extLst>
                </p:cNvPr>
                <p:cNvPicPr/>
                <p:nvPr/>
              </p:nvPicPr>
              <p:blipFill>
                <a:blip r:embed="rId16"/>
                <a:stretch>
                  <a:fillRect/>
                </a:stretch>
              </p:blipFill>
              <p:spPr>
                <a:xfrm>
                  <a:off x="5150497" y="3410508"/>
                  <a:ext cx="448920" cy="3531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4" name="Ink 63">
                  <a:extLst>
                    <a:ext uri="{FF2B5EF4-FFF2-40B4-BE49-F238E27FC236}">
                      <a16:creationId xmlns:a16="http://schemas.microsoft.com/office/drawing/2014/main" id="{757ABEA0-A00D-76BB-6AFE-D67FB024C588}"/>
                    </a:ext>
                  </a:extLst>
                </p14:cNvPr>
                <p14:cNvContentPartPr/>
                <p14:nvPr/>
              </p14:nvContentPartPr>
              <p14:xfrm>
                <a:off x="5321497" y="3558108"/>
                <a:ext cx="149760" cy="134640"/>
              </p14:xfrm>
            </p:contentPart>
          </mc:Choice>
          <mc:Fallback xmlns="">
            <p:pic>
              <p:nvPicPr>
                <p:cNvPr id="64" name="Ink 63">
                  <a:extLst>
                    <a:ext uri="{FF2B5EF4-FFF2-40B4-BE49-F238E27FC236}">
                      <a16:creationId xmlns:a16="http://schemas.microsoft.com/office/drawing/2014/main" id="{757ABEA0-A00D-76BB-6AFE-D67FB024C588}"/>
                    </a:ext>
                  </a:extLst>
                </p:cNvPr>
                <p:cNvPicPr/>
                <p:nvPr/>
              </p:nvPicPr>
              <p:blipFill>
                <a:blip r:embed="rId18"/>
                <a:stretch>
                  <a:fillRect/>
                </a:stretch>
              </p:blipFill>
              <p:spPr>
                <a:xfrm>
                  <a:off x="5312497" y="3549108"/>
                  <a:ext cx="167400" cy="152280"/>
                </a:xfrm>
                <a:prstGeom prst="rect">
                  <a:avLst/>
                </a:prstGeom>
              </p:spPr>
            </p:pic>
          </mc:Fallback>
        </mc:AlternateContent>
      </p:grpSp>
      <p:grpSp>
        <p:nvGrpSpPr>
          <p:cNvPr id="69" name="Group 68">
            <a:extLst>
              <a:ext uri="{FF2B5EF4-FFF2-40B4-BE49-F238E27FC236}">
                <a16:creationId xmlns:a16="http://schemas.microsoft.com/office/drawing/2014/main" id="{DE3FE626-5757-189D-A22D-790D2E509816}"/>
              </a:ext>
            </a:extLst>
          </p:cNvPr>
          <p:cNvGrpSpPr/>
          <p:nvPr/>
        </p:nvGrpSpPr>
        <p:grpSpPr>
          <a:xfrm>
            <a:off x="4554337" y="4036548"/>
            <a:ext cx="383040" cy="293040"/>
            <a:chOff x="4554337" y="4036548"/>
            <a:chExt cx="383040" cy="293040"/>
          </a:xfrm>
        </p:grpSpPr>
        <mc:AlternateContent xmlns:mc="http://schemas.openxmlformats.org/markup-compatibility/2006" xmlns:p14="http://schemas.microsoft.com/office/powerpoint/2010/main">
          <mc:Choice Requires="p14">
            <p:contentPart p14:bwMode="auto" r:id="rId19">
              <p14:nvContentPartPr>
                <p14:cNvPr id="66" name="Ink 65">
                  <a:extLst>
                    <a:ext uri="{FF2B5EF4-FFF2-40B4-BE49-F238E27FC236}">
                      <a16:creationId xmlns:a16="http://schemas.microsoft.com/office/drawing/2014/main" id="{2327F967-0E2C-7455-68AA-0ED0DF011D8E}"/>
                    </a:ext>
                  </a:extLst>
                </p14:cNvPr>
                <p14:cNvContentPartPr/>
                <p14:nvPr/>
              </p14:nvContentPartPr>
              <p14:xfrm>
                <a:off x="4554337" y="4036548"/>
                <a:ext cx="383040" cy="293040"/>
              </p14:xfrm>
            </p:contentPart>
          </mc:Choice>
          <mc:Fallback xmlns="">
            <p:pic>
              <p:nvPicPr>
                <p:cNvPr id="66" name="Ink 65">
                  <a:extLst>
                    <a:ext uri="{FF2B5EF4-FFF2-40B4-BE49-F238E27FC236}">
                      <a16:creationId xmlns:a16="http://schemas.microsoft.com/office/drawing/2014/main" id="{2327F967-0E2C-7455-68AA-0ED0DF011D8E}"/>
                    </a:ext>
                  </a:extLst>
                </p:cNvPr>
                <p:cNvPicPr/>
                <p:nvPr/>
              </p:nvPicPr>
              <p:blipFill>
                <a:blip r:embed="rId20"/>
                <a:stretch>
                  <a:fillRect/>
                </a:stretch>
              </p:blipFill>
              <p:spPr>
                <a:xfrm>
                  <a:off x="4545697" y="4027548"/>
                  <a:ext cx="400680"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7" name="Ink 66">
                  <a:extLst>
                    <a:ext uri="{FF2B5EF4-FFF2-40B4-BE49-F238E27FC236}">
                      <a16:creationId xmlns:a16="http://schemas.microsoft.com/office/drawing/2014/main" id="{FD19986E-AB49-033B-6214-65B14D048D36}"/>
                    </a:ext>
                  </a:extLst>
                </p14:cNvPr>
                <p14:cNvContentPartPr/>
                <p14:nvPr/>
              </p14:nvContentPartPr>
              <p14:xfrm>
                <a:off x="4656217" y="4142748"/>
                <a:ext cx="5400" cy="10440"/>
              </p14:xfrm>
            </p:contentPart>
          </mc:Choice>
          <mc:Fallback xmlns="">
            <p:pic>
              <p:nvPicPr>
                <p:cNvPr id="67" name="Ink 66">
                  <a:extLst>
                    <a:ext uri="{FF2B5EF4-FFF2-40B4-BE49-F238E27FC236}">
                      <a16:creationId xmlns:a16="http://schemas.microsoft.com/office/drawing/2014/main" id="{FD19986E-AB49-033B-6214-65B14D048D36}"/>
                    </a:ext>
                  </a:extLst>
                </p:cNvPr>
                <p:cNvPicPr/>
                <p:nvPr/>
              </p:nvPicPr>
              <p:blipFill>
                <a:blip r:embed="rId22"/>
                <a:stretch>
                  <a:fillRect/>
                </a:stretch>
              </p:blipFill>
              <p:spPr>
                <a:xfrm>
                  <a:off x="4647217" y="4133748"/>
                  <a:ext cx="2304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8" name="Ink 67">
                  <a:extLst>
                    <a:ext uri="{FF2B5EF4-FFF2-40B4-BE49-F238E27FC236}">
                      <a16:creationId xmlns:a16="http://schemas.microsoft.com/office/drawing/2014/main" id="{3B2F4916-8530-E5DE-D350-F3B6C70F3614}"/>
                    </a:ext>
                  </a:extLst>
                </p14:cNvPr>
                <p14:cNvContentPartPr/>
                <p14:nvPr/>
              </p14:nvContentPartPr>
              <p14:xfrm>
                <a:off x="4656217" y="4097748"/>
                <a:ext cx="144720" cy="134640"/>
              </p14:xfrm>
            </p:contentPart>
          </mc:Choice>
          <mc:Fallback xmlns="">
            <p:pic>
              <p:nvPicPr>
                <p:cNvPr id="68" name="Ink 67">
                  <a:extLst>
                    <a:ext uri="{FF2B5EF4-FFF2-40B4-BE49-F238E27FC236}">
                      <a16:creationId xmlns:a16="http://schemas.microsoft.com/office/drawing/2014/main" id="{3B2F4916-8530-E5DE-D350-F3B6C70F3614}"/>
                    </a:ext>
                  </a:extLst>
                </p:cNvPr>
                <p:cNvPicPr/>
                <p:nvPr/>
              </p:nvPicPr>
              <p:blipFill>
                <a:blip r:embed="rId24"/>
                <a:stretch>
                  <a:fillRect/>
                </a:stretch>
              </p:blipFill>
              <p:spPr>
                <a:xfrm>
                  <a:off x="4647217" y="4088748"/>
                  <a:ext cx="162360" cy="152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5">
            <p14:nvContentPartPr>
              <p14:cNvPr id="70" name="Ink 69">
                <a:extLst>
                  <a:ext uri="{FF2B5EF4-FFF2-40B4-BE49-F238E27FC236}">
                    <a16:creationId xmlns:a16="http://schemas.microsoft.com/office/drawing/2014/main" id="{A409E356-CD50-44E7-A527-5E4B20E5AEE8}"/>
                  </a:ext>
                </a:extLst>
              </p14:cNvPr>
              <p14:cNvContentPartPr/>
              <p14:nvPr/>
            </p14:nvContentPartPr>
            <p14:xfrm>
              <a:off x="4256257" y="3123228"/>
              <a:ext cx="497160" cy="405000"/>
            </p14:xfrm>
          </p:contentPart>
        </mc:Choice>
        <mc:Fallback xmlns="">
          <p:pic>
            <p:nvPicPr>
              <p:cNvPr id="70" name="Ink 69">
                <a:extLst>
                  <a:ext uri="{FF2B5EF4-FFF2-40B4-BE49-F238E27FC236}">
                    <a16:creationId xmlns:a16="http://schemas.microsoft.com/office/drawing/2014/main" id="{A409E356-CD50-44E7-A527-5E4B20E5AEE8}"/>
                  </a:ext>
                </a:extLst>
              </p:cNvPr>
              <p:cNvPicPr/>
              <p:nvPr/>
            </p:nvPicPr>
            <p:blipFill>
              <a:blip r:embed="rId26"/>
              <a:stretch>
                <a:fillRect/>
              </a:stretch>
            </p:blipFill>
            <p:spPr>
              <a:xfrm>
                <a:off x="4247617" y="3114588"/>
                <a:ext cx="514800" cy="4226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71" name="Ink 70">
                <a:extLst>
                  <a:ext uri="{FF2B5EF4-FFF2-40B4-BE49-F238E27FC236}">
                    <a16:creationId xmlns:a16="http://schemas.microsoft.com/office/drawing/2014/main" id="{5239958D-0044-5730-315D-18DDE0DAC329}"/>
                  </a:ext>
                </a:extLst>
              </p14:cNvPr>
              <p14:cNvContentPartPr/>
              <p14:nvPr/>
            </p14:nvContentPartPr>
            <p14:xfrm>
              <a:off x="4335817" y="3613908"/>
              <a:ext cx="840600" cy="60480"/>
            </p14:xfrm>
          </p:contentPart>
        </mc:Choice>
        <mc:Fallback xmlns="">
          <p:pic>
            <p:nvPicPr>
              <p:cNvPr id="71" name="Ink 70">
                <a:extLst>
                  <a:ext uri="{FF2B5EF4-FFF2-40B4-BE49-F238E27FC236}">
                    <a16:creationId xmlns:a16="http://schemas.microsoft.com/office/drawing/2014/main" id="{5239958D-0044-5730-315D-18DDE0DAC329}"/>
                  </a:ext>
                </a:extLst>
              </p:cNvPr>
              <p:cNvPicPr/>
              <p:nvPr/>
            </p:nvPicPr>
            <p:blipFill>
              <a:blip r:embed="rId28"/>
              <a:stretch>
                <a:fillRect/>
              </a:stretch>
            </p:blipFill>
            <p:spPr>
              <a:xfrm>
                <a:off x="4326817" y="3605268"/>
                <a:ext cx="85824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74" name="Ink 73">
                <a:extLst>
                  <a:ext uri="{FF2B5EF4-FFF2-40B4-BE49-F238E27FC236}">
                    <a16:creationId xmlns:a16="http://schemas.microsoft.com/office/drawing/2014/main" id="{57743D1B-F245-11D3-C86E-87A2E65A8E4D}"/>
                  </a:ext>
                </a:extLst>
              </p14:cNvPr>
              <p14:cNvContentPartPr/>
              <p14:nvPr/>
            </p14:nvContentPartPr>
            <p14:xfrm>
              <a:off x="4797697" y="3190548"/>
              <a:ext cx="52560" cy="884160"/>
            </p14:xfrm>
          </p:contentPart>
        </mc:Choice>
        <mc:Fallback xmlns="">
          <p:pic>
            <p:nvPicPr>
              <p:cNvPr id="74" name="Ink 73">
                <a:extLst>
                  <a:ext uri="{FF2B5EF4-FFF2-40B4-BE49-F238E27FC236}">
                    <a16:creationId xmlns:a16="http://schemas.microsoft.com/office/drawing/2014/main" id="{57743D1B-F245-11D3-C86E-87A2E65A8E4D}"/>
                  </a:ext>
                </a:extLst>
              </p:cNvPr>
              <p:cNvPicPr/>
              <p:nvPr/>
            </p:nvPicPr>
            <p:blipFill>
              <a:blip r:embed="rId30"/>
              <a:stretch>
                <a:fillRect/>
              </a:stretch>
            </p:blipFill>
            <p:spPr>
              <a:xfrm>
                <a:off x="4789057" y="3181548"/>
                <a:ext cx="70200" cy="901800"/>
              </a:xfrm>
              <a:prstGeom prst="rect">
                <a:avLst/>
              </a:prstGeom>
            </p:spPr>
          </p:pic>
        </mc:Fallback>
      </mc:AlternateContent>
    </p:spTree>
    <p:extLst>
      <p:ext uri="{BB962C8B-B14F-4D97-AF65-F5344CB8AC3E}">
        <p14:creationId xmlns:p14="http://schemas.microsoft.com/office/powerpoint/2010/main" val="3526242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50604-AD22-D5EC-E0D9-EC74EAC60C61}"/>
              </a:ext>
            </a:extLst>
          </p:cNvPr>
          <p:cNvSpPr>
            <a:spLocks noGrp="1"/>
          </p:cNvSpPr>
          <p:nvPr>
            <p:ph type="title"/>
          </p:nvPr>
        </p:nvSpPr>
        <p:spPr/>
        <p:txBody>
          <a:bodyPr/>
          <a:lstStyle/>
          <a:p>
            <a:r>
              <a:rPr lang="en-US" dirty="0"/>
              <a:t>Adjacency Matrix</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38F5D9D-0628-C50B-462F-DD3512CB45BB}"/>
                  </a:ext>
                </a:extLst>
              </p:cNvPr>
              <p:cNvSpPr txBox="1"/>
              <p:nvPr/>
            </p:nvSpPr>
            <p:spPr>
              <a:xfrm>
                <a:off x="1097280" y="2153265"/>
                <a:ext cx="10150823" cy="1806905"/>
              </a:xfrm>
              <a:prstGeom prst="rect">
                <a:avLst/>
              </a:prstGeom>
              <a:noFill/>
            </p:spPr>
            <p:txBody>
              <a:bodyPr wrap="square" rtlCol="0">
                <a:spAutoFit/>
              </a:bodyPr>
              <a:lstStyle/>
              <a:p>
                <a:pPr marL="285750" indent="-285750">
                  <a:buFont typeface="Arial" panose="020B0604020202020204" pitchFamily="34" charset="0"/>
                  <a:buChar char="•"/>
                </a:pPr>
                <a:r>
                  <a:rPr lang="en-US" dirty="0"/>
                  <a:t>We can store the links between nodes in a compact manner using the </a:t>
                </a:r>
                <a:r>
                  <a:rPr lang="en-US" b="1" i="1" dirty="0"/>
                  <a:t>Graph Adjacency Matrix A</a:t>
                </a:r>
                <a:r>
                  <a:rPr lang="en-US" dirty="0"/>
                  <a:t>.</a:t>
                </a:r>
              </a:p>
              <a:p>
                <a:pPr marL="285750" indent="-285750">
                  <a:buFont typeface="Arial" panose="020B0604020202020204" pitchFamily="34" charset="0"/>
                  <a:buChar char="•"/>
                </a:pPr>
                <a:r>
                  <a:rPr lang="en-US" dirty="0"/>
                  <a:t>Adjacency Matrix</a:t>
                </a:r>
                <a:r>
                  <a:rPr lang="en-US" b="1" i="1" dirty="0"/>
                  <a:t> A1 </a:t>
                </a:r>
                <a:r>
                  <a:rPr lang="en-US" dirty="0"/>
                  <a:t>for the graph mentioned previous is said to have </a:t>
                </a:r>
                <a14:m>
                  <m:oMath xmlns:m="http://schemas.openxmlformats.org/officeDocument/2006/math">
                    <m:sSub>
                      <m:sSubPr>
                        <m:ctrlPr>
                          <a:rPr lang="en-US" sz="1800" b="1"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𝒂</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𝒊𝒋</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 </m:t>
                        </m:r>
                      </m:sub>
                    </m:sSub>
                    <m:r>
                      <a:rPr lang="en-US" sz="1800" b="1" i="1">
                        <a:effectLst/>
                        <a:latin typeface="Cambria Math" panose="02040503050406030204" pitchFamily="18" charset="0"/>
                        <a:ea typeface="Calibri" panose="020F0502020204030204" pitchFamily="34" charset="0"/>
                        <a:cs typeface="Times New Roman" panose="02020603050405020304" pitchFamily="18" charset="0"/>
                      </a:rPr>
                      <m:t>= </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𝟏</m:t>
                    </m:r>
                  </m:oMath>
                </a14:m>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t>if nodes </a:t>
                </a:r>
                <a:r>
                  <a:rPr lang="en-US" b="1" dirty="0" err="1"/>
                  <a:t>i</a:t>
                </a:r>
                <a:r>
                  <a:rPr lang="en-US" b="1" dirty="0"/>
                  <a:t> </a:t>
                </a:r>
                <a:r>
                  <a:rPr lang="en-US" dirty="0"/>
                  <a:t>and </a:t>
                </a:r>
                <a:r>
                  <a:rPr lang="en-US" b="1" dirty="0"/>
                  <a:t>j </a:t>
                </a:r>
                <a:r>
                  <a:rPr lang="en-US" dirty="0"/>
                  <a:t>are connected else </a:t>
                </a:r>
                <a14:m>
                  <m:oMath xmlns:m="http://schemas.openxmlformats.org/officeDocument/2006/math">
                    <m:sSub>
                      <m:sSubPr>
                        <m:ctrlPr>
                          <a:rPr lang="en-US" b="1" i="1">
                            <a:latin typeface="Cambria Math" panose="02040503050406030204" pitchFamily="18" charset="0"/>
                            <a:ea typeface="Calibri" panose="020F0502020204030204" pitchFamily="34" charset="0"/>
                            <a:cs typeface="Times New Roman" panose="02020603050405020304" pitchFamily="18" charset="0"/>
                          </a:rPr>
                        </m:ctrlPr>
                      </m:sSubPr>
                      <m:e>
                        <m:r>
                          <a:rPr lang="en-US" b="1" i="1">
                            <a:latin typeface="Cambria Math" panose="02040503050406030204" pitchFamily="18" charset="0"/>
                            <a:ea typeface="Calibri" panose="020F0502020204030204" pitchFamily="34" charset="0"/>
                            <a:cs typeface="Times New Roman" panose="02020603050405020304" pitchFamily="18" charset="0"/>
                          </a:rPr>
                          <m:t>𝒂</m:t>
                        </m:r>
                      </m:e>
                      <m:sub>
                        <m:r>
                          <a:rPr lang="en-US" b="1" i="1">
                            <a:latin typeface="Cambria Math" panose="02040503050406030204" pitchFamily="18" charset="0"/>
                            <a:ea typeface="Calibri" panose="020F0502020204030204" pitchFamily="34" charset="0"/>
                            <a:cs typeface="Times New Roman" panose="02020603050405020304" pitchFamily="18" charset="0"/>
                          </a:rPr>
                          <m:t>𝒊𝒋</m:t>
                        </m:r>
                        <m:r>
                          <a:rPr lang="en-US" b="1" i="1">
                            <a:latin typeface="Cambria Math" panose="02040503050406030204" pitchFamily="18" charset="0"/>
                            <a:ea typeface="Calibri" panose="020F0502020204030204" pitchFamily="34" charset="0"/>
                            <a:cs typeface="Times New Roman" panose="02020603050405020304" pitchFamily="18" charset="0"/>
                          </a:rPr>
                          <m:t> </m:t>
                        </m:r>
                      </m:sub>
                    </m:sSub>
                    <m:r>
                      <a:rPr lang="en-US" b="1" i="1">
                        <a:latin typeface="Cambria Math" panose="02040503050406030204" pitchFamily="18" charset="0"/>
                        <a:ea typeface="Calibri" panose="020F0502020204030204" pitchFamily="34" charset="0"/>
                        <a:cs typeface="Times New Roman" panose="02020603050405020304" pitchFamily="18" charset="0"/>
                      </a:rPr>
                      <m:t>=</m:t>
                    </m:r>
                    <m:r>
                      <a:rPr lang="en-US" b="1" i="1" smtClean="0">
                        <a:latin typeface="Cambria Math" panose="02040503050406030204" pitchFamily="18" charset="0"/>
                        <a:ea typeface="Calibri" panose="020F0502020204030204" pitchFamily="34" charset="0"/>
                        <a:cs typeface="Times New Roman" panose="02020603050405020304" pitchFamily="18" charset="0"/>
                      </a:rPr>
                      <m:t>𝟎</m:t>
                    </m:r>
                  </m:oMath>
                </a14:m>
                <a:r>
                  <a:rPr lang="en-US" dirty="0">
                    <a:latin typeface="Calibri" panose="020F0502020204030204" pitchFamily="34" charset="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An adjacency matrix may have weights on its edges, also known as </a:t>
                </a:r>
                <a:r>
                  <a:rPr lang="en-US" b="1" dirty="0">
                    <a:ea typeface="Calibri" panose="020F0502020204030204" pitchFamily="34" charset="0"/>
                    <a:cs typeface="Times New Roman" panose="02020603050405020304" pitchFamily="18" charset="0"/>
                  </a:rPr>
                  <a:t>weighted adjacency matrix.</a:t>
                </a:r>
              </a:p>
              <a:p>
                <a:pPr marL="285750"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But for the sake of simplicity we will assume our graph to be unweighted, undirected and homogenous graph(Graph containing single type of nodes and edges)</a:t>
                </a:r>
              </a:p>
            </p:txBody>
          </p:sp>
        </mc:Choice>
        <mc:Fallback xmlns="">
          <p:sp>
            <p:nvSpPr>
              <p:cNvPr id="5" name="TextBox 4">
                <a:extLst>
                  <a:ext uri="{FF2B5EF4-FFF2-40B4-BE49-F238E27FC236}">
                    <a16:creationId xmlns:a16="http://schemas.microsoft.com/office/drawing/2014/main" id="{A38F5D9D-0628-C50B-462F-DD3512CB45BB}"/>
                  </a:ext>
                </a:extLst>
              </p:cNvPr>
              <p:cNvSpPr txBox="1">
                <a:spLocks noRot="1" noChangeAspect="1" noMove="1" noResize="1" noEditPoints="1" noAdjustHandles="1" noChangeArrowheads="1" noChangeShapeType="1" noTextEdit="1"/>
              </p:cNvSpPr>
              <p:nvPr/>
            </p:nvSpPr>
            <p:spPr>
              <a:xfrm>
                <a:off x="1097280" y="2153265"/>
                <a:ext cx="10150823" cy="1806905"/>
              </a:xfrm>
              <a:prstGeom prst="rect">
                <a:avLst/>
              </a:prstGeom>
              <a:blipFill>
                <a:blip r:embed="rId2"/>
                <a:stretch>
                  <a:fillRect l="-360" t="-1347" b="-4377"/>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B1BADE2-0A07-C26F-1C19-7BC6C6AA79AA}"/>
              </a:ext>
            </a:extLst>
          </p:cNvPr>
          <p:cNvGrpSpPr/>
          <p:nvPr/>
        </p:nvGrpSpPr>
        <p:grpSpPr>
          <a:xfrm>
            <a:off x="1885436" y="4594705"/>
            <a:ext cx="469440" cy="401760"/>
            <a:chOff x="4619857" y="2770428"/>
            <a:chExt cx="469440" cy="40176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65F8190-0EF6-6252-3B54-1D1DF8947EB2}"/>
                    </a:ext>
                  </a:extLst>
                </p14:cNvPr>
                <p14:cNvContentPartPr/>
                <p14:nvPr/>
              </p14:nvContentPartPr>
              <p14:xfrm>
                <a:off x="4619857" y="2770428"/>
                <a:ext cx="469440" cy="401760"/>
              </p14:xfrm>
            </p:contentPart>
          </mc:Choice>
          <mc:Fallback xmlns="">
            <p:pic>
              <p:nvPicPr>
                <p:cNvPr id="56" name="Ink 55">
                  <a:extLst>
                    <a:ext uri="{FF2B5EF4-FFF2-40B4-BE49-F238E27FC236}">
                      <a16:creationId xmlns:a16="http://schemas.microsoft.com/office/drawing/2014/main" id="{649D129C-22CE-7529-9CB7-5A970B813E8D}"/>
                    </a:ext>
                  </a:extLst>
                </p:cNvPr>
                <p:cNvPicPr/>
                <p:nvPr/>
              </p:nvPicPr>
              <p:blipFill>
                <a:blip r:embed="rId6"/>
                <a:stretch>
                  <a:fillRect/>
                </a:stretch>
              </p:blipFill>
              <p:spPr>
                <a:xfrm>
                  <a:off x="4611217" y="2761428"/>
                  <a:ext cx="48708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BD85D861-6DC0-62CF-5B81-F4C287CF1135}"/>
                    </a:ext>
                  </a:extLst>
                </p14:cNvPr>
                <p14:cNvContentPartPr/>
                <p14:nvPr/>
              </p14:nvContentPartPr>
              <p14:xfrm>
                <a:off x="4797697" y="2934228"/>
                <a:ext cx="117360" cy="128880"/>
              </p14:xfrm>
            </p:contentPart>
          </mc:Choice>
          <mc:Fallback xmlns="">
            <p:pic>
              <p:nvPicPr>
                <p:cNvPr id="57" name="Ink 56">
                  <a:extLst>
                    <a:ext uri="{FF2B5EF4-FFF2-40B4-BE49-F238E27FC236}">
                      <a16:creationId xmlns:a16="http://schemas.microsoft.com/office/drawing/2014/main" id="{D2049EE3-AE75-715C-F916-BB48F2C75247}"/>
                    </a:ext>
                  </a:extLst>
                </p:cNvPr>
                <p:cNvPicPr/>
                <p:nvPr/>
              </p:nvPicPr>
              <p:blipFill>
                <a:blip r:embed="rId8"/>
                <a:stretch>
                  <a:fillRect/>
                </a:stretch>
              </p:blipFill>
              <p:spPr>
                <a:xfrm>
                  <a:off x="4788697" y="2925588"/>
                  <a:ext cx="13500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F9B0EE91-6C94-43AF-76B0-65C84AE02B97}"/>
                    </a:ext>
                  </a:extLst>
                </p14:cNvPr>
                <p14:cNvContentPartPr/>
                <p14:nvPr/>
              </p14:nvContentPartPr>
              <p14:xfrm>
                <a:off x="4812817" y="3008028"/>
                <a:ext cx="84960" cy="360"/>
              </p14:xfrm>
            </p:contentPart>
          </mc:Choice>
          <mc:Fallback xmlns="">
            <p:pic>
              <p:nvPicPr>
                <p:cNvPr id="58" name="Ink 57">
                  <a:extLst>
                    <a:ext uri="{FF2B5EF4-FFF2-40B4-BE49-F238E27FC236}">
                      <a16:creationId xmlns:a16="http://schemas.microsoft.com/office/drawing/2014/main" id="{24A1FC7F-ADFF-851B-D8F0-6FEA5CED14C9}"/>
                    </a:ext>
                  </a:extLst>
                </p:cNvPr>
                <p:cNvPicPr/>
                <p:nvPr/>
              </p:nvPicPr>
              <p:blipFill>
                <a:blip r:embed="rId10"/>
                <a:stretch>
                  <a:fillRect/>
                </a:stretch>
              </p:blipFill>
              <p:spPr>
                <a:xfrm>
                  <a:off x="4803817" y="2999388"/>
                  <a:ext cx="102600" cy="18000"/>
                </a:xfrm>
                <a:prstGeom prst="rect">
                  <a:avLst/>
                </a:prstGeom>
              </p:spPr>
            </p:pic>
          </mc:Fallback>
        </mc:AlternateContent>
      </p:grpSp>
      <p:grpSp>
        <p:nvGrpSpPr>
          <p:cNvPr id="8" name="Group 7">
            <a:extLst>
              <a:ext uri="{FF2B5EF4-FFF2-40B4-BE49-F238E27FC236}">
                <a16:creationId xmlns:a16="http://schemas.microsoft.com/office/drawing/2014/main" id="{EF51964C-98B2-C4FC-506E-BB62320AB57C}"/>
              </a:ext>
            </a:extLst>
          </p:cNvPr>
          <p:cNvGrpSpPr/>
          <p:nvPr/>
        </p:nvGrpSpPr>
        <p:grpSpPr>
          <a:xfrm>
            <a:off x="1189916" y="5320825"/>
            <a:ext cx="415800" cy="317880"/>
            <a:chOff x="3924337" y="3496548"/>
            <a:chExt cx="415800" cy="317880"/>
          </a:xfrm>
        </p:grpSpPr>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CAA7D719-2BA8-5843-75BF-C5DBF209A32A}"/>
                    </a:ext>
                  </a:extLst>
                </p14:cNvPr>
                <p14:cNvContentPartPr/>
                <p14:nvPr/>
              </p14:nvContentPartPr>
              <p14:xfrm>
                <a:off x="3924337" y="3496548"/>
                <a:ext cx="415800" cy="317880"/>
              </p14:xfrm>
            </p:contentPart>
          </mc:Choice>
          <mc:Fallback xmlns="">
            <p:pic>
              <p:nvPicPr>
                <p:cNvPr id="60" name="Ink 59">
                  <a:extLst>
                    <a:ext uri="{FF2B5EF4-FFF2-40B4-BE49-F238E27FC236}">
                      <a16:creationId xmlns:a16="http://schemas.microsoft.com/office/drawing/2014/main" id="{91291D07-E68C-C492-A44B-77B266830B10}"/>
                    </a:ext>
                  </a:extLst>
                </p:cNvPr>
                <p:cNvPicPr/>
                <p:nvPr/>
              </p:nvPicPr>
              <p:blipFill>
                <a:blip r:embed="rId12"/>
                <a:stretch>
                  <a:fillRect/>
                </a:stretch>
              </p:blipFill>
              <p:spPr>
                <a:xfrm>
                  <a:off x="3915697" y="3487908"/>
                  <a:ext cx="433440" cy="335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C09FC9B8-CA4A-4F93-580F-9D18FB167EA1}"/>
                    </a:ext>
                  </a:extLst>
                </p14:cNvPr>
                <p14:cNvContentPartPr/>
                <p14:nvPr/>
              </p14:nvContentPartPr>
              <p14:xfrm>
                <a:off x="4042777" y="3562428"/>
                <a:ext cx="135000" cy="151200"/>
              </p14:xfrm>
            </p:contentPart>
          </mc:Choice>
          <mc:Fallback xmlns="">
            <p:pic>
              <p:nvPicPr>
                <p:cNvPr id="61" name="Ink 60">
                  <a:extLst>
                    <a:ext uri="{FF2B5EF4-FFF2-40B4-BE49-F238E27FC236}">
                      <a16:creationId xmlns:a16="http://schemas.microsoft.com/office/drawing/2014/main" id="{77C39744-99F6-E530-265F-34D9C213DFF8}"/>
                    </a:ext>
                  </a:extLst>
                </p:cNvPr>
                <p:cNvPicPr/>
                <p:nvPr/>
              </p:nvPicPr>
              <p:blipFill>
                <a:blip r:embed="rId14"/>
                <a:stretch>
                  <a:fillRect/>
                </a:stretch>
              </p:blipFill>
              <p:spPr>
                <a:xfrm>
                  <a:off x="4034137" y="3553788"/>
                  <a:ext cx="152640" cy="168840"/>
                </a:xfrm>
                <a:prstGeom prst="rect">
                  <a:avLst/>
                </a:prstGeom>
              </p:spPr>
            </p:pic>
          </mc:Fallback>
        </mc:AlternateContent>
      </p:grpSp>
      <p:grpSp>
        <p:nvGrpSpPr>
          <p:cNvPr id="11" name="Group 10">
            <a:extLst>
              <a:ext uri="{FF2B5EF4-FFF2-40B4-BE49-F238E27FC236}">
                <a16:creationId xmlns:a16="http://schemas.microsoft.com/office/drawing/2014/main" id="{AB73C0D2-0408-43FD-80B8-D218364E3618}"/>
              </a:ext>
            </a:extLst>
          </p:cNvPr>
          <p:cNvGrpSpPr/>
          <p:nvPr/>
        </p:nvGrpSpPr>
        <p:grpSpPr>
          <a:xfrm>
            <a:off x="2424716" y="5243785"/>
            <a:ext cx="431280" cy="335520"/>
            <a:chOff x="5159137" y="3419508"/>
            <a:chExt cx="431280" cy="335520"/>
          </a:xfrm>
        </p:grpSpPr>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E4902BE6-5B0E-4370-8271-38B18CAC4CD6}"/>
                    </a:ext>
                  </a:extLst>
                </p14:cNvPr>
                <p14:cNvContentPartPr/>
                <p14:nvPr/>
              </p14:nvContentPartPr>
              <p14:xfrm>
                <a:off x="5159137" y="3419508"/>
                <a:ext cx="431280" cy="335520"/>
              </p14:xfrm>
            </p:contentPart>
          </mc:Choice>
          <mc:Fallback xmlns="">
            <p:pic>
              <p:nvPicPr>
                <p:cNvPr id="63" name="Ink 62">
                  <a:extLst>
                    <a:ext uri="{FF2B5EF4-FFF2-40B4-BE49-F238E27FC236}">
                      <a16:creationId xmlns:a16="http://schemas.microsoft.com/office/drawing/2014/main" id="{D6555A00-7143-BCD4-972D-FFB269F78A56}"/>
                    </a:ext>
                  </a:extLst>
                </p:cNvPr>
                <p:cNvPicPr/>
                <p:nvPr/>
              </p:nvPicPr>
              <p:blipFill>
                <a:blip r:embed="rId16"/>
                <a:stretch>
                  <a:fillRect/>
                </a:stretch>
              </p:blipFill>
              <p:spPr>
                <a:xfrm>
                  <a:off x="5150497" y="3410508"/>
                  <a:ext cx="448920" cy="3531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4271A5B6-B118-88B8-A29D-634B7BDEDB3A}"/>
                    </a:ext>
                  </a:extLst>
                </p14:cNvPr>
                <p14:cNvContentPartPr/>
                <p14:nvPr/>
              </p14:nvContentPartPr>
              <p14:xfrm>
                <a:off x="5321497" y="3558108"/>
                <a:ext cx="149760" cy="134640"/>
              </p14:xfrm>
            </p:contentPart>
          </mc:Choice>
          <mc:Fallback xmlns="">
            <p:pic>
              <p:nvPicPr>
                <p:cNvPr id="64" name="Ink 63">
                  <a:extLst>
                    <a:ext uri="{FF2B5EF4-FFF2-40B4-BE49-F238E27FC236}">
                      <a16:creationId xmlns:a16="http://schemas.microsoft.com/office/drawing/2014/main" id="{757ABEA0-A00D-76BB-6AFE-D67FB024C588}"/>
                    </a:ext>
                  </a:extLst>
                </p:cNvPr>
                <p:cNvPicPr/>
                <p:nvPr/>
              </p:nvPicPr>
              <p:blipFill>
                <a:blip r:embed="rId18"/>
                <a:stretch>
                  <a:fillRect/>
                </a:stretch>
              </p:blipFill>
              <p:spPr>
                <a:xfrm>
                  <a:off x="5312497" y="3549108"/>
                  <a:ext cx="167400" cy="152280"/>
                </a:xfrm>
                <a:prstGeom prst="rect">
                  <a:avLst/>
                </a:prstGeom>
              </p:spPr>
            </p:pic>
          </mc:Fallback>
        </mc:AlternateContent>
      </p:grpSp>
      <p:grpSp>
        <p:nvGrpSpPr>
          <p:cNvPr id="14" name="Group 13">
            <a:extLst>
              <a:ext uri="{FF2B5EF4-FFF2-40B4-BE49-F238E27FC236}">
                <a16:creationId xmlns:a16="http://schemas.microsoft.com/office/drawing/2014/main" id="{C5565BB1-5D85-BEE9-6299-805E45228442}"/>
              </a:ext>
            </a:extLst>
          </p:cNvPr>
          <p:cNvGrpSpPr/>
          <p:nvPr/>
        </p:nvGrpSpPr>
        <p:grpSpPr>
          <a:xfrm>
            <a:off x="1819916" y="5860825"/>
            <a:ext cx="383040" cy="293040"/>
            <a:chOff x="4554337" y="4036548"/>
            <a:chExt cx="383040" cy="293040"/>
          </a:xfrm>
        </p:grpSpPr>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E790E5E1-FD45-31F5-2ADE-65FDB08793D0}"/>
                    </a:ext>
                  </a:extLst>
                </p14:cNvPr>
                <p14:cNvContentPartPr/>
                <p14:nvPr/>
              </p14:nvContentPartPr>
              <p14:xfrm>
                <a:off x="4554337" y="4036548"/>
                <a:ext cx="383040" cy="293040"/>
              </p14:xfrm>
            </p:contentPart>
          </mc:Choice>
          <mc:Fallback xmlns="">
            <p:pic>
              <p:nvPicPr>
                <p:cNvPr id="66" name="Ink 65">
                  <a:extLst>
                    <a:ext uri="{FF2B5EF4-FFF2-40B4-BE49-F238E27FC236}">
                      <a16:creationId xmlns:a16="http://schemas.microsoft.com/office/drawing/2014/main" id="{2327F967-0E2C-7455-68AA-0ED0DF011D8E}"/>
                    </a:ext>
                  </a:extLst>
                </p:cNvPr>
                <p:cNvPicPr/>
                <p:nvPr/>
              </p:nvPicPr>
              <p:blipFill>
                <a:blip r:embed="rId20"/>
                <a:stretch>
                  <a:fillRect/>
                </a:stretch>
              </p:blipFill>
              <p:spPr>
                <a:xfrm>
                  <a:off x="4545697" y="4027548"/>
                  <a:ext cx="400680"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6" name="Ink 15">
                  <a:extLst>
                    <a:ext uri="{FF2B5EF4-FFF2-40B4-BE49-F238E27FC236}">
                      <a16:creationId xmlns:a16="http://schemas.microsoft.com/office/drawing/2014/main" id="{A14136EE-CA40-3068-4FFA-20F04718985C}"/>
                    </a:ext>
                  </a:extLst>
                </p14:cNvPr>
                <p14:cNvContentPartPr/>
                <p14:nvPr/>
              </p14:nvContentPartPr>
              <p14:xfrm>
                <a:off x="4656217" y="4142748"/>
                <a:ext cx="5400" cy="10440"/>
              </p14:xfrm>
            </p:contentPart>
          </mc:Choice>
          <mc:Fallback xmlns="">
            <p:pic>
              <p:nvPicPr>
                <p:cNvPr id="67" name="Ink 66">
                  <a:extLst>
                    <a:ext uri="{FF2B5EF4-FFF2-40B4-BE49-F238E27FC236}">
                      <a16:creationId xmlns:a16="http://schemas.microsoft.com/office/drawing/2014/main" id="{FD19986E-AB49-033B-6214-65B14D048D36}"/>
                    </a:ext>
                  </a:extLst>
                </p:cNvPr>
                <p:cNvPicPr/>
                <p:nvPr/>
              </p:nvPicPr>
              <p:blipFill>
                <a:blip r:embed="rId22"/>
                <a:stretch>
                  <a:fillRect/>
                </a:stretch>
              </p:blipFill>
              <p:spPr>
                <a:xfrm>
                  <a:off x="4647217" y="4133748"/>
                  <a:ext cx="2304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7" name="Ink 16">
                  <a:extLst>
                    <a:ext uri="{FF2B5EF4-FFF2-40B4-BE49-F238E27FC236}">
                      <a16:creationId xmlns:a16="http://schemas.microsoft.com/office/drawing/2014/main" id="{A09908EB-BD7B-D2D5-4577-0597DFC00A24}"/>
                    </a:ext>
                  </a:extLst>
                </p14:cNvPr>
                <p14:cNvContentPartPr/>
                <p14:nvPr/>
              </p14:nvContentPartPr>
              <p14:xfrm>
                <a:off x="4656217" y="4097748"/>
                <a:ext cx="144720" cy="134640"/>
              </p14:xfrm>
            </p:contentPart>
          </mc:Choice>
          <mc:Fallback xmlns="">
            <p:pic>
              <p:nvPicPr>
                <p:cNvPr id="68" name="Ink 67">
                  <a:extLst>
                    <a:ext uri="{FF2B5EF4-FFF2-40B4-BE49-F238E27FC236}">
                      <a16:creationId xmlns:a16="http://schemas.microsoft.com/office/drawing/2014/main" id="{3B2F4916-8530-E5DE-D350-F3B6C70F3614}"/>
                    </a:ext>
                  </a:extLst>
                </p:cNvPr>
                <p:cNvPicPr/>
                <p:nvPr/>
              </p:nvPicPr>
              <p:blipFill>
                <a:blip r:embed="rId24"/>
                <a:stretch>
                  <a:fillRect/>
                </a:stretch>
              </p:blipFill>
              <p:spPr>
                <a:xfrm>
                  <a:off x="4647217" y="4088748"/>
                  <a:ext cx="162360" cy="152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5">
            <p14:nvContentPartPr>
              <p14:cNvPr id="18" name="Ink 17">
                <a:extLst>
                  <a:ext uri="{FF2B5EF4-FFF2-40B4-BE49-F238E27FC236}">
                    <a16:creationId xmlns:a16="http://schemas.microsoft.com/office/drawing/2014/main" id="{61FB4BD1-AE39-2AC7-858E-200641FC2180}"/>
                  </a:ext>
                </a:extLst>
              </p14:cNvPr>
              <p14:cNvContentPartPr/>
              <p14:nvPr/>
            </p14:nvContentPartPr>
            <p14:xfrm>
              <a:off x="1521836" y="4947505"/>
              <a:ext cx="497160" cy="405000"/>
            </p14:xfrm>
          </p:contentPart>
        </mc:Choice>
        <mc:Fallback xmlns="">
          <p:pic>
            <p:nvPicPr>
              <p:cNvPr id="18" name="Ink 17">
                <a:extLst>
                  <a:ext uri="{FF2B5EF4-FFF2-40B4-BE49-F238E27FC236}">
                    <a16:creationId xmlns:a16="http://schemas.microsoft.com/office/drawing/2014/main" id="{61FB4BD1-AE39-2AC7-858E-200641FC2180}"/>
                  </a:ext>
                </a:extLst>
              </p:cNvPr>
              <p:cNvPicPr/>
              <p:nvPr/>
            </p:nvPicPr>
            <p:blipFill>
              <a:blip r:embed="rId26"/>
              <a:stretch>
                <a:fillRect/>
              </a:stretch>
            </p:blipFill>
            <p:spPr>
              <a:xfrm>
                <a:off x="1512829" y="4938497"/>
                <a:ext cx="514813" cy="422656"/>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9" name="Ink 18">
                <a:extLst>
                  <a:ext uri="{FF2B5EF4-FFF2-40B4-BE49-F238E27FC236}">
                    <a16:creationId xmlns:a16="http://schemas.microsoft.com/office/drawing/2014/main" id="{48C0F71B-ED67-D546-3454-C38D49B35700}"/>
                  </a:ext>
                </a:extLst>
              </p14:cNvPr>
              <p14:cNvContentPartPr/>
              <p14:nvPr/>
            </p14:nvContentPartPr>
            <p14:xfrm>
              <a:off x="1601396" y="5438185"/>
              <a:ext cx="840600" cy="60480"/>
            </p14:xfrm>
          </p:contentPart>
        </mc:Choice>
        <mc:Fallback xmlns="">
          <p:pic>
            <p:nvPicPr>
              <p:cNvPr id="19" name="Ink 18">
                <a:extLst>
                  <a:ext uri="{FF2B5EF4-FFF2-40B4-BE49-F238E27FC236}">
                    <a16:creationId xmlns:a16="http://schemas.microsoft.com/office/drawing/2014/main" id="{48C0F71B-ED67-D546-3454-C38D49B35700}"/>
                  </a:ext>
                </a:extLst>
              </p:cNvPr>
              <p:cNvPicPr/>
              <p:nvPr/>
            </p:nvPicPr>
            <p:blipFill>
              <a:blip r:embed="rId28"/>
              <a:stretch>
                <a:fillRect/>
              </a:stretch>
            </p:blipFill>
            <p:spPr>
              <a:xfrm>
                <a:off x="1592396" y="5429185"/>
                <a:ext cx="85824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0" name="Ink 19">
                <a:extLst>
                  <a:ext uri="{FF2B5EF4-FFF2-40B4-BE49-F238E27FC236}">
                    <a16:creationId xmlns:a16="http://schemas.microsoft.com/office/drawing/2014/main" id="{7EFE8075-E4B9-FEB1-6BB6-FB05625F963E}"/>
                  </a:ext>
                </a:extLst>
              </p14:cNvPr>
              <p14:cNvContentPartPr/>
              <p14:nvPr/>
            </p14:nvContentPartPr>
            <p14:xfrm>
              <a:off x="2063276" y="5014825"/>
              <a:ext cx="52560" cy="884160"/>
            </p14:xfrm>
          </p:contentPart>
        </mc:Choice>
        <mc:Fallback xmlns="">
          <p:pic>
            <p:nvPicPr>
              <p:cNvPr id="20" name="Ink 19">
                <a:extLst>
                  <a:ext uri="{FF2B5EF4-FFF2-40B4-BE49-F238E27FC236}">
                    <a16:creationId xmlns:a16="http://schemas.microsoft.com/office/drawing/2014/main" id="{7EFE8075-E4B9-FEB1-6BB6-FB05625F963E}"/>
                  </a:ext>
                </a:extLst>
              </p:cNvPr>
              <p:cNvPicPr/>
              <p:nvPr/>
            </p:nvPicPr>
            <p:blipFill>
              <a:blip r:embed="rId30"/>
              <a:stretch>
                <a:fillRect/>
              </a:stretch>
            </p:blipFill>
            <p:spPr>
              <a:xfrm>
                <a:off x="2054276" y="5005829"/>
                <a:ext cx="70200" cy="901793"/>
              </a:xfrm>
              <a:prstGeom prst="rect">
                <a:avLst/>
              </a:prstGeom>
            </p:spPr>
          </p:pic>
        </mc:Fallback>
      </mc:AlternateContent>
      <p:pic>
        <p:nvPicPr>
          <p:cNvPr id="23" name="Picture 22">
            <a:extLst>
              <a:ext uri="{FF2B5EF4-FFF2-40B4-BE49-F238E27FC236}">
                <a16:creationId xmlns:a16="http://schemas.microsoft.com/office/drawing/2014/main" id="{F926853D-C3F2-4E85-1AAC-EB430A69D4D1}"/>
              </a:ext>
            </a:extLst>
          </p:cNvPr>
          <p:cNvPicPr>
            <a:picLocks noChangeAspect="1"/>
          </p:cNvPicPr>
          <p:nvPr/>
        </p:nvPicPr>
        <p:blipFill>
          <a:blip r:embed="rId31"/>
          <a:stretch>
            <a:fillRect/>
          </a:stretch>
        </p:blipFill>
        <p:spPr>
          <a:xfrm>
            <a:off x="8020549" y="4075927"/>
            <a:ext cx="1408348" cy="1877797"/>
          </a:xfrm>
          <a:prstGeom prst="rect">
            <a:avLst/>
          </a:prstGeom>
        </p:spPr>
      </p:pic>
    </p:spTree>
    <p:extLst>
      <p:ext uri="{BB962C8B-B14F-4D97-AF65-F5344CB8AC3E}">
        <p14:creationId xmlns:p14="http://schemas.microsoft.com/office/powerpoint/2010/main" val="1177224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BCB59-4702-614F-A1F1-DCB815E08B39}"/>
              </a:ext>
            </a:extLst>
          </p:cNvPr>
          <p:cNvSpPr>
            <a:spLocks noGrp="1"/>
          </p:cNvSpPr>
          <p:nvPr>
            <p:ph type="ctrTitle"/>
          </p:nvPr>
        </p:nvSpPr>
        <p:spPr/>
        <p:txBody>
          <a:bodyPr/>
          <a:lstStyle/>
          <a:p>
            <a:r>
              <a:rPr lang="en-US" dirty="0"/>
              <a:t>Graph Neural Networks</a:t>
            </a:r>
          </a:p>
        </p:txBody>
      </p:sp>
      <p:sp>
        <p:nvSpPr>
          <p:cNvPr id="3" name="Subtitle 2">
            <a:extLst>
              <a:ext uri="{FF2B5EF4-FFF2-40B4-BE49-F238E27FC236}">
                <a16:creationId xmlns:a16="http://schemas.microsoft.com/office/drawing/2014/main" id="{048730A2-A2C5-5947-F9A6-71F427818B98}"/>
              </a:ext>
            </a:extLst>
          </p:cNvPr>
          <p:cNvSpPr>
            <a:spLocks noGrp="1"/>
          </p:cNvSpPr>
          <p:nvPr>
            <p:ph type="subTitle" idx="1"/>
          </p:nvPr>
        </p:nvSpPr>
        <p:spPr/>
        <p:txBody>
          <a:bodyPr/>
          <a:lstStyle/>
          <a:p>
            <a:r>
              <a:rPr lang="en-US" dirty="0"/>
              <a:t>Part 1</a:t>
            </a:r>
          </a:p>
        </p:txBody>
      </p:sp>
    </p:spTree>
    <p:extLst>
      <p:ext uri="{BB962C8B-B14F-4D97-AF65-F5344CB8AC3E}">
        <p14:creationId xmlns:p14="http://schemas.microsoft.com/office/powerpoint/2010/main" val="1396224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C58DD-21AC-58D6-A7F6-5A7562A3BF45}"/>
              </a:ext>
            </a:extLst>
          </p:cNvPr>
          <p:cNvSpPr>
            <a:spLocks noGrp="1"/>
          </p:cNvSpPr>
          <p:nvPr>
            <p:ph type="title"/>
          </p:nvPr>
        </p:nvSpPr>
        <p:spPr/>
        <p:txBody>
          <a:bodyPr/>
          <a:lstStyle/>
          <a:p>
            <a:r>
              <a:rPr lang="en-US" dirty="0"/>
              <a:t>Graph Machine Learning Task</a:t>
            </a:r>
          </a:p>
        </p:txBody>
      </p:sp>
      <p:sp>
        <p:nvSpPr>
          <p:cNvPr id="4" name="TextBox 3">
            <a:extLst>
              <a:ext uri="{FF2B5EF4-FFF2-40B4-BE49-F238E27FC236}">
                <a16:creationId xmlns:a16="http://schemas.microsoft.com/office/drawing/2014/main" id="{5690ED51-BA7E-9310-CE01-A443A8D14A52}"/>
              </a:ext>
            </a:extLst>
          </p:cNvPr>
          <p:cNvSpPr txBox="1"/>
          <p:nvPr/>
        </p:nvSpPr>
        <p:spPr>
          <a:xfrm>
            <a:off x="1175657" y="2253343"/>
            <a:ext cx="10199914" cy="2862322"/>
          </a:xfrm>
          <a:prstGeom prst="rect">
            <a:avLst/>
          </a:prstGeom>
          <a:noFill/>
        </p:spPr>
        <p:txBody>
          <a:bodyPr wrap="square" rtlCol="0">
            <a:spAutoFit/>
          </a:bodyPr>
          <a:lstStyle/>
          <a:p>
            <a:pPr marL="285750" indent="-285750">
              <a:buFont typeface="Arial" panose="020B0604020202020204" pitchFamily="34" charset="0"/>
              <a:buChar char="•"/>
            </a:pPr>
            <a:r>
              <a:rPr lang="en-US" sz="2000" dirty="0"/>
              <a:t>Based on the aspect of the graph we are looking at we can categorize the Graph ML task into 3 categories</a:t>
            </a:r>
          </a:p>
          <a:p>
            <a:pPr marL="742950" lvl="1" indent="-285750">
              <a:buFont typeface="Arial" panose="020B0604020202020204" pitchFamily="34" charset="0"/>
              <a:buChar char="•"/>
            </a:pPr>
            <a:r>
              <a:rPr lang="en-US" sz="2000" b="1" dirty="0"/>
              <a:t>Node-level tasks : </a:t>
            </a:r>
            <a:r>
              <a:rPr lang="en-US" sz="2000" dirty="0"/>
              <a:t>Here we apply graph neural networks to learn to perform on node-level task such as fraud user detection, community detection etc..</a:t>
            </a:r>
            <a:endParaRPr lang="en-US" sz="2000" b="1" dirty="0"/>
          </a:p>
          <a:p>
            <a:pPr marL="742950" lvl="1" indent="-285750">
              <a:buFont typeface="Arial" panose="020B0604020202020204" pitchFamily="34" charset="0"/>
              <a:buChar char="•"/>
            </a:pPr>
            <a:r>
              <a:rPr lang="en-US" sz="2000" b="1" dirty="0"/>
              <a:t>Edge-level tasks : </a:t>
            </a:r>
            <a:r>
              <a:rPr lang="en-US" sz="2000" dirty="0"/>
              <a:t>Here the model learns to perform on edge-level tasks like link prediction (whether two users can be friends in social networks) or fraudulent transaction detection.</a:t>
            </a:r>
            <a:endParaRPr lang="en-US" sz="2000" b="1" dirty="0"/>
          </a:p>
          <a:p>
            <a:pPr marL="742950" lvl="1" indent="-285750">
              <a:buFont typeface="Arial" panose="020B0604020202020204" pitchFamily="34" charset="0"/>
              <a:buChar char="•"/>
            </a:pPr>
            <a:r>
              <a:rPr lang="en-US" sz="2000" b="1" dirty="0"/>
              <a:t>Graph-level tasks : </a:t>
            </a:r>
            <a:r>
              <a:rPr lang="en-US" sz="2000" dirty="0"/>
              <a:t>Here a model learns a representation on the entire graph and performs graph-level tasks like molecule property prediction, drug discovery etc..</a:t>
            </a:r>
            <a:endParaRPr lang="en-US" sz="2000" b="1" dirty="0"/>
          </a:p>
        </p:txBody>
      </p:sp>
    </p:spTree>
    <p:extLst>
      <p:ext uri="{BB962C8B-B14F-4D97-AF65-F5344CB8AC3E}">
        <p14:creationId xmlns:p14="http://schemas.microsoft.com/office/powerpoint/2010/main" val="2044407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39D71-F335-2724-1F8E-E46C4D8053EE}"/>
              </a:ext>
            </a:extLst>
          </p:cNvPr>
          <p:cNvSpPr>
            <a:spLocks noGrp="1"/>
          </p:cNvSpPr>
          <p:nvPr>
            <p:ph type="title"/>
          </p:nvPr>
        </p:nvSpPr>
        <p:spPr/>
        <p:txBody>
          <a:bodyPr/>
          <a:lstStyle/>
          <a:p>
            <a:r>
              <a:rPr lang="en-US" dirty="0"/>
              <a:t>Representational Learning</a:t>
            </a:r>
          </a:p>
        </p:txBody>
      </p:sp>
      <p:sp>
        <p:nvSpPr>
          <p:cNvPr id="4" name="TextBox 3">
            <a:extLst>
              <a:ext uri="{FF2B5EF4-FFF2-40B4-BE49-F238E27FC236}">
                <a16:creationId xmlns:a16="http://schemas.microsoft.com/office/drawing/2014/main" id="{B21F2F3D-F33B-9D06-F882-448B31E0CFD5}"/>
              </a:ext>
            </a:extLst>
          </p:cNvPr>
          <p:cNvSpPr txBox="1"/>
          <p:nvPr/>
        </p:nvSpPr>
        <p:spPr>
          <a:xfrm>
            <a:off x="1097280" y="2090057"/>
            <a:ext cx="1040892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One common denominator all the tasks in the previous slide have is finding representations for nodes or edges or the entire graphs.</a:t>
            </a:r>
          </a:p>
          <a:p>
            <a:pPr marL="285750" indent="-285750">
              <a:buFont typeface="Arial" panose="020B0604020202020204" pitchFamily="34" charset="0"/>
              <a:buChar char="•"/>
            </a:pPr>
            <a:r>
              <a:rPr lang="en-US" dirty="0"/>
              <a:t>This of course isn’t new to machine learning, after all, machine learning is dominated by representational learning.</a:t>
            </a:r>
          </a:p>
          <a:p>
            <a:pPr marL="285750" indent="-285750">
              <a:buFont typeface="Arial" panose="020B0604020202020204" pitchFamily="34" charset="0"/>
              <a:buChar char="•"/>
            </a:pPr>
            <a:r>
              <a:rPr lang="en-US" dirty="0"/>
              <a:t>Models such as Convolutional Neural Network(CNN), Word2Vec (</a:t>
            </a:r>
            <a:r>
              <a:rPr lang="en-US" dirty="0" err="1"/>
              <a:t>Skipgram</a:t>
            </a:r>
            <a:r>
              <a:rPr lang="en-US" dirty="0"/>
              <a:t>, CBOW models), transformers have been doing this under the hood.</a:t>
            </a:r>
          </a:p>
        </p:txBody>
      </p:sp>
    </p:spTree>
    <p:extLst>
      <p:ext uri="{BB962C8B-B14F-4D97-AF65-F5344CB8AC3E}">
        <p14:creationId xmlns:p14="http://schemas.microsoft.com/office/powerpoint/2010/main" val="3083006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Unravelling the mystery of parrot longevity | Max-Planck-Gesellschaft">
            <a:extLst>
              <a:ext uri="{FF2B5EF4-FFF2-40B4-BE49-F238E27FC236}">
                <a16:creationId xmlns:a16="http://schemas.microsoft.com/office/drawing/2014/main" id="{B3B4781F-0CCA-EAFA-3C68-878A35C5A0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882" y="1496260"/>
            <a:ext cx="1031421" cy="690170"/>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BFF9EC78-FD47-3F35-5BF0-5CF8AFD545B6}"/>
              </a:ext>
            </a:extLst>
          </p:cNvPr>
          <p:cNvSpPr/>
          <p:nvPr/>
        </p:nvSpPr>
        <p:spPr>
          <a:xfrm>
            <a:off x="2072776" y="1770044"/>
            <a:ext cx="489857" cy="1426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9CDF1DBA-84EA-A7A0-6FFB-E5E656FCBCBD}"/>
              </a:ext>
            </a:extLst>
          </p:cNvPr>
          <p:cNvSpPr/>
          <p:nvPr/>
        </p:nvSpPr>
        <p:spPr>
          <a:xfrm>
            <a:off x="2681542" y="1527450"/>
            <a:ext cx="1144089" cy="690170"/>
          </a:xfrm>
          <a:prstGeom prst="roundRect">
            <a:avLst/>
          </a:prstGeom>
          <a:solidFill>
            <a:schemeClr val="accent4">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CNN</a:t>
            </a:r>
            <a:endParaRPr lang="en-US" sz="2400" b="1" dirty="0"/>
          </a:p>
        </p:txBody>
      </p:sp>
      <p:sp>
        <p:nvSpPr>
          <p:cNvPr id="6" name="Arrow: Right 5">
            <a:extLst>
              <a:ext uri="{FF2B5EF4-FFF2-40B4-BE49-F238E27FC236}">
                <a16:creationId xmlns:a16="http://schemas.microsoft.com/office/drawing/2014/main" id="{5448E378-8279-7793-A1F1-C5B85DFA003D}"/>
              </a:ext>
            </a:extLst>
          </p:cNvPr>
          <p:cNvSpPr/>
          <p:nvPr/>
        </p:nvSpPr>
        <p:spPr>
          <a:xfrm>
            <a:off x="3994766" y="1770044"/>
            <a:ext cx="489857" cy="1426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uble Bracket 6">
            <a:extLst>
              <a:ext uri="{FF2B5EF4-FFF2-40B4-BE49-F238E27FC236}">
                <a16:creationId xmlns:a16="http://schemas.microsoft.com/office/drawing/2014/main" id="{A3612380-0D7B-F623-056E-B6A0426094D9}"/>
              </a:ext>
            </a:extLst>
          </p:cNvPr>
          <p:cNvSpPr/>
          <p:nvPr/>
        </p:nvSpPr>
        <p:spPr>
          <a:xfrm>
            <a:off x="4745083" y="1307123"/>
            <a:ext cx="489857" cy="1465217"/>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B9FF3D1F-216D-89D3-6F34-F549F600422E}"/>
              </a:ext>
            </a:extLst>
          </p:cNvPr>
          <p:cNvSpPr txBox="1"/>
          <p:nvPr/>
        </p:nvSpPr>
        <p:spPr>
          <a:xfrm>
            <a:off x="4653758" y="1347233"/>
            <a:ext cx="665662" cy="1465217"/>
          </a:xfrm>
          <a:prstGeom prst="rect">
            <a:avLst/>
          </a:prstGeom>
          <a:noFill/>
        </p:spPr>
        <p:txBody>
          <a:bodyPr wrap="square" rtlCol="0">
            <a:spAutoFit/>
          </a:bodyPr>
          <a:lstStyle/>
          <a:p>
            <a:pPr algn="ctr"/>
            <a:r>
              <a:rPr lang="en-US" sz="1400" b="1" dirty="0"/>
              <a:t>0.23</a:t>
            </a:r>
          </a:p>
          <a:p>
            <a:pPr algn="ctr"/>
            <a:r>
              <a:rPr lang="en-US" sz="1400" b="1" dirty="0"/>
              <a:t>0.345</a:t>
            </a:r>
          </a:p>
          <a:p>
            <a:pPr algn="ctr"/>
            <a:r>
              <a:rPr lang="en-US" sz="1600" b="1" dirty="0"/>
              <a:t>.</a:t>
            </a:r>
          </a:p>
          <a:p>
            <a:pPr algn="ctr"/>
            <a:r>
              <a:rPr lang="en-US" sz="1600" b="1" dirty="0"/>
              <a:t>.</a:t>
            </a:r>
          </a:p>
          <a:p>
            <a:pPr algn="ctr"/>
            <a:r>
              <a:rPr lang="en-US" sz="1600" b="1" dirty="0"/>
              <a:t>.</a:t>
            </a:r>
          </a:p>
          <a:p>
            <a:pPr algn="ctr"/>
            <a:r>
              <a:rPr lang="en-US" sz="1400" b="1" dirty="0"/>
              <a:t>0.64</a:t>
            </a:r>
          </a:p>
        </p:txBody>
      </p:sp>
      <p:pic>
        <p:nvPicPr>
          <p:cNvPr id="9" name="Picture 4" descr="Deep feed-forward neural network with two hidden layers (blue balls).... |  Download Scientific Diagram">
            <a:extLst>
              <a:ext uri="{FF2B5EF4-FFF2-40B4-BE49-F238E27FC236}">
                <a16:creationId xmlns:a16="http://schemas.microsoft.com/office/drawing/2014/main" id="{9AD057A6-2AB6-051C-7F83-D25D92208A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7547" y="1111404"/>
            <a:ext cx="2774632" cy="1602483"/>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Right 9">
            <a:extLst>
              <a:ext uri="{FF2B5EF4-FFF2-40B4-BE49-F238E27FC236}">
                <a16:creationId xmlns:a16="http://schemas.microsoft.com/office/drawing/2014/main" id="{54AFB949-995D-8989-E592-CF7FDCB71FA6}"/>
              </a:ext>
            </a:extLst>
          </p:cNvPr>
          <p:cNvSpPr/>
          <p:nvPr/>
        </p:nvSpPr>
        <p:spPr>
          <a:xfrm>
            <a:off x="5450378" y="1770043"/>
            <a:ext cx="489857" cy="1426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6C20717-8989-A81D-37D1-4BCFBAB07A0B}"/>
              </a:ext>
            </a:extLst>
          </p:cNvPr>
          <p:cNvSpPr txBox="1"/>
          <p:nvPr/>
        </p:nvSpPr>
        <p:spPr>
          <a:xfrm>
            <a:off x="744022" y="603417"/>
            <a:ext cx="1501140" cy="461665"/>
          </a:xfrm>
          <a:prstGeom prst="rect">
            <a:avLst/>
          </a:prstGeom>
          <a:noFill/>
        </p:spPr>
        <p:txBody>
          <a:bodyPr wrap="square" rtlCol="0">
            <a:spAutoFit/>
          </a:bodyPr>
          <a:lstStyle/>
          <a:p>
            <a:pPr algn="ctr"/>
            <a:r>
              <a:rPr lang="en-US" sz="2400" b="1" dirty="0"/>
              <a:t>Images</a:t>
            </a:r>
            <a:endParaRPr lang="en-US" b="1" dirty="0"/>
          </a:p>
        </p:txBody>
      </p:sp>
      <p:sp>
        <p:nvSpPr>
          <p:cNvPr id="12" name="TextBox 11">
            <a:extLst>
              <a:ext uri="{FF2B5EF4-FFF2-40B4-BE49-F238E27FC236}">
                <a16:creationId xmlns:a16="http://schemas.microsoft.com/office/drawing/2014/main" id="{324263A0-B08C-3649-2A44-426A939E82AC}"/>
              </a:ext>
            </a:extLst>
          </p:cNvPr>
          <p:cNvSpPr txBox="1"/>
          <p:nvPr/>
        </p:nvSpPr>
        <p:spPr>
          <a:xfrm>
            <a:off x="658663" y="4441318"/>
            <a:ext cx="1501140" cy="461665"/>
          </a:xfrm>
          <a:prstGeom prst="rect">
            <a:avLst/>
          </a:prstGeom>
          <a:noFill/>
        </p:spPr>
        <p:txBody>
          <a:bodyPr wrap="square" rtlCol="0">
            <a:spAutoFit/>
          </a:bodyPr>
          <a:lstStyle/>
          <a:p>
            <a:pPr algn="ctr"/>
            <a:r>
              <a:rPr lang="en-US" sz="2400" b="1" dirty="0"/>
              <a:t>Text</a:t>
            </a:r>
          </a:p>
        </p:txBody>
      </p:sp>
      <p:sp>
        <p:nvSpPr>
          <p:cNvPr id="14" name="TextBox 13">
            <a:extLst>
              <a:ext uri="{FF2B5EF4-FFF2-40B4-BE49-F238E27FC236}">
                <a16:creationId xmlns:a16="http://schemas.microsoft.com/office/drawing/2014/main" id="{78B027B3-85D2-7D39-DBB5-2829B565BCF7}"/>
              </a:ext>
            </a:extLst>
          </p:cNvPr>
          <p:cNvSpPr txBox="1"/>
          <p:nvPr/>
        </p:nvSpPr>
        <p:spPr>
          <a:xfrm>
            <a:off x="8922179" y="1388950"/>
            <a:ext cx="1440180" cy="276999"/>
          </a:xfrm>
          <a:prstGeom prst="rect">
            <a:avLst/>
          </a:prstGeom>
          <a:noFill/>
        </p:spPr>
        <p:txBody>
          <a:bodyPr wrap="square" rtlCol="0">
            <a:spAutoFit/>
          </a:bodyPr>
          <a:lstStyle/>
          <a:p>
            <a:r>
              <a:rPr lang="en-US" sz="1200" dirty="0"/>
              <a:t>Parrot 0.98</a:t>
            </a:r>
          </a:p>
        </p:txBody>
      </p:sp>
      <p:sp>
        <p:nvSpPr>
          <p:cNvPr id="15" name="TextBox 14">
            <a:extLst>
              <a:ext uri="{FF2B5EF4-FFF2-40B4-BE49-F238E27FC236}">
                <a16:creationId xmlns:a16="http://schemas.microsoft.com/office/drawing/2014/main" id="{D2F319A4-E8C8-35F6-9758-E417521AEF5B}"/>
              </a:ext>
            </a:extLst>
          </p:cNvPr>
          <p:cNvSpPr txBox="1"/>
          <p:nvPr/>
        </p:nvSpPr>
        <p:spPr>
          <a:xfrm>
            <a:off x="8908844" y="1756336"/>
            <a:ext cx="1440180" cy="276999"/>
          </a:xfrm>
          <a:prstGeom prst="rect">
            <a:avLst/>
          </a:prstGeom>
          <a:noFill/>
        </p:spPr>
        <p:txBody>
          <a:bodyPr wrap="square" rtlCol="0">
            <a:spAutoFit/>
          </a:bodyPr>
          <a:lstStyle/>
          <a:p>
            <a:r>
              <a:rPr lang="en-US" sz="1200" dirty="0"/>
              <a:t>Dog 0.01</a:t>
            </a:r>
          </a:p>
        </p:txBody>
      </p:sp>
      <p:sp>
        <p:nvSpPr>
          <p:cNvPr id="16" name="TextBox 15">
            <a:extLst>
              <a:ext uri="{FF2B5EF4-FFF2-40B4-BE49-F238E27FC236}">
                <a16:creationId xmlns:a16="http://schemas.microsoft.com/office/drawing/2014/main" id="{D6201CCF-1C6A-55B4-8632-177E809ED0A0}"/>
              </a:ext>
            </a:extLst>
          </p:cNvPr>
          <p:cNvSpPr txBox="1"/>
          <p:nvPr/>
        </p:nvSpPr>
        <p:spPr>
          <a:xfrm>
            <a:off x="8895509" y="2123722"/>
            <a:ext cx="1440180" cy="276999"/>
          </a:xfrm>
          <a:prstGeom prst="rect">
            <a:avLst/>
          </a:prstGeom>
          <a:noFill/>
        </p:spPr>
        <p:txBody>
          <a:bodyPr wrap="square" rtlCol="0">
            <a:spAutoFit/>
          </a:bodyPr>
          <a:lstStyle/>
          <a:p>
            <a:r>
              <a:rPr lang="en-US" sz="1200" dirty="0"/>
              <a:t>Cat 0.01</a:t>
            </a:r>
          </a:p>
        </p:txBody>
      </p:sp>
      <p:sp>
        <p:nvSpPr>
          <p:cNvPr id="17" name="Rectangle: Rounded Corners 16">
            <a:extLst>
              <a:ext uri="{FF2B5EF4-FFF2-40B4-BE49-F238E27FC236}">
                <a16:creationId xmlns:a16="http://schemas.microsoft.com/office/drawing/2014/main" id="{A1012D75-6E07-12CF-4C5C-352C5AB534B7}"/>
              </a:ext>
            </a:extLst>
          </p:cNvPr>
          <p:cNvSpPr/>
          <p:nvPr/>
        </p:nvSpPr>
        <p:spPr>
          <a:xfrm>
            <a:off x="538104" y="5194518"/>
            <a:ext cx="1386840" cy="556259"/>
          </a:xfrm>
          <a:prstGeom prst="roundRect">
            <a:avLst/>
          </a:prstGeom>
          <a:no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“Good”</a:t>
            </a:r>
            <a:endParaRPr lang="en-US" sz="2400" b="1" dirty="0"/>
          </a:p>
        </p:txBody>
      </p:sp>
      <p:sp>
        <p:nvSpPr>
          <p:cNvPr id="18" name="Arrow: Right 17">
            <a:extLst>
              <a:ext uri="{FF2B5EF4-FFF2-40B4-BE49-F238E27FC236}">
                <a16:creationId xmlns:a16="http://schemas.microsoft.com/office/drawing/2014/main" id="{42A6F0EE-D4B9-3FEC-946D-80733946615B}"/>
              </a:ext>
            </a:extLst>
          </p:cNvPr>
          <p:cNvSpPr/>
          <p:nvPr/>
        </p:nvSpPr>
        <p:spPr>
          <a:xfrm>
            <a:off x="2048241" y="5401346"/>
            <a:ext cx="429033" cy="1426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BF9C54AD-13F6-42D0-C246-70F8209AF106}"/>
              </a:ext>
            </a:extLst>
          </p:cNvPr>
          <p:cNvSpPr/>
          <p:nvPr/>
        </p:nvSpPr>
        <p:spPr>
          <a:xfrm>
            <a:off x="2596183" y="4983937"/>
            <a:ext cx="1616138" cy="881140"/>
          </a:xfrm>
          <a:prstGeom prst="roundRect">
            <a:avLst/>
          </a:prstGeom>
          <a:solidFill>
            <a:schemeClr val="accent4">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Word2Vec</a:t>
            </a:r>
          </a:p>
        </p:txBody>
      </p:sp>
      <p:sp>
        <p:nvSpPr>
          <p:cNvPr id="20" name="Arrow: Right 19">
            <a:extLst>
              <a:ext uri="{FF2B5EF4-FFF2-40B4-BE49-F238E27FC236}">
                <a16:creationId xmlns:a16="http://schemas.microsoft.com/office/drawing/2014/main" id="{6A363F18-E8C5-7C36-2E29-87C146915464}"/>
              </a:ext>
            </a:extLst>
          </p:cNvPr>
          <p:cNvSpPr/>
          <p:nvPr/>
        </p:nvSpPr>
        <p:spPr>
          <a:xfrm>
            <a:off x="4353882" y="5401346"/>
            <a:ext cx="429033" cy="1426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uble Bracket 20">
            <a:extLst>
              <a:ext uri="{FF2B5EF4-FFF2-40B4-BE49-F238E27FC236}">
                <a16:creationId xmlns:a16="http://schemas.microsoft.com/office/drawing/2014/main" id="{A921821A-E7F6-A133-217D-593C43F1B317}"/>
              </a:ext>
            </a:extLst>
          </p:cNvPr>
          <p:cNvSpPr/>
          <p:nvPr/>
        </p:nvSpPr>
        <p:spPr>
          <a:xfrm>
            <a:off x="4911910" y="4789426"/>
            <a:ext cx="489857" cy="1465217"/>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764C78D4-0D1E-8B8F-0DCC-D55FEF2F21C9}"/>
              </a:ext>
            </a:extLst>
          </p:cNvPr>
          <p:cNvSpPr txBox="1"/>
          <p:nvPr/>
        </p:nvSpPr>
        <p:spPr>
          <a:xfrm>
            <a:off x="4820585" y="4829536"/>
            <a:ext cx="665662" cy="1465217"/>
          </a:xfrm>
          <a:prstGeom prst="rect">
            <a:avLst/>
          </a:prstGeom>
          <a:noFill/>
        </p:spPr>
        <p:txBody>
          <a:bodyPr wrap="square" rtlCol="0">
            <a:spAutoFit/>
          </a:bodyPr>
          <a:lstStyle/>
          <a:p>
            <a:pPr algn="ctr"/>
            <a:r>
              <a:rPr lang="en-US" sz="1400" b="1" dirty="0"/>
              <a:t>0.317</a:t>
            </a:r>
          </a:p>
          <a:p>
            <a:pPr algn="ctr"/>
            <a:r>
              <a:rPr lang="en-US" sz="1400" b="1" dirty="0"/>
              <a:t>-0.45</a:t>
            </a:r>
          </a:p>
          <a:p>
            <a:pPr algn="ctr"/>
            <a:r>
              <a:rPr lang="en-US" sz="1600" b="1" dirty="0"/>
              <a:t>.</a:t>
            </a:r>
          </a:p>
          <a:p>
            <a:pPr algn="ctr"/>
            <a:r>
              <a:rPr lang="en-US" sz="1600" b="1" dirty="0"/>
              <a:t>.</a:t>
            </a:r>
          </a:p>
          <a:p>
            <a:pPr algn="ctr"/>
            <a:r>
              <a:rPr lang="en-US" sz="1600" b="1" dirty="0"/>
              <a:t>.</a:t>
            </a:r>
          </a:p>
          <a:p>
            <a:pPr algn="ctr"/>
            <a:r>
              <a:rPr lang="en-US" sz="1400" b="1" dirty="0"/>
              <a:t>0.492</a:t>
            </a:r>
          </a:p>
        </p:txBody>
      </p:sp>
      <p:sp>
        <p:nvSpPr>
          <p:cNvPr id="23" name="Arrow: Right 22">
            <a:extLst>
              <a:ext uri="{FF2B5EF4-FFF2-40B4-BE49-F238E27FC236}">
                <a16:creationId xmlns:a16="http://schemas.microsoft.com/office/drawing/2014/main" id="{394C8863-5610-D544-BBA6-D8191A655433}"/>
              </a:ext>
            </a:extLst>
          </p:cNvPr>
          <p:cNvSpPr/>
          <p:nvPr/>
        </p:nvSpPr>
        <p:spPr>
          <a:xfrm>
            <a:off x="5662297" y="5401346"/>
            <a:ext cx="429033" cy="1426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4" descr="Deep feed-forward neural network with two hidden layers (blue balls).... |  Download Scientific Diagram">
            <a:extLst>
              <a:ext uri="{FF2B5EF4-FFF2-40B4-BE49-F238E27FC236}">
                <a16:creationId xmlns:a16="http://schemas.microsoft.com/office/drawing/2014/main" id="{C131F274-CF2A-A0C0-5E00-4188F165CE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5187" y="4600104"/>
            <a:ext cx="2774632" cy="1602483"/>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41637C6C-5ED6-E9B5-AF61-7DC6E20EAABC}"/>
              </a:ext>
            </a:extLst>
          </p:cNvPr>
          <p:cNvSpPr txBox="1"/>
          <p:nvPr/>
        </p:nvSpPr>
        <p:spPr>
          <a:xfrm>
            <a:off x="9089819" y="4877650"/>
            <a:ext cx="1440180" cy="276999"/>
          </a:xfrm>
          <a:prstGeom prst="rect">
            <a:avLst/>
          </a:prstGeom>
          <a:noFill/>
        </p:spPr>
        <p:txBody>
          <a:bodyPr wrap="square" rtlCol="0">
            <a:spAutoFit/>
          </a:bodyPr>
          <a:lstStyle/>
          <a:p>
            <a:r>
              <a:rPr lang="en-US" sz="1200" dirty="0"/>
              <a:t>Positive 0.98</a:t>
            </a:r>
          </a:p>
        </p:txBody>
      </p:sp>
      <p:sp>
        <p:nvSpPr>
          <p:cNvPr id="26" name="TextBox 25">
            <a:extLst>
              <a:ext uri="{FF2B5EF4-FFF2-40B4-BE49-F238E27FC236}">
                <a16:creationId xmlns:a16="http://schemas.microsoft.com/office/drawing/2014/main" id="{F2007C92-35BA-EE8F-BC8D-FCCC3CE71CD5}"/>
              </a:ext>
            </a:extLst>
          </p:cNvPr>
          <p:cNvSpPr txBox="1"/>
          <p:nvPr/>
        </p:nvSpPr>
        <p:spPr>
          <a:xfrm>
            <a:off x="9076484" y="5245036"/>
            <a:ext cx="1440180" cy="276999"/>
          </a:xfrm>
          <a:prstGeom prst="rect">
            <a:avLst/>
          </a:prstGeom>
          <a:noFill/>
        </p:spPr>
        <p:txBody>
          <a:bodyPr wrap="square" rtlCol="0">
            <a:spAutoFit/>
          </a:bodyPr>
          <a:lstStyle/>
          <a:p>
            <a:r>
              <a:rPr lang="en-US" sz="1200" dirty="0"/>
              <a:t>Negative 0.01</a:t>
            </a:r>
          </a:p>
        </p:txBody>
      </p:sp>
      <p:sp>
        <p:nvSpPr>
          <p:cNvPr id="27" name="TextBox 26">
            <a:extLst>
              <a:ext uri="{FF2B5EF4-FFF2-40B4-BE49-F238E27FC236}">
                <a16:creationId xmlns:a16="http://schemas.microsoft.com/office/drawing/2014/main" id="{7BFBE6D5-8B3C-CEA4-446B-707CD94AB3F2}"/>
              </a:ext>
            </a:extLst>
          </p:cNvPr>
          <p:cNvSpPr txBox="1"/>
          <p:nvPr/>
        </p:nvSpPr>
        <p:spPr>
          <a:xfrm>
            <a:off x="9063149" y="5612422"/>
            <a:ext cx="1440180" cy="276999"/>
          </a:xfrm>
          <a:prstGeom prst="rect">
            <a:avLst/>
          </a:prstGeom>
          <a:noFill/>
        </p:spPr>
        <p:txBody>
          <a:bodyPr wrap="square" rtlCol="0">
            <a:spAutoFit/>
          </a:bodyPr>
          <a:lstStyle/>
          <a:p>
            <a:r>
              <a:rPr lang="en-US" sz="1200" dirty="0"/>
              <a:t>Neutral 0.01</a:t>
            </a:r>
          </a:p>
        </p:txBody>
      </p:sp>
      <p:cxnSp>
        <p:nvCxnSpPr>
          <p:cNvPr id="30" name="Straight Arrow Connector 29">
            <a:extLst>
              <a:ext uri="{FF2B5EF4-FFF2-40B4-BE49-F238E27FC236}">
                <a16:creationId xmlns:a16="http://schemas.microsoft.com/office/drawing/2014/main" id="{CC154AC2-AC5D-03C1-8599-5763A3543D4D}"/>
              </a:ext>
            </a:extLst>
          </p:cNvPr>
          <p:cNvCxnSpPr>
            <a:cxnSpLocks/>
          </p:cNvCxnSpPr>
          <p:nvPr/>
        </p:nvCxnSpPr>
        <p:spPr>
          <a:xfrm flipV="1">
            <a:off x="739924" y="2413194"/>
            <a:ext cx="651545" cy="718291"/>
          </a:xfrm>
          <a:prstGeom prst="straightConnector1">
            <a:avLst/>
          </a:prstGeom>
          <a:ln w="38100">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D32E343-BC54-D1A7-2A0C-CE19058AC6FB}"/>
              </a:ext>
            </a:extLst>
          </p:cNvPr>
          <p:cNvCxnSpPr>
            <a:cxnSpLocks/>
          </p:cNvCxnSpPr>
          <p:nvPr/>
        </p:nvCxnSpPr>
        <p:spPr>
          <a:xfrm>
            <a:off x="673583" y="3878999"/>
            <a:ext cx="392113" cy="1023984"/>
          </a:xfrm>
          <a:prstGeom prst="straightConnector1">
            <a:avLst/>
          </a:prstGeom>
          <a:ln w="38100">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8AF6430-7F2A-D4DC-3840-2C251A14B9C7}"/>
              </a:ext>
            </a:extLst>
          </p:cNvPr>
          <p:cNvSpPr txBox="1"/>
          <p:nvPr/>
        </p:nvSpPr>
        <p:spPr>
          <a:xfrm>
            <a:off x="354217" y="3287664"/>
            <a:ext cx="1963487" cy="369332"/>
          </a:xfrm>
          <a:prstGeom prst="rect">
            <a:avLst/>
          </a:prstGeom>
          <a:noFill/>
        </p:spPr>
        <p:txBody>
          <a:bodyPr wrap="square" rtlCol="0">
            <a:spAutoFit/>
          </a:bodyPr>
          <a:lstStyle/>
          <a:p>
            <a:r>
              <a:rPr lang="en-US" b="1" dirty="0">
                <a:highlight>
                  <a:srgbClr val="FFFF00"/>
                </a:highlight>
              </a:rPr>
              <a:t>Unstructured data</a:t>
            </a:r>
          </a:p>
        </p:txBody>
      </p:sp>
      <p:sp>
        <p:nvSpPr>
          <p:cNvPr id="44" name="TextBox 43">
            <a:extLst>
              <a:ext uri="{FF2B5EF4-FFF2-40B4-BE49-F238E27FC236}">
                <a16:creationId xmlns:a16="http://schemas.microsoft.com/office/drawing/2014/main" id="{700855F7-46EE-1BDD-E656-B314681CC3BC}"/>
              </a:ext>
            </a:extLst>
          </p:cNvPr>
          <p:cNvSpPr txBox="1"/>
          <p:nvPr/>
        </p:nvSpPr>
        <p:spPr>
          <a:xfrm>
            <a:off x="3407440" y="3316835"/>
            <a:ext cx="2321916" cy="369332"/>
          </a:xfrm>
          <a:prstGeom prst="rect">
            <a:avLst/>
          </a:prstGeom>
          <a:noFill/>
        </p:spPr>
        <p:txBody>
          <a:bodyPr wrap="square" rtlCol="0">
            <a:spAutoFit/>
          </a:bodyPr>
          <a:lstStyle/>
          <a:p>
            <a:r>
              <a:rPr lang="en-US" b="1" dirty="0">
                <a:solidFill>
                  <a:schemeClr val="bg1"/>
                </a:solidFill>
                <a:highlight>
                  <a:srgbClr val="0000FF"/>
                </a:highlight>
              </a:rPr>
              <a:t>Embedding Space</a:t>
            </a:r>
          </a:p>
        </p:txBody>
      </p:sp>
      <p:cxnSp>
        <p:nvCxnSpPr>
          <p:cNvPr id="46" name="Straight Arrow Connector 45">
            <a:extLst>
              <a:ext uri="{FF2B5EF4-FFF2-40B4-BE49-F238E27FC236}">
                <a16:creationId xmlns:a16="http://schemas.microsoft.com/office/drawing/2014/main" id="{4322B928-1C14-4EFE-04AF-5180A4E7AD3F}"/>
              </a:ext>
            </a:extLst>
          </p:cNvPr>
          <p:cNvCxnSpPr>
            <a:cxnSpLocks/>
          </p:cNvCxnSpPr>
          <p:nvPr/>
        </p:nvCxnSpPr>
        <p:spPr>
          <a:xfrm flipV="1">
            <a:off x="3589020" y="2828653"/>
            <a:ext cx="1346596" cy="529248"/>
          </a:xfrm>
          <a:prstGeom prst="straightConnector1">
            <a:avLst/>
          </a:prstGeom>
          <a:ln w="38100">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806E120F-BBB8-8D3C-7E48-6296E019980D}"/>
              </a:ext>
            </a:extLst>
          </p:cNvPr>
          <p:cNvCxnSpPr>
            <a:cxnSpLocks/>
          </p:cNvCxnSpPr>
          <p:nvPr/>
        </p:nvCxnSpPr>
        <p:spPr>
          <a:xfrm>
            <a:off x="3593083" y="3693672"/>
            <a:ext cx="1227502" cy="985291"/>
          </a:xfrm>
          <a:prstGeom prst="straightConnector1">
            <a:avLst/>
          </a:prstGeom>
          <a:ln w="38100">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D463519A-496A-9306-99EF-9AA5CAE06336}"/>
              </a:ext>
            </a:extLst>
          </p:cNvPr>
          <p:cNvSpPr txBox="1"/>
          <p:nvPr/>
        </p:nvSpPr>
        <p:spPr>
          <a:xfrm>
            <a:off x="6100283" y="3217839"/>
            <a:ext cx="4312920" cy="646331"/>
          </a:xfrm>
          <a:prstGeom prst="rect">
            <a:avLst/>
          </a:prstGeom>
          <a:noFill/>
        </p:spPr>
        <p:txBody>
          <a:bodyPr wrap="square" rtlCol="0">
            <a:spAutoFit/>
          </a:bodyPr>
          <a:lstStyle/>
          <a:p>
            <a:r>
              <a:rPr lang="en-US" b="1" dirty="0">
                <a:solidFill>
                  <a:schemeClr val="bg1"/>
                </a:solidFill>
                <a:highlight>
                  <a:srgbClr val="800080"/>
                </a:highlight>
              </a:rPr>
              <a:t>Passed into MLP for downstream tasks like classification/regression</a:t>
            </a:r>
          </a:p>
        </p:txBody>
      </p:sp>
      <p:cxnSp>
        <p:nvCxnSpPr>
          <p:cNvPr id="52" name="Straight Arrow Connector 51">
            <a:extLst>
              <a:ext uri="{FF2B5EF4-FFF2-40B4-BE49-F238E27FC236}">
                <a16:creationId xmlns:a16="http://schemas.microsoft.com/office/drawing/2014/main" id="{B8CBEA1F-7212-578C-180B-26130C2888D6}"/>
              </a:ext>
            </a:extLst>
          </p:cNvPr>
          <p:cNvCxnSpPr>
            <a:cxnSpLocks/>
          </p:cNvCxnSpPr>
          <p:nvPr/>
        </p:nvCxnSpPr>
        <p:spPr>
          <a:xfrm flipV="1">
            <a:off x="6347959" y="2828653"/>
            <a:ext cx="1043940" cy="347055"/>
          </a:xfrm>
          <a:prstGeom prst="straightConnector1">
            <a:avLst/>
          </a:prstGeom>
          <a:ln w="38100">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CB99B295-B261-4FE8-96E7-696CEC395FD3}"/>
              </a:ext>
            </a:extLst>
          </p:cNvPr>
          <p:cNvCxnSpPr>
            <a:cxnSpLocks/>
          </p:cNvCxnSpPr>
          <p:nvPr/>
        </p:nvCxnSpPr>
        <p:spPr>
          <a:xfrm>
            <a:off x="6347959" y="3873242"/>
            <a:ext cx="1023458" cy="486970"/>
          </a:xfrm>
          <a:prstGeom prst="straightConnector1">
            <a:avLst/>
          </a:prstGeom>
          <a:ln w="38100">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6142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10" grpId="0" animBg="1"/>
      <p:bldP spid="11" grpId="0"/>
      <p:bldP spid="12" grpId="0"/>
      <p:bldP spid="14" grpId="0"/>
      <p:bldP spid="15" grpId="0"/>
      <p:bldP spid="16" grpId="0"/>
      <p:bldP spid="17" grpId="0" animBg="1"/>
      <p:bldP spid="18" grpId="0" animBg="1"/>
      <p:bldP spid="19" grpId="0" animBg="1"/>
      <p:bldP spid="20" grpId="0" animBg="1"/>
      <p:bldP spid="21" grpId="0" animBg="1"/>
      <p:bldP spid="22" grpId="0"/>
      <p:bldP spid="23" grpId="0" animBg="1"/>
      <p:bldP spid="25" grpId="0"/>
      <p:bldP spid="26" grpId="0"/>
      <p:bldP spid="27" grpId="0"/>
      <p:bldP spid="38" grpId="0"/>
      <p:bldP spid="44" grpId="0"/>
      <p:bldP spid="5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29A94-9486-8877-41C9-A08C0D262E86}"/>
              </a:ext>
            </a:extLst>
          </p:cNvPr>
          <p:cNvSpPr>
            <a:spLocks noGrp="1"/>
          </p:cNvSpPr>
          <p:nvPr>
            <p:ph type="title"/>
          </p:nvPr>
        </p:nvSpPr>
        <p:spPr/>
        <p:txBody>
          <a:bodyPr/>
          <a:lstStyle/>
          <a:p>
            <a:r>
              <a:rPr lang="en-US" dirty="0"/>
              <a:t>Same is required for Graph Machine Learning</a:t>
            </a:r>
          </a:p>
        </p:txBody>
      </p:sp>
      <p:sp>
        <p:nvSpPr>
          <p:cNvPr id="5" name="TextBox 4">
            <a:extLst>
              <a:ext uri="{FF2B5EF4-FFF2-40B4-BE49-F238E27FC236}">
                <a16:creationId xmlns:a16="http://schemas.microsoft.com/office/drawing/2014/main" id="{9D6482E8-F0EF-B282-1E54-8440DD78484B}"/>
              </a:ext>
            </a:extLst>
          </p:cNvPr>
          <p:cNvSpPr txBox="1"/>
          <p:nvPr/>
        </p:nvSpPr>
        <p:spPr>
          <a:xfrm>
            <a:off x="1097280" y="2019300"/>
            <a:ext cx="100584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We plan to do the same for graphs as well, Graph Neural Networks(GNN) is a tool to achieve this.</a:t>
            </a:r>
          </a:p>
        </p:txBody>
      </p:sp>
      <p:pic>
        <p:nvPicPr>
          <p:cNvPr id="7" name="Picture 6">
            <a:extLst>
              <a:ext uri="{FF2B5EF4-FFF2-40B4-BE49-F238E27FC236}">
                <a16:creationId xmlns:a16="http://schemas.microsoft.com/office/drawing/2014/main" id="{63F9A8D2-CEE1-C39C-DAF6-60678E2D3F19}"/>
              </a:ext>
            </a:extLst>
          </p:cNvPr>
          <p:cNvPicPr>
            <a:picLocks noChangeAspect="1"/>
          </p:cNvPicPr>
          <p:nvPr/>
        </p:nvPicPr>
        <p:blipFill>
          <a:blip r:embed="rId2"/>
          <a:stretch>
            <a:fillRect/>
          </a:stretch>
        </p:blipFill>
        <p:spPr>
          <a:xfrm>
            <a:off x="424575" y="3429000"/>
            <a:ext cx="5532599" cy="2385267"/>
          </a:xfrm>
          <a:prstGeom prst="rect">
            <a:avLst/>
          </a:prstGeom>
        </p:spPr>
      </p:pic>
      <p:sp>
        <p:nvSpPr>
          <p:cNvPr id="8" name="TextBox 7">
            <a:extLst>
              <a:ext uri="{FF2B5EF4-FFF2-40B4-BE49-F238E27FC236}">
                <a16:creationId xmlns:a16="http://schemas.microsoft.com/office/drawing/2014/main" id="{E22663F0-0845-39EB-BCDB-2F8FD4A7915A}"/>
              </a:ext>
            </a:extLst>
          </p:cNvPr>
          <p:cNvSpPr txBox="1"/>
          <p:nvPr/>
        </p:nvSpPr>
        <p:spPr>
          <a:xfrm>
            <a:off x="228600" y="2983071"/>
            <a:ext cx="4686300" cy="646331"/>
          </a:xfrm>
          <a:prstGeom prst="rect">
            <a:avLst/>
          </a:prstGeom>
          <a:noFill/>
        </p:spPr>
        <p:txBody>
          <a:bodyPr wrap="square" rtlCol="0">
            <a:spAutoFit/>
          </a:bodyPr>
          <a:lstStyle/>
          <a:p>
            <a:r>
              <a:rPr lang="en-US" b="1" dirty="0">
                <a:highlight>
                  <a:srgbClr val="FFFF00"/>
                </a:highlight>
              </a:rPr>
              <a:t>We have a graph and we find a representation for nodes/edges/graph </a:t>
            </a:r>
          </a:p>
        </p:txBody>
      </p:sp>
      <p:sp>
        <p:nvSpPr>
          <p:cNvPr id="9" name="Arrow: Right 8">
            <a:extLst>
              <a:ext uri="{FF2B5EF4-FFF2-40B4-BE49-F238E27FC236}">
                <a16:creationId xmlns:a16="http://schemas.microsoft.com/office/drawing/2014/main" id="{CEFF74FC-6785-D319-C8BD-F2791E8D5953}"/>
              </a:ext>
            </a:extLst>
          </p:cNvPr>
          <p:cNvSpPr/>
          <p:nvPr/>
        </p:nvSpPr>
        <p:spPr>
          <a:xfrm>
            <a:off x="8162925" y="4352449"/>
            <a:ext cx="533400" cy="210026"/>
          </a:xfrm>
          <a:prstGeom prst="rightArrow">
            <a:avLst>
              <a:gd name="adj1" fmla="val 4185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42DA9FA-FF30-F722-B9B7-5DAE3F0D0B49}"/>
              </a:ext>
            </a:extLst>
          </p:cNvPr>
          <p:cNvSpPr txBox="1"/>
          <p:nvPr/>
        </p:nvSpPr>
        <p:spPr>
          <a:xfrm>
            <a:off x="12262" y="5975850"/>
            <a:ext cx="6357224" cy="415498"/>
          </a:xfrm>
          <a:prstGeom prst="rect">
            <a:avLst/>
          </a:prstGeom>
          <a:noFill/>
        </p:spPr>
        <p:txBody>
          <a:bodyPr wrap="square" rtlCol="0">
            <a:spAutoFit/>
          </a:bodyPr>
          <a:lstStyle/>
          <a:p>
            <a:r>
              <a:rPr lang="en-US" sz="1050" b="1" dirty="0"/>
              <a:t>Image source : https://snap-stanford.github.io/cs224w-notes/machine-learning-with-networks/node-representation-learning</a:t>
            </a:r>
          </a:p>
        </p:txBody>
      </p:sp>
      <p:pic>
        <p:nvPicPr>
          <p:cNvPr id="12" name="Picture 4" descr="Deep feed-forward neural network with two hidden layers (blue balls).... |  Download Scientific Diagram">
            <a:extLst>
              <a:ext uri="{FF2B5EF4-FFF2-40B4-BE49-F238E27FC236}">
                <a16:creationId xmlns:a16="http://schemas.microsoft.com/office/drawing/2014/main" id="{45E0CB09-6287-AE4F-23D7-B15C6BB0B7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9347" y="3668127"/>
            <a:ext cx="2774632" cy="1602483"/>
          </a:xfrm>
          <a:prstGeom prst="rect">
            <a:avLst/>
          </a:prstGeom>
          <a:noFill/>
          <a:extLst>
            <a:ext uri="{909E8E84-426E-40DD-AFC4-6F175D3DCCD1}">
              <a14:hiddenFill xmlns:a14="http://schemas.microsoft.com/office/drawing/2010/main">
                <a:solidFill>
                  <a:srgbClr val="FFFFFF"/>
                </a:solidFill>
              </a14:hiddenFill>
            </a:ext>
          </a:extLst>
        </p:spPr>
      </p:pic>
      <p:sp>
        <p:nvSpPr>
          <p:cNvPr id="13" name="Arrow: Right 12">
            <a:extLst>
              <a:ext uri="{FF2B5EF4-FFF2-40B4-BE49-F238E27FC236}">
                <a16:creationId xmlns:a16="http://schemas.microsoft.com/office/drawing/2014/main" id="{B47E2500-89CE-4AAA-0DAF-1CBABA255262}"/>
              </a:ext>
            </a:extLst>
          </p:cNvPr>
          <p:cNvSpPr/>
          <p:nvPr/>
        </p:nvSpPr>
        <p:spPr>
          <a:xfrm>
            <a:off x="5859780" y="4364355"/>
            <a:ext cx="533400" cy="210026"/>
          </a:xfrm>
          <a:prstGeom prst="rightArrow">
            <a:avLst>
              <a:gd name="adj1" fmla="val 4185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291BA24-B366-57F2-4280-DC67EC0809C9}"/>
                  </a:ext>
                </a:extLst>
              </p:cNvPr>
              <p:cNvSpPr txBox="1"/>
              <p:nvPr/>
            </p:nvSpPr>
            <p:spPr>
              <a:xfrm>
                <a:off x="6509560" y="4096530"/>
                <a:ext cx="1100978" cy="721864"/>
              </a:xfrm>
              <a:prstGeom prst="rect">
                <a:avLst/>
              </a:prstGeom>
              <a:noFill/>
            </p:spPr>
            <p:txBody>
              <a:bodyPr wrap="square" rtlCol="0">
                <a:spAutoFit/>
              </a:bodyPr>
              <a:lstStyle/>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3200" b="1"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200" b="1" i="1">
                              <a:effectLst/>
                              <a:latin typeface="Cambria Math" panose="02040503050406030204" pitchFamily="18" charset="0"/>
                              <a:ea typeface="Calibri" panose="020F0502020204030204" pitchFamily="34" charset="0"/>
                              <a:cs typeface="Times New Roman" panose="02020603050405020304" pitchFamily="18" charset="0"/>
                            </a:rPr>
                            <m:t>𝒛</m:t>
                          </m:r>
                        </m:e>
                        <m:sub>
                          <m:r>
                            <a:rPr lang="en-US" sz="3200" b="1" i="1">
                              <a:effectLst/>
                              <a:latin typeface="Cambria Math" panose="02040503050406030204" pitchFamily="18" charset="0"/>
                              <a:ea typeface="Calibri" panose="020F0502020204030204" pitchFamily="34" charset="0"/>
                              <a:cs typeface="Times New Roman" panose="02020603050405020304" pitchFamily="18" charset="0"/>
                            </a:rPr>
                            <m:t>𝒖</m:t>
                          </m:r>
                        </m:sub>
                      </m:sSub>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4" name="TextBox 13">
                <a:extLst>
                  <a:ext uri="{FF2B5EF4-FFF2-40B4-BE49-F238E27FC236}">
                    <a16:creationId xmlns:a16="http://schemas.microsoft.com/office/drawing/2014/main" id="{1291BA24-B366-57F2-4280-DC67EC0809C9}"/>
                  </a:ext>
                </a:extLst>
              </p:cNvPr>
              <p:cNvSpPr txBox="1">
                <a:spLocks noRot="1" noChangeAspect="1" noMove="1" noResize="1" noEditPoints="1" noAdjustHandles="1" noChangeArrowheads="1" noChangeShapeType="1" noTextEdit="1"/>
              </p:cNvSpPr>
              <p:nvPr/>
            </p:nvSpPr>
            <p:spPr>
              <a:xfrm>
                <a:off x="6509560" y="4096530"/>
                <a:ext cx="1100978" cy="721864"/>
              </a:xfrm>
              <a:prstGeom prst="rect">
                <a:avLst/>
              </a:prstGeom>
              <a:blipFill>
                <a:blip r:embed="rId4"/>
                <a:stretch>
                  <a:fillRect/>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E6EE12B1-ACA6-3767-52BA-71ECC0E15326}"/>
              </a:ext>
            </a:extLst>
          </p:cNvPr>
          <p:cNvSpPr txBox="1"/>
          <p:nvPr/>
        </p:nvSpPr>
        <p:spPr>
          <a:xfrm>
            <a:off x="5710238" y="2982521"/>
            <a:ext cx="3300411" cy="646331"/>
          </a:xfrm>
          <a:prstGeom prst="rect">
            <a:avLst/>
          </a:prstGeom>
          <a:noFill/>
        </p:spPr>
        <p:txBody>
          <a:bodyPr wrap="square" rtlCol="0">
            <a:spAutoFit/>
          </a:bodyPr>
          <a:lstStyle/>
          <a:p>
            <a:r>
              <a:rPr lang="en-US" b="1" dirty="0">
                <a:solidFill>
                  <a:schemeClr val="bg1"/>
                </a:solidFill>
                <a:highlight>
                  <a:srgbClr val="008080"/>
                </a:highlight>
              </a:rPr>
              <a:t>Take the embedding, in this case a node embedding</a:t>
            </a:r>
          </a:p>
        </p:txBody>
      </p:sp>
      <p:sp>
        <p:nvSpPr>
          <p:cNvPr id="16" name="TextBox 15">
            <a:extLst>
              <a:ext uri="{FF2B5EF4-FFF2-40B4-BE49-F238E27FC236}">
                <a16:creationId xmlns:a16="http://schemas.microsoft.com/office/drawing/2014/main" id="{F0D56112-5153-0C63-F3EF-6E9D0E92466B}"/>
              </a:ext>
            </a:extLst>
          </p:cNvPr>
          <p:cNvSpPr txBox="1"/>
          <p:nvPr/>
        </p:nvSpPr>
        <p:spPr>
          <a:xfrm>
            <a:off x="9119347" y="3005207"/>
            <a:ext cx="3300411" cy="369332"/>
          </a:xfrm>
          <a:prstGeom prst="rect">
            <a:avLst/>
          </a:prstGeom>
          <a:noFill/>
        </p:spPr>
        <p:txBody>
          <a:bodyPr wrap="square" rtlCol="0">
            <a:spAutoFit/>
          </a:bodyPr>
          <a:lstStyle/>
          <a:p>
            <a:r>
              <a:rPr lang="en-US" b="1" dirty="0">
                <a:solidFill>
                  <a:schemeClr val="bg1"/>
                </a:solidFill>
                <a:highlight>
                  <a:srgbClr val="008000"/>
                </a:highlight>
              </a:rPr>
              <a:t>Perform down stream task</a:t>
            </a:r>
          </a:p>
        </p:txBody>
      </p:sp>
    </p:spTree>
    <p:extLst>
      <p:ext uri="{BB962C8B-B14F-4D97-AF65-F5344CB8AC3E}">
        <p14:creationId xmlns:p14="http://schemas.microsoft.com/office/powerpoint/2010/main" val="4086305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P spid="13" grpId="0" animBg="1"/>
      <p:bldP spid="14" grpId="0"/>
      <p:bldP spid="15" grpId="0"/>
      <p:bldP spid="16" grpId="0"/>
    </p:bldLst>
  </p:timing>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{E20497A6-0C63-47BB-8034-2D81786A5A94}tf11437505_win32</Template>
  <TotalTime>2118</TotalTime>
  <Words>1789</Words>
  <Application>Microsoft Office PowerPoint</Application>
  <PresentationFormat>Widescreen</PresentationFormat>
  <Paragraphs>274</Paragraphs>
  <Slides>27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Cambria Math</vt:lpstr>
      <vt:lpstr>Georgia Pro Cond Light</vt:lpstr>
      <vt:lpstr>Speak Pro</vt:lpstr>
      <vt:lpstr>RetrospectVTI</vt:lpstr>
      <vt:lpstr>Graph Neural Networks Theory and Application</vt:lpstr>
      <vt:lpstr>Lets start from the Basics</vt:lpstr>
      <vt:lpstr>How do we define a graph?</vt:lpstr>
      <vt:lpstr>Adjacency Matrix</vt:lpstr>
      <vt:lpstr>Graph Neural Networks</vt:lpstr>
      <vt:lpstr>Graph Machine Learning Task</vt:lpstr>
      <vt:lpstr>Representational Learning</vt:lpstr>
      <vt:lpstr>PowerPoint Presentation</vt:lpstr>
      <vt:lpstr>Same is required for Graph Machine Learning</vt:lpstr>
      <vt:lpstr>Graphs may have features as well</vt:lpstr>
      <vt:lpstr>Graph Neural Networks</vt:lpstr>
      <vt:lpstr>Graph Neural Networks </vt:lpstr>
      <vt:lpstr>Message Passing</vt:lpstr>
      <vt:lpstr>PowerPoint Presentation</vt:lpstr>
      <vt:lpstr>PowerPoint Presentation</vt:lpstr>
      <vt:lpstr>PowerPoint Presentation</vt:lpstr>
      <vt:lpstr>Aggregate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Intro to NLP</dc:title>
  <dc:creator>Menan Velayuthan</dc:creator>
  <cp:lastModifiedBy>Menan Velayuthan</cp:lastModifiedBy>
  <cp:revision>26</cp:revision>
  <dcterms:created xsi:type="dcterms:W3CDTF">2022-09-23T08:39:07Z</dcterms:created>
  <dcterms:modified xsi:type="dcterms:W3CDTF">2022-12-07T09:50:04Z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