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66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149" autoAdjust="0"/>
  </p:normalViewPr>
  <p:slideViewPr>
    <p:cSldViewPr snapToGrid="0">
      <p:cViewPr varScale="1">
        <p:scale>
          <a:sx n="70" d="100"/>
          <a:sy n="70" d="100"/>
        </p:scale>
        <p:origin x="11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B93C-A994-457B-86BD-B16219E31EA6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B863E-07C6-4043-ADFE-C3BAED75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1639" y="639097"/>
            <a:ext cx="5191433" cy="3519942"/>
          </a:xfrm>
        </p:spPr>
        <p:txBody>
          <a:bodyPr>
            <a:noAutofit/>
          </a:bodyPr>
          <a:lstStyle/>
          <a:p>
            <a:r>
              <a:rPr lang="en-US" sz="6000" dirty="0"/>
              <a:t>Graph Convolutional Neural Networks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44721"/>
            <a:ext cx="6313713" cy="123861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Dharshana</a:t>
            </a:r>
            <a:r>
              <a:rPr lang="en-US" b="1" dirty="0"/>
              <a:t> </a:t>
            </a:r>
            <a:r>
              <a:rPr lang="en-US" b="1" dirty="0" err="1"/>
              <a:t>Kasthurirathna</a:t>
            </a:r>
            <a:r>
              <a:rPr lang="en-US" b="1" dirty="0"/>
              <a:t>, PhD(</a:t>
            </a:r>
            <a:r>
              <a:rPr lang="en-US" b="1" dirty="0" err="1"/>
              <a:t>USyd</a:t>
            </a:r>
            <a:r>
              <a:rPr lang="en-US" b="1" dirty="0"/>
              <a:t>)</a:t>
            </a:r>
          </a:p>
          <a:p>
            <a:r>
              <a:rPr lang="en-US" b="1" dirty="0"/>
              <a:t>Menan Velayuthan</a:t>
            </a:r>
          </a:p>
          <a:p>
            <a:r>
              <a:rPr lang="en-US" b="1" dirty="0" err="1"/>
              <a:t>Sanka</a:t>
            </a:r>
            <a:r>
              <a:rPr lang="en-US" b="1" dirty="0"/>
              <a:t> </a:t>
            </a:r>
            <a:r>
              <a:rPr lang="en-US" b="1"/>
              <a:t>mohottala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2309-8F0D-26A5-A10F-F6C629CE0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GNN Variants</a:t>
            </a:r>
          </a:p>
        </p:txBody>
      </p:sp>
    </p:spTree>
    <p:extLst>
      <p:ext uri="{BB962C8B-B14F-4D97-AF65-F5344CB8AC3E}">
        <p14:creationId xmlns:p14="http://schemas.microsoft.com/office/powerpoint/2010/main" val="261949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C345B3-9F85-A9CC-0B0F-EFEE8A1ACE67}"/>
              </a:ext>
            </a:extLst>
          </p:cNvPr>
          <p:cNvSpPr txBox="1"/>
          <p:nvPr/>
        </p:nvSpPr>
        <p:spPr>
          <a:xfrm>
            <a:off x="489857" y="370114"/>
            <a:ext cx="10776857" cy="278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many variants of Graph Neural Networks, some of the popular ones currently used are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Graph Convolutional Neural Network (GCN)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Graph Sage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Graph Attention Networks (GAT)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Among these architectures, one of the earliest and most popular architecture is the GCN.</a:t>
            </a:r>
          </a:p>
        </p:txBody>
      </p:sp>
    </p:spTree>
    <p:extLst>
      <p:ext uri="{BB962C8B-B14F-4D97-AF65-F5344CB8AC3E}">
        <p14:creationId xmlns:p14="http://schemas.microsoft.com/office/powerpoint/2010/main" val="304277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E5DE-844F-A88B-2384-FE33AFE9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Transductive</a:t>
            </a:r>
            <a:r>
              <a:rPr lang="en-US" dirty="0"/>
              <a:t> Vs Inductive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E85F6-42B7-8781-C8FB-4E76B80C4D03}"/>
              </a:ext>
            </a:extLst>
          </p:cNvPr>
          <p:cNvSpPr txBox="1"/>
          <p:nvPr/>
        </p:nvSpPr>
        <p:spPr>
          <a:xfrm>
            <a:off x="903513" y="2264229"/>
            <a:ext cx="106571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Transductive</a:t>
            </a:r>
            <a:r>
              <a:rPr lang="en-US" sz="2400" b="1" dirty="0"/>
              <a:t> learning: </a:t>
            </a:r>
            <a:r>
              <a:rPr lang="en-US" sz="2400" i="1" dirty="0"/>
              <a:t>“Transduction is reasoning from observed, specific (training) cases to specific (test) cases”</a:t>
            </a:r>
          </a:p>
          <a:p>
            <a:r>
              <a:rPr lang="en-US" sz="2400" i="1" dirty="0"/>
              <a:t>									-Wikipedia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transductive</a:t>
            </a:r>
            <a:r>
              <a:rPr lang="en-US" sz="2400" dirty="0"/>
              <a:t> learning the model experiences all the data beforehand (both training and testing tests)</a:t>
            </a:r>
          </a:p>
          <a:p>
            <a:endParaRPr lang="en-US" sz="2400" dirty="0"/>
          </a:p>
          <a:p>
            <a:r>
              <a:rPr lang="en-US" sz="2400" b="1" dirty="0"/>
              <a:t>Inductive Learning : </a:t>
            </a:r>
            <a:r>
              <a:rPr lang="en-US" sz="2400" dirty="0"/>
              <a:t>Is what happens in supervised learning scenarios, where the model learns from training data, generalizes the rules and predicts on unseen test data.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188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3FE4-375B-35CC-A2EA-9512DF6F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Convolutional Neural Networks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AFEA46-7E45-139D-498D-8DE45CD07188}"/>
                  </a:ext>
                </a:extLst>
              </p:cNvPr>
              <p:cNvSpPr txBox="1"/>
              <p:nvPr/>
            </p:nvSpPr>
            <p:spPr>
              <a:xfrm>
                <a:off x="1097280" y="2068286"/>
                <a:ext cx="10058400" cy="4286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Previously we saw that,</a:t>
                </a:r>
              </a:p>
              <a:p>
                <a:r>
                  <a:rPr lang="en-US" sz="2000" dirty="0"/>
                  <a:t>			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i="1"/>
                      <m:t>𝜎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𝐴𝑋𝑊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where,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A : Adjacency matrix</a:t>
                </a:r>
              </a:p>
              <a:p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X : Feature matri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</a:p>
              <a:p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W: Learnable Parameter </a:t>
                </a:r>
              </a:p>
              <a:p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We then understood the above equation doesn’t include the target node,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therefore we adjusted by adding self loops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I : Identity matrix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Then,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𝑋𝑊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AFEA46-7E45-139D-498D-8DE45CD07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68286"/>
                <a:ext cx="10058400" cy="4286430"/>
              </a:xfrm>
              <a:prstGeom prst="rect">
                <a:avLst/>
              </a:prstGeom>
              <a:blipFill>
                <a:blip r:embed="rId2"/>
                <a:stretch>
                  <a:fillRect l="-606" t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86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E5C3-FFD6-C13A-ADD2-8DE12738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GCN Continued…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758F2C-D806-5DBD-2B63-117C0CE57BB1}"/>
                  </a:ext>
                </a:extLst>
              </p:cNvPr>
              <p:cNvSpPr txBox="1"/>
              <p:nvPr/>
            </p:nvSpPr>
            <p:spPr>
              <a:xfrm>
                <a:off x="740229" y="2090057"/>
                <a:ext cx="10972800" cy="2913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GCN adds one more extra modification to this equation,</a:t>
                </a:r>
              </a:p>
              <a:p>
                <a:endParaRPr lang="en-US" dirty="0"/>
              </a:p>
              <a:p>
                <a:r>
                  <a:rPr lang="en-US" dirty="0"/>
                  <a:t>GCN </a:t>
                </a:r>
                <a:r>
                  <a:rPr lang="en-US" dirty="0" err="1"/>
                  <a:t>layerwise</a:t>
                </a:r>
                <a:r>
                  <a:rPr lang="en-US" dirty="0"/>
                  <a:t> propagation rule,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/>
                  <a:t>		</a:t>
                </a: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 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𝑋𝑊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where,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 Is the Degree matrix, which diagonal matrix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multiplied either side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is to perform symmetric normalization. This final form of the propagation rule is introduced by </a:t>
                </a:r>
                <a:r>
                  <a:rPr lang="en-US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Kipf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&amp; Welling (ICLR 2017)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/>
                  <a:t>		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758F2C-D806-5DBD-2B63-117C0CE57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9" y="2090057"/>
                <a:ext cx="10972800" cy="2913683"/>
              </a:xfrm>
              <a:prstGeom prst="rect">
                <a:avLst/>
              </a:prstGeom>
              <a:blipFill>
                <a:blip r:embed="rId2"/>
                <a:stretch>
                  <a:fillRect l="-444" t="-1046" r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F11FAA5-8D48-47D2-5A7D-3027D3FC649F}"/>
              </a:ext>
            </a:extLst>
          </p:cNvPr>
          <p:cNvSpPr txBox="1"/>
          <p:nvPr/>
        </p:nvSpPr>
        <p:spPr>
          <a:xfrm>
            <a:off x="0" y="5965371"/>
            <a:ext cx="1153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Kipf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&amp; Welling (ICLR 2017)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dirty="0">
                <a:hlinkClick r:id="rId3"/>
              </a:rPr>
              <a:t>https://arxiv.org/abs/1609.02907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4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1916-FA2D-0A93-256B-691BC7E6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 lot to take in…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24E708-4C78-6D14-6189-1D91DC047FBE}"/>
                  </a:ext>
                </a:extLst>
              </p:cNvPr>
              <p:cNvSpPr txBox="1"/>
              <p:nvPr/>
            </p:nvSpPr>
            <p:spPr>
              <a:xfrm>
                <a:off x="762000" y="2166257"/>
                <a:ext cx="10178143" cy="2180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Lets see the same equation but for a single node update for better understanding,</a:t>
                </a:r>
              </a:p>
              <a:p>
                <a:endParaRPr lang="en-US" dirty="0"/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𝑯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= 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𝑾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𝝐</m:t>
                        </m:r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  <m:d>
                          <m:dPr>
                            <m:ctrlPr>
                              <a:rPr lang="en-US" sz="2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sz="2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𝒘</m:t>
                                </m:r>
                                <m:r>
                                  <a:rPr lang="en-US" sz="2800" b="1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800" b="1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sub>
                        </m:sSub>
                      </m:e>
                    </m:nary>
                  </m:oMath>
                </a14:m>
                <a:endPara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18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a fixed normalization coefficient for each edge (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w,v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24E708-4C78-6D14-6189-1D91DC047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166257"/>
                <a:ext cx="10178143" cy="2180020"/>
              </a:xfrm>
              <a:prstGeom prst="rect">
                <a:avLst/>
              </a:prstGeom>
              <a:blipFill>
                <a:blip r:embed="rId2"/>
                <a:stretch>
                  <a:fillRect l="-479" t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727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{E20497A6-0C63-47BB-8034-2D81786A5A94}tf11437505_win32</Template>
  <TotalTime>2377</TotalTime>
  <Words>378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Georgia Pro Cond Light</vt:lpstr>
      <vt:lpstr>Speak Pro</vt:lpstr>
      <vt:lpstr>RetrospectVTI</vt:lpstr>
      <vt:lpstr>Graph Convolutional Neural Networks </vt:lpstr>
      <vt:lpstr>GNN Variants</vt:lpstr>
      <vt:lpstr>PowerPoint Presentation</vt:lpstr>
      <vt:lpstr>Transductive Vs Inductive Learning</vt:lpstr>
      <vt:lpstr>Graph Convolutional Neural Networks </vt:lpstr>
      <vt:lpstr>GCN Continued…</vt:lpstr>
      <vt:lpstr>That’s a lot to take 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Intro to NLP</dc:title>
  <dc:creator>Menan Velayuthan</dc:creator>
  <cp:lastModifiedBy>Menan Velayuthan</cp:lastModifiedBy>
  <cp:revision>49</cp:revision>
  <dcterms:created xsi:type="dcterms:W3CDTF">2022-09-23T08:39:07Z</dcterms:created>
  <dcterms:modified xsi:type="dcterms:W3CDTF">2022-12-10T18:35:41Z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