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6" r:id="rId5"/>
    <p:sldId id="309" r:id="rId6"/>
    <p:sldId id="310" r:id="rId7"/>
    <p:sldId id="311" r:id="rId8"/>
    <p:sldId id="312" r:id="rId9"/>
    <p:sldId id="313" r:id="rId10"/>
    <p:sldId id="315" r:id="rId11"/>
    <p:sldId id="314" r:id="rId12"/>
    <p:sldId id="316" r:id="rId13"/>
    <p:sldId id="317" r:id="rId14"/>
    <p:sldId id="318" r:id="rId15"/>
    <p:sldId id="319" r:id="rId16"/>
    <p:sldId id="320" r:id="rId17"/>
    <p:sldId id="321" r:id="rId18"/>
    <p:sldId id="323" r:id="rId19"/>
    <p:sldId id="324" r:id="rId20"/>
    <p:sldId id="325"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Speech recognition</a:t>
            </a:r>
            <a:r>
              <a:rPr lang="en-US" b="0" i="0" dirty="0">
                <a:solidFill>
                  <a:srgbClr val="525252"/>
                </a:solidFill>
                <a:effectLst/>
                <a:latin typeface="IBM Plex Sans" panose="020B0503050203000203" pitchFamily="34" charset="0"/>
              </a:rPr>
              <a:t>, 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Part of speech tagging</a:t>
            </a:r>
            <a:r>
              <a:rPr lang="en-US" b="0" i="0" dirty="0">
                <a:solidFill>
                  <a:srgbClr val="525252"/>
                </a:solidFill>
                <a:effectLst/>
                <a:latin typeface="IBM Plex Sans" panose="020B0503050203000203" pitchFamily="34" charset="0"/>
              </a:rPr>
              <a:t>, also called grammatical tagging, is the process of determining the part of speech of a particular word or piece of text based on its use and context. Part of speech identifies ‘make’ as a verb in ‘I can make a paper plane,’ and as a noun in ‘What make of car do you own?’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Sentiment analysis </a:t>
            </a:r>
            <a:r>
              <a:rPr lang="en-US" b="0" i="0" dirty="0">
                <a:solidFill>
                  <a:srgbClr val="525252"/>
                </a:solidFill>
                <a:effectLst/>
                <a:latin typeface="IBM Plex Sans" panose="020B0503050203000203" pitchFamily="34" charset="0"/>
              </a:rPr>
              <a:t>attempts to extract subjective qualities—attitudes, emotions, sarcasm, confusion, suspicion—from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Word sense disambiguation</a:t>
            </a:r>
            <a:r>
              <a:rPr lang="en-US" b="0" i="0" dirty="0">
                <a:solidFill>
                  <a:srgbClr val="525252"/>
                </a:solidFill>
                <a:effectLst/>
                <a:latin typeface="IBM Plex Sans" panose="020B0503050203000203" pitchFamily="34" charset="0"/>
              </a:rPr>
              <a:t> is the selection of the meaning of a word with multiple meanings  through a process of semantic analysis that determine the word that makes the most sense in the given context. For example, word sense disambiguation helps distinguish the meaning of the verb 'make' in ‘make the grade’ (achieve) vs. ‘make a bet’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Named entity recognition, </a:t>
            </a:r>
            <a:r>
              <a:rPr lang="en-US" b="0" i="0" dirty="0">
                <a:solidFill>
                  <a:srgbClr val="525252"/>
                </a:solidFill>
                <a:effectLst/>
                <a:latin typeface="IBM Plex Sans" panose="020B0503050203000203" pitchFamily="34" charset="0"/>
              </a:rPr>
              <a:t>or NEM, identifies words or phrases as useful entities. NEM identifies ‘Kentucky’ as a location or ‘Fred’ as a man's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Co-reference resolution</a:t>
            </a:r>
            <a:r>
              <a:rPr lang="en-US" b="0" i="0" dirty="0">
                <a:solidFill>
                  <a:srgbClr val="525252"/>
                </a:solidFill>
                <a:effectLst/>
                <a:latin typeface="IBM Plex Sans" panose="020B0503050203000203" pitchFamily="34" charset="0"/>
              </a:rPr>
              <a:t>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Natural language generation </a:t>
            </a:r>
            <a:r>
              <a:rPr lang="en-US" b="0" i="0" dirty="0">
                <a:solidFill>
                  <a:srgbClr val="525252"/>
                </a:solidFill>
                <a:effectLst/>
                <a:latin typeface="IBM Plex Sans" panose="020B0503050203000203" pitchFamily="34" charset="0"/>
              </a:rPr>
              <a:t>is sometimes described as the opposite of speech recognition or speech-to-text; it's the task of putting structured information into human language.</a:t>
            </a:r>
            <a:r>
              <a:rPr lang="en-US" b="1" i="0" dirty="0">
                <a:solidFill>
                  <a:srgbClr val="525252"/>
                </a:solidFill>
                <a:effectLst/>
                <a:latin typeface="IBM Plex Sans" panose="020B0503050203000203" pitchFamily="34" charset="0"/>
              </a:rPr>
              <a:t> </a:t>
            </a:r>
            <a:endParaRPr lang="en-US" b="0" i="0" dirty="0">
              <a:solidFill>
                <a:srgbClr val="525252"/>
              </a:solidFill>
              <a:effectLst/>
              <a:latin typeface="IBM Plex Sans" panose="020B050305020300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25252"/>
              </a:solidFill>
              <a:effectLst/>
              <a:latin typeface="IBM Plex Sans" panose="020B050305020300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922B863E-07C6-4043-ADFE-C3BAED750D47}" type="slidenum">
              <a:rPr lang="en-US" smtClean="0"/>
              <a:t>6</a:t>
            </a:fld>
            <a:endParaRPr lang="en-US"/>
          </a:p>
        </p:txBody>
      </p:sp>
    </p:spTree>
    <p:extLst>
      <p:ext uri="{BB962C8B-B14F-4D97-AF65-F5344CB8AC3E}">
        <p14:creationId xmlns:p14="http://schemas.microsoft.com/office/powerpoint/2010/main" val="25497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understanding-tfidf-for-absolute-beginners-f2c260b8944b" TargetMode="External"/><Relationship Id="rId2" Type="http://schemas.openxmlformats.org/officeDocument/2006/relationships/hyperlink" Target="https://towardsdatascience.com/tf-idf-for-document-ranking-from-scratch-in-python-on-real-world-dataset-796d339a408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alammar.github.io/illustrated-word2ve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Short Intro to NLP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Menan Velayuthan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a:t>
            </a:r>
            <a:r>
              <a:rPr lang="en-US" b="1" dirty="0"/>
              <a:t>Normalization: </a:t>
            </a:r>
            <a:r>
              <a:rPr lang="en-US" dirty="0"/>
              <a:t>Is the process of brining the text in the corpus to a common ground. This is an essential text preprocessing step. </a:t>
            </a:r>
            <a:br>
              <a:rPr lang="en-US" dirty="0"/>
            </a:br>
            <a:r>
              <a:rPr lang="en-US" dirty="0"/>
              <a:t>	</a:t>
            </a:r>
            <a:r>
              <a:rPr lang="en-US" dirty="0" err="1"/>
              <a:t>Eg</a:t>
            </a:r>
            <a:r>
              <a:rPr lang="en-US" dirty="0"/>
              <a:t>: “Home” </a:t>
            </a:r>
            <a:r>
              <a:rPr lang="en-US" dirty="0">
                <a:sym typeface="Wingdings" panose="05000000000000000000" pitchFamily="2" charset="2"/>
              </a:rPr>
              <a:t> “home”, (lowercasing all the text)</a:t>
            </a:r>
            <a:r>
              <a:rPr lang="en-US" b="1" dirty="0"/>
              <a:t> </a:t>
            </a:r>
          </a:p>
          <a:p>
            <a:pPr>
              <a:buFont typeface="Wingdings" panose="05000000000000000000" pitchFamily="2" charset="2"/>
              <a:buChar char="Ø"/>
            </a:pPr>
            <a:r>
              <a:rPr lang="en-US" b="1" dirty="0"/>
              <a:t>Stemming : </a:t>
            </a:r>
            <a:r>
              <a:rPr lang="en-US" dirty="0"/>
              <a:t>Stemming is the process of eliminating affixes (suffixed, prefixes, infixes, circumfixes) from a word in order to obtain a word stem. (rule based methods)</a:t>
            </a:r>
            <a:br>
              <a:rPr lang="en-US" dirty="0"/>
            </a:br>
            <a:r>
              <a:rPr lang="en-US" dirty="0"/>
              <a:t>	Running </a:t>
            </a:r>
            <a:r>
              <a:rPr lang="en-US" dirty="0">
                <a:sym typeface="Wingdings" panose="05000000000000000000" pitchFamily="2" charset="2"/>
              </a:rPr>
              <a:t> Run </a:t>
            </a:r>
            <a:endParaRPr lang="en-US" dirty="0"/>
          </a:p>
          <a:p>
            <a:pPr>
              <a:buFont typeface="Wingdings" panose="05000000000000000000" pitchFamily="2" charset="2"/>
              <a:buChar char="Ø"/>
            </a:pPr>
            <a:r>
              <a:rPr lang="en-US" dirty="0"/>
              <a:t> </a:t>
            </a:r>
            <a:r>
              <a:rPr lang="en-US" b="1" dirty="0"/>
              <a:t>Lemmatization</a:t>
            </a:r>
            <a:r>
              <a:rPr lang="en-US" dirty="0"/>
              <a:t>: Lemmatization is related to stemming, but how it differs from stemming is that it is able to capture canonical forms based on a word’s Lemma</a:t>
            </a:r>
            <a:br>
              <a:rPr lang="en-US" dirty="0"/>
            </a:br>
            <a:br>
              <a:rPr lang="en-US" b="1" dirty="0"/>
            </a:br>
            <a:r>
              <a:rPr lang="en-US" b="1" dirty="0"/>
              <a:t>	better </a:t>
            </a:r>
            <a:r>
              <a:rPr lang="en-US" b="1" dirty="0">
                <a:sym typeface="Wingdings" panose="05000000000000000000" pitchFamily="2" charset="2"/>
              </a:rPr>
              <a:t> good</a:t>
            </a:r>
            <a:endParaRPr lang="en-US" dirty="0"/>
          </a:p>
        </p:txBody>
      </p:sp>
    </p:spTree>
    <p:extLst>
      <p:ext uri="{BB962C8B-B14F-4D97-AF65-F5344CB8AC3E}">
        <p14:creationId xmlns:p14="http://schemas.microsoft.com/office/powerpoint/2010/main" val="7654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20000"/>
          </a:bodyPr>
          <a:lstStyle/>
          <a:p>
            <a:pPr>
              <a:buFont typeface="Wingdings" panose="05000000000000000000" pitchFamily="2" charset="2"/>
              <a:buChar char="Ø"/>
            </a:pPr>
            <a:r>
              <a:rPr lang="en-US" dirty="0"/>
              <a:t> </a:t>
            </a:r>
            <a:r>
              <a:rPr lang="en-US" b="1" dirty="0"/>
              <a:t>Stop Words: </a:t>
            </a:r>
            <a:r>
              <a:rPr lang="en-US" dirty="0"/>
              <a:t>Stop words are words which contribute less for the overall meaning. They are essential to maintain a structure of a sentence but won’t add value for the NLP task at hand. </a:t>
            </a:r>
            <a:br>
              <a:rPr lang="en-US" dirty="0"/>
            </a:br>
            <a:r>
              <a:rPr lang="en-US" dirty="0">
                <a:solidFill>
                  <a:srgbClr val="FF0000"/>
                </a:solidFill>
              </a:rPr>
              <a:t>Note : We will see why we need to eliminate these words by looking at </a:t>
            </a:r>
            <a:r>
              <a:rPr lang="en-US" dirty="0" err="1">
                <a:solidFill>
                  <a:srgbClr val="FF0000"/>
                </a:solidFill>
              </a:rPr>
              <a:t>Zipf’s</a:t>
            </a:r>
            <a:r>
              <a:rPr lang="en-US" dirty="0">
                <a:solidFill>
                  <a:srgbClr val="FF0000"/>
                </a:solidFill>
              </a:rPr>
              <a:t> Law </a:t>
            </a:r>
            <a:br>
              <a:rPr lang="en-US" dirty="0">
                <a:solidFill>
                  <a:srgbClr val="FF0000"/>
                </a:solidFill>
              </a:rPr>
            </a:br>
            <a:r>
              <a:rPr lang="en-US" dirty="0">
                <a:solidFill>
                  <a:srgbClr val="FF0000"/>
                </a:solidFill>
              </a:rPr>
              <a:t>	specially for statistical methods</a:t>
            </a:r>
            <a:br>
              <a:rPr lang="en-US" dirty="0">
                <a:solidFill>
                  <a:srgbClr val="FF0000"/>
                </a:solidFill>
              </a:rPr>
            </a:br>
            <a:r>
              <a:rPr lang="en-US" dirty="0">
                <a:solidFill>
                  <a:schemeClr val="tx1"/>
                </a:solidFill>
              </a:rPr>
              <a:t>	</a:t>
            </a:r>
            <a:r>
              <a:rPr lang="en-US" dirty="0" err="1">
                <a:solidFill>
                  <a:schemeClr val="tx1"/>
                </a:solidFill>
              </a:rPr>
              <a:t>Eg</a:t>
            </a:r>
            <a:r>
              <a:rPr lang="en-US" dirty="0">
                <a:solidFill>
                  <a:schemeClr val="tx1"/>
                </a:solidFill>
              </a:rPr>
              <a:t>: In the sentence: “The cat sneaked to the behind door.</a:t>
            </a:r>
            <a:br>
              <a:rPr lang="en-US" dirty="0">
                <a:solidFill>
                  <a:schemeClr val="tx1"/>
                </a:solidFill>
              </a:rPr>
            </a:br>
            <a:r>
              <a:rPr lang="en-US" dirty="0">
                <a:solidFill>
                  <a:schemeClr val="tx1"/>
                </a:solidFill>
              </a:rPr>
              <a:t>	     Here words like “the” and “to” are considered stop words.</a:t>
            </a:r>
          </a:p>
          <a:p>
            <a:pPr>
              <a:buFont typeface="Wingdings" panose="05000000000000000000" pitchFamily="2" charset="2"/>
              <a:buChar char="Ø"/>
            </a:pPr>
            <a:r>
              <a:rPr lang="en-US" b="1" dirty="0"/>
              <a:t>N-grams</a:t>
            </a:r>
            <a:r>
              <a:rPr lang="en-US" dirty="0"/>
              <a:t>: is one type of representation model, where we take N sequences of text to form a unit of text.</a:t>
            </a:r>
          </a:p>
          <a:p>
            <a:pPr marL="0" indent="0">
              <a:buNone/>
            </a:pPr>
            <a:r>
              <a:rPr lang="en-US" dirty="0"/>
              <a:t>	</a:t>
            </a:r>
            <a:r>
              <a:rPr lang="en-US" dirty="0" err="1"/>
              <a:t>Eg</a:t>
            </a:r>
            <a:r>
              <a:rPr lang="en-US" dirty="0"/>
              <a:t>: “The boy walked last.</a:t>
            </a:r>
          </a:p>
          <a:p>
            <a:pPr marL="0" indent="0">
              <a:buNone/>
            </a:pPr>
            <a:r>
              <a:rPr lang="en-US" dirty="0"/>
              <a:t>	</a:t>
            </a:r>
            <a:r>
              <a:rPr lang="en-US" dirty="0" err="1"/>
              <a:t>uni</a:t>
            </a:r>
            <a:r>
              <a:rPr lang="en-US" dirty="0"/>
              <a:t>-gram(1-gram) : [“The”, ”boy”, ”walked”, ”last”]</a:t>
            </a:r>
          </a:p>
          <a:p>
            <a:pPr marL="0" indent="0">
              <a:buNone/>
            </a:pPr>
            <a:r>
              <a:rPr lang="en-US" dirty="0"/>
              <a:t>	bi-gram (2-gram) : [“The boy” ,”boy walked”, ”walked last”]</a:t>
            </a:r>
          </a:p>
          <a:p>
            <a:pPr marL="0" indent="0">
              <a:buNone/>
            </a:pPr>
            <a:r>
              <a:rPr lang="en-US" dirty="0"/>
              <a:t>	tri-gram (3-gram) : [“The boy walked” , ”boy walked last”]</a:t>
            </a:r>
          </a:p>
        </p:txBody>
      </p:sp>
    </p:spTree>
    <p:extLst>
      <p:ext uri="{BB962C8B-B14F-4D97-AF65-F5344CB8AC3E}">
        <p14:creationId xmlns:p14="http://schemas.microsoft.com/office/powerpoint/2010/main" val="10396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10000"/>
          </a:bodyPr>
          <a:lstStyle/>
          <a:p>
            <a:pPr>
              <a:buFont typeface="Wingdings" panose="05000000000000000000" pitchFamily="2" charset="2"/>
              <a:buChar char="Ø"/>
            </a:pPr>
            <a:r>
              <a:rPr lang="en-US" dirty="0"/>
              <a:t> </a:t>
            </a:r>
            <a:r>
              <a:rPr lang="en-US" b="1" dirty="0"/>
              <a:t>Bag of Words (</a:t>
            </a:r>
            <a:r>
              <a:rPr lang="en-US" b="1" dirty="0" err="1"/>
              <a:t>BoW</a:t>
            </a:r>
            <a:r>
              <a:rPr lang="en-US" b="1" dirty="0"/>
              <a:t>) : </a:t>
            </a:r>
            <a:r>
              <a:rPr lang="en-US" dirty="0"/>
              <a:t>Is one of the simplest representation in NLP. In this model a document (sentences, articles </a:t>
            </a:r>
            <a:r>
              <a:rPr lang="en-US" dirty="0" err="1"/>
              <a:t>etc</a:t>
            </a:r>
            <a:r>
              <a:rPr lang="en-US" dirty="0"/>
              <a:t>) is represented by a set of words, disregarding grammar or the order of the words, like taking the words and putting it into a bag.</a:t>
            </a:r>
          </a:p>
          <a:p>
            <a:pPr marL="0" indent="0">
              <a:buNone/>
            </a:pPr>
            <a:r>
              <a:rPr lang="en-US" dirty="0"/>
              <a:t>	</a:t>
            </a:r>
            <a:r>
              <a:rPr lang="en-US" dirty="0" err="1"/>
              <a:t>Eg</a:t>
            </a:r>
            <a:r>
              <a:rPr lang="en-US" dirty="0"/>
              <a:t> : “John likes to watch movies. Mary likes movies too.”</a:t>
            </a:r>
            <a:br>
              <a:rPr lang="en-US" dirty="0"/>
            </a:br>
            <a:r>
              <a:rPr lang="en-US" dirty="0"/>
              <a:t>	set of words : "John","likes","to","watch","movies","Mary","likes","movies","too“</a:t>
            </a:r>
          </a:p>
          <a:p>
            <a:pPr marL="0" indent="0">
              <a:buNone/>
            </a:pPr>
            <a:r>
              <a:rPr lang="en-US" dirty="0"/>
              <a:t>	</a:t>
            </a:r>
            <a:r>
              <a:rPr lang="en-US" dirty="0" err="1"/>
              <a:t>BoW</a:t>
            </a:r>
            <a:r>
              <a:rPr lang="en-US" dirty="0"/>
              <a:t> of the document : {"John":1,"likes":2,"to":1,"watch":1,"movies":2,"Mary":1,"too":1}</a:t>
            </a:r>
          </a:p>
          <a:p>
            <a:pPr>
              <a:buFont typeface="Wingdings" panose="05000000000000000000" pitchFamily="2" charset="2"/>
              <a:buChar char="Ø"/>
            </a:pPr>
            <a:r>
              <a:rPr lang="en-US" b="1" dirty="0"/>
              <a:t>Vocabulary: </a:t>
            </a:r>
            <a:r>
              <a:rPr lang="en-US" dirty="0"/>
              <a:t>The entire set of terms used in a body of text.</a:t>
            </a:r>
          </a:p>
          <a:p>
            <a:pPr>
              <a:buFont typeface="Wingdings" panose="05000000000000000000" pitchFamily="2" charset="2"/>
              <a:buChar char="Ø"/>
            </a:pPr>
            <a:r>
              <a:rPr lang="en-US" b="1" dirty="0"/>
              <a:t>Word Embedding: </a:t>
            </a:r>
            <a:r>
              <a:rPr lang="en-US" dirty="0"/>
              <a:t>Each token is embedded as a vector before it can be passed to a machine learning model. While generally referred to as word embeddings, embeddings can be created on the character or phrase level as well. Following the techniques section is an entire section on different types of embeddings</a:t>
            </a:r>
          </a:p>
        </p:txBody>
      </p:sp>
    </p:spTree>
    <p:extLst>
      <p:ext uri="{BB962C8B-B14F-4D97-AF65-F5344CB8AC3E}">
        <p14:creationId xmlns:p14="http://schemas.microsoft.com/office/powerpoint/2010/main" val="7394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57FF-048C-F0E6-18C8-5840E53C7450}"/>
              </a:ext>
            </a:extLst>
          </p:cNvPr>
          <p:cNvSpPr>
            <a:spLocks noGrp="1"/>
          </p:cNvSpPr>
          <p:nvPr>
            <p:ph type="title"/>
          </p:nvPr>
        </p:nvSpPr>
        <p:spPr/>
        <p:txBody>
          <a:bodyPr/>
          <a:lstStyle/>
          <a:p>
            <a:r>
              <a:rPr lang="en-US" dirty="0"/>
              <a:t>NLP modeling can be categorized as 2 types</a:t>
            </a:r>
          </a:p>
        </p:txBody>
      </p:sp>
      <p:sp>
        <p:nvSpPr>
          <p:cNvPr id="4" name="Rectangle 3">
            <a:extLst>
              <a:ext uri="{FF2B5EF4-FFF2-40B4-BE49-F238E27FC236}">
                <a16:creationId xmlns:a16="http://schemas.microsoft.com/office/drawing/2014/main" id="{C7A484DA-5642-3945-98CA-BFB0CF962EB8}"/>
              </a:ext>
            </a:extLst>
          </p:cNvPr>
          <p:cNvSpPr/>
          <p:nvPr/>
        </p:nvSpPr>
        <p:spPr>
          <a:xfrm>
            <a:off x="4473678" y="2042653"/>
            <a:ext cx="2418736" cy="13666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NLP Modeling</a:t>
            </a:r>
          </a:p>
        </p:txBody>
      </p:sp>
      <p:sp>
        <p:nvSpPr>
          <p:cNvPr id="5" name="Rectangle: Rounded Corners 4">
            <a:extLst>
              <a:ext uri="{FF2B5EF4-FFF2-40B4-BE49-F238E27FC236}">
                <a16:creationId xmlns:a16="http://schemas.microsoft.com/office/drawing/2014/main" id="{036153FE-F3FA-94AA-C3F3-B06DF0AEFCEE}"/>
              </a:ext>
            </a:extLst>
          </p:cNvPr>
          <p:cNvSpPr/>
          <p:nvPr/>
        </p:nvSpPr>
        <p:spPr>
          <a:xfrm>
            <a:off x="1297858" y="3952567"/>
            <a:ext cx="2703871"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Statistical Methods</a:t>
            </a:r>
          </a:p>
          <a:p>
            <a:r>
              <a:rPr lang="en-US" dirty="0" err="1"/>
              <a:t>Eg</a:t>
            </a:r>
            <a:r>
              <a:rPr lang="en-US" dirty="0"/>
              <a:t>: Count vectorizing (using </a:t>
            </a:r>
            <a:r>
              <a:rPr lang="en-US" dirty="0" err="1"/>
              <a:t>BoW</a:t>
            </a:r>
            <a:r>
              <a:rPr lang="en-US" dirty="0"/>
              <a:t>), </a:t>
            </a:r>
            <a:r>
              <a:rPr lang="en-US" dirty="0" err="1"/>
              <a:t>Tf-IDf</a:t>
            </a:r>
            <a:endParaRPr lang="en-US" dirty="0"/>
          </a:p>
        </p:txBody>
      </p:sp>
      <p:sp>
        <p:nvSpPr>
          <p:cNvPr id="6" name="Rectangle: Rounded Corners 5">
            <a:extLst>
              <a:ext uri="{FF2B5EF4-FFF2-40B4-BE49-F238E27FC236}">
                <a16:creationId xmlns:a16="http://schemas.microsoft.com/office/drawing/2014/main" id="{08B4240E-A423-0756-F419-887F44023BBE}"/>
              </a:ext>
            </a:extLst>
          </p:cNvPr>
          <p:cNvSpPr/>
          <p:nvPr/>
        </p:nvSpPr>
        <p:spPr>
          <a:xfrm>
            <a:off x="7639667" y="3952567"/>
            <a:ext cx="3038166"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Machine Learning Methods</a:t>
            </a:r>
          </a:p>
          <a:p>
            <a:r>
              <a:rPr lang="en-US" dirty="0" err="1"/>
              <a:t>Eg</a:t>
            </a:r>
            <a:r>
              <a:rPr lang="en-US" dirty="0"/>
              <a:t>: Word2Vec, RNNs, LSTMs, Transformers.</a:t>
            </a:r>
          </a:p>
        </p:txBody>
      </p:sp>
      <p:cxnSp>
        <p:nvCxnSpPr>
          <p:cNvPr id="8" name="Straight Arrow Connector 7">
            <a:extLst>
              <a:ext uri="{FF2B5EF4-FFF2-40B4-BE49-F238E27FC236}">
                <a16:creationId xmlns:a16="http://schemas.microsoft.com/office/drawing/2014/main" id="{94118A43-BADE-221C-84D2-1D70DBD4811A}"/>
              </a:ext>
            </a:extLst>
          </p:cNvPr>
          <p:cNvCxnSpPr>
            <a:endCxn id="5" idx="0"/>
          </p:cNvCxnSpPr>
          <p:nvPr/>
        </p:nvCxnSpPr>
        <p:spPr>
          <a:xfrm flipH="1">
            <a:off x="2649794" y="3409336"/>
            <a:ext cx="1823884"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1FA5A4-2F43-3FFC-C008-58351BC61F0F}"/>
              </a:ext>
            </a:extLst>
          </p:cNvPr>
          <p:cNvCxnSpPr>
            <a:cxnSpLocks/>
            <a:endCxn id="6" idx="0"/>
          </p:cNvCxnSpPr>
          <p:nvPr/>
        </p:nvCxnSpPr>
        <p:spPr>
          <a:xfrm>
            <a:off x="6892414" y="3409336"/>
            <a:ext cx="2266336"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D3AD-A2B1-E13B-349C-70757CAB3665}"/>
              </a:ext>
            </a:extLst>
          </p:cNvPr>
          <p:cNvSpPr>
            <a:spLocks noGrp="1"/>
          </p:cNvSpPr>
          <p:nvPr>
            <p:ph type="title"/>
          </p:nvPr>
        </p:nvSpPr>
        <p:spPr/>
        <p:txBody>
          <a:bodyPr/>
          <a:lstStyle/>
          <a:p>
            <a:r>
              <a:rPr lang="en-US" dirty="0"/>
              <a:t>What is Representational Learning?</a:t>
            </a:r>
          </a:p>
        </p:txBody>
      </p:sp>
    </p:spTree>
    <p:extLst>
      <p:ext uri="{BB962C8B-B14F-4D97-AF65-F5344CB8AC3E}">
        <p14:creationId xmlns:p14="http://schemas.microsoft.com/office/powerpoint/2010/main" val="17188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8034-2CD9-F277-B8F1-603616C10C7C}"/>
              </a:ext>
            </a:extLst>
          </p:cNvPr>
          <p:cNvSpPr>
            <a:spLocks noGrp="1"/>
          </p:cNvSpPr>
          <p:nvPr>
            <p:ph type="ctrTitle"/>
          </p:nvPr>
        </p:nvSpPr>
        <p:spPr/>
        <p:txBody>
          <a:bodyPr/>
          <a:lstStyle/>
          <a:p>
            <a:r>
              <a:rPr lang="en-US" dirty="0"/>
              <a:t>Example of </a:t>
            </a:r>
            <a:r>
              <a:rPr lang="en-US" dirty="0" err="1"/>
              <a:t>BoW</a:t>
            </a:r>
            <a:r>
              <a:rPr lang="en-US" dirty="0"/>
              <a:t> demo</a:t>
            </a:r>
          </a:p>
        </p:txBody>
      </p:sp>
    </p:spTree>
    <p:extLst>
      <p:ext uri="{BB962C8B-B14F-4D97-AF65-F5344CB8AC3E}">
        <p14:creationId xmlns:p14="http://schemas.microsoft.com/office/powerpoint/2010/main" val="127664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75A-D495-C0DB-1F3E-0B7C289ABF8F}"/>
              </a:ext>
            </a:extLst>
          </p:cNvPr>
          <p:cNvSpPr>
            <a:spLocks noGrp="1"/>
          </p:cNvSpPr>
          <p:nvPr>
            <p:ph type="title"/>
          </p:nvPr>
        </p:nvSpPr>
        <p:spPr/>
        <p:txBody>
          <a:bodyPr/>
          <a:lstStyle/>
          <a:p>
            <a:r>
              <a:rPr lang="en-US" dirty="0"/>
              <a:t>Resource to learn TF-IDF</a:t>
            </a:r>
          </a:p>
        </p:txBody>
      </p:sp>
      <p:sp>
        <p:nvSpPr>
          <p:cNvPr id="3" name="Content Placeholder 2">
            <a:extLst>
              <a:ext uri="{FF2B5EF4-FFF2-40B4-BE49-F238E27FC236}">
                <a16:creationId xmlns:a16="http://schemas.microsoft.com/office/drawing/2014/main" id="{D758ED94-555F-707B-9965-A03A8ED8FBA7}"/>
              </a:ext>
            </a:extLst>
          </p:cNvPr>
          <p:cNvSpPr>
            <a:spLocks noGrp="1"/>
          </p:cNvSpPr>
          <p:nvPr>
            <p:ph idx="1"/>
          </p:nvPr>
        </p:nvSpPr>
        <p:spPr/>
        <p:txBody>
          <a:bodyPr/>
          <a:lstStyle/>
          <a:p>
            <a:pPr>
              <a:buFont typeface="Wingdings" panose="05000000000000000000" pitchFamily="2" charset="2"/>
              <a:buChar char="Ø"/>
            </a:pPr>
            <a:r>
              <a:rPr lang="en-US" dirty="0" err="1"/>
              <a:t>Tf</a:t>
            </a:r>
            <a:r>
              <a:rPr lang="en-US" dirty="0"/>
              <a:t>-IDF has many applications, it is used to extract keywords from large articles, this can be a preprocessing task for Topic Modelling.</a:t>
            </a:r>
          </a:p>
          <a:p>
            <a:pPr>
              <a:buFont typeface="Wingdings" panose="05000000000000000000" pitchFamily="2" charset="2"/>
              <a:buChar char="Ø"/>
            </a:pPr>
            <a:r>
              <a:rPr lang="en-US" dirty="0"/>
              <a:t>Links : </a:t>
            </a:r>
            <a:br>
              <a:rPr lang="en-US" dirty="0"/>
            </a:br>
            <a:r>
              <a:rPr lang="en-US" dirty="0"/>
              <a:t>	</a:t>
            </a:r>
            <a:r>
              <a:rPr lang="en-US" dirty="0">
                <a:hlinkClick r:id="rId2"/>
              </a:rPr>
              <a:t>Link1</a:t>
            </a:r>
            <a:br>
              <a:rPr lang="en-US" dirty="0"/>
            </a:br>
            <a:r>
              <a:rPr lang="en-US" dirty="0"/>
              <a:t>	</a:t>
            </a:r>
            <a:r>
              <a:rPr lang="en-US" dirty="0">
                <a:hlinkClick r:id="rId3"/>
              </a:rPr>
              <a:t>Link2</a:t>
            </a:r>
            <a:endParaRPr lang="en-US" dirty="0"/>
          </a:p>
        </p:txBody>
      </p:sp>
    </p:spTree>
    <p:extLst>
      <p:ext uri="{BB962C8B-B14F-4D97-AF65-F5344CB8AC3E}">
        <p14:creationId xmlns:p14="http://schemas.microsoft.com/office/powerpoint/2010/main" val="201628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23AF-5FC8-348C-CCD2-C73BA5CE81DB}"/>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B1EC5012-02C9-414D-322C-03B578FAEB93}"/>
              </a:ext>
            </a:extLst>
          </p:cNvPr>
          <p:cNvSpPr>
            <a:spLocks noGrp="1"/>
          </p:cNvSpPr>
          <p:nvPr>
            <p:ph idx="1"/>
          </p:nvPr>
        </p:nvSpPr>
        <p:spPr>
          <a:xfrm>
            <a:off x="1097280" y="2108201"/>
            <a:ext cx="5509997" cy="3760891"/>
          </a:xfrm>
        </p:spPr>
        <p:txBody>
          <a:bodyPr/>
          <a:lstStyle/>
          <a:p>
            <a:pPr>
              <a:buFont typeface="Wingdings" panose="05000000000000000000" pitchFamily="2" charset="2"/>
              <a:buChar char="Ø"/>
            </a:pPr>
            <a:r>
              <a:rPr lang="en-US" dirty="0"/>
              <a:t>Know your neighbors </a:t>
            </a:r>
            <a:br>
              <a:rPr lang="en-US" dirty="0"/>
            </a:br>
            <a:r>
              <a:rPr lang="en-US" dirty="0"/>
              <a:t>	“A man is known by the company he keeps”</a:t>
            </a:r>
          </a:p>
          <a:p>
            <a:pPr>
              <a:buFont typeface="Wingdings" panose="05000000000000000000" pitchFamily="2" charset="2"/>
              <a:buChar char="Ø"/>
            </a:pPr>
            <a:r>
              <a:rPr lang="en-US" dirty="0"/>
              <a:t>Model based off the paper “Efficient Estimation of Word Representations in Vector Space” by </a:t>
            </a:r>
            <a:r>
              <a:rPr lang="en-US" dirty="0" err="1"/>
              <a:t>Mikolov</a:t>
            </a:r>
            <a:r>
              <a:rPr lang="en-US" dirty="0"/>
              <a:t> et al. (2013).</a:t>
            </a:r>
          </a:p>
          <a:p>
            <a:pPr>
              <a:buFont typeface="Wingdings" panose="05000000000000000000" pitchFamily="2" charset="2"/>
              <a:buChar char="Ø"/>
            </a:pPr>
            <a:r>
              <a:rPr lang="en-US" dirty="0"/>
              <a:t>2 Models are proposed in the paper.</a:t>
            </a:r>
          </a:p>
          <a:p>
            <a:pPr lvl="1">
              <a:buFont typeface="Wingdings" panose="05000000000000000000" pitchFamily="2" charset="2"/>
              <a:buChar char="§"/>
            </a:pPr>
            <a:r>
              <a:rPr lang="en-US" dirty="0"/>
              <a:t>Continuous Bag of Words (CBOW).</a:t>
            </a:r>
          </a:p>
          <a:p>
            <a:pPr lvl="1">
              <a:buFont typeface="Wingdings" panose="05000000000000000000" pitchFamily="2" charset="2"/>
              <a:buChar char="§"/>
            </a:pPr>
            <a:r>
              <a:rPr lang="en-US" dirty="0"/>
              <a:t>Continuous Skip-gram Model.</a:t>
            </a:r>
          </a:p>
        </p:txBody>
      </p:sp>
      <p:pic>
        <p:nvPicPr>
          <p:cNvPr id="4" name="Google Shape;97;p19">
            <a:extLst>
              <a:ext uri="{FF2B5EF4-FFF2-40B4-BE49-F238E27FC236}">
                <a16:creationId xmlns:a16="http://schemas.microsoft.com/office/drawing/2014/main" id="{4B13F108-A5AA-6457-9650-A11BAA901834}"/>
              </a:ext>
            </a:extLst>
          </p:cNvPr>
          <p:cNvPicPr preferRelativeResize="0"/>
          <p:nvPr/>
        </p:nvPicPr>
        <p:blipFill>
          <a:blip r:embed="rId2">
            <a:alphaModFix/>
          </a:blip>
          <a:stretch>
            <a:fillRect/>
          </a:stretch>
        </p:blipFill>
        <p:spPr>
          <a:xfrm>
            <a:off x="6607277" y="2108201"/>
            <a:ext cx="5397910" cy="3760891"/>
          </a:xfrm>
          <a:prstGeom prst="rect">
            <a:avLst/>
          </a:prstGeom>
          <a:noFill/>
          <a:ln>
            <a:noFill/>
          </a:ln>
        </p:spPr>
      </p:pic>
    </p:spTree>
    <p:extLst>
      <p:ext uri="{BB962C8B-B14F-4D97-AF65-F5344CB8AC3E}">
        <p14:creationId xmlns:p14="http://schemas.microsoft.com/office/powerpoint/2010/main" val="393792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8C7A-7157-AF45-4476-AFC2339BA078}"/>
              </a:ext>
            </a:extLst>
          </p:cNvPr>
          <p:cNvSpPr>
            <a:spLocks noGrp="1"/>
          </p:cNvSpPr>
          <p:nvPr>
            <p:ph type="title"/>
          </p:nvPr>
        </p:nvSpPr>
        <p:spPr/>
        <p:txBody>
          <a:bodyPr/>
          <a:lstStyle/>
          <a:p>
            <a:r>
              <a:rPr lang="en-US" dirty="0"/>
              <a:t>Word2Vec - Continued</a:t>
            </a:r>
          </a:p>
        </p:txBody>
      </p:sp>
      <p:sp>
        <p:nvSpPr>
          <p:cNvPr id="3" name="Content Placeholder 2">
            <a:extLst>
              <a:ext uri="{FF2B5EF4-FFF2-40B4-BE49-F238E27FC236}">
                <a16:creationId xmlns:a16="http://schemas.microsoft.com/office/drawing/2014/main" id="{D93B61D8-AB06-FF06-867E-8B9EBF5F2C56}"/>
              </a:ext>
            </a:extLst>
          </p:cNvPr>
          <p:cNvSpPr>
            <a:spLocks noGrp="1"/>
          </p:cNvSpPr>
          <p:nvPr>
            <p:ph idx="1"/>
          </p:nvPr>
        </p:nvSpPr>
        <p:spPr/>
        <p:txBody>
          <a:bodyPr/>
          <a:lstStyle/>
          <a:p>
            <a:r>
              <a:rPr lang="en-US" dirty="0"/>
              <a:t>Illustrating the Word2Vec through an excellent article</a:t>
            </a:r>
          </a:p>
          <a:p>
            <a:r>
              <a:rPr lang="en-US" dirty="0"/>
              <a:t> </a:t>
            </a:r>
            <a:r>
              <a:rPr lang="en-US" dirty="0">
                <a:hlinkClick r:id="rId2"/>
              </a:rPr>
              <a:t>https://jalammar.github.io/illustrated-word2vec/</a:t>
            </a:r>
            <a:endParaRPr lang="en-US" dirty="0"/>
          </a:p>
        </p:txBody>
      </p:sp>
    </p:spTree>
    <p:extLst>
      <p:ext uri="{BB962C8B-B14F-4D97-AF65-F5344CB8AC3E}">
        <p14:creationId xmlns:p14="http://schemas.microsoft.com/office/powerpoint/2010/main" val="88789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What is NLP and some Applications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Definitions </a:t>
            </a:r>
          </a:p>
        </p:txBody>
      </p:sp>
    </p:spTree>
    <p:extLst>
      <p:ext uri="{BB962C8B-B14F-4D97-AF65-F5344CB8AC3E}">
        <p14:creationId xmlns:p14="http://schemas.microsoft.com/office/powerpoint/2010/main" val="379641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Definition of Natural Language</a:t>
            </a:r>
          </a:p>
        </p:txBody>
      </p:sp>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p:txBody>
          <a:bodyPr/>
          <a:lstStyle/>
          <a:p>
            <a:r>
              <a:rPr lang="en-US" sz="3200" dirty="0"/>
              <a:t>“</a:t>
            </a:r>
            <a:r>
              <a:rPr lang="en-US" i="1" dirty="0"/>
              <a:t>Natural language processing (NLP) refers to the branch of computer science—and more specifically, the branch of artificial intelligence or AI—concerned with giving computers the ability to understand text and spoken words in much the same way human beings can.</a:t>
            </a:r>
          </a:p>
          <a:p>
            <a:r>
              <a:rPr lang="en-US" i="1" dirty="0"/>
              <a:t>NLP combines computational linguistics—rule-based modeling of human language—with </a:t>
            </a:r>
            <a:r>
              <a:rPr lang="en-US" b="1" i="1" dirty="0"/>
              <a:t>statistical, machine learning, and deep learning models</a:t>
            </a:r>
            <a:r>
              <a:rPr lang="en-US" i="1" dirty="0"/>
              <a:t>. Together, these technologies enable computers to process human language in the form of text or voice data and to ‘understand’ its full meaning, complete with the speaker or writer’s intent and sentiment.</a:t>
            </a:r>
            <a:r>
              <a:rPr lang="en-US" sz="3200" i="1" dirty="0"/>
              <a:t>” - </a:t>
            </a:r>
            <a:r>
              <a:rPr lang="en-US" sz="3200" b="1" dirty="0"/>
              <a:t>IBM</a:t>
            </a:r>
            <a:endParaRPr lang="en-US" b="1" dirty="0"/>
          </a:p>
        </p:txBody>
      </p:sp>
    </p:spTree>
    <p:extLst>
      <p:ext uri="{BB962C8B-B14F-4D97-AF65-F5344CB8AC3E}">
        <p14:creationId xmlns:p14="http://schemas.microsoft.com/office/powerpoint/2010/main" val="35262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a:bodyPr>
          <a:lstStyle/>
          <a:p>
            <a:pPr>
              <a:buFont typeface="Wingdings" panose="05000000000000000000" pitchFamily="2" charset="2"/>
              <a:buChar char="Ø"/>
            </a:pPr>
            <a:r>
              <a:rPr lang="en-US" b="1" dirty="0"/>
              <a:t> Spam Detection </a:t>
            </a:r>
            <a:r>
              <a:rPr lang="en-US" dirty="0"/>
              <a:t>: Ability for machine to detect whether or not an email/message is a spam or not. The state of the art spam detection methodologies utilize Machine Learning and Natural Language Processing. (</a:t>
            </a:r>
            <a:r>
              <a:rPr lang="en-US" dirty="0" err="1"/>
              <a:t>eg</a:t>
            </a:r>
            <a:r>
              <a:rPr lang="en-US" dirty="0"/>
              <a:t>: Google or Yahoo mail spam detectors)</a:t>
            </a:r>
          </a:p>
          <a:p>
            <a:pPr>
              <a:buFont typeface="Wingdings" panose="05000000000000000000" pitchFamily="2" charset="2"/>
              <a:buChar char="Ø"/>
            </a:pPr>
            <a:r>
              <a:rPr lang="en-US" b="1" dirty="0"/>
              <a:t>Machine Translation : </a:t>
            </a:r>
            <a:r>
              <a:rPr lang="en-US" dirty="0"/>
              <a:t>For a long time it was one of the holy grail of NLP, with the introduction of </a:t>
            </a:r>
            <a:r>
              <a:rPr lang="en-US" dirty="0" err="1"/>
              <a:t>Deeplearning</a:t>
            </a:r>
            <a:r>
              <a:rPr lang="en-US" dirty="0"/>
              <a:t> models like Seq-to-Seq and transformer, translating from one language(</a:t>
            </a:r>
            <a:r>
              <a:rPr lang="en-US" dirty="0" err="1"/>
              <a:t>eg</a:t>
            </a:r>
            <a:r>
              <a:rPr lang="en-US" dirty="0"/>
              <a:t>: English) to another (</a:t>
            </a:r>
            <a:r>
              <a:rPr lang="en-US" dirty="0" err="1"/>
              <a:t>eg</a:t>
            </a:r>
            <a:r>
              <a:rPr lang="en-US" dirty="0"/>
              <a:t>: French) with high accuracy has been achieved. </a:t>
            </a:r>
            <a:r>
              <a:rPr lang="en-US" dirty="0" err="1"/>
              <a:t>Eg</a:t>
            </a:r>
            <a:r>
              <a:rPr lang="en-US" dirty="0"/>
              <a:t>: Google Translate.</a:t>
            </a:r>
          </a:p>
          <a:p>
            <a:pPr>
              <a:buFont typeface="Wingdings" panose="05000000000000000000" pitchFamily="2" charset="2"/>
              <a:buChar char="Ø"/>
            </a:pPr>
            <a:r>
              <a:rPr lang="en-US" b="1" dirty="0"/>
              <a:t> Virtual agents and chatbots : </a:t>
            </a:r>
            <a:r>
              <a:rPr lang="en-US" dirty="0"/>
              <a:t>Apple’s Siri is a great example for virtual agents using speech recognition to understand human commands and take actions accordingly. Chatbots are now extensively utilized as the first responders in many of the websites to pose inquiries.</a:t>
            </a:r>
            <a:endParaRPr lang="en-US" b="1"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1174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 - Continued</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 Social media sentiment analysis : </a:t>
            </a:r>
            <a:r>
              <a:rPr lang="en-US" dirty="0"/>
              <a:t>Knowing the pulse of the customers/market is key to any businesses, customer reviews and feedbacks are wealth of information on this regard. For a business which deals with a large volume of customers, it is very costly and inefficient to understand customer sentiments manually. And due to the unstructured nature of human language, it is difficult to predict or understand customer sentiments using rule based algorithms. NLP+ML models have proven effective in this field and businesses heavily utilize them nowadays.</a:t>
            </a:r>
          </a:p>
          <a:p>
            <a:pPr>
              <a:buFont typeface="Wingdings" panose="05000000000000000000" pitchFamily="2" charset="2"/>
              <a:buChar char="Ø"/>
            </a:pPr>
            <a:r>
              <a:rPr lang="en-US" b="1" dirty="0"/>
              <a:t>Text Summarization : </a:t>
            </a:r>
            <a:r>
              <a:rPr lang="en-US" dirty="0"/>
              <a:t>Text summarization utilizes NLP methods to summarize large volumes of text data and create synopses. This is a great application of information retrieval domain, where we can use key words or summaries to query research papers or documents from a large document database.  </a:t>
            </a:r>
            <a:endParaRPr lang="en-US" b="1" dirty="0"/>
          </a:p>
        </p:txBody>
      </p:sp>
    </p:spTree>
    <p:extLst>
      <p:ext uri="{BB962C8B-B14F-4D97-AF65-F5344CB8AC3E}">
        <p14:creationId xmlns:p14="http://schemas.microsoft.com/office/powerpoint/2010/main" val="380135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65C2-4C4A-115A-CCFB-62FA8F4D6DF2}"/>
              </a:ext>
            </a:extLst>
          </p:cNvPr>
          <p:cNvSpPr>
            <a:spLocks noGrp="1"/>
          </p:cNvSpPr>
          <p:nvPr>
            <p:ph type="title"/>
          </p:nvPr>
        </p:nvSpPr>
        <p:spPr/>
        <p:txBody>
          <a:bodyPr/>
          <a:lstStyle/>
          <a:p>
            <a:r>
              <a:rPr lang="en-US" dirty="0"/>
              <a:t>NLP Tasks</a:t>
            </a:r>
          </a:p>
        </p:txBody>
      </p:sp>
      <p:sp>
        <p:nvSpPr>
          <p:cNvPr id="4" name="Rectangle: Rounded Corners 3">
            <a:extLst>
              <a:ext uri="{FF2B5EF4-FFF2-40B4-BE49-F238E27FC236}">
                <a16:creationId xmlns:a16="http://schemas.microsoft.com/office/drawing/2014/main" id="{E221788C-7870-43CE-20FC-5DAE95A2569A}"/>
              </a:ext>
            </a:extLst>
          </p:cNvPr>
          <p:cNvSpPr/>
          <p:nvPr/>
        </p:nvSpPr>
        <p:spPr>
          <a:xfrm>
            <a:off x="4422710" y="3429000"/>
            <a:ext cx="2006082" cy="9563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ysClr val="windowText" lastClr="000000"/>
                </a:solidFill>
              </a:rPr>
              <a:t>NLP</a:t>
            </a:r>
            <a:endParaRPr lang="en-US" sz="2000" b="1" dirty="0">
              <a:solidFill>
                <a:sysClr val="windowText" lastClr="000000"/>
              </a:solidFill>
            </a:endParaRPr>
          </a:p>
        </p:txBody>
      </p:sp>
      <p:sp>
        <p:nvSpPr>
          <p:cNvPr id="5" name="Oval 4">
            <a:extLst>
              <a:ext uri="{FF2B5EF4-FFF2-40B4-BE49-F238E27FC236}">
                <a16:creationId xmlns:a16="http://schemas.microsoft.com/office/drawing/2014/main" id="{2C4C87F8-E905-085A-2CC4-4CE4CAA1817B}"/>
              </a:ext>
            </a:extLst>
          </p:cNvPr>
          <p:cNvSpPr/>
          <p:nvPr/>
        </p:nvSpPr>
        <p:spPr>
          <a:xfrm>
            <a:off x="1779352" y="4943823"/>
            <a:ext cx="2063618"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Co-reference resolution</a:t>
            </a:r>
          </a:p>
        </p:txBody>
      </p:sp>
      <p:sp>
        <p:nvSpPr>
          <p:cNvPr id="6" name="Oval 5">
            <a:extLst>
              <a:ext uri="{FF2B5EF4-FFF2-40B4-BE49-F238E27FC236}">
                <a16:creationId xmlns:a16="http://schemas.microsoft.com/office/drawing/2014/main" id="{1AF6D418-F7B1-932A-D1AB-BAB8B6BBA7BE}"/>
              </a:ext>
            </a:extLst>
          </p:cNvPr>
          <p:cNvSpPr/>
          <p:nvPr/>
        </p:nvSpPr>
        <p:spPr>
          <a:xfrm>
            <a:off x="186612" y="3589487"/>
            <a:ext cx="2565919"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Natural language generation</a:t>
            </a:r>
          </a:p>
        </p:txBody>
      </p:sp>
      <p:sp>
        <p:nvSpPr>
          <p:cNvPr id="7" name="Oval 6">
            <a:extLst>
              <a:ext uri="{FF2B5EF4-FFF2-40B4-BE49-F238E27FC236}">
                <a16:creationId xmlns:a16="http://schemas.microsoft.com/office/drawing/2014/main" id="{49572E00-89C7-E67F-7200-E125C3C9D5E2}"/>
              </a:ext>
            </a:extLst>
          </p:cNvPr>
          <p:cNvSpPr/>
          <p:nvPr/>
        </p:nvSpPr>
        <p:spPr>
          <a:xfrm>
            <a:off x="4292082" y="1973191"/>
            <a:ext cx="235131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of Speech Tagging</a:t>
            </a:r>
          </a:p>
        </p:txBody>
      </p:sp>
      <p:sp>
        <p:nvSpPr>
          <p:cNvPr id="8" name="Oval 7">
            <a:extLst>
              <a:ext uri="{FF2B5EF4-FFF2-40B4-BE49-F238E27FC236}">
                <a16:creationId xmlns:a16="http://schemas.microsoft.com/office/drawing/2014/main" id="{FC292170-0155-DAEA-DD92-BBCC2948AE72}"/>
              </a:ext>
            </a:extLst>
          </p:cNvPr>
          <p:cNvSpPr/>
          <p:nvPr/>
        </p:nvSpPr>
        <p:spPr>
          <a:xfrm>
            <a:off x="8492412" y="3595552"/>
            <a:ext cx="2538550"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Word sense disambiguation</a:t>
            </a:r>
            <a:endParaRPr lang="en-US" dirty="0">
              <a:solidFill>
                <a:schemeClr val="tx1"/>
              </a:solidFill>
            </a:endParaRPr>
          </a:p>
        </p:txBody>
      </p:sp>
      <p:sp>
        <p:nvSpPr>
          <p:cNvPr id="9" name="Oval 8">
            <a:extLst>
              <a:ext uri="{FF2B5EF4-FFF2-40B4-BE49-F238E27FC236}">
                <a16:creationId xmlns:a16="http://schemas.microsoft.com/office/drawing/2014/main" id="{F9CEE525-89AA-25FE-1FAD-0DD49F3F0108}"/>
              </a:ext>
            </a:extLst>
          </p:cNvPr>
          <p:cNvSpPr/>
          <p:nvPr/>
        </p:nvSpPr>
        <p:spPr>
          <a:xfrm>
            <a:off x="7537270" y="4943823"/>
            <a:ext cx="2063619"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Named entity recognition</a:t>
            </a:r>
            <a:endParaRPr lang="en-US" dirty="0">
              <a:solidFill>
                <a:schemeClr val="tx1"/>
              </a:solidFill>
            </a:endParaRPr>
          </a:p>
        </p:txBody>
      </p:sp>
      <p:sp>
        <p:nvSpPr>
          <p:cNvPr id="10" name="Oval 9">
            <a:extLst>
              <a:ext uri="{FF2B5EF4-FFF2-40B4-BE49-F238E27FC236}">
                <a16:creationId xmlns:a16="http://schemas.microsoft.com/office/drawing/2014/main" id="{D09576B3-1D41-27AF-F552-0D53BD3C7339}"/>
              </a:ext>
            </a:extLst>
          </p:cNvPr>
          <p:cNvSpPr/>
          <p:nvPr/>
        </p:nvSpPr>
        <p:spPr>
          <a:xfrm>
            <a:off x="7537271" y="2137645"/>
            <a:ext cx="197062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Analysis</a:t>
            </a:r>
          </a:p>
        </p:txBody>
      </p:sp>
      <p:sp>
        <p:nvSpPr>
          <p:cNvPr id="11" name="Oval 10">
            <a:extLst>
              <a:ext uri="{FF2B5EF4-FFF2-40B4-BE49-F238E27FC236}">
                <a16:creationId xmlns:a16="http://schemas.microsoft.com/office/drawing/2014/main" id="{391011C1-E8E5-8212-1F01-F1180B532918}"/>
              </a:ext>
            </a:extLst>
          </p:cNvPr>
          <p:cNvSpPr/>
          <p:nvPr/>
        </p:nvSpPr>
        <p:spPr>
          <a:xfrm>
            <a:off x="2037185" y="2137644"/>
            <a:ext cx="1805784"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a:t>
            </a:r>
          </a:p>
        </p:txBody>
      </p:sp>
      <p:cxnSp>
        <p:nvCxnSpPr>
          <p:cNvPr id="13" name="Straight Arrow Connector 12">
            <a:extLst>
              <a:ext uri="{FF2B5EF4-FFF2-40B4-BE49-F238E27FC236}">
                <a16:creationId xmlns:a16="http://schemas.microsoft.com/office/drawing/2014/main" id="{30B7812A-FF72-81EB-E09B-C59485B2C1DB}"/>
              </a:ext>
            </a:extLst>
          </p:cNvPr>
          <p:cNvCxnSpPr>
            <a:cxnSpLocks/>
            <a:stCxn id="4" idx="0"/>
            <a:endCxn id="7" idx="4"/>
          </p:cNvCxnSpPr>
          <p:nvPr/>
        </p:nvCxnSpPr>
        <p:spPr>
          <a:xfrm flipV="1">
            <a:off x="5425751" y="2756962"/>
            <a:ext cx="41988" cy="67203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2EB464-7AA7-C366-D655-71D17A70A7F6}"/>
              </a:ext>
            </a:extLst>
          </p:cNvPr>
          <p:cNvCxnSpPr>
            <a:cxnSpLocks/>
            <a:stCxn id="4" idx="3"/>
            <a:endCxn id="8" idx="2"/>
          </p:cNvCxnSpPr>
          <p:nvPr/>
        </p:nvCxnSpPr>
        <p:spPr>
          <a:xfrm>
            <a:off x="6428792" y="3907194"/>
            <a:ext cx="2063620" cy="16655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D48674-DCB8-FC12-58A5-5C62F39CECD2}"/>
              </a:ext>
            </a:extLst>
          </p:cNvPr>
          <p:cNvCxnSpPr>
            <a:cxnSpLocks/>
            <a:endCxn id="10" idx="3"/>
          </p:cNvCxnSpPr>
          <p:nvPr/>
        </p:nvCxnSpPr>
        <p:spPr>
          <a:xfrm flipV="1">
            <a:off x="6428792" y="2806635"/>
            <a:ext cx="1397070" cy="6556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99B2B4-0A03-C599-7764-425B4B8DD11B}"/>
              </a:ext>
            </a:extLst>
          </p:cNvPr>
          <p:cNvCxnSpPr>
            <a:cxnSpLocks/>
            <a:endCxn id="9" idx="1"/>
          </p:cNvCxnSpPr>
          <p:nvPr/>
        </p:nvCxnSpPr>
        <p:spPr>
          <a:xfrm>
            <a:off x="6428792" y="4299079"/>
            <a:ext cx="1410688" cy="78480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970279-A425-EBD8-C573-286CBE810291}"/>
              </a:ext>
            </a:extLst>
          </p:cNvPr>
          <p:cNvCxnSpPr>
            <a:cxnSpLocks/>
            <a:endCxn id="5" idx="7"/>
          </p:cNvCxnSpPr>
          <p:nvPr/>
        </p:nvCxnSpPr>
        <p:spPr>
          <a:xfrm flipH="1">
            <a:off x="3540760" y="4373258"/>
            <a:ext cx="881950" cy="71062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552FA9-A603-330C-2B62-96306CCC1892}"/>
              </a:ext>
            </a:extLst>
          </p:cNvPr>
          <p:cNvCxnSpPr>
            <a:cxnSpLocks/>
            <a:stCxn id="4" idx="1"/>
            <a:endCxn id="6" idx="6"/>
          </p:cNvCxnSpPr>
          <p:nvPr/>
        </p:nvCxnSpPr>
        <p:spPr>
          <a:xfrm flipH="1">
            <a:off x="2752531" y="3907194"/>
            <a:ext cx="1670179" cy="7417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19C429-63A5-F975-2EC7-7FECD6C4FEF5}"/>
              </a:ext>
            </a:extLst>
          </p:cNvPr>
          <p:cNvCxnSpPr>
            <a:cxnSpLocks/>
            <a:endCxn id="11" idx="5"/>
          </p:cNvCxnSpPr>
          <p:nvPr/>
        </p:nvCxnSpPr>
        <p:spPr>
          <a:xfrm flipH="1" flipV="1">
            <a:off x="3578518" y="2806634"/>
            <a:ext cx="912617" cy="65569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57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a:xfrm>
            <a:off x="1097279" y="758952"/>
            <a:ext cx="10435959" cy="3566160"/>
          </a:xfrm>
        </p:spPr>
        <p:txBody>
          <a:bodyPr/>
          <a:lstStyle/>
          <a:p>
            <a:r>
              <a:rPr lang="en-US" dirty="0"/>
              <a:t>Some Basic Terminologies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61504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E1FB-906D-6EC0-76DA-A3C0EC9681C3}"/>
              </a:ext>
            </a:extLst>
          </p:cNvPr>
          <p:cNvSpPr>
            <a:spLocks noGrp="1"/>
          </p:cNvSpPr>
          <p:nvPr>
            <p:ph type="title"/>
          </p:nvPr>
        </p:nvSpPr>
        <p:spPr/>
        <p:txBody>
          <a:bodyPr/>
          <a:lstStyle/>
          <a:p>
            <a:r>
              <a:rPr lang="en-US" dirty="0"/>
              <a:t>Before we dive into NLP methods we need first get familiar with some terms</a:t>
            </a:r>
          </a:p>
        </p:txBody>
      </p:sp>
      <p:sp>
        <p:nvSpPr>
          <p:cNvPr id="3" name="Content Placeholder 2">
            <a:extLst>
              <a:ext uri="{FF2B5EF4-FFF2-40B4-BE49-F238E27FC236}">
                <a16:creationId xmlns:a16="http://schemas.microsoft.com/office/drawing/2014/main" id="{8770EC92-AB72-9C17-D545-9C7FF40EFB19}"/>
              </a:ext>
            </a:extLst>
          </p:cNvPr>
          <p:cNvSpPr>
            <a:spLocks noGrp="1"/>
          </p:cNvSpPr>
          <p:nvPr>
            <p:ph idx="1"/>
          </p:nvPr>
        </p:nvSpPr>
        <p:spPr>
          <a:xfrm>
            <a:off x="1097279" y="2182761"/>
            <a:ext cx="4005663" cy="3686331"/>
          </a:xfrm>
        </p:spPr>
        <p:txBody>
          <a:bodyPr>
            <a:normAutofit/>
          </a:bodyPr>
          <a:lstStyle/>
          <a:p>
            <a:pPr marL="0" indent="0">
              <a:buNone/>
            </a:pPr>
            <a:r>
              <a:rPr lang="en-US" b="1" dirty="0"/>
              <a:t>The few terms we need understand are ,</a:t>
            </a:r>
          </a:p>
          <a:p>
            <a:pPr lvl="1">
              <a:buFont typeface="Wingdings" panose="05000000000000000000" pitchFamily="2" charset="2"/>
              <a:buChar char="§"/>
            </a:pPr>
            <a:r>
              <a:rPr lang="en-US" b="1" dirty="0"/>
              <a:t>Corpus</a:t>
            </a:r>
          </a:p>
          <a:p>
            <a:pPr lvl="1">
              <a:buFont typeface="Wingdings" panose="05000000000000000000" pitchFamily="2" charset="2"/>
              <a:buChar char="§"/>
            </a:pPr>
            <a:r>
              <a:rPr lang="en-US" b="1" dirty="0"/>
              <a:t>Documents</a:t>
            </a:r>
          </a:p>
          <a:p>
            <a:pPr lvl="1">
              <a:buFont typeface="Wingdings" panose="05000000000000000000" pitchFamily="2" charset="2"/>
              <a:buChar char="§"/>
            </a:pPr>
            <a:r>
              <a:rPr lang="en-US" b="1" dirty="0"/>
              <a:t>Tokens/Tokenization</a:t>
            </a:r>
          </a:p>
          <a:p>
            <a:pPr lvl="1">
              <a:buFont typeface="Wingdings" panose="05000000000000000000" pitchFamily="2" charset="2"/>
              <a:buChar char="§"/>
            </a:pPr>
            <a:r>
              <a:rPr lang="en-US" b="1" dirty="0"/>
              <a:t>Normalization</a:t>
            </a:r>
          </a:p>
          <a:p>
            <a:pPr lvl="1">
              <a:buFont typeface="Wingdings" panose="05000000000000000000" pitchFamily="2" charset="2"/>
              <a:buChar char="§"/>
            </a:pPr>
            <a:r>
              <a:rPr lang="en-US" b="1" dirty="0"/>
              <a:t>Stemming</a:t>
            </a:r>
          </a:p>
          <a:p>
            <a:pPr lvl="1">
              <a:buFont typeface="Wingdings" panose="05000000000000000000" pitchFamily="2" charset="2"/>
              <a:buChar char="§"/>
            </a:pPr>
            <a:r>
              <a:rPr lang="en-US" b="1" dirty="0"/>
              <a:t>Lemmatization</a:t>
            </a:r>
          </a:p>
        </p:txBody>
      </p:sp>
      <p:sp>
        <p:nvSpPr>
          <p:cNvPr id="5" name="Content Placeholder 2">
            <a:extLst>
              <a:ext uri="{FF2B5EF4-FFF2-40B4-BE49-F238E27FC236}">
                <a16:creationId xmlns:a16="http://schemas.microsoft.com/office/drawing/2014/main" id="{3F36BC6C-694B-794E-C102-45408E1F2476}"/>
              </a:ext>
            </a:extLst>
          </p:cNvPr>
          <p:cNvSpPr txBox="1">
            <a:spLocks/>
          </p:cNvSpPr>
          <p:nvPr/>
        </p:nvSpPr>
        <p:spPr>
          <a:xfrm>
            <a:off x="3893574" y="2472812"/>
            <a:ext cx="4005663" cy="36863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pPr lvl="1">
              <a:buFont typeface="Wingdings" panose="05000000000000000000" pitchFamily="2" charset="2"/>
              <a:buChar char="§"/>
            </a:pPr>
            <a:r>
              <a:rPr lang="en-US" b="1" dirty="0"/>
              <a:t>Stop words</a:t>
            </a:r>
          </a:p>
          <a:p>
            <a:pPr lvl="1">
              <a:buFont typeface="Wingdings" panose="05000000000000000000" pitchFamily="2" charset="2"/>
              <a:buChar char="§"/>
            </a:pPr>
            <a:r>
              <a:rPr lang="en-US" b="1" dirty="0"/>
              <a:t>N- grams</a:t>
            </a:r>
          </a:p>
          <a:p>
            <a:pPr lvl="1">
              <a:buFont typeface="Wingdings" panose="05000000000000000000" pitchFamily="2" charset="2"/>
              <a:buChar char="§"/>
            </a:pPr>
            <a:r>
              <a:rPr lang="en-US" b="1" dirty="0"/>
              <a:t>Bag of Words.</a:t>
            </a:r>
          </a:p>
          <a:p>
            <a:pPr lvl="1">
              <a:buFont typeface="Wingdings" panose="05000000000000000000" pitchFamily="2" charset="2"/>
              <a:buChar char="§"/>
            </a:pPr>
            <a:r>
              <a:rPr lang="en-US" b="1" dirty="0"/>
              <a:t>Vocabulary</a:t>
            </a:r>
          </a:p>
          <a:p>
            <a:pPr lvl="1">
              <a:buFont typeface="Wingdings" panose="05000000000000000000" pitchFamily="2" charset="2"/>
              <a:buChar char="§"/>
            </a:pPr>
            <a:r>
              <a:rPr lang="en-US" b="1" dirty="0"/>
              <a:t>Word Embeddings</a:t>
            </a:r>
          </a:p>
          <a:p>
            <a:pPr marL="201168" lvl="1" indent="0">
              <a:buNone/>
            </a:pPr>
            <a:endParaRPr lang="en-US" b="1" dirty="0"/>
          </a:p>
        </p:txBody>
      </p:sp>
    </p:spTree>
    <p:extLst>
      <p:ext uri="{BB962C8B-B14F-4D97-AF65-F5344CB8AC3E}">
        <p14:creationId xmlns:p14="http://schemas.microsoft.com/office/powerpoint/2010/main" val="16612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Corpus: </a:t>
            </a:r>
            <a:r>
              <a:rPr lang="en-US" dirty="0"/>
              <a:t>Corpus(Plural :Corpora) is the collection of text </a:t>
            </a:r>
            <a:r>
              <a:rPr lang="en-US" dirty="0" err="1"/>
              <a:t>eg</a:t>
            </a:r>
            <a:r>
              <a:rPr lang="en-US" dirty="0"/>
              <a:t>: collection of movie reviews, comments collection, collection of articles. This is usually the dataset we have at hand.</a:t>
            </a:r>
          </a:p>
          <a:p>
            <a:pPr>
              <a:buFont typeface="Wingdings" panose="05000000000000000000" pitchFamily="2" charset="2"/>
              <a:buChar char="Ø"/>
            </a:pPr>
            <a:r>
              <a:rPr lang="en-US" b="1" dirty="0"/>
              <a:t> Documents : </a:t>
            </a:r>
            <a:r>
              <a:rPr lang="en-US" dirty="0"/>
              <a:t>Documents is one unit in the corpus. It can be one comment in a collection of comments or one article in a collection of articles. Therefore, a collection of documents make up a corpus.</a:t>
            </a:r>
          </a:p>
          <a:p>
            <a:pPr>
              <a:buFont typeface="Wingdings" panose="05000000000000000000" pitchFamily="2" charset="2"/>
              <a:buChar char="Ø"/>
            </a:pPr>
            <a:r>
              <a:rPr lang="en-US" dirty="0"/>
              <a:t> </a:t>
            </a:r>
            <a:r>
              <a:rPr lang="en-US" b="1" dirty="0"/>
              <a:t>Tokens and Tokenization</a:t>
            </a:r>
            <a:r>
              <a:rPr lang="en-US" dirty="0"/>
              <a:t>: tokenization is, generally, an early step in the NLP process, a step which splits longer strings of text into smaller pieces, or tokens. Larger chunks of text can be tokenized into sentences, sentences can be tokenized into words, etc. Further processing is generally performed after a piece of text has been appropriately tokenized.</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357172894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753</TotalTime>
  <Words>1683</Words>
  <Application>Microsoft Office PowerPoint</Application>
  <PresentationFormat>Widescreen</PresentationFormat>
  <Paragraphs>89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 Pro Cond Light</vt:lpstr>
      <vt:lpstr>IBM Plex Sans</vt:lpstr>
      <vt:lpstr>Speak Pro</vt:lpstr>
      <vt:lpstr>Wingdings</vt:lpstr>
      <vt:lpstr>RetrospectVTI</vt:lpstr>
      <vt:lpstr>Short Intro to NLP</vt:lpstr>
      <vt:lpstr>What is NLP and some Applications</vt:lpstr>
      <vt:lpstr>Definition of Natural Language</vt:lpstr>
      <vt:lpstr>Few Applications of NLP</vt:lpstr>
      <vt:lpstr>Few Applications of NLP - Continued</vt:lpstr>
      <vt:lpstr>NLP Tasks</vt:lpstr>
      <vt:lpstr>Some Basic Terminologies</vt:lpstr>
      <vt:lpstr>Before we dive into NLP methods we need first get familiar with some terms</vt:lpstr>
      <vt:lpstr>Basic Terms - Continued</vt:lpstr>
      <vt:lpstr>Basic Terms - Continued</vt:lpstr>
      <vt:lpstr>Basic Terms - Continued</vt:lpstr>
      <vt:lpstr>Basic Terms - Continued</vt:lpstr>
      <vt:lpstr>NLP modeling can be categorized as 2 types</vt:lpstr>
      <vt:lpstr>What is Representational Learning?</vt:lpstr>
      <vt:lpstr>Example of BoW demo</vt:lpstr>
      <vt:lpstr>Resource to learn TF-IDF</vt:lpstr>
      <vt:lpstr>Word2Vec</vt:lpstr>
      <vt:lpstr>Word2Vec -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Menan Velayuthan</cp:lastModifiedBy>
  <cp:revision>9</cp:revision>
  <dcterms:created xsi:type="dcterms:W3CDTF">2022-09-23T08:39:07Z</dcterms:created>
  <dcterms:modified xsi:type="dcterms:W3CDTF">2022-09-25T09:12:29Z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