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37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67551-2669-3EAE-8EF8-0F8FE96AC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53F08-1BC0-3C3B-282C-327A2BD44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6B969-5A71-90CC-3873-8069B437D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DDCB-1441-4502-B179-A29CD80458CB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6414F-1262-51E4-B2E9-071A33D0C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C5FC4-ADE3-303A-D49A-4D73AA0FF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5082-DB3A-453C-912C-B6F5496FC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28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D7FB8-E71E-C1ED-72F9-4B848C93D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43796-8CB1-0CD3-69EB-06C0C0B73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0E94D-557A-D5C5-AB5F-BCC66139D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DDCB-1441-4502-B179-A29CD80458CB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B5DA1-4FBB-6EC3-CC8C-7F2F20D9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9BB31-FA10-65E9-6971-0C0FB415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5082-DB3A-453C-912C-B6F5496FC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73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239CD5-C355-60B0-6B4F-61EF7BBF54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3D301-9428-A58B-F357-C41E90D44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FEDBE-5664-7BEC-EDBD-E90D83284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DDCB-1441-4502-B179-A29CD80458CB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F3556-21CD-C5E0-5942-2395EE0B7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C8E5E-EF33-926D-FF58-D595ACD7E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5082-DB3A-453C-912C-B6F5496FC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32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927CD-688C-831F-D13A-3B5DB8C83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A2D0D-55B3-CF1D-1C09-498DA32BC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97581-3055-906E-5D7E-1F4D5AB7B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DDCB-1441-4502-B179-A29CD80458CB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0FB8A-B994-F226-5E5D-27A47D71B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F0125-5E36-72D4-36D1-4B3FDC9D0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5082-DB3A-453C-912C-B6F5496FC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0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55A12-158D-1276-757C-4A2B64A62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A7F44-10CD-9F9D-D439-EA2FE8552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68BDB-0400-96F7-ABA9-D37F0DA3E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DDCB-1441-4502-B179-A29CD80458CB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A5D33-8118-F471-E22A-D56E0CBCF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41772-D6E5-719D-BD5D-8C957E0A5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5082-DB3A-453C-912C-B6F5496FC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95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0A863-6BFB-3AA2-C936-BA1659F4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02E55-62DE-D578-90AA-B710347C5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673ED6-23C6-50C9-2526-9D62EE86C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938C0-B385-FEC1-AA91-A581F1011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DDCB-1441-4502-B179-A29CD80458CB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3FEF2-4F3B-CDB6-E36A-DE3B2A0F2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7AEA0-655F-8D77-0F0D-A36F192DE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5082-DB3A-453C-912C-B6F5496FC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31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4BBE5-4180-0530-488E-C9C844C94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DFC89-82EA-D8CB-E9A1-84BB6AB37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36D958-3FCB-D72E-5597-63F3A238C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93772-4C26-B49F-68B8-0E6C9248F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15DFE1-2756-D932-B5BF-53807A9EFF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FEAA5A-2DB5-7AB3-24F5-621011D0A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DDCB-1441-4502-B179-A29CD80458CB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425AF8-0F28-ADC8-FEE1-02844EF4F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1916FE-5FC3-A211-8DBD-153BB4E95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5082-DB3A-453C-912C-B6F5496FC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57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7F68-B38B-B815-FDD2-2C21F640C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B5CE47-5903-9901-6869-4EF02DC7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DDCB-1441-4502-B179-A29CD80458CB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372B95-EC55-6048-3A85-3C8A4B34D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FA8336-57D5-7CD0-8536-1C32DBDAD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5082-DB3A-453C-912C-B6F5496FC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12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32F117-1ABD-C147-02A9-94BEE2749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DDCB-1441-4502-B179-A29CD80458CB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2DCC22-9E49-4660-B99B-6005CC5FA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A7FE7-0AE9-5465-6FF6-65DB0A6A7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5082-DB3A-453C-912C-B6F5496FC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2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B3F9A-AB36-20D0-0DC8-785FCDF77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9ADA6-4C43-5534-0653-9D6E1E256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7CBF34-FC68-9343-510F-CA36BCE6B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CB4E5-B378-81A6-58F4-3B8A5722E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DDCB-1441-4502-B179-A29CD80458CB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62F5B-4F22-2DB1-1F43-36E5F43AB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35B08-E251-F762-1964-8A366248E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5082-DB3A-453C-912C-B6F5496FC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80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FE474-7D6F-63BA-4E8D-3BF8059B4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6D4B49-2A73-D408-0AA7-D59188731D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3D24BC-345B-F35B-517A-E9AA0B46F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25CBF-AC26-3AFD-A6D5-26BA68E49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DDCB-1441-4502-B179-A29CD80458CB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02146-28F3-61A2-C25A-3A3B5CA22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CD8E0-8576-46F1-6957-2B3E3D64A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5082-DB3A-453C-912C-B6F5496FC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5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ED0D84-DB9F-F200-A6A3-21FEB0BE9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FD244-A4B8-5DAD-E97D-BA60F6B91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2B87B-8E10-D02F-36FB-37FD933C67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6DDCB-1441-4502-B179-A29CD80458CB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326FD-57DF-9BA7-8419-17D5AFA660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1A766-CE31-0A5F-CC79-EE9480A20C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B5082-DB3A-453C-912C-B6F5496FC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DCBB0-9FF1-A75E-FDA1-C0DE1EDF58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/>
              <a:t>ΕΡΓΑΣΙΑ </a:t>
            </a:r>
            <a:r>
              <a:rPr lang="en-US" dirty="0"/>
              <a:t>MACHINE LEARNING</a:t>
            </a:r>
            <a:br>
              <a:rPr lang="en-US" dirty="0"/>
            </a:br>
            <a:r>
              <a:rPr lang="en-US" dirty="0"/>
              <a:t>DIABETES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7A7292-720D-DC5A-49AD-1F8D120F35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ONOMA: </a:t>
            </a:r>
            <a:r>
              <a:rPr lang="el-GR" dirty="0"/>
              <a:t>ΜΕΡΑΝΤΖΗΣ ΒΑΣΙΛΕΙΟΣ</a:t>
            </a:r>
          </a:p>
          <a:p>
            <a:r>
              <a:rPr lang="el-GR" dirty="0"/>
              <a:t>Α.Μ: ΜΤΝ2209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082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19621-B9A1-E035-33B3-859B8506D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 (SVM)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2E28B-D426-8447-5674-45373FDAE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 SVM Hyperparameters: {'C': 1, 'gamma': 'scale', 'kernel': 'poly'}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715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A8BCD-E359-B844-5800-0D7672E6B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Hyperparameter tuning (</a:t>
            </a:r>
            <a:r>
              <a:rPr lang="en-US" sz="4000" dirty="0" err="1"/>
              <a:t>XGBoost</a:t>
            </a:r>
            <a:r>
              <a:rPr lang="en-US" sz="4000" dirty="0"/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graph with colorful bars&#10;&#10;Description automatically generated with medium confidence">
            <a:extLst>
              <a:ext uri="{FF2B5EF4-FFF2-40B4-BE49-F238E27FC236}">
                <a16:creationId xmlns:a16="http://schemas.microsoft.com/office/drawing/2014/main" id="{772765EC-C22E-C70C-CC10-D430FA108C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1875"/>
          <a:stretch/>
        </p:blipFill>
        <p:spPr bwMode="auto">
          <a:xfrm>
            <a:off x="908304" y="2478024"/>
            <a:ext cx="6009855" cy="3694176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36F5C-8962-A83A-5E8D-B9227983F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 Gradient Boosting Hyperparameters: {'</a:t>
            </a: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learning_rate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': 0.01, '</a:t>
            </a: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max_depth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': 5, '</a:t>
            </a: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n_estimators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': 200, 'subsample': 0.9}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70356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A1015F-FF73-7417-A51D-D133B63AE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Hyperparameter tuning (LightGBM)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B39A7A05-66A5-F665-4B7F-1C0F58883B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1875"/>
          <a:stretch/>
        </p:blipFill>
        <p:spPr bwMode="auto">
          <a:xfrm>
            <a:off x="908304" y="2478024"/>
            <a:ext cx="6009855" cy="3694176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4A47F-1258-E8F7-0F78-541671445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 </a:t>
            </a: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LightGBM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Hyperparameters: {'</a:t>
            </a: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learning_rate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': 0.01, '</a:t>
            </a: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max_depth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': 3, '</a:t>
            </a: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n_estimators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': 500, 'subsample': 0.8}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84288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7ADE-FDCC-85FC-50F7-0810F0B5E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Σύγκριση </a:t>
            </a:r>
            <a:r>
              <a:rPr lang="en-US" dirty="0"/>
              <a:t>tuned </a:t>
            </a:r>
            <a:r>
              <a:rPr lang="el-GR" dirty="0"/>
              <a:t>Μοντέλων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86B79-4F4A-C901-94AB-70DA7CF36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Tuned RF: 0.893284 (0.029911)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Tuned SVM: 0.862013 (0.034359)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1386840" algn="l"/>
              </a:tabLst>
            </a:pPr>
            <a:r>
              <a:rPr lang="en-US" sz="1800" kern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Tuned XGB: 0.897180 (0.025500)</a:t>
            </a:r>
            <a:r>
              <a:rPr lang="en-US" sz="1800" kern="10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Tuned </a:t>
            </a:r>
            <a:r>
              <a:rPr lang="en-US" sz="1800" kern="10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LightGBM</a:t>
            </a:r>
            <a:r>
              <a:rPr lang="en-US" sz="1800" kern="10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0.898462 (0.024425)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DA0543BA-BEAC-F5BD-0ABE-984CEF954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922" y="1825625"/>
            <a:ext cx="6404113" cy="44373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0881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62583-916C-7511-4911-CDE73E86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Σχόλια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F18C4-7D6E-76B0-6581-7CABD1546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Την καλύτερη απόδοση είχε ο </a:t>
            </a:r>
            <a:r>
              <a:rPr lang="en-US" dirty="0" err="1"/>
              <a:t>LightGBM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5723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B9B83-C488-F740-601C-EA06E6C8B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03561"/>
          </a:xfrm>
        </p:spPr>
        <p:txBody>
          <a:bodyPr/>
          <a:lstStyle/>
          <a:p>
            <a:pPr algn="ctr"/>
            <a:r>
              <a:rPr lang="el-GR" dirty="0"/>
              <a:t>ΕΥΧΑΡΙΣΤΩ ΠΟΛΥ ΓΙΑ ΤΟΝ ΧΡΟΝΟ ΣΑΣ!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C4829-B412-EE04-D199-97C94B89D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82491"/>
            <a:ext cx="10515600" cy="394472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275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F983B-A678-2C5E-AF8F-905DB121B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3FDC-B44C-0554-EFAA-9F2EA50A4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columns</a:t>
            </a:r>
            <a:r>
              <a:rPr lang="el-GR" sz="1800" kern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kern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el-GR" sz="1800" kern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 </a:t>
            </a:r>
            <a:r>
              <a:rPr lang="en-US" sz="1800" kern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el-GR" sz="1800" kern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l-GR" sz="1800" kern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  Column                    Non-Null Count  </a:t>
            </a:r>
            <a:r>
              <a:rPr lang="en-US" sz="1800" kern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sz="1800" kern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---  ------                    --------------  ----- 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   Pregnancies               768 non-null    int64 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  Glucose                   768 non-null    int64 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   </a:t>
            </a:r>
            <a:r>
              <a:rPr lang="en-US" sz="1800" kern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BloodPressure</a:t>
            </a:r>
            <a:r>
              <a:rPr lang="en-US" sz="1800" kern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768 non-null    int64 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   </a:t>
            </a:r>
            <a:r>
              <a:rPr lang="en-US" sz="1800" kern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SkinThickness</a:t>
            </a:r>
            <a:r>
              <a:rPr lang="en-US" sz="1800" kern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768 non-null    int64 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   Insulin                   768 non-null    int64 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   BMI                       768 non-null    float64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   </a:t>
            </a:r>
            <a:r>
              <a:rPr lang="en-US" sz="1800" kern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DiabetesPedigreeFunction</a:t>
            </a:r>
            <a:r>
              <a:rPr lang="en-US" sz="1800" kern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768 non-null    float64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7   Age                       768 non-null    int64 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8   Outcome                   768 non-null    int64 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19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85A83-A144-7BA1-25FD-6E5B5EDE3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 Exploratory Data Analysis [1/3]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E1DE7E-B74B-8D55-D0E5-4BF9064D1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359" y="2488913"/>
            <a:ext cx="7407282" cy="30247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5232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0DE75-D63F-46DD-0858-863AD957C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 Exploratory Data Analysis [2/3]</a:t>
            </a:r>
            <a:endParaRPr lang="en-US" dirty="0"/>
          </a:p>
        </p:txBody>
      </p:sp>
      <p:pic>
        <p:nvPicPr>
          <p:cNvPr id="4" name="Content Placeholder 3" descr="A blue and orange pie chart&#10;&#10;Description automatically generated">
            <a:extLst>
              <a:ext uri="{FF2B5EF4-FFF2-40B4-BE49-F238E27FC236}">
                <a16:creationId xmlns:a16="http://schemas.microsoft.com/office/drawing/2014/main" id="{AD1620F5-6F48-9169-3E91-5208213E0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351" y="1825625"/>
            <a:ext cx="8721297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1499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98475-B2D0-B052-CBE6-ABE5A6B19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8612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 Exploratory Data Analysis [3/3]</a:t>
            </a:r>
            <a:endParaRPr lang="en-US" dirty="0"/>
          </a:p>
        </p:txBody>
      </p:sp>
      <p:pic>
        <p:nvPicPr>
          <p:cNvPr id="4" name="Content Placeholder 3" descr="A screenshot of a computer generated image&#10;&#10;Description automatically generated">
            <a:extLst>
              <a:ext uri="{FF2B5EF4-FFF2-40B4-BE49-F238E27FC236}">
                <a16:creationId xmlns:a16="http://schemas.microsoft.com/office/drawing/2014/main" id="{89A7F56C-2C78-0DF2-0B09-60070B1FE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72" y="1149530"/>
            <a:ext cx="9579428" cy="53433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2463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390AE-D575-7D0C-AA5C-58087A140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E5463-D54A-2767-ED3C-A0DDEF5F7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Missing Values: </a:t>
            </a:r>
            <a:r>
              <a:rPr lang="el-G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Στις τιμές που λείπουν δόθηκαν η μέση τιμή  των ατόμων που δεν έχουν διαβήτη (τιμή 0) και η μέση τιμή των ατόμων που έχουν διαβήτη (τιμή 1) ανάλογα με την κατηγορία στην οποία ανήκει η τιμή που λείπει και το χαρακτηριστικό στο οποίο αναφέρεται.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Αντιμετώπιση των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Outliers: 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Έγινε εντοπισμός των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outliers 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με βάση το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IQR 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και ύστερα έγινε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suppress 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των τιμών των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outliers 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στο 25% και στο 75% των τιμών των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86840" algn="l"/>
              </a:tabLst>
            </a:pP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Δημιουργία Κατηγορηματικών Μεταβλητών: </a:t>
            </a:r>
            <a:r>
              <a:rPr lang="el-G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Οι μεταβλητές που δημιουργήθηκαν είναι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  <a:tabLst>
                <a:tab pos="1386840" algn="l"/>
              </a:tabLst>
            </a:pPr>
            <a:r>
              <a:rPr lang="el-G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Με βάση τα επίπεδα ΒΜΙ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["Underweight", "Normal", "Overweight", "Obesity 1", "Obesity 2", "Obesity 3"]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  <a:tabLst>
                <a:tab pos="1386840" algn="l"/>
              </a:tabLst>
            </a:pPr>
            <a:r>
              <a:rPr lang="el-G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Με βάση τα επίπεδα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Insulin</a:t>
            </a:r>
            <a:r>
              <a:rPr lang="el-G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["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Abnormal</a:t>
            </a:r>
            <a:r>
              <a:rPr lang="el-G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 "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Normal</a:t>
            </a:r>
            <a:r>
              <a:rPr lang="el-G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"]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  <a:tabLst>
                <a:tab pos="1386840" algn="l"/>
              </a:tabLst>
            </a:pPr>
            <a:r>
              <a:rPr lang="el-G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Με βάση τα επίπεδα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Glucose</a:t>
            </a:r>
            <a:r>
              <a:rPr lang="el-G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['NewGlucose_Low','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NewGlucose_Normal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', '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NewGlucose_Overweight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']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Standardization</a:t>
            </a:r>
            <a:r>
              <a:rPr lang="el-G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Ως μέθοδος για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standardization 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χρησιμοποιήθηκε ο </a:t>
            </a:r>
            <a:r>
              <a:rPr lang="el-G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RobustScaler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57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ED51F-DA46-FE9E-D11A-AB994E3A5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Εκπαίδευση Μοντέλων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3B97A-D9AE-33E8-9017-70F0FB834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86840" algn="l"/>
              </a:tabLst>
            </a:pPr>
            <a:r>
              <a:rPr lang="el-G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Τα μοντέλα που χρησιμοποιήθηκαν στην παρούσα εργασία είναι: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tabLst>
                <a:tab pos="138684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Logistic Regression (LR)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tabLst>
                <a:tab pos="138684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K-Nearest Neighbors (KNN)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tabLst>
                <a:tab pos="138684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Decision Tree (CART)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tabLst>
                <a:tab pos="138684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 (RF)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tabLst>
                <a:tab pos="138684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Support Vector Machine (SVM)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  <a:tabLst>
                <a:tab pos="138684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Extreme Gradient Boosting 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XGBoost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l-GR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  <a:tabLst>
                <a:tab pos="138684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Light Gradient Boosting Machine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LightGBM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86840" algn="l"/>
              </a:tabLst>
            </a:pPr>
            <a:r>
              <a:rPr lang="el-G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Ε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valuation 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των μοντέλων με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default 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τιμές παραμέτρων με την τεχνική K-</a:t>
            </a:r>
            <a:r>
              <a:rPr lang="el-G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fold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cross-validation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για 10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folds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8684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Hyperparameter tuning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για τα μοντέλα 4 ως 7 (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SVM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XGBoost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LightGBM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86840" algn="l"/>
              </a:tabLst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Evaluation </a:t>
            </a:r>
            <a:r>
              <a:rPr lang="el-G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των </a:t>
            </a: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tuned </a:t>
            </a:r>
            <a:r>
              <a:rPr lang="el-G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μοντέλων</a:t>
            </a:r>
          </a:p>
        </p:txBody>
      </p:sp>
    </p:spTree>
    <p:extLst>
      <p:ext uri="{BB962C8B-B14F-4D97-AF65-F5344CB8AC3E}">
        <p14:creationId xmlns:p14="http://schemas.microsoft.com/office/powerpoint/2010/main" val="4158935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A3686-7616-5F75-8E4A-E7296AEF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Σύγκριση Αλγορίθμων</a:t>
            </a:r>
            <a:endParaRPr lang="en-US" dirty="0"/>
          </a:p>
        </p:txBody>
      </p:sp>
      <p:pic>
        <p:nvPicPr>
          <p:cNvPr id="4" name="Content Placeholder 3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E4B1F1B6-A04C-1BB7-C732-64872B3BB8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010" y="1557268"/>
            <a:ext cx="5828790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204DC1-7F55-46D3-EAC0-40CAB6E5CC4B}"/>
              </a:ext>
            </a:extLst>
          </p:cNvPr>
          <p:cNvSpPr txBox="1"/>
          <p:nvPr/>
        </p:nvSpPr>
        <p:spPr>
          <a:xfrm>
            <a:off x="950061" y="2113773"/>
            <a:ext cx="4336041" cy="2195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el-GR" sz="1800" kern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0.847573 (0.031772)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KNN: 0.848941 (0.029811)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CART: 0.841217 (0.038675)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RF: 0.880246 (0.039730)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SVM: 0.855366 (0.041303)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86840" algn="l"/>
              </a:tabLst>
            </a:pPr>
            <a:r>
              <a:rPr lang="en-US" sz="1800" kern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XGB: 0.876384 (0.023083)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                                     </a:t>
            </a:r>
            <a:r>
              <a:rPr lang="en-US" sz="1800" kern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US" sz="1800" kern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0.884176 (0.025405)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315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A7740-CB04-CA83-ED90-B62ADB43F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Hyperparameter tuning (Random Forest)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64C2963A-D7E5-7F46-83A2-0FE4E04AD4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044"/>
          <a:stretch/>
        </p:blipFill>
        <p:spPr bwMode="auto">
          <a:xfrm>
            <a:off x="908304" y="2478024"/>
            <a:ext cx="6009855" cy="3694176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C97C1-1B29-C9BE-6F11-B686B2144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 RF Hyperparameters: {'max_depth': 8, 'max_features': 7, 'min_samples_split': 10, 'n_estimators': 200}</a:t>
            </a:r>
          </a:p>
          <a:p>
            <a:pPr marL="0" indent="0">
              <a:buNone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797014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568</Words>
  <Application>Microsoft Office PowerPoint</Application>
  <PresentationFormat>Widescreen</PresentationFormat>
  <Paragraphs>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Office Theme</vt:lpstr>
      <vt:lpstr>ΕΡΓΑΣΙΑ MACHINE LEARNING DIABETES CLASSIFICATION</vt:lpstr>
      <vt:lpstr>DATASET</vt:lpstr>
      <vt:lpstr>Basic Exploratory Data Analysis [1/3]</vt:lpstr>
      <vt:lpstr>Basic Exploratory Data Analysis [2/3]</vt:lpstr>
      <vt:lpstr>Basic Exploratory Data Analysis [3/3]</vt:lpstr>
      <vt:lpstr>DATA PREPROCESSING</vt:lpstr>
      <vt:lpstr>Εκπαίδευση Μοντέλων</vt:lpstr>
      <vt:lpstr>Σύγκριση Αλγορίθμων</vt:lpstr>
      <vt:lpstr>Hyperparameter tuning (Random Forest)</vt:lpstr>
      <vt:lpstr>Hyperparameter tuning (SVM)</vt:lpstr>
      <vt:lpstr>Hyperparameter tuning (XGBoost)</vt:lpstr>
      <vt:lpstr>Hyperparameter tuning (LightGBM)</vt:lpstr>
      <vt:lpstr>Σύγκριση tuned Μοντέλων</vt:lpstr>
      <vt:lpstr>Σχόλια</vt:lpstr>
      <vt:lpstr>ΕΥΧΑΡΙΣΤΩ ΠΟΛΥ ΓΙΑ ΤΟΝ ΧΡΟΝΟ ΣΑΣ!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ΕΡΓΑΣΙΑ MACHINE LEARNING DIABETES CLASSIFICATION</dc:title>
  <dc:creator>VASILEIOS MERANTZIS</dc:creator>
  <cp:lastModifiedBy>VASILEIOS MERANTZIS</cp:lastModifiedBy>
  <cp:revision>1</cp:revision>
  <dcterms:created xsi:type="dcterms:W3CDTF">2023-10-14T01:33:22Z</dcterms:created>
  <dcterms:modified xsi:type="dcterms:W3CDTF">2023-10-14T03:42:36Z</dcterms:modified>
</cp:coreProperties>
</file>