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BBAC-95F9-4495-462E-FEF703E67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4EEA0-1ADC-AB19-CF1C-19D06816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F7BD-AA7D-DA0F-599E-32BD3F56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98ED-1428-37E6-2346-8205F213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D1F-BA33-1DC3-2FE2-78403FA5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027B-22F0-ABB8-A161-A2CCEDA7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87472-A2BD-E1DE-49A1-232CAC94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F021-6AAD-1AAC-DCCD-60FF88A8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EC64-9B63-4355-EA78-E5043EB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B1C4-0A8A-F266-73EA-179D833E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12722-3B05-AF99-3975-176479AE6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FAC66-0E5F-90F4-31EA-E04255D8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980F-54E3-3BA2-F115-DE2B7BF3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07D8-8379-F2DC-0A11-A0A0E43B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5449-268C-6F7E-80E0-9BDC992F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0802-BA9E-2AAF-A700-CEED5575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8583-050F-C7A1-2388-996D414D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FB70-339C-ADC3-72A5-3214B305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4F84-E0C5-673E-8CED-C6D5E135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6795-E2C1-18A7-F713-D1E825D9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683-F93C-5770-85C8-B9BE6308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B9DF8-FB55-881A-16ED-CD649F09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3B2F-78AA-C36A-C30A-D3323A26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6DC8-F298-0370-6C4D-3350E904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32BD-9AA3-E9D2-B932-9C1B5FB8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DE8A-3F1D-8F2F-F6EE-786C8420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541A-D14E-2E54-D034-EACCFE441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35FB7-B2D7-A2D0-C40B-5677380A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102BA-E7EF-EE08-21AD-8A753066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6542-40C1-1F89-E095-618B14A4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4C7A-B2AE-7C90-06E5-67317898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3085-7DF1-BEC8-FF80-32C68852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604F-8083-AAA6-3BE5-24220C432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AE7F-4398-32CB-C38D-895AA037E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98AC8-EC97-6FE1-DF8D-435C194D2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25B46-E4EB-E487-1D41-490896481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AA09-14D8-D340-9805-5617262A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85E57-1E93-C0ED-A73E-CAB074DF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60553-D62B-3F3E-BA86-D4D6C5C8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CD0C-6598-9DF6-B723-23FAB51B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0D50E-0FFE-8091-C29F-91B24813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FAC0C-E726-F0FD-0A5C-59FC67E5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7B1CD-C75E-34AC-2CED-485A7B5B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CC40F-1867-FD16-045F-EBAA9513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B5F5-B9F3-D859-4243-FCE3758F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7ED4F-CE33-57AF-108A-FEF7FDF9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6954-66A1-CDEC-17BA-9FC738EB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3F71-B3CE-52E6-2763-3DDFAEA3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96D29-25CE-1E8E-91B4-02E4D5FD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D729-E0D3-743B-B8EC-B82FA257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BA7B-2D3C-5033-4890-AC6126A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A8F05-21D4-CD09-B403-C78CF5F5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510-E61F-B881-C2FF-42648A35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0A68D-E4F8-320E-6B80-BF91F2E30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83AD8-D3D7-8F13-677F-AE8D1AB1B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19614-AFB0-5D19-41CE-A701CDEB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2660-B7B7-8E4B-DE37-14F6F092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98D9B-F8F6-C51E-2104-9000AE66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2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F8D70-1560-A723-405D-1AD581FB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C356-5E06-0F1E-C2CE-220B7EA7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EAE4-68BD-547C-6021-95F6FD099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28DA-3844-48C6-A18C-A8401AE703A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C914-5934-BE63-D9A9-DA40C3E91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BA5E-ABB0-CF64-8620-B1AC5E877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4800-0F8A-48D9-8A95-F030271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5147745-9C19-606B-83DE-C808E2699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67ECF-826B-BB60-3AC6-CCDDCDCB0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E</a:t>
            </a:r>
            <a:r>
              <a:rPr lang="el-GR" sz="4400">
                <a:solidFill>
                  <a:schemeClr val="bg1"/>
                </a:solidFill>
              </a:rPr>
              <a:t>ΡΓΑΣΙΑ </a:t>
            </a:r>
            <a:r>
              <a:rPr lang="en-US" sz="4400">
                <a:solidFill>
                  <a:schemeClr val="bg1"/>
                </a:solidFill>
              </a:rPr>
              <a:t>DEEP LEARNING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SATELLITE IMAGES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10A2-40A9-4155-D024-A099606D7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ONOMA: </a:t>
            </a:r>
            <a:r>
              <a:rPr lang="el-GR" sz="2000">
                <a:solidFill>
                  <a:schemeClr val="bg1"/>
                </a:solidFill>
              </a:rPr>
              <a:t>ΜΕΡΑΝΤΖΗΣ ΒΑΣΙΛΕΙΟΣ</a:t>
            </a:r>
          </a:p>
          <a:p>
            <a:pPr algn="l"/>
            <a:r>
              <a:rPr lang="el-GR" sz="2000">
                <a:solidFill>
                  <a:schemeClr val="bg1"/>
                </a:solidFill>
              </a:rPr>
              <a:t>Α.Μ: ΜΤΝ2209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30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CDF54-DA5F-9608-CC70-1EE8591D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2o Setup (Training Results)</a:t>
            </a:r>
          </a:p>
        </p:txBody>
      </p:sp>
      <p:pic>
        <p:nvPicPr>
          <p:cNvPr id="4" name="Content Placeholder 3" descr="A graph of a person and person&#10;&#10;Description automatically generated with medium confidence">
            <a:extLst>
              <a:ext uri="{FF2B5EF4-FFF2-40B4-BE49-F238E27FC236}">
                <a16:creationId xmlns:a16="http://schemas.microsoft.com/office/drawing/2014/main" id="{7EBBFE91-6D0D-C6CE-ACFB-2FCA8CB1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337487"/>
            <a:ext cx="11327549" cy="3709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99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D68B3-D946-D54E-2273-F03F6173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2o Setup (Test Results)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690CB-E26A-B5C5-DDF3-24FE3147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461050"/>
            <a:ext cx="5131088" cy="1438389"/>
          </a:xfrm>
          <a:prstGeom prst="rect">
            <a:avLst/>
          </a:prstGeom>
        </p:spPr>
      </p:pic>
      <p:pic>
        <p:nvPicPr>
          <p:cNvPr id="4" name="Content Placeholder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BDD8272-5908-1CE6-8587-F256C21FB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4802199" cy="3997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171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20C7A-EDFF-1337-5EB5-C844D36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Σχόλια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1967-730C-1453-1714-EFD4A8C4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Την καλύτερη απόδοση με διαφορά έδειξε το μοντέλο στο 1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setup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του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Transfer Learning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Στα γραφήματα για το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loss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και το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accuracy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για το 2ο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setup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παρατηρείται κάτι ασυνήθιστο. Το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accuracy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κατά το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training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να είναι μικρότερο από το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validation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αντίστροφο συμβαίνει για το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loss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Πιθανές αιτίες: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leakage, overfitting.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Και για τα 2 μοντέλα τα περισσότερα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misclassifications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αφορούν την 4η κλάση, τα δείγματα της οποίας γίνονται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misclassified </a:t>
            </a:r>
            <a:r>
              <a:rPr lang="el-GR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στην 3</a:t>
            </a: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4637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FBDB-071A-6ED4-D92F-D9287953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ΕΥΧΑΡΙΣΤΩ ΠΟΛΎ ΓΙΑ ΤΟΝ ΧΡΟΝΟ ΣΑΣ!</a:t>
            </a:r>
          </a:p>
        </p:txBody>
      </p:sp>
    </p:spTree>
    <p:extLst>
      <p:ext uri="{BB962C8B-B14F-4D97-AF65-F5344CB8AC3E}">
        <p14:creationId xmlns:p14="http://schemas.microsoft.com/office/powerpoint/2010/main" val="12219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DF6F-D87D-560B-A1B1-C7F1ED0A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Πληροφορίες για το </a:t>
            </a: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AEAC-84C2-8101-B3A0-CA94D492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dataset </a:t>
            </a:r>
            <a:r>
              <a:rPr lang="el-GR" dirty="0"/>
              <a:t>περιέχει 5631 δορυφορικές εικόνες που αντιστοιχούν σε 4 κλάσεις  (</a:t>
            </a:r>
            <a:r>
              <a:rPr lang="en-US" dirty="0"/>
              <a:t>water</a:t>
            </a:r>
            <a:r>
              <a:rPr lang="el-GR" dirty="0"/>
              <a:t>: </a:t>
            </a:r>
            <a:r>
              <a:rPr lang="en-US" dirty="0"/>
              <a:t>1500</a:t>
            </a:r>
            <a:r>
              <a:rPr lang="el-GR" dirty="0"/>
              <a:t>, </a:t>
            </a:r>
            <a:r>
              <a:rPr lang="en-US" dirty="0"/>
              <a:t>cloudy</a:t>
            </a:r>
            <a:r>
              <a:rPr lang="el-GR" dirty="0"/>
              <a:t>: </a:t>
            </a:r>
            <a:r>
              <a:rPr lang="en-US" dirty="0"/>
              <a:t>1500</a:t>
            </a:r>
            <a:r>
              <a:rPr lang="el-GR" dirty="0"/>
              <a:t>, </a:t>
            </a:r>
            <a:r>
              <a:rPr lang="en-US" dirty="0" err="1"/>
              <a:t>green_area</a:t>
            </a:r>
            <a:r>
              <a:rPr lang="el-GR" dirty="0"/>
              <a:t>: </a:t>
            </a:r>
            <a:r>
              <a:rPr lang="en-US" dirty="0"/>
              <a:t>1500</a:t>
            </a:r>
            <a:r>
              <a:rPr lang="el-GR" dirty="0"/>
              <a:t>, </a:t>
            </a:r>
            <a:r>
              <a:rPr lang="en-US" dirty="0"/>
              <a:t>desert</a:t>
            </a:r>
            <a:r>
              <a:rPr lang="el-GR" dirty="0"/>
              <a:t>: </a:t>
            </a:r>
            <a:r>
              <a:rPr lang="en-US" dirty="0"/>
              <a:t>1131</a:t>
            </a:r>
            <a:r>
              <a:rPr lang="el-GR" dirty="0"/>
              <a:t>)</a:t>
            </a: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blue and a grey square&#10;&#10;Description automatically generated">
            <a:extLst>
              <a:ext uri="{FF2B5EF4-FFF2-40B4-BE49-F238E27FC236}">
                <a16:creationId xmlns:a16="http://schemas.microsoft.com/office/drawing/2014/main" id="{641DA6CC-EB86-FC7E-E6D0-947D7B40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6411"/>
            <a:ext cx="10515600" cy="3095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69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4C3E9-9CAB-E1A9-E2BC-877D03C6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Image Preprocessing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E529-6924-7591-3889-8742B4F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rescale=1.0/255</a:t>
            </a:r>
            <a:endParaRPr lang="el-GR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rotation_range=20</a:t>
            </a:r>
            <a:endParaRPr lang="el-GR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shear_range=0.2</a:t>
            </a:r>
            <a:endParaRPr lang="el-GR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zoom_range=0.2</a:t>
            </a:r>
            <a:endParaRPr lang="el-GR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width_shift_range=0.2</a:t>
            </a:r>
            <a:endParaRPr lang="el-GR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height_shift_range=0.2</a:t>
            </a:r>
            <a:endParaRPr lang="el-GR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vertical_flip=True</a:t>
            </a:r>
            <a:endParaRPr lang="en-US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474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D85-F7D3-2821-190D-8C4D29C8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C1D8-1025-2363-1A3E-087B2935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Loss: Sparse Categorical Cross Entropy</a:t>
            </a:r>
          </a:p>
          <a:p>
            <a:r>
              <a:rPr lang="en-US" dirty="0"/>
              <a:t>Optimizer: Adam</a:t>
            </a:r>
          </a:p>
          <a:p>
            <a:r>
              <a:rPr lang="en-US" dirty="0"/>
              <a:t>Metric: Accuracy</a:t>
            </a:r>
          </a:p>
          <a:p>
            <a:r>
              <a:rPr lang="en-US" dirty="0"/>
              <a:t>Early stopping based on validation loss</a:t>
            </a:r>
          </a:p>
          <a:p>
            <a:r>
              <a:rPr lang="en-US" dirty="0"/>
              <a:t>Reduce learning rate based on accuracy with patience 3 epochs</a:t>
            </a:r>
          </a:p>
        </p:txBody>
      </p:sp>
    </p:spTree>
    <p:extLst>
      <p:ext uri="{BB962C8B-B14F-4D97-AF65-F5344CB8AC3E}">
        <p14:creationId xmlns:p14="http://schemas.microsoft.com/office/powerpoint/2010/main" val="115339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4978C-F0F5-E116-4FBF-1057D3E4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ΠΕΡΙΓΡΑΦΗ ΤΩΝ </a:t>
            </a:r>
            <a:r>
              <a:rPr lang="en-US" sz="4000">
                <a:solidFill>
                  <a:srgbClr val="FFFFFF"/>
                </a:solidFill>
              </a:rPr>
              <a:t>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106C-D6EC-2FC5-142C-3BDDE9CF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1o Setup: Transfer Learning</a:t>
            </a:r>
          </a:p>
          <a:p>
            <a:r>
              <a:rPr lang="en-US" sz="2000"/>
              <a:t>2o Setup: Custom Cnn Model</a:t>
            </a:r>
          </a:p>
        </p:txBody>
      </p:sp>
    </p:spTree>
    <p:extLst>
      <p:ext uri="{BB962C8B-B14F-4D97-AF65-F5344CB8AC3E}">
        <p14:creationId xmlns:p14="http://schemas.microsoft.com/office/powerpoint/2010/main" val="75346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8637D-B5D6-5B9B-BD2D-62A26EC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1o Setup (Model)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344B9-F5F4-4EF5-8D10-E7CBF46D1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621" y="1966293"/>
            <a:ext cx="932275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5647-A5B9-D9FE-8960-2A8E172F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1o Setup (Training Results)</a:t>
            </a:r>
          </a:p>
        </p:txBody>
      </p:sp>
      <p:pic>
        <p:nvPicPr>
          <p:cNvPr id="4" name="Content Placeholder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C5578335-25DA-C5C4-F941-2DF459C4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0622"/>
            <a:ext cx="10515600" cy="3449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47DD48-E831-035F-4683-A798F7D04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09616"/>
              </p:ext>
            </p:extLst>
          </p:nvPr>
        </p:nvGraphicFramePr>
        <p:xfrm>
          <a:off x="1533832" y="5112774"/>
          <a:ext cx="9153833" cy="1052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0625">
                  <a:extLst>
                    <a:ext uri="{9D8B030D-6E8A-4147-A177-3AD203B41FA5}">
                      <a16:colId xmlns:a16="http://schemas.microsoft.com/office/drawing/2014/main" val="4002030951"/>
                    </a:ext>
                  </a:extLst>
                </a:gridCol>
                <a:gridCol w="3051604">
                  <a:extLst>
                    <a:ext uri="{9D8B030D-6E8A-4147-A177-3AD203B41FA5}">
                      <a16:colId xmlns:a16="http://schemas.microsoft.com/office/drawing/2014/main" val="1970995688"/>
                    </a:ext>
                  </a:extLst>
                </a:gridCol>
                <a:gridCol w="3051604">
                  <a:extLst>
                    <a:ext uri="{9D8B030D-6E8A-4147-A177-3AD203B41FA5}">
                      <a16:colId xmlns:a16="http://schemas.microsoft.com/office/drawing/2014/main" val="3157141621"/>
                    </a:ext>
                  </a:extLst>
                </a:gridCol>
              </a:tblGrid>
              <a:tr h="350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Train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617061"/>
                  </a:ext>
                </a:extLst>
              </a:tr>
              <a:tr h="350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kern="0" dirty="0">
                          <a:effectLst/>
                        </a:rPr>
                        <a:t>0.022245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kern="0">
                          <a:effectLst/>
                        </a:rPr>
                        <a:t>0.051712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377397"/>
                  </a:ext>
                </a:extLst>
              </a:tr>
              <a:tr h="350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kern="0" dirty="0">
                          <a:effectLst/>
                        </a:rPr>
                        <a:t>0.991415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kern="0" dirty="0">
                          <a:effectLst/>
                        </a:rPr>
                        <a:t>0.986678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258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45CC-C7E8-520F-4FBF-E473928E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1o Setup (Test Results)</a:t>
            </a:r>
            <a:endParaRPr lang="en-US" dirty="0"/>
          </a:p>
        </p:txBody>
      </p:sp>
      <p:pic>
        <p:nvPicPr>
          <p:cNvPr id="4" name="Content Placeholder 3" descr="A graph showing a number of numbers and a number of confusion matrix&#10;&#10;Description automatically generated with medium confidence">
            <a:extLst>
              <a:ext uri="{FF2B5EF4-FFF2-40B4-BE49-F238E27FC236}">
                <a16:creationId xmlns:a16="http://schemas.microsoft.com/office/drawing/2014/main" id="{5AB43F1C-BF98-1B8B-5199-B1F6C9203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0154"/>
            <a:ext cx="522781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4C374-718F-966E-3FFA-32FE69FB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962" y="1690687"/>
            <a:ext cx="5323406" cy="21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1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C2788-03D5-C958-2A73-F2A91BED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2o Setup (Model)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475AE-87E1-720F-023B-20C71B20E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30" y="1966293"/>
            <a:ext cx="83617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5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266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EΡΓΑΣΙΑ DEEP LEARNING SATELLITE IMAGES CLASSIFICATION</vt:lpstr>
      <vt:lpstr>Πληροφορίες για το Dataset</vt:lpstr>
      <vt:lpstr>Image Preprocessing</vt:lpstr>
      <vt:lpstr>Training Parameters</vt:lpstr>
      <vt:lpstr>ΠΕΡΙΓΡΑΦΗ ΤΩΝ SETUPS</vt:lpstr>
      <vt:lpstr>1o Setup (Model)</vt:lpstr>
      <vt:lpstr>1o Setup (Training Results)</vt:lpstr>
      <vt:lpstr>1o Setup (Test Results)</vt:lpstr>
      <vt:lpstr>2o Setup (Model)</vt:lpstr>
      <vt:lpstr>2o Setup (Training Results)</vt:lpstr>
      <vt:lpstr>2o Setup (Test Results)</vt:lpstr>
      <vt:lpstr>Σχόλια</vt:lpstr>
      <vt:lpstr>ΕΥΧΑΡΙΣΤΩ ΠΟΛΎ ΓΙΑ ΤΟΝ ΧΡΟΝΟ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EΡΓΑΣΙΑ DEEP LEARNING SATELLITE IMAGES CLASSIFICATION</dc:title>
  <dc:creator>VASILEIOS MERANTZIS</dc:creator>
  <cp:lastModifiedBy>VASILEIOS MERANTZIS</cp:lastModifiedBy>
  <cp:revision>1</cp:revision>
  <dcterms:created xsi:type="dcterms:W3CDTF">2023-10-14T00:30:50Z</dcterms:created>
  <dcterms:modified xsi:type="dcterms:W3CDTF">2023-10-14T01:42:57Z</dcterms:modified>
</cp:coreProperties>
</file>