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8" r:id="rId2"/>
    <p:sldId id="340" r:id="rId3"/>
    <p:sldId id="339" r:id="rId4"/>
    <p:sldId id="341" r:id="rId5"/>
    <p:sldId id="34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7" autoAdjust="0"/>
    <p:restoredTop sz="94424" autoAdjust="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0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6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8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4644008" y="188640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5364088" y="188640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004048" y="18864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168" name="组合 167"/>
          <p:cNvGrpSpPr/>
          <p:nvPr/>
        </p:nvGrpSpPr>
        <p:grpSpPr>
          <a:xfrm>
            <a:off x="3596819" y="476206"/>
            <a:ext cx="2304256" cy="3873205"/>
            <a:chOff x="3596819" y="476206"/>
            <a:chExt cx="2304256" cy="3873205"/>
          </a:xfrm>
        </p:grpSpPr>
        <p:grpSp>
          <p:nvGrpSpPr>
            <p:cNvPr id="164" name="组合 163"/>
            <p:cNvGrpSpPr/>
            <p:nvPr/>
          </p:nvGrpSpPr>
          <p:grpSpPr>
            <a:xfrm>
              <a:off x="3596819" y="633899"/>
              <a:ext cx="2304256" cy="3715512"/>
              <a:chOff x="9540552" y="2174172"/>
              <a:chExt cx="2304256" cy="3715512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9540552" y="2174172"/>
                <a:ext cx="0" cy="37155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9540552" y="5889683"/>
                <a:ext cx="230425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flipV="1">
                <a:off x="11841605" y="2220269"/>
                <a:ext cx="0" cy="36694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4550415" y="47620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</a:rPr>
                <a:t>栈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6300192" y="503094"/>
            <a:ext cx="2736304" cy="3849310"/>
            <a:chOff x="6300192" y="503094"/>
            <a:chExt cx="2736304" cy="3849310"/>
          </a:xfrm>
        </p:grpSpPr>
        <p:sp>
          <p:nvSpPr>
            <p:cNvPr id="27" name="矩形 26"/>
            <p:cNvSpPr/>
            <p:nvPr/>
          </p:nvSpPr>
          <p:spPr>
            <a:xfrm>
              <a:off x="6300192" y="679996"/>
              <a:ext cx="2736304" cy="367240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308305" y="503094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</a:rPr>
                <a:t>堆</a:t>
              </a: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3690888" y="2060545"/>
            <a:ext cx="2105248" cy="2242303"/>
            <a:chOff x="3690888" y="2060545"/>
            <a:chExt cx="2105248" cy="2242303"/>
          </a:xfrm>
        </p:grpSpPr>
        <p:sp>
          <p:nvSpPr>
            <p:cNvPr id="50" name="矩形 49"/>
            <p:cNvSpPr/>
            <p:nvPr/>
          </p:nvSpPr>
          <p:spPr>
            <a:xfrm>
              <a:off x="3690888" y="2322155"/>
              <a:ext cx="2105248" cy="198069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48477" y="2060545"/>
              <a:ext cx="7521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main</a:t>
              </a:r>
              <a:r>
                <a:rPr lang="zh-CN" altLang="en-US" sz="1100" dirty="0">
                  <a:solidFill>
                    <a:srgbClr val="FF0000"/>
                  </a:solidFill>
                </a:rPr>
                <a:t>方法</a:t>
              </a: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737849" y="2382703"/>
            <a:ext cx="1858376" cy="246221"/>
            <a:chOff x="3737849" y="2382703"/>
            <a:chExt cx="1858376" cy="246221"/>
          </a:xfrm>
        </p:grpSpPr>
        <p:sp>
          <p:nvSpPr>
            <p:cNvPr id="52" name="矩形 51"/>
            <p:cNvSpPr/>
            <p:nvPr/>
          </p:nvSpPr>
          <p:spPr>
            <a:xfrm>
              <a:off x="3779912" y="2390415"/>
              <a:ext cx="1816313" cy="19188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737849" y="2382703"/>
              <a:ext cx="705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Phone p =</a:t>
              </a:r>
              <a:endParaRPr lang="zh-CN" altLang="en-US" sz="10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700118" y="431141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方法区</a:t>
            </a:r>
          </a:p>
        </p:txBody>
      </p:sp>
      <p:sp>
        <p:nvSpPr>
          <p:cNvPr id="28" name="矩形 27"/>
          <p:cNvSpPr/>
          <p:nvPr/>
        </p:nvSpPr>
        <p:spPr>
          <a:xfrm>
            <a:off x="3371268" y="4518611"/>
            <a:ext cx="5737236" cy="17346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3" name="组合 172"/>
          <p:cNvGrpSpPr/>
          <p:nvPr/>
        </p:nvGrpSpPr>
        <p:grpSpPr>
          <a:xfrm>
            <a:off x="5913378" y="706294"/>
            <a:ext cx="2979102" cy="1274751"/>
            <a:chOff x="5913378" y="706294"/>
            <a:chExt cx="2979102" cy="1274751"/>
          </a:xfrm>
        </p:grpSpPr>
        <p:sp>
          <p:nvSpPr>
            <p:cNvPr id="65" name="文本框 64"/>
            <p:cNvSpPr txBox="1"/>
            <p:nvPr/>
          </p:nvSpPr>
          <p:spPr>
            <a:xfrm>
              <a:off x="6683456" y="709550"/>
              <a:ext cx="9653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new Phone();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444208" y="971159"/>
              <a:ext cx="2448272" cy="10098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endCxn id="71" idx="2"/>
            </p:cNvCxnSpPr>
            <p:nvPr/>
          </p:nvCxnSpPr>
          <p:spPr>
            <a:xfrm flipH="1" flipV="1">
              <a:off x="6113914" y="967904"/>
              <a:ext cx="330295" cy="3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5913378" y="706294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5"/>
                  </a:solidFill>
                </a:rPr>
                <a:t>001</a:t>
              </a:r>
              <a:endParaRPr lang="zh-CN" altLang="en-US" sz="11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6574131" y="981308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String brand;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6596220" y="1220417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/>
              <a:t>int</a:t>
            </a:r>
            <a:r>
              <a:rPr lang="en-US" altLang="zh-CN" sz="800" b="1" dirty="0"/>
              <a:t> price;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9919922" y="966489"/>
            <a:ext cx="40107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5"/>
                </a:solidFill>
              </a:rPr>
              <a:t>001</a:t>
            </a:r>
            <a:endParaRPr lang="zh-CN" altLang="en-US" sz="1100" dirty="0">
              <a:solidFill>
                <a:schemeClr val="accent5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5322274" y="966489"/>
            <a:ext cx="1119722" cy="1504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9684568" y="3549912"/>
            <a:ext cx="2109482" cy="858874"/>
            <a:chOff x="3705596" y="1348929"/>
            <a:chExt cx="2109482" cy="858874"/>
          </a:xfrm>
        </p:grpSpPr>
        <p:sp>
          <p:nvSpPr>
            <p:cNvPr id="84" name="矩形 83"/>
            <p:cNvSpPr/>
            <p:nvPr/>
          </p:nvSpPr>
          <p:spPr>
            <a:xfrm>
              <a:off x="3705596" y="1639399"/>
              <a:ext cx="2109482" cy="5684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292473" y="1348929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FF0000"/>
                  </a:solidFill>
                </a:rPr>
                <a:t>call</a:t>
              </a:r>
              <a:r>
                <a:rPr lang="en-US" altLang="zh-CN" sz="1100" dirty="0"/>
                <a:t>(String name)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784657" y="1732073"/>
              <a:ext cx="20114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/>
                <a:t>System.</a:t>
              </a:r>
              <a:r>
                <a:rPr lang="en-US" altLang="zh-CN" sz="1100" b="1" i="1" dirty="0" err="1"/>
                <a:t>out.println</a:t>
              </a:r>
              <a:r>
                <a:rPr lang="en-US" altLang="zh-CN" sz="1100" b="1" i="1" dirty="0"/>
                <a:t>("</a:t>
              </a:r>
              <a:r>
                <a:rPr lang="zh-CN" altLang="en-US" sz="1100" b="1" i="1" dirty="0"/>
                <a:t>给</a:t>
              </a:r>
              <a:r>
                <a:rPr lang="en-US" altLang="zh-CN" sz="1100" b="1" i="1" dirty="0"/>
                <a:t>"+name+"</a:t>
              </a:r>
              <a:r>
                <a:rPr lang="zh-CN" altLang="en-US" sz="1100" b="1" i="1" dirty="0"/>
                <a:t>打电话</a:t>
              </a:r>
              <a:r>
                <a:rPr lang="en-US" altLang="zh-CN" sz="1100" b="1" i="1" dirty="0"/>
                <a:t>");</a:t>
              </a:r>
              <a:endParaRPr lang="en-US" altLang="zh-CN" sz="1100" b="1" dirty="0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3714023" y="253631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System.</a:t>
            </a:r>
            <a:r>
              <a:rPr lang="en-US" altLang="zh-CN" sz="900" b="1" i="1" dirty="0" err="1"/>
              <a:t>out.println</a:t>
            </a:r>
            <a:r>
              <a:rPr lang="en-US" altLang="zh-CN" sz="900" b="1" i="1" dirty="0"/>
              <a:t>(</a:t>
            </a:r>
            <a:r>
              <a:rPr lang="en-US" altLang="zh-CN" sz="900" b="1" i="1" dirty="0" err="1"/>
              <a:t>p.brand</a:t>
            </a:r>
            <a:r>
              <a:rPr lang="en-US" altLang="zh-CN" sz="900" b="1" i="1" dirty="0"/>
              <a:t> + "---“</a:t>
            </a:r>
          </a:p>
          <a:p>
            <a:r>
              <a:rPr lang="en-US" altLang="zh-CN" sz="900" b="1" i="1" dirty="0"/>
              <a:t> + </a:t>
            </a:r>
            <a:r>
              <a:rPr lang="en-US" altLang="zh-CN" sz="900" b="1" i="1" dirty="0" err="1"/>
              <a:t>p.price</a:t>
            </a:r>
            <a:r>
              <a:rPr lang="en-US" altLang="zh-CN" sz="900" b="1" i="1" dirty="0"/>
              <a:t> + "---" + </a:t>
            </a:r>
            <a:r>
              <a:rPr lang="en-US" altLang="zh-CN" sz="900" b="1" i="1" dirty="0" err="1"/>
              <a:t>p.color</a:t>
            </a:r>
            <a:r>
              <a:rPr lang="en-US" altLang="zh-CN" sz="900" b="1" i="1" dirty="0"/>
              <a:t>);</a:t>
            </a:r>
            <a:endParaRPr lang="zh-CN" altLang="en-US" sz="900" dirty="0"/>
          </a:p>
        </p:txBody>
      </p:sp>
      <p:sp>
        <p:nvSpPr>
          <p:cNvPr id="89" name="文本框 88"/>
          <p:cNvSpPr txBox="1"/>
          <p:nvPr/>
        </p:nvSpPr>
        <p:spPr>
          <a:xfrm>
            <a:off x="3696351" y="2822739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p.brand</a:t>
            </a:r>
            <a:r>
              <a:rPr lang="en-US" altLang="zh-CN" sz="1000" dirty="0"/>
              <a:t> = "</a:t>
            </a:r>
            <a:r>
              <a:rPr lang="zh-CN" altLang="en-US" sz="1000" dirty="0"/>
              <a:t>锤子</a:t>
            </a:r>
            <a:r>
              <a:rPr lang="en-US" altLang="zh-CN" sz="1000" dirty="0"/>
              <a:t>";</a:t>
            </a:r>
            <a:endParaRPr lang="zh-CN" altLang="en-US" sz="10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682003" y="3284984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p.color</a:t>
            </a:r>
            <a:r>
              <a:rPr lang="en-US" altLang="zh-CN" sz="1000" dirty="0"/>
              <a:t> = "</a:t>
            </a:r>
            <a:r>
              <a:rPr lang="zh-CN" altLang="en-US" sz="1000" dirty="0"/>
              <a:t>棕色</a:t>
            </a:r>
            <a:r>
              <a:rPr lang="en-US" altLang="zh-CN" sz="1000" dirty="0"/>
              <a:t>";</a:t>
            </a:r>
            <a:endParaRPr lang="zh-CN" altLang="en-US" sz="10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3671946" y="350100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System.</a:t>
            </a:r>
            <a:r>
              <a:rPr lang="en-US" altLang="zh-CN" sz="1000" b="1" i="1" dirty="0" err="1"/>
              <a:t>out.println</a:t>
            </a:r>
            <a:r>
              <a:rPr lang="en-US" altLang="zh-CN" sz="1000" b="1" i="1" dirty="0"/>
              <a:t>(</a:t>
            </a:r>
            <a:r>
              <a:rPr lang="en-US" altLang="zh-CN" sz="1000" b="1" i="1" dirty="0" err="1"/>
              <a:t>p.brand</a:t>
            </a:r>
            <a:r>
              <a:rPr lang="en-US" altLang="zh-CN" sz="1000" b="1" i="1" dirty="0"/>
              <a:t> + "---“</a:t>
            </a:r>
          </a:p>
          <a:p>
            <a:r>
              <a:rPr lang="en-US" altLang="zh-CN" sz="1000" b="1" i="1" dirty="0"/>
              <a:t> + </a:t>
            </a:r>
            <a:r>
              <a:rPr lang="en-US" altLang="zh-CN" sz="1000" b="1" i="1" dirty="0" err="1"/>
              <a:t>p.price</a:t>
            </a:r>
            <a:r>
              <a:rPr lang="en-US" altLang="zh-CN" sz="1000" b="1" i="1" dirty="0"/>
              <a:t> + "---" + </a:t>
            </a:r>
            <a:r>
              <a:rPr lang="en-US" altLang="zh-CN" sz="1000" b="1" i="1" dirty="0" err="1"/>
              <a:t>p.color</a:t>
            </a:r>
            <a:r>
              <a:rPr lang="en-US" altLang="zh-CN" sz="1000" b="1" i="1" dirty="0"/>
              <a:t>);</a:t>
            </a:r>
            <a:endParaRPr lang="zh-CN" altLang="en-US" sz="10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3696351" y="3861048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p.call</a:t>
            </a:r>
            <a:r>
              <a:rPr lang="en-US" altLang="zh-CN" sz="1000" dirty="0"/>
              <a:t>("</a:t>
            </a:r>
            <a:r>
              <a:rPr lang="zh-CN" altLang="en-US" sz="1000" dirty="0"/>
              <a:t>林青霞</a:t>
            </a:r>
            <a:r>
              <a:rPr lang="en-US" altLang="zh-CN" sz="1000" dirty="0"/>
              <a:t>");</a:t>
            </a:r>
            <a:endParaRPr lang="zh-CN" altLang="en-US" sz="10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696351" y="4077072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p.sendMessage</a:t>
            </a:r>
            <a:r>
              <a:rPr lang="en-US" altLang="zh-CN" sz="1000" dirty="0"/>
              <a:t>();</a:t>
            </a:r>
            <a:endParaRPr lang="zh-CN" altLang="en-US" sz="10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3695345" y="3068960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p.price</a:t>
            </a:r>
            <a:r>
              <a:rPr lang="en-US" altLang="zh-CN" sz="1000" dirty="0"/>
              <a:t> = 2999;</a:t>
            </a:r>
            <a:endParaRPr lang="zh-CN" altLang="en-US" sz="10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7599130" y="991071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“</a:t>
            </a:r>
            <a:r>
              <a:rPr lang="zh-CN" altLang="en-US" sz="800" b="1" dirty="0"/>
              <a:t>锤子</a:t>
            </a:r>
            <a:r>
              <a:rPr lang="en-US" altLang="zh-CN" sz="800" b="1" dirty="0"/>
              <a:t>”</a:t>
            </a:r>
            <a:endParaRPr lang="zh-CN" altLang="en-US" sz="8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7587244" y="120103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2999</a:t>
            </a:r>
            <a:endParaRPr lang="zh-CN" altLang="en-US" sz="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2886" y="1441034"/>
            <a:ext cx="308243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public class Phone {</a:t>
            </a:r>
          </a:p>
          <a:p>
            <a:r>
              <a:rPr lang="en-US" altLang="zh-CN" sz="1100" dirty="0"/>
              <a:t>    String brand;</a:t>
            </a:r>
          </a:p>
          <a:p>
            <a:r>
              <a:rPr lang="en-US" altLang="zh-CN" sz="1100" b="1" dirty="0"/>
              <a:t>   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price;</a:t>
            </a:r>
          </a:p>
          <a:p>
            <a:r>
              <a:rPr lang="en-US" altLang="zh-CN" sz="1100" dirty="0"/>
              <a:t>    String color;</a:t>
            </a:r>
          </a:p>
          <a:p>
            <a:endParaRPr lang="zh-CN" altLang="en-US" sz="1100" dirty="0"/>
          </a:p>
          <a:p>
            <a:r>
              <a:rPr lang="en-US" altLang="zh-CN" sz="1100" b="1" dirty="0"/>
              <a:t>    public void call(String name) {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System.</a:t>
            </a:r>
            <a:r>
              <a:rPr lang="en-US" altLang="zh-CN" sz="1100" b="1" i="1" dirty="0" err="1"/>
              <a:t>out.println</a:t>
            </a:r>
            <a:r>
              <a:rPr lang="en-US" altLang="zh-CN" sz="1100" b="1" i="1" dirty="0"/>
              <a:t>("</a:t>
            </a:r>
            <a:r>
              <a:rPr lang="zh-CN" altLang="en-US" sz="1100" b="1" i="1" dirty="0"/>
              <a:t>给</a:t>
            </a:r>
            <a:r>
              <a:rPr lang="en-US" altLang="zh-CN" sz="1100" b="1" i="1" dirty="0"/>
              <a:t>"+name+"</a:t>
            </a:r>
            <a:r>
              <a:rPr lang="zh-CN" altLang="en-US" sz="1100" b="1" i="1" dirty="0"/>
              <a:t>打电话</a:t>
            </a:r>
            <a:r>
              <a:rPr lang="en-US" altLang="zh-CN" sz="1100" b="1" i="1" dirty="0"/>
              <a:t>");</a:t>
            </a:r>
          </a:p>
          <a:p>
            <a:r>
              <a:rPr lang="en-US" altLang="zh-CN" sz="1100" dirty="0"/>
              <a:t>    }</a:t>
            </a:r>
          </a:p>
          <a:p>
            <a:endParaRPr lang="zh-CN" altLang="en-US" sz="1100" dirty="0"/>
          </a:p>
          <a:p>
            <a:r>
              <a:rPr lang="en-US" altLang="zh-CN" sz="1100" b="1" dirty="0"/>
              <a:t>    public void </a:t>
            </a:r>
            <a:r>
              <a:rPr lang="en-US" altLang="zh-CN" sz="1100" b="1" dirty="0" err="1"/>
              <a:t>sendMessage</a:t>
            </a:r>
            <a:r>
              <a:rPr lang="en-US" altLang="zh-CN" sz="1100" b="1" dirty="0"/>
              <a:t>() {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System.</a:t>
            </a:r>
            <a:r>
              <a:rPr lang="en-US" altLang="zh-CN" sz="1100" b="1" i="1" dirty="0" err="1"/>
              <a:t>out.println</a:t>
            </a:r>
            <a:r>
              <a:rPr lang="en-US" altLang="zh-CN" sz="1100" b="1" i="1" dirty="0"/>
              <a:t>("</a:t>
            </a:r>
            <a:r>
              <a:rPr lang="zh-CN" altLang="en-US" sz="1100" b="1" i="1" dirty="0"/>
              <a:t>群发短信</a:t>
            </a:r>
            <a:r>
              <a:rPr lang="en-US" altLang="zh-CN" sz="1100" b="1" i="1" dirty="0"/>
              <a:t>");</a:t>
            </a:r>
          </a:p>
          <a:p>
            <a:r>
              <a:rPr lang="en-US" altLang="zh-CN" sz="1100" dirty="0"/>
              <a:t>    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9766" y="3823896"/>
            <a:ext cx="308243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public class </a:t>
            </a:r>
            <a:r>
              <a:rPr lang="en-US" altLang="zh-CN" sz="1100" b="1" dirty="0" err="1"/>
              <a:t>PhoneDemo</a:t>
            </a:r>
            <a:r>
              <a:rPr lang="en-US" altLang="zh-CN" sz="1100" b="1" dirty="0"/>
              <a:t> {</a:t>
            </a:r>
          </a:p>
          <a:p>
            <a:r>
              <a:rPr lang="en-US" altLang="zh-CN" sz="1100" b="1" dirty="0"/>
              <a:t>    public static void main(String[] </a:t>
            </a:r>
            <a:r>
              <a:rPr lang="en-US" altLang="zh-CN" sz="1100" b="1" dirty="0" err="1"/>
              <a:t>args</a:t>
            </a:r>
            <a:r>
              <a:rPr lang="en-US" altLang="zh-CN" sz="1100" b="1" dirty="0"/>
              <a:t>) {</a:t>
            </a:r>
          </a:p>
          <a:p>
            <a:r>
              <a:rPr lang="en-US" altLang="zh-CN" sz="1100" dirty="0"/>
              <a:t>        Phone p = </a:t>
            </a:r>
            <a:r>
              <a:rPr lang="en-US" altLang="zh-CN" sz="1100" b="1" dirty="0"/>
              <a:t>new Phone();</a:t>
            </a:r>
            <a:endParaRPr lang="zh-CN" altLang="en-US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System.</a:t>
            </a:r>
            <a:r>
              <a:rPr lang="en-US" altLang="zh-CN" sz="1100" b="1" i="1" dirty="0" err="1"/>
              <a:t>out.println</a:t>
            </a:r>
            <a:r>
              <a:rPr lang="en-US" altLang="zh-CN" sz="1100" b="1" i="1" dirty="0"/>
              <a:t>(</a:t>
            </a:r>
            <a:r>
              <a:rPr lang="en-US" altLang="zh-CN" sz="1100" b="1" i="1" dirty="0" err="1"/>
              <a:t>p.brand</a:t>
            </a:r>
            <a:r>
              <a:rPr lang="en-US" altLang="zh-CN" sz="1100" b="1" i="1" dirty="0"/>
              <a:t> + "---" + </a:t>
            </a:r>
            <a:r>
              <a:rPr lang="en-US" altLang="zh-CN" sz="1100" b="1" i="1" dirty="0" err="1"/>
              <a:t>p.price</a:t>
            </a:r>
            <a:r>
              <a:rPr lang="en-US" altLang="zh-CN" sz="1100" b="1" i="1" dirty="0"/>
              <a:t> + "---" + </a:t>
            </a:r>
            <a:r>
              <a:rPr lang="en-US" altLang="zh-CN" sz="1100" b="1" i="1" dirty="0" err="1"/>
              <a:t>p.color</a:t>
            </a:r>
            <a:r>
              <a:rPr lang="en-US" altLang="zh-CN" sz="1100" b="1" i="1" dirty="0"/>
              <a:t>);</a:t>
            </a:r>
            <a:endParaRPr lang="zh-CN" altLang="en-US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p.brand</a:t>
            </a:r>
            <a:r>
              <a:rPr lang="en-US" altLang="zh-CN" sz="1100" dirty="0"/>
              <a:t> = "</a:t>
            </a:r>
            <a:r>
              <a:rPr lang="zh-CN" altLang="en-US" sz="1100" dirty="0"/>
              <a:t>锤子</a:t>
            </a:r>
            <a:r>
              <a:rPr lang="en-US" altLang="zh-CN" sz="1100" dirty="0"/>
              <a:t>";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p.price</a:t>
            </a:r>
            <a:r>
              <a:rPr lang="en-US" altLang="zh-CN" sz="1100" dirty="0"/>
              <a:t> = 2999;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p.color</a:t>
            </a:r>
            <a:r>
              <a:rPr lang="en-US" altLang="zh-CN" sz="1100" dirty="0"/>
              <a:t> = "</a:t>
            </a:r>
            <a:r>
              <a:rPr lang="zh-CN" altLang="en-US" sz="1100" dirty="0"/>
              <a:t>棕色</a:t>
            </a:r>
            <a:r>
              <a:rPr lang="en-US" altLang="zh-CN" sz="1100" dirty="0"/>
              <a:t>";</a:t>
            </a:r>
          </a:p>
          <a:p>
            <a:endParaRPr lang="zh-CN" altLang="en-US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System.</a:t>
            </a:r>
            <a:r>
              <a:rPr lang="en-US" altLang="zh-CN" sz="1100" b="1" i="1" dirty="0" err="1"/>
              <a:t>out.println</a:t>
            </a:r>
            <a:r>
              <a:rPr lang="en-US" altLang="zh-CN" sz="1100" b="1" i="1" dirty="0"/>
              <a:t>(</a:t>
            </a:r>
            <a:r>
              <a:rPr lang="en-US" altLang="zh-CN" sz="1100" b="1" i="1" dirty="0" err="1"/>
              <a:t>p.brand</a:t>
            </a:r>
            <a:r>
              <a:rPr lang="en-US" altLang="zh-CN" sz="1100" b="1" i="1" dirty="0"/>
              <a:t> + "---" + </a:t>
            </a:r>
            <a:r>
              <a:rPr lang="en-US" altLang="zh-CN" sz="1100" b="1" i="1" dirty="0" err="1"/>
              <a:t>p.price</a:t>
            </a:r>
            <a:r>
              <a:rPr lang="en-US" altLang="zh-CN" sz="1100" b="1" i="1" dirty="0"/>
              <a:t> + "---" + </a:t>
            </a:r>
            <a:r>
              <a:rPr lang="en-US" altLang="zh-CN" sz="1100" b="1" i="1" dirty="0" err="1"/>
              <a:t>p.color</a:t>
            </a:r>
            <a:r>
              <a:rPr lang="en-US" altLang="zh-CN" sz="1100" b="1" i="1" dirty="0"/>
              <a:t>);</a:t>
            </a:r>
            <a:endParaRPr lang="zh-CN" altLang="en-US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p.call</a:t>
            </a:r>
            <a:r>
              <a:rPr lang="en-US" altLang="zh-CN" sz="1100" dirty="0"/>
              <a:t>("</a:t>
            </a:r>
            <a:r>
              <a:rPr lang="zh-CN" altLang="en-US" sz="1100" dirty="0"/>
              <a:t>林青霞</a:t>
            </a:r>
            <a:r>
              <a:rPr lang="en-US" altLang="zh-CN" sz="1100" dirty="0"/>
              <a:t>");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p.sendMessage</a:t>
            </a:r>
            <a:r>
              <a:rPr lang="en-US" altLang="zh-CN" sz="1100" dirty="0"/>
              <a:t>();</a:t>
            </a:r>
          </a:p>
          <a:p>
            <a:r>
              <a:rPr lang="en-US" altLang="zh-CN" sz="1100" dirty="0"/>
              <a:t>    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614739" y="4596070"/>
            <a:ext cx="2181397" cy="1543821"/>
            <a:chOff x="3614739" y="4596070"/>
            <a:chExt cx="2181397" cy="1543821"/>
          </a:xfrm>
        </p:grpSpPr>
        <p:sp>
          <p:nvSpPr>
            <p:cNvPr id="132" name="矩形 131"/>
            <p:cNvSpPr/>
            <p:nvPr/>
          </p:nvSpPr>
          <p:spPr>
            <a:xfrm>
              <a:off x="3614739" y="4596070"/>
              <a:ext cx="2181397" cy="15438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49293" y="4611415"/>
              <a:ext cx="1226852" cy="26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FF0000"/>
                  </a:solidFill>
                </a:rPr>
                <a:t>PhoneDemo</a:t>
              </a:r>
              <a:r>
                <a:rPr lang="en-US" altLang="zh-CN" sz="1100" dirty="0" err="1"/>
                <a:t>.class</a:t>
              </a:r>
              <a:endParaRPr lang="zh-CN" altLang="en-US" sz="11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661993" y="5017815"/>
              <a:ext cx="7576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main</a:t>
              </a:r>
              <a:r>
                <a:rPr lang="zh-CN" altLang="en-US" sz="1100" b="1" dirty="0"/>
                <a:t>方法</a:t>
              </a:r>
              <a:endParaRPr lang="zh-CN" altLang="en-US" sz="11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71024" y="4601230"/>
            <a:ext cx="2899780" cy="1550443"/>
            <a:chOff x="6171024" y="4601230"/>
            <a:chExt cx="2899780" cy="1550443"/>
          </a:xfrm>
        </p:grpSpPr>
        <p:sp>
          <p:nvSpPr>
            <p:cNvPr id="134" name="矩形 133"/>
            <p:cNvSpPr/>
            <p:nvPr/>
          </p:nvSpPr>
          <p:spPr>
            <a:xfrm>
              <a:off x="6171024" y="4601230"/>
              <a:ext cx="2865472" cy="15438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6205578" y="4616575"/>
              <a:ext cx="1226852" cy="26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FF0000"/>
                  </a:solidFill>
                </a:rPr>
                <a:t>Phone</a:t>
              </a:r>
              <a:r>
                <a:rPr lang="en-US" altLang="zh-CN" sz="1100" dirty="0" err="1"/>
                <a:t>.class</a:t>
              </a:r>
              <a:endParaRPr lang="zh-CN" altLang="en-US" sz="1100" dirty="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6239886" y="4848631"/>
              <a:ext cx="9794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/>
                <a:t>成员变量</a:t>
              </a:r>
              <a:endParaRPr lang="en-US" altLang="zh-CN" sz="1100" b="1" dirty="0"/>
            </a:p>
            <a:p>
              <a:r>
                <a:rPr lang="en-US" altLang="zh-CN" sz="1100" dirty="0"/>
                <a:t>String brand;</a:t>
              </a:r>
            </a:p>
            <a:p>
              <a:r>
                <a:rPr lang="en-US" altLang="zh-CN" sz="1100" b="1" dirty="0" err="1"/>
                <a:t>int</a:t>
              </a:r>
              <a:r>
                <a:rPr lang="en-US" altLang="zh-CN" sz="1100" b="1" dirty="0"/>
                <a:t> price;</a:t>
              </a:r>
            </a:p>
            <a:p>
              <a:r>
                <a:rPr lang="en-US" altLang="zh-CN" sz="1100" dirty="0"/>
                <a:t>String color;</a:t>
              </a:r>
              <a:endParaRPr lang="zh-CN" altLang="en-US" sz="1100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219383" y="4643568"/>
              <a:ext cx="1851421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/>
                <a:t>成员方法</a:t>
              </a:r>
              <a:endParaRPr lang="en-US" altLang="zh-CN" sz="1100" b="1" dirty="0"/>
            </a:p>
            <a:p>
              <a:r>
                <a:rPr lang="zh-CN" altLang="en-US" sz="900" b="1" dirty="0"/>
                <a:t>内存地址</a:t>
              </a:r>
              <a:r>
                <a:rPr lang="en-US" altLang="zh-CN" sz="900" b="1" dirty="0">
                  <a:solidFill>
                    <a:srgbClr val="FF0000"/>
                  </a:solidFill>
                </a:rPr>
                <a:t>910</a:t>
              </a:r>
            </a:p>
            <a:p>
              <a:r>
                <a:rPr lang="en-US" altLang="zh-CN" sz="900" b="1" dirty="0"/>
                <a:t>public void call(String name) {</a:t>
              </a:r>
            </a:p>
            <a:p>
              <a:r>
                <a:rPr lang="en-US" altLang="zh-CN" sz="900" dirty="0"/>
                <a:t>    </a:t>
              </a:r>
              <a:r>
                <a:rPr lang="en-US" altLang="zh-CN" sz="900" dirty="0" err="1"/>
                <a:t>System.</a:t>
              </a:r>
              <a:r>
                <a:rPr lang="en-US" altLang="zh-CN" sz="900" b="1" i="1" dirty="0" err="1"/>
                <a:t>out.println</a:t>
              </a:r>
              <a:r>
                <a:rPr lang="en-US" altLang="zh-CN" sz="900" b="1" i="1" dirty="0"/>
                <a:t>("</a:t>
              </a:r>
              <a:r>
                <a:rPr lang="zh-CN" altLang="en-US" sz="900" b="1" i="1" dirty="0"/>
                <a:t>给</a:t>
              </a:r>
              <a:r>
                <a:rPr lang="en-US" altLang="zh-CN" sz="900" b="1" i="1" dirty="0"/>
                <a:t>"+name+"</a:t>
              </a:r>
              <a:r>
                <a:rPr lang="zh-CN" altLang="en-US" sz="900" b="1" i="1" dirty="0"/>
                <a:t>打电话</a:t>
              </a:r>
              <a:r>
                <a:rPr lang="en-US" altLang="zh-CN" sz="900" b="1" i="1" dirty="0"/>
                <a:t>");</a:t>
              </a:r>
            </a:p>
            <a:p>
              <a:r>
                <a:rPr lang="en-US" altLang="zh-CN" sz="900" dirty="0"/>
                <a:t>}</a:t>
              </a:r>
            </a:p>
            <a:p>
              <a:r>
                <a:rPr lang="zh-CN" altLang="en-US" sz="900" b="1" dirty="0"/>
                <a:t>内存地址</a:t>
              </a:r>
              <a:r>
                <a:rPr lang="en-US" altLang="zh-CN" sz="900" b="1" dirty="0">
                  <a:solidFill>
                    <a:srgbClr val="FF0000"/>
                  </a:solidFill>
                </a:rPr>
                <a:t>911</a:t>
              </a:r>
              <a:endParaRPr lang="zh-CN" altLang="en-US" sz="900" dirty="0">
                <a:solidFill>
                  <a:srgbClr val="FF0000"/>
                </a:solidFill>
              </a:endParaRPr>
            </a:p>
            <a:p>
              <a:r>
                <a:rPr lang="en-US" altLang="zh-CN" sz="900" b="1" dirty="0"/>
                <a:t>public void </a:t>
              </a:r>
              <a:r>
                <a:rPr lang="en-US" altLang="zh-CN" sz="900" b="1" dirty="0" err="1"/>
                <a:t>sendMessage</a:t>
              </a:r>
              <a:r>
                <a:rPr lang="en-US" altLang="zh-CN" sz="900" b="1" dirty="0"/>
                <a:t>() {</a:t>
              </a:r>
            </a:p>
            <a:p>
              <a:r>
                <a:rPr lang="en-US" altLang="zh-CN" sz="900" dirty="0"/>
                <a:t>    </a:t>
              </a:r>
              <a:r>
                <a:rPr lang="en-US" altLang="zh-CN" sz="900" dirty="0" err="1"/>
                <a:t>System.</a:t>
              </a:r>
              <a:r>
                <a:rPr lang="en-US" altLang="zh-CN" sz="900" b="1" i="1" dirty="0" err="1"/>
                <a:t>out.println</a:t>
              </a:r>
              <a:r>
                <a:rPr lang="en-US" altLang="zh-CN" sz="900" b="1" i="1" dirty="0"/>
                <a:t>("</a:t>
              </a:r>
              <a:r>
                <a:rPr lang="zh-CN" altLang="en-US" sz="900" b="1" i="1" dirty="0"/>
                <a:t>群发短信</a:t>
              </a:r>
              <a:r>
                <a:rPr lang="en-US" altLang="zh-CN" sz="900" b="1" i="1" dirty="0"/>
                <a:t>");</a:t>
              </a:r>
            </a:p>
            <a:p>
              <a:r>
                <a:rPr lang="en-US" altLang="zh-CN" sz="900" dirty="0"/>
                <a:t>}</a:t>
              </a:r>
              <a:endParaRPr lang="zh-CN" altLang="en-US" sz="900" dirty="0"/>
            </a:p>
          </p:txBody>
        </p:sp>
      </p:grpSp>
      <p:sp>
        <p:nvSpPr>
          <p:cNvPr id="151" name="文本框 150"/>
          <p:cNvSpPr txBox="1"/>
          <p:nvPr/>
        </p:nvSpPr>
        <p:spPr>
          <a:xfrm>
            <a:off x="6596220" y="1423617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String color;</a:t>
            </a:r>
            <a:endParaRPr lang="en-US" altLang="zh-CN" sz="800" b="1" dirty="0"/>
          </a:p>
        </p:txBody>
      </p:sp>
      <p:sp>
        <p:nvSpPr>
          <p:cNvPr id="154" name="文本框 153"/>
          <p:cNvSpPr txBox="1"/>
          <p:nvPr/>
        </p:nvSpPr>
        <p:spPr>
          <a:xfrm>
            <a:off x="7607471" y="144103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棕色</a:t>
            </a:r>
            <a:endParaRPr lang="zh-CN" altLang="en-US" sz="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284229" y="96591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null</a:t>
            </a:r>
            <a:endParaRPr lang="zh-CN" altLang="en-US" sz="1000" dirty="0"/>
          </a:p>
        </p:txBody>
      </p:sp>
      <p:sp>
        <p:nvSpPr>
          <p:cNvPr id="157" name="文本框 156"/>
          <p:cNvSpPr txBox="1"/>
          <p:nvPr/>
        </p:nvSpPr>
        <p:spPr>
          <a:xfrm>
            <a:off x="7284229" y="118816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7277879" y="142311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null</a:t>
            </a:r>
            <a:endParaRPr lang="zh-CN" altLang="en-US" sz="10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7412726" y="971133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7342178" y="1192285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7433024" y="1446913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9684568" y="4759587"/>
            <a:ext cx="2109482" cy="858874"/>
            <a:chOff x="3705596" y="1348929"/>
            <a:chExt cx="2109482" cy="858874"/>
          </a:xfrm>
        </p:grpSpPr>
        <p:sp>
          <p:nvSpPr>
            <p:cNvPr id="166" name="矩形 165"/>
            <p:cNvSpPr/>
            <p:nvPr/>
          </p:nvSpPr>
          <p:spPr>
            <a:xfrm>
              <a:off x="3705596" y="1639399"/>
              <a:ext cx="2109482" cy="5684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4292473" y="1348929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FF0000"/>
                  </a:solidFill>
                </a:rPr>
                <a:t>sendMessage</a:t>
              </a:r>
              <a:r>
                <a:rPr lang="en-US" altLang="zh-CN" sz="1100" dirty="0"/>
                <a:t>()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3784657" y="1732073"/>
              <a:ext cx="20114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/>
                <a:t>System.</a:t>
              </a:r>
              <a:r>
                <a:rPr lang="en-US" altLang="zh-CN" sz="1100" b="1" i="1" dirty="0" err="1"/>
                <a:t>out.println</a:t>
              </a:r>
              <a:r>
                <a:rPr lang="en-US" altLang="zh-CN" sz="1100" b="1" i="1" dirty="0"/>
                <a:t>("</a:t>
              </a:r>
              <a:r>
                <a:rPr lang="zh-CN" altLang="en-US" sz="1100" b="1" i="1" dirty="0"/>
                <a:t>群发短信</a:t>
              </a:r>
              <a:r>
                <a:rPr lang="en-US" altLang="zh-CN" sz="1100" b="1" i="1" dirty="0"/>
                <a:t>");</a:t>
              </a:r>
              <a:endParaRPr lang="en-US" altLang="zh-CN" sz="1100" b="1" dirty="0"/>
            </a:p>
          </p:txBody>
        </p:sp>
      </p:grpSp>
      <p:sp>
        <p:nvSpPr>
          <p:cNvPr id="179" name="文本框 178"/>
          <p:cNvSpPr txBox="1"/>
          <p:nvPr/>
        </p:nvSpPr>
        <p:spPr>
          <a:xfrm>
            <a:off x="641802" y="760151"/>
            <a:ext cx="2306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一个对象内存图</a:t>
            </a:r>
          </a:p>
        </p:txBody>
      </p:sp>
      <p:sp>
        <p:nvSpPr>
          <p:cNvPr id="180" name="文本框 179"/>
          <p:cNvSpPr txBox="1"/>
          <p:nvPr/>
        </p:nvSpPr>
        <p:spPr>
          <a:xfrm>
            <a:off x="6566028" y="1680263"/>
            <a:ext cx="1216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FF0000"/>
                </a:solidFill>
              </a:rPr>
              <a:t>方法地址</a:t>
            </a:r>
            <a:r>
              <a:rPr lang="en-US" altLang="zh-CN" sz="800" b="1" dirty="0">
                <a:solidFill>
                  <a:srgbClr val="FF0000"/>
                </a:solidFill>
              </a:rPr>
              <a:t>910,911</a:t>
            </a:r>
            <a:endParaRPr lang="en-US" altLang="zh-CN" sz="8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164288" y="1811762"/>
            <a:ext cx="745672" cy="3206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380313" y="1835547"/>
            <a:ext cx="911293" cy="386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889 -0.03055 L -0.54792 0.2009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365 -0.64699 L -0.65399 -0.34745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399 -0.34745 L -0.65365 -0.6469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365 -0.82338 L -0.65399 -0.52384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399 -0.52384 L -0.65365 -0.82338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7" grpId="0"/>
      <p:bldP spid="68" grpId="0"/>
      <p:bldP spid="72" grpId="0"/>
      <p:bldP spid="88" grpId="0"/>
      <p:bldP spid="89" grpId="0"/>
      <p:bldP spid="115" grpId="0"/>
      <p:bldP spid="116" grpId="0"/>
      <p:bldP spid="117" grpId="0"/>
      <p:bldP spid="118" grpId="0"/>
      <p:bldP spid="122" grpId="0"/>
      <p:bldP spid="174" grpId="0"/>
      <p:bldP spid="175" grpId="0"/>
      <p:bldP spid="151" grpId="0"/>
      <p:bldP spid="154" grpId="0"/>
      <p:bldP spid="12" grpId="0"/>
      <p:bldP spid="157" grpId="0"/>
      <p:bldP spid="159" grpId="0"/>
      <p:bldP spid="1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7944" y="3140968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分割页</a:t>
            </a:r>
          </a:p>
        </p:txBody>
      </p:sp>
    </p:spTree>
    <p:extLst>
      <p:ext uri="{BB962C8B-B14F-4D97-AF65-F5344CB8AC3E}">
        <p14:creationId xmlns:p14="http://schemas.microsoft.com/office/powerpoint/2010/main" val="281001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组合 167"/>
          <p:cNvGrpSpPr/>
          <p:nvPr/>
        </p:nvGrpSpPr>
        <p:grpSpPr>
          <a:xfrm>
            <a:off x="3596819" y="476206"/>
            <a:ext cx="2304256" cy="4189030"/>
            <a:chOff x="3596819" y="476206"/>
            <a:chExt cx="2304256" cy="3873205"/>
          </a:xfrm>
        </p:grpSpPr>
        <p:grpSp>
          <p:nvGrpSpPr>
            <p:cNvPr id="164" name="组合 163"/>
            <p:cNvGrpSpPr/>
            <p:nvPr/>
          </p:nvGrpSpPr>
          <p:grpSpPr>
            <a:xfrm>
              <a:off x="3596819" y="633899"/>
              <a:ext cx="2304256" cy="3715512"/>
              <a:chOff x="9540552" y="2174172"/>
              <a:chExt cx="2304256" cy="3715512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9540552" y="2174172"/>
                <a:ext cx="0" cy="37155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9540552" y="5889683"/>
                <a:ext cx="230425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flipV="1">
                <a:off x="11841605" y="2220269"/>
                <a:ext cx="0" cy="36694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4550415" y="47620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</a:rPr>
                <a:t>栈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6300192" y="503094"/>
            <a:ext cx="2736304" cy="3849310"/>
            <a:chOff x="6300192" y="503094"/>
            <a:chExt cx="2736304" cy="3849310"/>
          </a:xfrm>
        </p:grpSpPr>
        <p:sp>
          <p:nvSpPr>
            <p:cNvPr id="27" name="矩形 26"/>
            <p:cNvSpPr/>
            <p:nvPr/>
          </p:nvSpPr>
          <p:spPr>
            <a:xfrm>
              <a:off x="6300192" y="679996"/>
              <a:ext cx="2736304" cy="367240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308305" y="503094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</a:rPr>
                <a:t>堆</a:t>
              </a: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3690888" y="1625628"/>
            <a:ext cx="2105248" cy="2986114"/>
            <a:chOff x="3690888" y="1621766"/>
            <a:chExt cx="2105248" cy="2681082"/>
          </a:xfrm>
        </p:grpSpPr>
        <p:sp>
          <p:nvSpPr>
            <p:cNvPr id="50" name="矩形 49"/>
            <p:cNvSpPr/>
            <p:nvPr/>
          </p:nvSpPr>
          <p:spPr>
            <a:xfrm>
              <a:off x="3690888" y="1835547"/>
              <a:ext cx="2105248" cy="246730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36181" y="1621766"/>
              <a:ext cx="7521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main</a:t>
              </a:r>
              <a:r>
                <a:rPr lang="zh-CN" altLang="en-US" sz="1100" dirty="0">
                  <a:solidFill>
                    <a:srgbClr val="FF0000"/>
                  </a:solidFill>
                </a:rPr>
                <a:t>方法</a:t>
              </a: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737849" y="1916832"/>
            <a:ext cx="1858376" cy="246221"/>
            <a:chOff x="3737849" y="2382703"/>
            <a:chExt cx="1858376" cy="246221"/>
          </a:xfrm>
        </p:grpSpPr>
        <p:sp>
          <p:nvSpPr>
            <p:cNvPr id="52" name="矩形 51"/>
            <p:cNvSpPr/>
            <p:nvPr/>
          </p:nvSpPr>
          <p:spPr>
            <a:xfrm>
              <a:off x="3779912" y="2390415"/>
              <a:ext cx="1816313" cy="19188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737849" y="2382703"/>
              <a:ext cx="705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Phone p =</a:t>
              </a:r>
              <a:endParaRPr lang="zh-CN" altLang="en-US" sz="10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735156" y="458852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方法区</a:t>
            </a:r>
          </a:p>
        </p:txBody>
      </p:sp>
      <p:sp>
        <p:nvSpPr>
          <p:cNvPr id="28" name="矩形 27"/>
          <p:cNvSpPr/>
          <p:nvPr/>
        </p:nvSpPr>
        <p:spPr>
          <a:xfrm>
            <a:off x="3371268" y="4725144"/>
            <a:ext cx="5737236" cy="17346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3" name="组合 172"/>
          <p:cNvGrpSpPr/>
          <p:nvPr/>
        </p:nvGrpSpPr>
        <p:grpSpPr>
          <a:xfrm>
            <a:off x="5913378" y="706294"/>
            <a:ext cx="2979102" cy="1274751"/>
            <a:chOff x="5913378" y="706294"/>
            <a:chExt cx="2979102" cy="1274751"/>
          </a:xfrm>
        </p:grpSpPr>
        <p:sp>
          <p:nvSpPr>
            <p:cNvPr id="65" name="文本框 64"/>
            <p:cNvSpPr txBox="1"/>
            <p:nvPr/>
          </p:nvSpPr>
          <p:spPr>
            <a:xfrm>
              <a:off x="6683456" y="709550"/>
              <a:ext cx="9653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new Phone();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444208" y="971159"/>
              <a:ext cx="2448272" cy="10098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endCxn id="71" idx="2"/>
            </p:cNvCxnSpPr>
            <p:nvPr/>
          </p:nvCxnSpPr>
          <p:spPr>
            <a:xfrm flipH="1" flipV="1">
              <a:off x="6113914" y="967904"/>
              <a:ext cx="330295" cy="3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5913378" y="706294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5"/>
                  </a:solidFill>
                </a:rPr>
                <a:t>001</a:t>
              </a:r>
              <a:endParaRPr lang="zh-CN" altLang="en-US" sz="11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6574131" y="981308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String brand;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6596220" y="1220417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/>
              <a:t>int</a:t>
            </a:r>
            <a:r>
              <a:rPr lang="en-US" altLang="zh-CN" sz="800" b="1" dirty="0"/>
              <a:t> price;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9919922" y="966489"/>
            <a:ext cx="40107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5"/>
                </a:solidFill>
              </a:rPr>
              <a:t>001</a:t>
            </a:r>
            <a:endParaRPr lang="zh-CN" altLang="en-US" sz="1100" dirty="0">
              <a:solidFill>
                <a:schemeClr val="accent5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5219743" y="966490"/>
            <a:ext cx="1222253" cy="1025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9684568" y="3549912"/>
            <a:ext cx="2109482" cy="858874"/>
            <a:chOff x="3705596" y="1348929"/>
            <a:chExt cx="2109482" cy="858874"/>
          </a:xfrm>
        </p:grpSpPr>
        <p:sp>
          <p:nvSpPr>
            <p:cNvPr id="84" name="矩形 83"/>
            <p:cNvSpPr/>
            <p:nvPr/>
          </p:nvSpPr>
          <p:spPr>
            <a:xfrm>
              <a:off x="3705596" y="1639399"/>
              <a:ext cx="2109482" cy="5684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292473" y="1348929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FF0000"/>
                  </a:solidFill>
                </a:rPr>
                <a:t>call</a:t>
              </a:r>
              <a:r>
                <a:rPr lang="en-US" altLang="zh-CN" sz="1100" dirty="0"/>
                <a:t>(String name)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784657" y="1732073"/>
              <a:ext cx="20114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/>
                <a:t>System.</a:t>
              </a:r>
              <a:r>
                <a:rPr lang="en-US" altLang="zh-CN" sz="1100" b="1" i="1" dirty="0" err="1"/>
                <a:t>out.println</a:t>
              </a:r>
              <a:r>
                <a:rPr lang="en-US" altLang="zh-CN" sz="1100" b="1" i="1" dirty="0"/>
                <a:t>("</a:t>
              </a:r>
              <a:r>
                <a:rPr lang="zh-CN" altLang="en-US" sz="1100" b="1" i="1" dirty="0"/>
                <a:t>给</a:t>
              </a:r>
              <a:r>
                <a:rPr lang="en-US" altLang="zh-CN" sz="1100" b="1" i="1" dirty="0"/>
                <a:t>"+name+"</a:t>
              </a:r>
              <a:r>
                <a:rPr lang="zh-CN" altLang="en-US" sz="1100" b="1" i="1" dirty="0"/>
                <a:t>打电话</a:t>
              </a:r>
              <a:r>
                <a:rPr lang="en-US" altLang="zh-CN" sz="1100" b="1" i="1" dirty="0"/>
                <a:t>");</a:t>
              </a:r>
              <a:endParaRPr lang="en-US" altLang="zh-CN" sz="1100" b="1" dirty="0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3714023" y="2070448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System.</a:t>
            </a:r>
            <a:r>
              <a:rPr lang="en-US" altLang="zh-CN" sz="700" b="1" i="1" dirty="0" err="1"/>
              <a:t>out.println</a:t>
            </a:r>
            <a:r>
              <a:rPr lang="en-US" altLang="zh-CN" sz="700" b="1" i="1" dirty="0"/>
              <a:t>(</a:t>
            </a:r>
            <a:r>
              <a:rPr lang="en-US" altLang="zh-CN" sz="700" b="1" i="1" dirty="0" err="1"/>
              <a:t>p.brand</a:t>
            </a:r>
            <a:r>
              <a:rPr lang="en-US" altLang="zh-CN" sz="700" b="1" i="1" dirty="0"/>
              <a:t> + "---“</a:t>
            </a:r>
          </a:p>
          <a:p>
            <a:r>
              <a:rPr lang="en-US" altLang="zh-CN" sz="700" b="1" i="1" dirty="0"/>
              <a:t> + </a:t>
            </a:r>
            <a:r>
              <a:rPr lang="en-US" altLang="zh-CN" sz="700" b="1" i="1" dirty="0" err="1"/>
              <a:t>p.price</a:t>
            </a:r>
            <a:r>
              <a:rPr lang="en-US" altLang="zh-CN" sz="700" b="1" i="1" dirty="0"/>
              <a:t> + "---" + </a:t>
            </a:r>
            <a:r>
              <a:rPr lang="en-US" altLang="zh-CN" sz="700" b="1" i="1" dirty="0" err="1"/>
              <a:t>p.color</a:t>
            </a:r>
            <a:r>
              <a:rPr lang="en-US" altLang="zh-CN" sz="700" b="1" i="1" dirty="0"/>
              <a:t>);</a:t>
            </a:r>
            <a:endParaRPr lang="zh-CN" altLang="en-US" sz="700" dirty="0"/>
          </a:p>
        </p:txBody>
      </p:sp>
      <p:sp>
        <p:nvSpPr>
          <p:cNvPr id="89" name="文本框 88"/>
          <p:cNvSpPr txBox="1"/>
          <p:nvPr/>
        </p:nvSpPr>
        <p:spPr>
          <a:xfrm>
            <a:off x="3696351" y="2292841"/>
            <a:ext cx="9092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p.brand</a:t>
            </a:r>
            <a:r>
              <a:rPr lang="en-US" altLang="zh-CN" sz="700" dirty="0"/>
              <a:t> = "</a:t>
            </a:r>
            <a:r>
              <a:rPr lang="zh-CN" altLang="en-US" sz="700" dirty="0"/>
              <a:t>小米</a:t>
            </a:r>
            <a:r>
              <a:rPr lang="en-US" altLang="zh-CN" sz="700" dirty="0"/>
              <a:t>5s";</a:t>
            </a:r>
            <a:endParaRPr lang="zh-CN" altLang="en-US" sz="7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682003" y="2564904"/>
            <a:ext cx="8018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p.color</a:t>
            </a:r>
            <a:r>
              <a:rPr lang="en-US" altLang="zh-CN" sz="700" dirty="0"/>
              <a:t> = "</a:t>
            </a:r>
            <a:r>
              <a:rPr lang="zh-CN" altLang="en-US" sz="700" dirty="0"/>
              <a:t>银色</a:t>
            </a:r>
            <a:r>
              <a:rPr lang="en-US" altLang="zh-CN" sz="700" dirty="0"/>
              <a:t>";</a:t>
            </a:r>
            <a:endParaRPr lang="zh-CN" altLang="en-US" sz="7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3671946" y="2708920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System.</a:t>
            </a:r>
            <a:r>
              <a:rPr lang="en-US" altLang="zh-CN" sz="700" b="1" i="1" dirty="0" err="1"/>
              <a:t>out.println</a:t>
            </a:r>
            <a:r>
              <a:rPr lang="en-US" altLang="zh-CN" sz="700" b="1" i="1" dirty="0"/>
              <a:t>(</a:t>
            </a:r>
            <a:r>
              <a:rPr lang="en-US" altLang="zh-CN" sz="700" b="1" i="1" dirty="0" err="1"/>
              <a:t>p.brand</a:t>
            </a:r>
            <a:r>
              <a:rPr lang="en-US" altLang="zh-CN" sz="700" b="1" i="1" dirty="0"/>
              <a:t> + "---“</a:t>
            </a:r>
          </a:p>
          <a:p>
            <a:r>
              <a:rPr lang="en-US" altLang="zh-CN" sz="700" b="1" i="1" dirty="0"/>
              <a:t> + </a:t>
            </a:r>
            <a:r>
              <a:rPr lang="en-US" altLang="zh-CN" sz="700" b="1" i="1" dirty="0" err="1"/>
              <a:t>p.price</a:t>
            </a:r>
            <a:r>
              <a:rPr lang="en-US" altLang="zh-CN" sz="700" b="1" i="1" dirty="0"/>
              <a:t> + "---" + </a:t>
            </a:r>
            <a:r>
              <a:rPr lang="en-US" altLang="zh-CN" sz="700" b="1" i="1" dirty="0" err="1"/>
              <a:t>p.color</a:t>
            </a:r>
            <a:r>
              <a:rPr lang="en-US" altLang="zh-CN" sz="700" b="1" i="1" dirty="0"/>
              <a:t>);</a:t>
            </a:r>
            <a:endParaRPr lang="zh-CN" altLang="en-US" sz="7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3696351" y="2940913"/>
            <a:ext cx="795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p.call</a:t>
            </a:r>
            <a:r>
              <a:rPr lang="en-US" altLang="zh-CN" sz="700" dirty="0"/>
              <a:t>("</a:t>
            </a:r>
            <a:r>
              <a:rPr lang="zh-CN" altLang="en-US" sz="700" dirty="0"/>
              <a:t>林青霞</a:t>
            </a:r>
            <a:r>
              <a:rPr lang="en-US" altLang="zh-CN" sz="700" dirty="0"/>
              <a:t>");</a:t>
            </a:r>
            <a:endParaRPr lang="zh-CN" altLang="en-US" sz="7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696351" y="3068960"/>
            <a:ext cx="8274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p.sendMessage</a:t>
            </a:r>
            <a:r>
              <a:rPr lang="en-US" altLang="zh-CN" sz="700" dirty="0"/>
              <a:t>();</a:t>
            </a:r>
            <a:endParaRPr lang="zh-CN" altLang="en-US" sz="7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3695345" y="2420888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p.price</a:t>
            </a:r>
            <a:r>
              <a:rPr lang="en-US" altLang="zh-CN" sz="700" dirty="0"/>
              <a:t> = 1999;</a:t>
            </a:r>
            <a:endParaRPr lang="zh-CN" altLang="en-US" sz="7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7599130" y="991071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“</a:t>
            </a:r>
            <a:r>
              <a:rPr lang="zh-CN" altLang="en-US" sz="800" dirty="0"/>
              <a:t>小米</a:t>
            </a:r>
            <a:r>
              <a:rPr lang="en-US" altLang="zh-CN" sz="800" dirty="0"/>
              <a:t>5s</a:t>
            </a:r>
            <a:r>
              <a:rPr lang="en-US" altLang="zh-CN" sz="800" b="1" dirty="0"/>
              <a:t>”</a:t>
            </a:r>
            <a:endParaRPr lang="zh-CN" altLang="en-US" sz="8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7587244" y="120103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1999</a:t>
            </a:r>
            <a:endParaRPr lang="zh-CN" altLang="en-US" sz="800" dirty="0"/>
          </a:p>
        </p:txBody>
      </p:sp>
      <p:sp>
        <p:nvSpPr>
          <p:cNvPr id="4" name="文本框 3"/>
          <p:cNvSpPr txBox="1"/>
          <p:nvPr/>
        </p:nvSpPr>
        <p:spPr>
          <a:xfrm>
            <a:off x="136951" y="776025"/>
            <a:ext cx="308243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public class Phone {</a:t>
            </a:r>
          </a:p>
          <a:p>
            <a:r>
              <a:rPr lang="en-US" altLang="zh-CN" sz="1100" dirty="0"/>
              <a:t>    String brand;</a:t>
            </a:r>
          </a:p>
          <a:p>
            <a:r>
              <a:rPr lang="en-US" altLang="zh-CN" sz="1100" b="1" dirty="0"/>
              <a:t>   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price;</a:t>
            </a:r>
          </a:p>
          <a:p>
            <a:r>
              <a:rPr lang="en-US" altLang="zh-CN" sz="1100" dirty="0"/>
              <a:t>    String color;</a:t>
            </a:r>
          </a:p>
          <a:p>
            <a:endParaRPr lang="zh-CN" altLang="en-US" sz="1100" dirty="0"/>
          </a:p>
          <a:p>
            <a:r>
              <a:rPr lang="en-US" altLang="zh-CN" sz="1100" b="1" dirty="0"/>
              <a:t>    public void call(String name) {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System.</a:t>
            </a:r>
            <a:r>
              <a:rPr lang="en-US" altLang="zh-CN" sz="1100" b="1" i="1" dirty="0" err="1"/>
              <a:t>out.println</a:t>
            </a:r>
            <a:r>
              <a:rPr lang="en-US" altLang="zh-CN" sz="1100" b="1" i="1" dirty="0"/>
              <a:t>("</a:t>
            </a:r>
            <a:r>
              <a:rPr lang="zh-CN" altLang="en-US" sz="1100" b="1" i="1" dirty="0"/>
              <a:t>给</a:t>
            </a:r>
            <a:r>
              <a:rPr lang="en-US" altLang="zh-CN" sz="1100" b="1" i="1" dirty="0"/>
              <a:t>"+name+"</a:t>
            </a:r>
            <a:r>
              <a:rPr lang="zh-CN" altLang="en-US" sz="1100" b="1" i="1" dirty="0"/>
              <a:t>打电话</a:t>
            </a:r>
            <a:r>
              <a:rPr lang="en-US" altLang="zh-CN" sz="1100" b="1" i="1" dirty="0"/>
              <a:t>");</a:t>
            </a:r>
          </a:p>
          <a:p>
            <a:r>
              <a:rPr lang="en-US" altLang="zh-CN" sz="1100" dirty="0"/>
              <a:t>    }</a:t>
            </a:r>
          </a:p>
          <a:p>
            <a:endParaRPr lang="zh-CN" altLang="en-US" sz="1100" dirty="0"/>
          </a:p>
          <a:p>
            <a:r>
              <a:rPr lang="en-US" altLang="zh-CN" sz="1100" b="1" dirty="0"/>
              <a:t>    public void </a:t>
            </a:r>
            <a:r>
              <a:rPr lang="en-US" altLang="zh-CN" sz="1100" b="1" dirty="0" err="1"/>
              <a:t>sendMessage</a:t>
            </a:r>
            <a:r>
              <a:rPr lang="en-US" altLang="zh-CN" sz="1100" b="1" dirty="0"/>
              <a:t>() {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System.</a:t>
            </a:r>
            <a:r>
              <a:rPr lang="en-US" altLang="zh-CN" sz="1100" b="1" i="1" dirty="0" err="1"/>
              <a:t>out.println</a:t>
            </a:r>
            <a:r>
              <a:rPr lang="en-US" altLang="zh-CN" sz="1100" b="1" i="1" dirty="0"/>
              <a:t>("</a:t>
            </a:r>
            <a:r>
              <a:rPr lang="zh-CN" altLang="en-US" sz="1100" b="1" i="1" dirty="0"/>
              <a:t>群发短信</a:t>
            </a:r>
            <a:r>
              <a:rPr lang="en-US" altLang="zh-CN" sz="1100" b="1" i="1" dirty="0"/>
              <a:t>");</a:t>
            </a:r>
          </a:p>
          <a:p>
            <a:r>
              <a:rPr lang="en-US" altLang="zh-CN" sz="1100" dirty="0"/>
              <a:t>    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72634" y="3025055"/>
            <a:ext cx="308243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public class PhoneDemo2 {</a:t>
            </a:r>
          </a:p>
          <a:p>
            <a:r>
              <a:rPr lang="en-US" altLang="zh-CN" sz="1100" b="1" dirty="0"/>
              <a:t>    public static void main(String[] </a:t>
            </a:r>
            <a:r>
              <a:rPr lang="en-US" altLang="zh-CN" sz="1100" b="1" dirty="0" err="1"/>
              <a:t>args</a:t>
            </a:r>
            <a:r>
              <a:rPr lang="en-US" altLang="zh-CN" sz="1100" b="1" dirty="0"/>
              <a:t>) {</a:t>
            </a:r>
          </a:p>
          <a:p>
            <a:r>
              <a:rPr lang="en-US" altLang="zh-CN" sz="1100" dirty="0"/>
              <a:t>        Phone p = </a:t>
            </a:r>
            <a:r>
              <a:rPr lang="en-US" altLang="zh-CN" sz="1100" b="1" dirty="0"/>
              <a:t>new Phone();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p.brand</a:t>
            </a:r>
            <a:r>
              <a:rPr lang="en-US" altLang="zh-CN" sz="1100" dirty="0"/>
              <a:t> = "</a:t>
            </a:r>
            <a:r>
              <a:rPr lang="zh-CN" altLang="en-US" sz="1100" dirty="0"/>
              <a:t>小米</a:t>
            </a:r>
            <a:r>
              <a:rPr lang="en-US" altLang="zh-CN" sz="1100" dirty="0"/>
              <a:t>5s";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p.price</a:t>
            </a:r>
            <a:r>
              <a:rPr lang="en-US" altLang="zh-CN" sz="1100" dirty="0"/>
              <a:t> = 1999;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p.color</a:t>
            </a:r>
            <a:r>
              <a:rPr lang="en-US" altLang="zh-CN" sz="1100" dirty="0"/>
              <a:t> = "</a:t>
            </a:r>
            <a:r>
              <a:rPr lang="zh-CN" altLang="en-US" sz="1100" dirty="0"/>
              <a:t>银色</a:t>
            </a:r>
            <a:r>
              <a:rPr lang="en-US" altLang="zh-CN" sz="1100" dirty="0"/>
              <a:t>";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System.</a:t>
            </a:r>
            <a:r>
              <a:rPr lang="en-US" altLang="zh-CN" sz="1100" b="1" i="1" dirty="0" err="1"/>
              <a:t>out.println</a:t>
            </a:r>
            <a:r>
              <a:rPr lang="en-US" altLang="zh-CN" sz="1100" b="1" i="1" dirty="0"/>
              <a:t>(</a:t>
            </a:r>
            <a:r>
              <a:rPr lang="en-US" altLang="zh-CN" sz="1100" b="1" i="1" dirty="0" err="1"/>
              <a:t>p.brand</a:t>
            </a:r>
            <a:r>
              <a:rPr lang="en-US" altLang="zh-CN" sz="1100" b="1" i="1" dirty="0"/>
              <a:t>+"---"+</a:t>
            </a:r>
            <a:r>
              <a:rPr lang="en-US" altLang="zh-CN" sz="1100" b="1" i="1" dirty="0" err="1"/>
              <a:t>p.price</a:t>
            </a:r>
            <a:r>
              <a:rPr lang="en-US" altLang="zh-CN" sz="1100" b="1" i="1" dirty="0"/>
              <a:t>+"---"+</a:t>
            </a:r>
            <a:r>
              <a:rPr lang="en-US" altLang="zh-CN" sz="1100" b="1" i="1" dirty="0" err="1"/>
              <a:t>p.color</a:t>
            </a:r>
            <a:r>
              <a:rPr lang="en-US" altLang="zh-CN" sz="1100" b="1" i="1" dirty="0"/>
              <a:t>);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p.call</a:t>
            </a:r>
            <a:r>
              <a:rPr lang="en-US" altLang="zh-CN" sz="1100" dirty="0"/>
              <a:t>("</a:t>
            </a:r>
            <a:r>
              <a:rPr lang="zh-CN" altLang="en-US" sz="1100" dirty="0"/>
              <a:t>林青霞</a:t>
            </a:r>
            <a:r>
              <a:rPr lang="en-US" altLang="zh-CN" sz="1100" dirty="0"/>
              <a:t>");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p.sendMessage</a:t>
            </a:r>
            <a:r>
              <a:rPr lang="en-US" altLang="zh-CN" sz="1100" dirty="0"/>
              <a:t>();</a:t>
            </a:r>
          </a:p>
          <a:p>
            <a:endParaRPr lang="zh-CN" altLang="en-US" sz="1100" dirty="0"/>
          </a:p>
          <a:p>
            <a:r>
              <a:rPr lang="en-US" altLang="zh-CN" sz="1100" dirty="0"/>
              <a:t>        Phone p2 = </a:t>
            </a:r>
            <a:r>
              <a:rPr lang="en-US" altLang="zh-CN" sz="1100" b="1" dirty="0"/>
              <a:t>new Phone();</a:t>
            </a:r>
          </a:p>
          <a:p>
            <a:r>
              <a:rPr lang="en-US" altLang="zh-CN" sz="1100" dirty="0"/>
              <a:t>        p2.brand = "IPhone7S";</a:t>
            </a:r>
          </a:p>
          <a:p>
            <a:r>
              <a:rPr lang="en-US" altLang="zh-CN" sz="1100" dirty="0"/>
              <a:t>        p2.</a:t>
            </a:r>
            <a:r>
              <a:rPr lang="en-US" altLang="zh-CN" sz="1100" u="sng" dirty="0"/>
              <a:t>price = 7999;</a:t>
            </a:r>
          </a:p>
          <a:p>
            <a:r>
              <a:rPr lang="en-US" altLang="zh-CN" sz="1100" dirty="0"/>
              <a:t>        p2.color = "</a:t>
            </a:r>
            <a:r>
              <a:rPr lang="zh-CN" altLang="en-US" sz="1100" dirty="0"/>
              <a:t>土豪金</a:t>
            </a:r>
            <a:r>
              <a:rPr lang="en-US" altLang="zh-CN" sz="1100" dirty="0"/>
              <a:t>";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System.</a:t>
            </a:r>
            <a:r>
              <a:rPr lang="en-US" altLang="zh-CN" sz="1100" b="1" i="1" dirty="0" err="1"/>
              <a:t>out.println</a:t>
            </a:r>
            <a:r>
              <a:rPr lang="en-US" altLang="zh-CN" sz="1100" b="1" i="1" dirty="0"/>
              <a:t>(p2.brand+"---"+p2.price+"---"+p2.color);</a:t>
            </a:r>
          </a:p>
          <a:p>
            <a:r>
              <a:rPr lang="en-US" altLang="zh-CN" sz="1100" dirty="0"/>
              <a:t>        p2.call("</a:t>
            </a:r>
            <a:r>
              <a:rPr lang="zh-CN" altLang="en-US" sz="1100" dirty="0"/>
              <a:t>张曼玉</a:t>
            </a:r>
            <a:r>
              <a:rPr lang="en-US" altLang="zh-CN" sz="1100" dirty="0"/>
              <a:t>");</a:t>
            </a:r>
          </a:p>
          <a:p>
            <a:r>
              <a:rPr lang="en-US" altLang="zh-CN" sz="1100" dirty="0"/>
              <a:t>        p2.sendMessage();</a:t>
            </a:r>
          </a:p>
          <a:p>
            <a:r>
              <a:rPr lang="en-US" altLang="zh-CN" sz="1100" dirty="0"/>
              <a:t>    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614739" y="4802603"/>
            <a:ext cx="2181397" cy="1543821"/>
            <a:chOff x="3614739" y="4596070"/>
            <a:chExt cx="2181397" cy="1543821"/>
          </a:xfrm>
        </p:grpSpPr>
        <p:sp>
          <p:nvSpPr>
            <p:cNvPr id="132" name="矩形 131"/>
            <p:cNvSpPr/>
            <p:nvPr/>
          </p:nvSpPr>
          <p:spPr>
            <a:xfrm>
              <a:off x="3614739" y="4596070"/>
              <a:ext cx="2181397" cy="15438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49293" y="4611415"/>
              <a:ext cx="1226852" cy="26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FF0000"/>
                  </a:solidFill>
                </a:rPr>
                <a:t>PhoneDemo</a:t>
              </a:r>
              <a:r>
                <a:rPr lang="en-US" altLang="zh-CN" sz="1100" dirty="0" err="1"/>
                <a:t>.class</a:t>
              </a:r>
              <a:endParaRPr lang="zh-CN" altLang="en-US" sz="11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661993" y="5017815"/>
              <a:ext cx="7576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main</a:t>
              </a:r>
              <a:r>
                <a:rPr lang="zh-CN" altLang="en-US" sz="1100" b="1" dirty="0"/>
                <a:t>方法</a:t>
              </a:r>
              <a:endParaRPr lang="zh-CN" altLang="en-US" sz="11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71024" y="4807763"/>
            <a:ext cx="2899780" cy="1550443"/>
            <a:chOff x="6171024" y="4601230"/>
            <a:chExt cx="2899780" cy="1550443"/>
          </a:xfrm>
        </p:grpSpPr>
        <p:sp>
          <p:nvSpPr>
            <p:cNvPr id="134" name="矩形 133"/>
            <p:cNvSpPr/>
            <p:nvPr/>
          </p:nvSpPr>
          <p:spPr>
            <a:xfrm>
              <a:off x="6171024" y="4601230"/>
              <a:ext cx="2865472" cy="15438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6205578" y="4616575"/>
              <a:ext cx="1226852" cy="26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FF0000"/>
                  </a:solidFill>
                </a:rPr>
                <a:t>Phone</a:t>
              </a:r>
              <a:r>
                <a:rPr lang="en-US" altLang="zh-CN" sz="1100" dirty="0" err="1"/>
                <a:t>.class</a:t>
              </a:r>
              <a:endParaRPr lang="zh-CN" altLang="en-US" sz="1100" dirty="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6239886" y="4848631"/>
              <a:ext cx="9794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/>
                <a:t>成员变量</a:t>
              </a:r>
              <a:endParaRPr lang="en-US" altLang="zh-CN" sz="1100" b="1" dirty="0"/>
            </a:p>
            <a:p>
              <a:r>
                <a:rPr lang="en-US" altLang="zh-CN" sz="1100" dirty="0"/>
                <a:t>String brand;</a:t>
              </a:r>
            </a:p>
            <a:p>
              <a:r>
                <a:rPr lang="en-US" altLang="zh-CN" sz="1100" b="1" dirty="0" err="1"/>
                <a:t>int</a:t>
              </a:r>
              <a:r>
                <a:rPr lang="en-US" altLang="zh-CN" sz="1100" b="1" dirty="0"/>
                <a:t> price;</a:t>
              </a:r>
            </a:p>
            <a:p>
              <a:r>
                <a:rPr lang="en-US" altLang="zh-CN" sz="1100" dirty="0"/>
                <a:t>String color;</a:t>
              </a:r>
              <a:endParaRPr lang="zh-CN" altLang="en-US" sz="1100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219383" y="4643568"/>
              <a:ext cx="1851421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/>
                <a:t>成员方法</a:t>
              </a:r>
              <a:endParaRPr lang="en-US" altLang="zh-CN" sz="1100" b="1" dirty="0"/>
            </a:p>
            <a:p>
              <a:r>
                <a:rPr lang="zh-CN" altLang="en-US" sz="900" b="1" dirty="0"/>
                <a:t>内存地址</a:t>
              </a:r>
              <a:r>
                <a:rPr lang="en-US" altLang="zh-CN" sz="900" b="1" dirty="0">
                  <a:solidFill>
                    <a:srgbClr val="FF0000"/>
                  </a:solidFill>
                </a:rPr>
                <a:t>910</a:t>
              </a:r>
            </a:p>
            <a:p>
              <a:r>
                <a:rPr lang="en-US" altLang="zh-CN" sz="900" b="1" dirty="0"/>
                <a:t>public void call(String name) {</a:t>
              </a:r>
            </a:p>
            <a:p>
              <a:r>
                <a:rPr lang="en-US" altLang="zh-CN" sz="900" dirty="0"/>
                <a:t>    </a:t>
              </a:r>
              <a:r>
                <a:rPr lang="en-US" altLang="zh-CN" sz="900" dirty="0" err="1"/>
                <a:t>System.</a:t>
              </a:r>
              <a:r>
                <a:rPr lang="en-US" altLang="zh-CN" sz="900" b="1" i="1" dirty="0" err="1"/>
                <a:t>out.println</a:t>
              </a:r>
              <a:r>
                <a:rPr lang="en-US" altLang="zh-CN" sz="900" b="1" i="1" dirty="0"/>
                <a:t>("</a:t>
              </a:r>
              <a:r>
                <a:rPr lang="zh-CN" altLang="en-US" sz="900" b="1" i="1" dirty="0"/>
                <a:t>给</a:t>
              </a:r>
              <a:r>
                <a:rPr lang="en-US" altLang="zh-CN" sz="900" b="1" i="1" dirty="0"/>
                <a:t>"+name+"</a:t>
              </a:r>
              <a:r>
                <a:rPr lang="zh-CN" altLang="en-US" sz="900" b="1" i="1" dirty="0"/>
                <a:t>打电话</a:t>
              </a:r>
              <a:r>
                <a:rPr lang="en-US" altLang="zh-CN" sz="900" b="1" i="1" dirty="0"/>
                <a:t>");</a:t>
              </a:r>
            </a:p>
            <a:p>
              <a:r>
                <a:rPr lang="en-US" altLang="zh-CN" sz="900" dirty="0"/>
                <a:t>}</a:t>
              </a:r>
            </a:p>
            <a:p>
              <a:r>
                <a:rPr lang="zh-CN" altLang="en-US" sz="900" b="1" dirty="0"/>
                <a:t>内存地址</a:t>
              </a:r>
              <a:r>
                <a:rPr lang="en-US" altLang="zh-CN" sz="900" b="1" dirty="0">
                  <a:solidFill>
                    <a:srgbClr val="FF0000"/>
                  </a:solidFill>
                </a:rPr>
                <a:t>911</a:t>
              </a:r>
              <a:endParaRPr lang="zh-CN" altLang="en-US" sz="900" dirty="0">
                <a:solidFill>
                  <a:srgbClr val="FF0000"/>
                </a:solidFill>
              </a:endParaRPr>
            </a:p>
            <a:p>
              <a:r>
                <a:rPr lang="en-US" altLang="zh-CN" sz="900" b="1" dirty="0"/>
                <a:t>public void </a:t>
              </a:r>
              <a:r>
                <a:rPr lang="en-US" altLang="zh-CN" sz="900" b="1" dirty="0" err="1"/>
                <a:t>sendMessage</a:t>
              </a:r>
              <a:r>
                <a:rPr lang="en-US" altLang="zh-CN" sz="900" b="1" dirty="0"/>
                <a:t>() {</a:t>
              </a:r>
            </a:p>
            <a:p>
              <a:r>
                <a:rPr lang="en-US" altLang="zh-CN" sz="900" dirty="0"/>
                <a:t>    </a:t>
              </a:r>
              <a:r>
                <a:rPr lang="en-US" altLang="zh-CN" sz="900" dirty="0" err="1"/>
                <a:t>System.</a:t>
              </a:r>
              <a:r>
                <a:rPr lang="en-US" altLang="zh-CN" sz="900" b="1" i="1" dirty="0" err="1"/>
                <a:t>out.println</a:t>
              </a:r>
              <a:r>
                <a:rPr lang="en-US" altLang="zh-CN" sz="900" b="1" i="1" dirty="0"/>
                <a:t>("</a:t>
              </a:r>
              <a:r>
                <a:rPr lang="zh-CN" altLang="en-US" sz="900" b="1" i="1" dirty="0"/>
                <a:t>群发短信</a:t>
              </a:r>
              <a:r>
                <a:rPr lang="en-US" altLang="zh-CN" sz="900" b="1" i="1" dirty="0"/>
                <a:t>");</a:t>
              </a:r>
            </a:p>
            <a:p>
              <a:r>
                <a:rPr lang="en-US" altLang="zh-CN" sz="900" dirty="0"/>
                <a:t>}</a:t>
              </a:r>
              <a:endParaRPr lang="zh-CN" altLang="en-US" sz="900" dirty="0"/>
            </a:p>
          </p:txBody>
        </p:sp>
      </p:grpSp>
      <p:sp>
        <p:nvSpPr>
          <p:cNvPr id="151" name="文本框 150"/>
          <p:cNvSpPr txBox="1"/>
          <p:nvPr/>
        </p:nvSpPr>
        <p:spPr>
          <a:xfrm>
            <a:off x="6596220" y="1423617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String color;</a:t>
            </a:r>
            <a:endParaRPr lang="en-US" altLang="zh-CN" sz="800" b="1" dirty="0"/>
          </a:p>
        </p:txBody>
      </p:sp>
      <p:sp>
        <p:nvSpPr>
          <p:cNvPr id="154" name="文本框 153"/>
          <p:cNvSpPr txBox="1"/>
          <p:nvPr/>
        </p:nvSpPr>
        <p:spPr>
          <a:xfrm>
            <a:off x="7607471" y="144103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银色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84229" y="96591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null</a:t>
            </a:r>
            <a:endParaRPr lang="zh-CN" altLang="en-US" sz="1000" dirty="0"/>
          </a:p>
        </p:txBody>
      </p:sp>
      <p:sp>
        <p:nvSpPr>
          <p:cNvPr id="157" name="文本框 156"/>
          <p:cNvSpPr txBox="1"/>
          <p:nvPr/>
        </p:nvSpPr>
        <p:spPr>
          <a:xfrm>
            <a:off x="7284229" y="118816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7277879" y="142311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null</a:t>
            </a:r>
            <a:endParaRPr lang="zh-CN" altLang="en-US" sz="10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7412726" y="971133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7342178" y="1192285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7433024" y="1446913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9684568" y="4759587"/>
            <a:ext cx="2109482" cy="858874"/>
            <a:chOff x="3705596" y="1348929"/>
            <a:chExt cx="2109482" cy="858874"/>
          </a:xfrm>
        </p:grpSpPr>
        <p:sp>
          <p:nvSpPr>
            <p:cNvPr id="166" name="矩形 165"/>
            <p:cNvSpPr/>
            <p:nvPr/>
          </p:nvSpPr>
          <p:spPr>
            <a:xfrm>
              <a:off x="3705596" y="1639399"/>
              <a:ext cx="2109482" cy="5684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4292473" y="1348929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FF0000"/>
                  </a:solidFill>
                </a:rPr>
                <a:t>sendMessage</a:t>
              </a:r>
              <a:r>
                <a:rPr lang="en-US" altLang="zh-CN" sz="1100" dirty="0"/>
                <a:t>()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3784657" y="1732073"/>
              <a:ext cx="20114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/>
                <a:t>System.</a:t>
              </a:r>
              <a:r>
                <a:rPr lang="en-US" altLang="zh-CN" sz="1100" b="1" i="1" dirty="0" err="1"/>
                <a:t>out.println</a:t>
              </a:r>
              <a:r>
                <a:rPr lang="en-US" altLang="zh-CN" sz="1100" b="1" i="1" dirty="0"/>
                <a:t>("</a:t>
              </a:r>
              <a:r>
                <a:rPr lang="zh-CN" altLang="en-US" sz="1100" b="1" i="1" dirty="0"/>
                <a:t>群发短信</a:t>
              </a:r>
              <a:r>
                <a:rPr lang="en-US" altLang="zh-CN" sz="1100" b="1" i="1" dirty="0"/>
                <a:t>");</a:t>
              </a:r>
              <a:endParaRPr lang="en-US" altLang="zh-CN" sz="1100" b="1" dirty="0"/>
            </a:p>
          </p:txBody>
        </p:sp>
      </p:grpSp>
      <p:sp>
        <p:nvSpPr>
          <p:cNvPr id="179" name="文本框 178"/>
          <p:cNvSpPr txBox="1"/>
          <p:nvPr/>
        </p:nvSpPr>
        <p:spPr>
          <a:xfrm>
            <a:off x="1538254" y="473584"/>
            <a:ext cx="2306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二个对象内存图</a:t>
            </a:r>
          </a:p>
        </p:txBody>
      </p:sp>
      <p:sp>
        <p:nvSpPr>
          <p:cNvPr id="180" name="文本框 179"/>
          <p:cNvSpPr txBox="1"/>
          <p:nvPr/>
        </p:nvSpPr>
        <p:spPr>
          <a:xfrm>
            <a:off x="6566028" y="1680263"/>
            <a:ext cx="1216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FF0000"/>
                </a:solidFill>
              </a:rPr>
              <a:t>方法地址</a:t>
            </a:r>
            <a:r>
              <a:rPr lang="en-US" altLang="zh-CN" sz="800" b="1" dirty="0">
                <a:solidFill>
                  <a:srgbClr val="FF0000"/>
                </a:solidFill>
              </a:rPr>
              <a:t>910,911</a:t>
            </a:r>
            <a:endParaRPr lang="en-US" altLang="zh-CN" sz="8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164288" y="1811762"/>
            <a:ext cx="812806" cy="3489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380313" y="1835547"/>
            <a:ext cx="936103" cy="4113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3713354" y="3272169"/>
            <a:ext cx="1858376" cy="246221"/>
            <a:chOff x="3737849" y="2382703"/>
            <a:chExt cx="1858376" cy="246221"/>
          </a:xfrm>
        </p:grpSpPr>
        <p:sp>
          <p:nvSpPr>
            <p:cNvPr id="76" name="矩形 75"/>
            <p:cNvSpPr/>
            <p:nvPr/>
          </p:nvSpPr>
          <p:spPr>
            <a:xfrm>
              <a:off x="3779912" y="2390415"/>
              <a:ext cx="1816313" cy="19188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737849" y="2382703"/>
              <a:ext cx="7713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Phone p2 =</a:t>
              </a:r>
              <a:endParaRPr lang="zh-CN" altLang="en-US" sz="1000" dirty="0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3671856" y="3501008"/>
            <a:ext cx="1130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p2.brand = "</a:t>
            </a:r>
            <a:r>
              <a:rPr lang="en-US" altLang="zh-CN" sz="800" dirty="0"/>
              <a:t> IPhone7S </a:t>
            </a:r>
            <a:r>
              <a:rPr lang="en-US" altLang="zh-CN" sz="700" dirty="0"/>
              <a:t>";</a:t>
            </a:r>
            <a:endParaRPr lang="zh-CN" altLang="en-US" sz="700" dirty="0"/>
          </a:p>
        </p:txBody>
      </p:sp>
      <p:sp>
        <p:nvSpPr>
          <p:cNvPr id="80" name="文本框 79"/>
          <p:cNvSpPr txBox="1"/>
          <p:nvPr/>
        </p:nvSpPr>
        <p:spPr>
          <a:xfrm>
            <a:off x="3657508" y="3789620"/>
            <a:ext cx="9749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p2.color = "</a:t>
            </a:r>
            <a:r>
              <a:rPr lang="zh-CN" altLang="en-US" sz="800" dirty="0"/>
              <a:t>土豪金</a:t>
            </a:r>
            <a:r>
              <a:rPr lang="en-US" altLang="zh-CN" sz="700" dirty="0"/>
              <a:t>";</a:t>
            </a:r>
            <a:endParaRPr lang="zh-CN" altLang="en-US" sz="700" dirty="0"/>
          </a:p>
        </p:txBody>
      </p:sp>
      <p:sp>
        <p:nvSpPr>
          <p:cNvPr id="81" name="文本框 80"/>
          <p:cNvSpPr txBox="1"/>
          <p:nvPr/>
        </p:nvSpPr>
        <p:spPr>
          <a:xfrm>
            <a:off x="3647451" y="3985319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System.</a:t>
            </a:r>
            <a:r>
              <a:rPr lang="en-US" altLang="zh-CN" sz="700" b="1" i="1" dirty="0" err="1"/>
              <a:t>out.println</a:t>
            </a:r>
            <a:r>
              <a:rPr lang="en-US" altLang="zh-CN" sz="700" b="1" i="1" dirty="0"/>
              <a:t>(p2.brand + "---“</a:t>
            </a:r>
          </a:p>
          <a:p>
            <a:r>
              <a:rPr lang="en-US" altLang="zh-CN" sz="700" b="1" i="1" dirty="0"/>
              <a:t> + p2.price + "---" + p2.color);</a:t>
            </a:r>
            <a:endParaRPr lang="zh-CN" altLang="en-US" sz="700" dirty="0"/>
          </a:p>
        </p:txBody>
      </p:sp>
      <p:sp>
        <p:nvSpPr>
          <p:cNvPr id="82" name="文本框 81"/>
          <p:cNvSpPr txBox="1"/>
          <p:nvPr/>
        </p:nvSpPr>
        <p:spPr>
          <a:xfrm>
            <a:off x="3671856" y="4221088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p2.call("</a:t>
            </a:r>
            <a:r>
              <a:rPr lang="zh-CN" altLang="en-US" sz="800" dirty="0"/>
              <a:t>张曼玉</a:t>
            </a:r>
            <a:r>
              <a:rPr lang="en-US" altLang="zh-CN" sz="700" dirty="0"/>
              <a:t>");</a:t>
            </a:r>
            <a:endParaRPr lang="zh-CN" altLang="en-US" sz="700" dirty="0"/>
          </a:p>
        </p:txBody>
      </p:sp>
      <p:sp>
        <p:nvSpPr>
          <p:cNvPr id="83" name="文本框 82"/>
          <p:cNvSpPr txBox="1"/>
          <p:nvPr/>
        </p:nvSpPr>
        <p:spPr>
          <a:xfrm>
            <a:off x="3671856" y="4440266"/>
            <a:ext cx="8723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p2.sendMessage();</a:t>
            </a:r>
            <a:endParaRPr lang="zh-CN" altLang="en-US" sz="700" dirty="0"/>
          </a:p>
        </p:txBody>
      </p:sp>
      <p:sp>
        <p:nvSpPr>
          <p:cNvPr id="87" name="文本框 86"/>
          <p:cNvSpPr txBox="1"/>
          <p:nvPr/>
        </p:nvSpPr>
        <p:spPr>
          <a:xfrm>
            <a:off x="3670850" y="3645024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p2.price = </a:t>
            </a:r>
            <a:r>
              <a:rPr lang="en-US" altLang="zh-CN" sz="800" dirty="0"/>
              <a:t>7999</a:t>
            </a:r>
            <a:r>
              <a:rPr lang="en-US" altLang="zh-CN" sz="700" dirty="0"/>
              <a:t>;</a:t>
            </a:r>
            <a:endParaRPr lang="zh-CN" altLang="en-US" sz="700" dirty="0"/>
          </a:p>
        </p:txBody>
      </p:sp>
      <p:grpSp>
        <p:nvGrpSpPr>
          <p:cNvPr id="91" name="组合 90"/>
          <p:cNvGrpSpPr/>
          <p:nvPr/>
        </p:nvGrpSpPr>
        <p:grpSpPr>
          <a:xfrm>
            <a:off x="5915809" y="2196772"/>
            <a:ext cx="2979102" cy="1274751"/>
            <a:chOff x="5913378" y="706294"/>
            <a:chExt cx="2979102" cy="1274751"/>
          </a:xfrm>
        </p:grpSpPr>
        <p:sp>
          <p:nvSpPr>
            <p:cNvPr id="92" name="文本框 91"/>
            <p:cNvSpPr txBox="1"/>
            <p:nvPr/>
          </p:nvSpPr>
          <p:spPr>
            <a:xfrm>
              <a:off x="6683456" y="709550"/>
              <a:ext cx="9653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new Phone();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444208" y="971159"/>
              <a:ext cx="2448272" cy="10098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93"/>
            <p:cNvCxnSpPr>
              <a:endCxn id="95" idx="2"/>
            </p:cNvCxnSpPr>
            <p:nvPr/>
          </p:nvCxnSpPr>
          <p:spPr>
            <a:xfrm flipH="1" flipV="1">
              <a:off x="6113914" y="967904"/>
              <a:ext cx="330295" cy="3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913378" y="706294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5"/>
                  </a:solidFill>
                </a:rPr>
                <a:t>002</a:t>
              </a:r>
              <a:endParaRPr lang="zh-CN" altLang="en-US" sz="11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6576562" y="2471786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String brand;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6598651" y="2710895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/>
              <a:t>int</a:t>
            </a:r>
            <a:r>
              <a:rPr lang="en-US" altLang="zh-CN" sz="800" b="1" dirty="0"/>
              <a:t> price;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7601561" y="2481549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“</a:t>
            </a:r>
            <a:r>
              <a:rPr lang="en-US" altLang="zh-CN" sz="800" dirty="0"/>
              <a:t>IPhone7S</a:t>
            </a:r>
            <a:r>
              <a:rPr lang="en-US" altLang="zh-CN" sz="800" b="1" dirty="0"/>
              <a:t>”</a:t>
            </a:r>
            <a:endParaRPr lang="zh-CN" altLang="en-US" sz="800" dirty="0"/>
          </a:p>
        </p:txBody>
      </p:sp>
      <p:sp>
        <p:nvSpPr>
          <p:cNvPr id="99" name="文本框 98"/>
          <p:cNvSpPr txBox="1"/>
          <p:nvPr/>
        </p:nvSpPr>
        <p:spPr>
          <a:xfrm>
            <a:off x="7589675" y="269150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7999</a:t>
            </a:r>
            <a:endParaRPr lang="zh-CN" altLang="en-US" sz="8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6598651" y="2914095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String color;</a:t>
            </a:r>
            <a:endParaRPr lang="en-US" altLang="zh-CN" sz="800" b="1" dirty="0"/>
          </a:p>
        </p:txBody>
      </p:sp>
      <p:sp>
        <p:nvSpPr>
          <p:cNvPr id="101" name="文本框 100"/>
          <p:cNvSpPr txBox="1"/>
          <p:nvPr/>
        </p:nvSpPr>
        <p:spPr>
          <a:xfrm>
            <a:off x="7609902" y="29315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土豪金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7286660" y="2456397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null</a:t>
            </a:r>
            <a:endParaRPr lang="zh-CN" altLang="en-US" sz="10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7286660" y="2678647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7280310" y="2913597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null</a:t>
            </a:r>
            <a:endParaRPr lang="zh-CN" altLang="en-US" sz="1000" dirty="0"/>
          </a:p>
        </p:txBody>
      </p:sp>
      <p:cxnSp>
        <p:nvCxnSpPr>
          <p:cNvPr id="105" name="直接连接符 104"/>
          <p:cNvCxnSpPr/>
          <p:nvPr/>
        </p:nvCxnSpPr>
        <p:spPr>
          <a:xfrm>
            <a:off x="7415157" y="2461611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7344609" y="2682763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7435455" y="2937391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568459" y="3170741"/>
            <a:ext cx="1216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FF0000"/>
                </a:solidFill>
              </a:rPr>
              <a:t>方法地址</a:t>
            </a:r>
            <a:r>
              <a:rPr lang="en-US" altLang="zh-CN" sz="800" b="1" dirty="0">
                <a:solidFill>
                  <a:srgbClr val="FF0000"/>
                </a:solidFill>
              </a:rPr>
              <a:t>910,911</a:t>
            </a:r>
            <a:endParaRPr lang="en-US" altLang="zh-CN" sz="800" b="1" dirty="0"/>
          </a:p>
        </p:txBody>
      </p:sp>
      <p:sp>
        <p:nvSpPr>
          <p:cNvPr id="110" name="文本框 109"/>
          <p:cNvSpPr txBox="1"/>
          <p:nvPr/>
        </p:nvSpPr>
        <p:spPr>
          <a:xfrm>
            <a:off x="9900592" y="2420888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5"/>
                </a:solidFill>
              </a:rPr>
              <a:t>002</a:t>
            </a:r>
            <a:endParaRPr lang="zh-CN" altLang="en-US" sz="1100" dirty="0">
              <a:solidFill>
                <a:schemeClr val="accent5"/>
              </a:solidFill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5207011" y="2476980"/>
            <a:ext cx="1234755" cy="918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7177197" y="3316785"/>
            <a:ext cx="799897" cy="1936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7393222" y="3340570"/>
            <a:ext cx="914224" cy="258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889 -0.03055 L -0.55851 0.133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451 -0.68912 L -0.65486 -0.38958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68 -0.40324 L -0.65833 -0.70278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33 -0.87129 L -0.65868 -0.57153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68 -0.57616 L -0.65833 -0.87592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889 -0.03055 L -0.56597 0.11875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34 -0.70277 L -0.65868 -0.40324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486 -0.38958 L -0.65451 -0.68912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33 -0.87917 L -0.65868 -0.57963 " pathEditMode="relative" rAng="0" ptsTypes="AA">
                                      <p:cBhvr>
                                        <p:cTn id="305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486 -0.56597 L -0.65452 -0.86551 " pathEditMode="relative" rAng="0" ptsTypes="AA">
                                      <p:cBhvr>
                                        <p:cTn id="309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7" grpId="0"/>
      <p:bldP spid="68" grpId="0"/>
      <p:bldP spid="72" grpId="0"/>
      <p:bldP spid="88" grpId="0"/>
      <p:bldP spid="89" grpId="0"/>
      <p:bldP spid="115" grpId="0"/>
      <p:bldP spid="116" grpId="0"/>
      <p:bldP spid="117" grpId="0"/>
      <p:bldP spid="118" grpId="0"/>
      <p:bldP spid="122" grpId="0"/>
      <p:bldP spid="174" grpId="0"/>
      <p:bldP spid="175" grpId="0"/>
      <p:bldP spid="151" grpId="0"/>
      <p:bldP spid="154" grpId="0"/>
      <p:bldP spid="12" grpId="0"/>
      <p:bldP spid="157" grpId="0"/>
      <p:bldP spid="159" grpId="0"/>
      <p:bldP spid="180" grpId="0"/>
      <p:bldP spid="79" grpId="0"/>
      <p:bldP spid="80" grpId="0"/>
      <p:bldP spid="81" grpId="0"/>
      <p:bldP spid="82" grpId="0"/>
      <p:bldP spid="83" grpId="0"/>
      <p:bldP spid="87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8" grpId="0"/>
      <p:bldP spid="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7944" y="3140968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分割页</a:t>
            </a:r>
          </a:p>
        </p:txBody>
      </p:sp>
    </p:spTree>
    <p:extLst>
      <p:ext uri="{BB962C8B-B14F-4D97-AF65-F5344CB8AC3E}">
        <p14:creationId xmlns:p14="http://schemas.microsoft.com/office/powerpoint/2010/main" val="163379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组合 167"/>
          <p:cNvGrpSpPr/>
          <p:nvPr/>
        </p:nvGrpSpPr>
        <p:grpSpPr>
          <a:xfrm>
            <a:off x="3596819" y="476206"/>
            <a:ext cx="2304256" cy="4189030"/>
            <a:chOff x="3596819" y="476206"/>
            <a:chExt cx="2304256" cy="3873205"/>
          </a:xfrm>
        </p:grpSpPr>
        <p:grpSp>
          <p:nvGrpSpPr>
            <p:cNvPr id="164" name="组合 163"/>
            <p:cNvGrpSpPr/>
            <p:nvPr/>
          </p:nvGrpSpPr>
          <p:grpSpPr>
            <a:xfrm>
              <a:off x="3596819" y="633899"/>
              <a:ext cx="2304256" cy="3715512"/>
              <a:chOff x="9540552" y="2174172"/>
              <a:chExt cx="2304256" cy="3715512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9540552" y="2174172"/>
                <a:ext cx="0" cy="371551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9540552" y="5889683"/>
                <a:ext cx="230425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flipV="1">
                <a:off x="11841605" y="2220269"/>
                <a:ext cx="0" cy="36694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4550415" y="47620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</a:rPr>
                <a:t>栈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6300192" y="503094"/>
            <a:ext cx="2736304" cy="3849310"/>
            <a:chOff x="6300192" y="503094"/>
            <a:chExt cx="2736304" cy="3849310"/>
          </a:xfrm>
        </p:grpSpPr>
        <p:sp>
          <p:nvSpPr>
            <p:cNvPr id="27" name="矩形 26"/>
            <p:cNvSpPr/>
            <p:nvPr/>
          </p:nvSpPr>
          <p:spPr>
            <a:xfrm>
              <a:off x="6300192" y="679996"/>
              <a:ext cx="2736304" cy="367240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308305" y="503094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</a:rPr>
                <a:t>堆</a:t>
              </a: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3690888" y="1625628"/>
            <a:ext cx="2105248" cy="2986114"/>
            <a:chOff x="3690888" y="1621766"/>
            <a:chExt cx="2105248" cy="2681082"/>
          </a:xfrm>
        </p:grpSpPr>
        <p:sp>
          <p:nvSpPr>
            <p:cNvPr id="50" name="矩形 49"/>
            <p:cNvSpPr/>
            <p:nvPr/>
          </p:nvSpPr>
          <p:spPr>
            <a:xfrm>
              <a:off x="3690888" y="1835547"/>
              <a:ext cx="2105248" cy="246730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336181" y="1621766"/>
              <a:ext cx="7521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F0000"/>
                  </a:solidFill>
                </a:rPr>
                <a:t>main</a:t>
              </a:r>
              <a:r>
                <a:rPr lang="zh-CN" altLang="en-US" sz="1100" dirty="0">
                  <a:solidFill>
                    <a:srgbClr val="FF0000"/>
                  </a:solidFill>
                </a:rPr>
                <a:t>方法</a:t>
              </a: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737849" y="1916832"/>
            <a:ext cx="1858376" cy="246221"/>
            <a:chOff x="3737849" y="2382703"/>
            <a:chExt cx="1858376" cy="246221"/>
          </a:xfrm>
        </p:grpSpPr>
        <p:sp>
          <p:nvSpPr>
            <p:cNvPr id="52" name="矩形 51"/>
            <p:cNvSpPr/>
            <p:nvPr/>
          </p:nvSpPr>
          <p:spPr>
            <a:xfrm>
              <a:off x="3779912" y="2390415"/>
              <a:ext cx="1816313" cy="19188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737849" y="2382703"/>
              <a:ext cx="705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Phone p =</a:t>
              </a:r>
              <a:endParaRPr lang="zh-CN" altLang="en-US" sz="10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735156" y="458852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方法区</a:t>
            </a:r>
          </a:p>
        </p:txBody>
      </p:sp>
      <p:sp>
        <p:nvSpPr>
          <p:cNvPr id="28" name="矩形 27"/>
          <p:cNvSpPr/>
          <p:nvPr/>
        </p:nvSpPr>
        <p:spPr>
          <a:xfrm>
            <a:off x="3371268" y="4725144"/>
            <a:ext cx="5737236" cy="17346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3" name="组合 172"/>
          <p:cNvGrpSpPr/>
          <p:nvPr/>
        </p:nvGrpSpPr>
        <p:grpSpPr>
          <a:xfrm>
            <a:off x="5913378" y="706294"/>
            <a:ext cx="2979102" cy="1274751"/>
            <a:chOff x="5913378" y="706294"/>
            <a:chExt cx="2979102" cy="1274751"/>
          </a:xfrm>
        </p:grpSpPr>
        <p:sp>
          <p:nvSpPr>
            <p:cNvPr id="65" name="文本框 64"/>
            <p:cNvSpPr txBox="1"/>
            <p:nvPr/>
          </p:nvSpPr>
          <p:spPr>
            <a:xfrm>
              <a:off x="6683456" y="709550"/>
              <a:ext cx="9653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new Phone();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444208" y="971159"/>
              <a:ext cx="2448272" cy="10098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endCxn id="71" idx="2"/>
            </p:cNvCxnSpPr>
            <p:nvPr/>
          </p:nvCxnSpPr>
          <p:spPr>
            <a:xfrm flipH="1" flipV="1">
              <a:off x="6113914" y="967904"/>
              <a:ext cx="330295" cy="3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5913378" y="706294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accent5"/>
                  </a:solidFill>
                </a:rPr>
                <a:t>001</a:t>
              </a:r>
              <a:endParaRPr lang="zh-CN" altLang="en-US" sz="11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6574131" y="981308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String brand;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6596220" y="1220417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/>
              <a:t>int</a:t>
            </a:r>
            <a:r>
              <a:rPr lang="en-US" altLang="zh-CN" sz="800" b="1" dirty="0"/>
              <a:t> price;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9919922" y="966489"/>
            <a:ext cx="401072" cy="21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5"/>
                </a:solidFill>
              </a:rPr>
              <a:t>001</a:t>
            </a:r>
            <a:endParaRPr lang="zh-CN" altLang="en-US" sz="1100" dirty="0">
              <a:solidFill>
                <a:schemeClr val="accent5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5219743" y="966490"/>
            <a:ext cx="1222253" cy="1025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9684568" y="3549912"/>
            <a:ext cx="2109482" cy="858874"/>
            <a:chOff x="3705596" y="1348929"/>
            <a:chExt cx="2109482" cy="858874"/>
          </a:xfrm>
        </p:grpSpPr>
        <p:sp>
          <p:nvSpPr>
            <p:cNvPr id="84" name="矩形 83"/>
            <p:cNvSpPr/>
            <p:nvPr/>
          </p:nvSpPr>
          <p:spPr>
            <a:xfrm>
              <a:off x="3705596" y="1639399"/>
              <a:ext cx="2109482" cy="5684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292473" y="1348929"/>
              <a:ext cx="1149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FF0000"/>
                  </a:solidFill>
                </a:rPr>
                <a:t>call</a:t>
              </a:r>
              <a:r>
                <a:rPr lang="en-US" altLang="zh-CN" sz="1100" dirty="0"/>
                <a:t>(String name)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3784657" y="1732073"/>
              <a:ext cx="20114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/>
                <a:t>System.</a:t>
              </a:r>
              <a:r>
                <a:rPr lang="en-US" altLang="zh-CN" sz="1100" b="1" i="1" dirty="0" err="1"/>
                <a:t>out.println</a:t>
              </a:r>
              <a:r>
                <a:rPr lang="en-US" altLang="zh-CN" sz="1100" b="1" i="1" dirty="0"/>
                <a:t>("</a:t>
              </a:r>
              <a:r>
                <a:rPr lang="zh-CN" altLang="en-US" sz="1100" b="1" i="1" dirty="0"/>
                <a:t>给</a:t>
              </a:r>
              <a:r>
                <a:rPr lang="en-US" altLang="zh-CN" sz="1100" b="1" i="1" dirty="0"/>
                <a:t>"+name+"</a:t>
              </a:r>
              <a:r>
                <a:rPr lang="zh-CN" altLang="en-US" sz="1100" b="1" i="1" dirty="0"/>
                <a:t>打电话</a:t>
              </a:r>
              <a:r>
                <a:rPr lang="en-US" altLang="zh-CN" sz="1100" b="1" i="1" dirty="0"/>
                <a:t>");</a:t>
              </a:r>
              <a:endParaRPr lang="en-US" altLang="zh-CN" sz="1100" b="1" dirty="0"/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3696351" y="2148825"/>
            <a:ext cx="8899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p.brand</a:t>
            </a:r>
            <a:r>
              <a:rPr lang="en-US" altLang="zh-CN" sz="700" dirty="0"/>
              <a:t> = "</a:t>
            </a:r>
            <a:r>
              <a:rPr lang="en-US" altLang="zh-CN" sz="800" dirty="0"/>
              <a:t>OPPO</a:t>
            </a:r>
            <a:r>
              <a:rPr lang="en-US" altLang="zh-CN" sz="700" dirty="0"/>
              <a:t>";</a:t>
            </a:r>
            <a:endParaRPr lang="zh-CN" altLang="en-US" sz="7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682003" y="2420888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p.color</a:t>
            </a:r>
            <a:r>
              <a:rPr lang="en-US" altLang="zh-CN" sz="700" dirty="0"/>
              <a:t> = "</a:t>
            </a:r>
            <a:r>
              <a:rPr lang="zh-CN" altLang="en-US" sz="800" dirty="0"/>
              <a:t>白色</a:t>
            </a:r>
            <a:r>
              <a:rPr lang="en-US" altLang="zh-CN" sz="700" dirty="0"/>
              <a:t>";</a:t>
            </a:r>
            <a:endParaRPr lang="zh-CN" altLang="en-US" sz="7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3671946" y="2617167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System.</a:t>
            </a:r>
            <a:r>
              <a:rPr lang="en-US" altLang="zh-CN" sz="700" b="1" i="1" dirty="0" err="1"/>
              <a:t>out.println</a:t>
            </a:r>
            <a:r>
              <a:rPr lang="en-US" altLang="zh-CN" sz="700" b="1" i="1" dirty="0"/>
              <a:t>(</a:t>
            </a:r>
            <a:r>
              <a:rPr lang="en-US" altLang="zh-CN" sz="700" b="1" i="1" dirty="0" err="1"/>
              <a:t>p.brand</a:t>
            </a:r>
            <a:r>
              <a:rPr lang="en-US" altLang="zh-CN" sz="700" b="1" i="1" dirty="0"/>
              <a:t> + "---“</a:t>
            </a:r>
          </a:p>
          <a:p>
            <a:r>
              <a:rPr lang="en-US" altLang="zh-CN" sz="700" b="1" i="1" dirty="0"/>
              <a:t> + </a:t>
            </a:r>
            <a:r>
              <a:rPr lang="en-US" altLang="zh-CN" sz="700" b="1" i="1" dirty="0" err="1"/>
              <a:t>p.price</a:t>
            </a:r>
            <a:r>
              <a:rPr lang="en-US" altLang="zh-CN" sz="700" b="1" i="1" dirty="0"/>
              <a:t> + "---" + </a:t>
            </a:r>
            <a:r>
              <a:rPr lang="en-US" altLang="zh-CN" sz="700" b="1" i="1" dirty="0" err="1"/>
              <a:t>p.color</a:t>
            </a:r>
            <a:r>
              <a:rPr lang="en-US" altLang="zh-CN" sz="700" b="1" i="1" dirty="0"/>
              <a:t>);</a:t>
            </a:r>
            <a:endParaRPr lang="zh-CN" altLang="en-US" sz="7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3696351" y="2868905"/>
            <a:ext cx="795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p.call</a:t>
            </a:r>
            <a:r>
              <a:rPr lang="en-US" altLang="zh-CN" sz="700" dirty="0"/>
              <a:t>("</a:t>
            </a:r>
            <a:r>
              <a:rPr lang="zh-CN" altLang="en-US" sz="700" dirty="0"/>
              <a:t>林青霞</a:t>
            </a:r>
            <a:r>
              <a:rPr lang="en-US" altLang="zh-CN" sz="700" dirty="0"/>
              <a:t>");</a:t>
            </a:r>
            <a:endParaRPr lang="zh-CN" altLang="en-US" sz="7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696351" y="3012921"/>
            <a:ext cx="8274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p.sendMessage</a:t>
            </a:r>
            <a:r>
              <a:rPr lang="en-US" altLang="zh-CN" sz="700" dirty="0"/>
              <a:t>();</a:t>
            </a:r>
            <a:endParaRPr lang="zh-CN" altLang="en-US" sz="7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3695345" y="2276872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/>
              <a:t>p.price</a:t>
            </a:r>
            <a:r>
              <a:rPr lang="en-US" altLang="zh-CN" sz="700" dirty="0"/>
              <a:t> = 2999;</a:t>
            </a:r>
            <a:endParaRPr lang="zh-CN" altLang="en-US" sz="700" dirty="0"/>
          </a:p>
        </p:txBody>
      </p:sp>
      <p:sp>
        <p:nvSpPr>
          <p:cNvPr id="174" name="文本框 173"/>
          <p:cNvSpPr txBox="1"/>
          <p:nvPr/>
        </p:nvSpPr>
        <p:spPr>
          <a:xfrm>
            <a:off x="7599130" y="99107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“</a:t>
            </a:r>
            <a:r>
              <a:rPr lang="en-US" altLang="zh-CN" sz="800" dirty="0"/>
              <a:t>OPPO</a:t>
            </a:r>
            <a:r>
              <a:rPr lang="en-US" altLang="zh-CN" sz="800" b="1" dirty="0"/>
              <a:t>”</a:t>
            </a:r>
            <a:endParaRPr lang="zh-CN" altLang="en-US" sz="800" dirty="0"/>
          </a:p>
        </p:txBody>
      </p:sp>
      <p:sp>
        <p:nvSpPr>
          <p:cNvPr id="175" name="文本框 174"/>
          <p:cNvSpPr txBox="1"/>
          <p:nvPr/>
        </p:nvSpPr>
        <p:spPr>
          <a:xfrm>
            <a:off x="7587244" y="120103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2999</a:t>
            </a:r>
            <a:endParaRPr lang="zh-CN" altLang="en-US" sz="800" dirty="0"/>
          </a:p>
        </p:txBody>
      </p:sp>
      <p:sp>
        <p:nvSpPr>
          <p:cNvPr id="4" name="文本框 3"/>
          <p:cNvSpPr txBox="1"/>
          <p:nvPr/>
        </p:nvSpPr>
        <p:spPr>
          <a:xfrm>
            <a:off x="136951" y="776025"/>
            <a:ext cx="308243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public class Phone {</a:t>
            </a:r>
          </a:p>
          <a:p>
            <a:r>
              <a:rPr lang="en-US" altLang="zh-CN" sz="1100" dirty="0"/>
              <a:t>    String brand;</a:t>
            </a:r>
          </a:p>
          <a:p>
            <a:r>
              <a:rPr lang="en-US" altLang="zh-CN" sz="1100" b="1" dirty="0"/>
              <a:t>   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price;</a:t>
            </a:r>
          </a:p>
          <a:p>
            <a:r>
              <a:rPr lang="en-US" altLang="zh-CN" sz="1100" dirty="0"/>
              <a:t>    String color;</a:t>
            </a:r>
          </a:p>
          <a:p>
            <a:endParaRPr lang="zh-CN" altLang="en-US" sz="1100" dirty="0"/>
          </a:p>
          <a:p>
            <a:r>
              <a:rPr lang="en-US" altLang="zh-CN" sz="1100" b="1" dirty="0"/>
              <a:t>    public void call(String name) {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System.</a:t>
            </a:r>
            <a:r>
              <a:rPr lang="en-US" altLang="zh-CN" sz="1100" b="1" i="1" dirty="0" err="1"/>
              <a:t>out.println</a:t>
            </a:r>
            <a:r>
              <a:rPr lang="en-US" altLang="zh-CN" sz="1100" b="1" i="1" dirty="0"/>
              <a:t>("</a:t>
            </a:r>
            <a:r>
              <a:rPr lang="zh-CN" altLang="en-US" sz="1100" b="1" i="1" dirty="0"/>
              <a:t>给</a:t>
            </a:r>
            <a:r>
              <a:rPr lang="en-US" altLang="zh-CN" sz="1100" b="1" i="1" dirty="0"/>
              <a:t>"+name+"</a:t>
            </a:r>
            <a:r>
              <a:rPr lang="zh-CN" altLang="en-US" sz="1100" b="1" i="1" dirty="0"/>
              <a:t>打电话</a:t>
            </a:r>
            <a:r>
              <a:rPr lang="en-US" altLang="zh-CN" sz="1100" b="1" i="1" dirty="0"/>
              <a:t>");</a:t>
            </a:r>
          </a:p>
          <a:p>
            <a:r>
              <a:rPr lang="en-US" altLang="zh-CN" sz="1100" dirty="0"/>
              <a:t>    }</a:t>
            </a:r>
          </a:p>
          <a:p>
            <a:endParaRPr lang="zh-CN" altLang="en-US" sz="1100" dirty="0"/>
          </a:p>
          <a:p>
            <a:r>
              <a:rPr lang="en-US" altLang="zh-CN" sz="1100" b="1" dirty="0"/>
              <a:t>    public void </a:t>
            </a:r>
            <a:r>
              <a:rPr lang="en-US" altLang="zh-CN" sz="1100" b="1" dirty="0" err="1"/>
              <a:t>sendMessage</a:t>
            </a:r>
            <a:r>
              <a:rPr lang="en-US" altLang="zh-CN" sz="1100" b="1" dirty="0"/>
              <a:t>() {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System.</a:t>
            </a:r>
            <a:r>
              <a:rPr lang="en-US" altLang="zh-CN" sz="1100" b="1" i="1" dirty="0" err="1"/>
              <a:t>out.println</a:t>
            </a:r>
            <a:r>
              <a:rPr lang="en-US" altLang="zh-CN" sz="1100" b="1" i="1" dirty="0"/>
              <a:t>("</a:t>
            </a:r>
            <a:r>
              <a:rPr lang="zh-CN" altLang="en-US" sz="1100" b="1" i="1" dirty="0"/>
              <a:t>群发短信</a:t>
            </a:r>
            <a:r>
              <a:rPr lang="en-US" altLang="zh-CN" sz="1100" b="1" i="1" dirty="0"/>
              <a:t>");</a:t>
            </a:r>
          </a:p>
          <a:p>
            <a:r>
              <a:rPr lang="en-US" altLang="zh-CN" sz="1100" dirty="0"/>
              <a:t>    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72634" y="3025055"/>
            <a:ext cx="3082432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public class PhoneDemo3 {</a:t>
            </a:r>
          </a:p>
          <a:p>
            <a:r>
              <a:rPr lang="en-US" altLang="zh-CN" sz="1100" b="1" dirty="0"/>
              <a:t>    public static void main(String[] </a:t>
            </a:r>
            <a:r>
              <a:rPr lang="en-US" altLang="zh-CN" sz="1100" b="1" dirty="0" err="1"/>
              <a:t>args</a:t>
            </a:r>
            <a:r>
              <a:rPr lang="en-US" altLang="zh-CN" sz="1100" b="1" dirty="0"/>
              <a:t>) {</a:t>
            </a:r>
          </a:p>
          <a:p>
            <a:r>
              <a:rPr lang="en-US" altLang="zh-CN" sz="1100" dirty="0"/>
              <a:t>        Phone p = </a:t>
            </a:r>
            <a:r>
              <a:rPr lang="en-US" altLang="zh-CN" sz="1100" b="1" dirty="0"/>
              <a:t>new Phone();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p.brand</a:t>
            </a:r>
            <a:r>
              <a:rPr lang="en-US" altLang="zh-CN" sz="1100" dirty="0"/>
              <a:t> = "OPPO";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p.price</a:t>
            </a:r>
            <a:r>
              <a:rPr lang="en-US" altLang="zh-CN" sz="1100" dirty="0"/>
              <a:t> = 2999;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p.color</a:t>
            </a:r>
            <a:r>
              <a:rPr lang="en-US" altLang="zh-CN" sz="1100" dirty="0"/>
              <a:t> = "</a:t>
            </a:r>
            <a:r>
              <a:rPr lang="zh-CN" altLang="en-US" sz="1100" dirty="0"/>
              <a:t>白色</a:t>
            </a:r>
            <a:r>
              <a:rPr lang="en-US" altLang="zh-CN" sz="1100" dirty="0"/>
              <a:t>";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System.</a:t>
            </a:r>
            <a:r>
              <a:rPr lang="en-US" altLang="zh-CN" sz="1100" b="1" i="1" dirty="0" err="1"/>
              <a:t>out.println</a:t>
            </a:r>
            <a:r>
              <a:rPr lang="en-US" altLang="zh-CN" sz="1100" b="1" i="1" dirty="0"/>
              <a:t>(</a:t>
            </a:r>
            <a:r>
              <a:rPr lang="en-US" altLang="zh-CN" sz="1100" b="1" i="1" dirty="0" err="1"/>
              <a:t>p.brand</a:t>
            </a:r>
            <a:r>
              <a:rPr lang="en-US" altLang="zh-CN" sz="1100" b="1" i="1" dirty="0"/>
              <a:t>+"---"+</a:t>
            </a:r>
            <a:r>
              <a:rPr lang="en-US" altLang="zh-CN" sz="1100" b="1" i="1" dirty="0" err="1"/>
              <a:t>p.price</a:t>
            </a:r>
            <a:r>
              <a:rPr lang="en-US" altLang="zh-CN" sz="1100" b="1" i="1" dirty="0"/>
              <a:t>+"---"+</a:t>
            </a:r>
            <a:r>
              <a:rPr lang="en-US" altLang="zh-CN" sz="1100" b="1" i="1" dirty="0" err="1"/>
              <a:t>p.color</a:t>
            </a:r>
            <a:r>
              <a:rPr lang="en-US" altLang="zh-CN" sz="1100" b="1" i="1" dirty="0"/>
              <a:t>);</a:t>
            </a:r>
          </a:p>
          <a:p>
            <a:endParaRPr lang="zh-CN" altLang="en-US" sz="1100" dirty="0"/>
          </a:p>
          <a:p>
            <a:r>
              <a:rPr lang="en-US" altLang="zh-CN" sz="1100" dirty="0"/>
              <a:t>        Phone p2 = p;</a:t>
            </a:r>
          </a:p>
          <a:p>
            <a:r>
              <a:rPr lang="en-US" altLang="zh-CN" sz="1100" dirty="0"/>
              <a:t>        p2.brand = "</a:t>
            </a:r>
            <a:r>
              <a:rPr lang="zh-CN" altLang="en-US" sz="1100" dirty="0"/>
              <a:t>魅族</a:t>
            </a:r>
            <a:r>
              <a:rPr lang="en-US" altLang="zh-CN" sz="1100" dirty="0"/>
              <a:t>";</a:t>
            </a:r>
          </a:p>
          <a:p>
            <a:r>
              <a:rPr lang="en-US" altLang="zh-CN" sz="1100" dirty="0"/>
              <a:t>        p2.price = 1999;</a:t>
            </a:r>
          </a:p>
          <a:p>
            <a:r>
              <a:rPr lang="en-US" altLang="zh-CN" sz="1100" u="sng" dirty="0"/>
              <a:t>        p2.color = "</a:t>
            </a:r>
            <a:r>
              <a:rPr lang="zh-CN" altLang="en-US" sz="1100" u="sng" dirty="0"/>
              <a:t>蓝色</a:t>
            </a:r>
            <a:r>
              <a:rPr lang="en-US" altLang="zh-CN" sz="1100" u="sng" dirty="0"/>
              <a:t>";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System.</a:t>
            </a:r>
            <a:r>
              <a:rPr lang="en-US" altLang="zh-CN" sz="1100" b="1" i="1" dirty="0" err="1"/>
              <a:t>out.println</a:t>
            </a:r>
            <a:r>
              <a:rPr lang="en-US" altLang="zh-CN" sz="1100" b="1" i="1" dirty="0"/>
              <a:t>(</a:t>
            </a:r>
            <a:r>
              <a:rPr lang="en-US" altLang="zh-CN" sz="1100" b="1" i="1" dirty="0" err="1"/>
              <a:t>p.brand</a:t>
            </a:r>
            <a:r>
              <a:rPr lang="en-US" altLang="zh-CN" sz="1100" b="1" i="1" dirty="0"/>
              <a:t>+"---"+</a:t>
            </a:r>
            <a:r>
              <a:rPr lang="en-US" altLang="zh-CN" sz="1100" b="1" i="1" dirty="0" err="1"/>
              <a:t>p.price</a:t>
            </a:r>
            <a:r>
              <a:rPr lang="en-US" altLang="zh-CN" sz="1100" b="1" i="1" dirty="0"/>
              <a:t>+"---"+</a:t>
            </a:r>
            <a:r>
              <a:rPr lang="en-US" altLang="zh-CN" sz="1100" b="1" i="1" dirty="0" err="1"/>
              <a:t>p.color</a:t>
            </a:r>
            <a:r>
              <a:rPr lang="en-US" altLang="zh-CN" sz="1100" b="1" i="1" dirty="0"/>
              <a:t>);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System.</a:t>
            </a:r>
            <a:r>
              <a:rPr lang="en-US" altLang="zh-CN" sz="1100" b="1" i="1" dirty="0" err="1"/>
              <a:t>out.println</a:t>
            </a:r>
            <a:r>
              <a:rPr lang="en-US" altLang="zh-CN" sz="1100" b="1" i="1" dirty="0"/>
              <a:t>(p2.brand+"---"+p2.price+"---"+p2.color);</a:t>
            </a:r>
          </a:p>
          <a:p>
            <a:r>
              <a:rPr lang="en-US" altLang="zh-CN" sz="1100" dirty="0"/>
              <a:t>    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614739" y="4802603"/>
            <a:ext cx="2181397" cy="1543821"/>
            <a:chOff x="3614739" y="4596070"/>
            <a:chExt cx="2181397" cy="1543821"/>
          </a:xfrm>
        </p:grpSpPr>
        <p:sp>
          <p:nvSpPr>
            <p:cNvPr id="132" name="矩形 131"/>
            <p:cNvSpPr/>
            <p:nvPr/>
          </p:nvSpPr>
          <p:spPr>
            <a:xfrm>
              <a:off x="3614739" y="4596070"/>
              <a:ext cx="2181397" cy="15438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49293" y="4611415"/>
              <a:ext cx="1226852" cy="26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FF0000"/>
                  </a:solidFill>
                </a:rPr>
                <a:t>PhoneDemo</a:t>
              </a:r>
              <a:r>
                <a:rPr lang="en-US" altLang="zh-CN" sz="1100" dirty="0" err="1"/>
                <a:t>.class</a:t>
              </a:r>
              <a:endParaRPr lang="zh-CN" altLang="en-US" sz="110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661993" y="5017815"/>
              <a:ext cx="7576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main</a:t>
              </a:r>
              <a:r>
                <a:rPr lang="zh-CN" altLang="en-US" sz="1100" b="1" dirty="0"/>
                <a:t>方法</a:t>
              </a:r>
              <a:endParaRPr lang="zh-CN" altLang="en-US" sz="11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71024" y="4807763"/>
            <a:ext cx="2899780" cy="1550443"/>
            <a:chOff x="6171024" y="4601230"/>
            <a:chExt cx="2899780" cy="1550443"/>
          </a:xfrm>
        </p:grpSpPr>
        <p:sp>
          <p:nvSpPr>
            <p:cNvPr id="134" name="矩形 133"/>
            <p:cNvSpPr/>
            <p:nvPr/>
          </p:nvSpPr>
          <p:spPr>
            <a:xfrm>
              <a:off x="6171024" y="4601230"/>
              <a:ext cx="2865472" cy="154382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6205578" y="4616575"/>
              <a:ext cx="1226852" cy="269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FF0000"/>
                  </a:solidFill>
                </a:rPr>
                <a:t>Phone</a:t>
              </a:r>
              <a:r>
                <a:rPr lang="en-US" altLang="zh-CN" sz="1100" dirty="0" err="1"/>
                <a:t>.class</a:t>
              </a:r>
              <a:endParaRPr lang="zh-CN" altLang="en-US" sz="1100" dirty="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6239886" y="4848631"/>
              <a:ext cx="9794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/>
                <a:t>成员变量</a:t>
              </a:r>
              <a:endParaRPr lang="en-US" altLang="zh-CN" sz="1100" b="1" dirty="0"/>
            </a:p>
            <a:p>
              <a:r>
                <a:rPr lang="en-US" altLang="zh-CN" sz="1100" dirty="0"/>
                <a:t>String brand;</a:t>
              </a:r>
            </a:p>
            <a:p>
              <a:r>
                <a:rPr lang="en-US" altLang="zh-CN" sz="1100" b="1" dirty="0" err="1"/>
                <a:t>int</a:t>
              </a:r>
              <a:r>
                <a:rPr lang="en-US" altLang="zh-CN" sz="1100" b="1" dirty="0"/>
                <a:t> price;</a:t>
              </a:r>
            </a:p>
            <a:p>
              <a:r>
                <a:rPr lang="en-US" altLang="zh-CN" sz="1100" dirty="0"/>
                <a:t>String color;</a:t>
              </a:r>
              <a:endParaRPr lang="zh-CN" altLang="en-US" sz="1100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219383" y="4643568"/>
              <a:ext cx="1851421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/>
                <a:t>成员方法</a:t>
              </a:r>
              <a:endParaRPr lang="en-US" altLang="zh-CN" sz="1100" b="1" dirty="0"/>
            </a:p>
            <a:p>
              <a:r>
                <a:rPr lang="zh-CN" altLang="en-US" sz="900" b="1" dirty="0"/>
                <a:t>内存地址</a:t>
              </a:r>
              <a:r>
                <a:rPr lang="en-US" altLang="zh-CN" sz="900" b="1" dirty="0">
                  <a:solidFill>
                    <a:srgbClr val="FF0000"/>
                  </a:solidFill>
                </a:rPr>
                <a:t>910</a:t>
              </a:r>
            </a:p>
            <a:p>
              <a:r>
                <a:rPr lang="en-US" altLang="zh-CN" sz="900" b="1" dirty="0"/>
                <a:t>public void call(String name) {</a:t>
              </a:r>
            </a:p>
            <a:p>
              <a:r>
                <a:rPr lang="en-US" altLang="zh-CN" sz="900" dirty="0"/>
                <a:t>    </a:t>
              </a:r>
              <a:r>
                <a:rPr lang="en-US" altLang="zh-CN" sz="900" dirty="0" err="1"/>
                <a:t>System.</a:t>
              </a:r>
              <a:r>
                <a:rPr lang="en-US" altLang="zh-CN" sz="900" b="1" i="1" dirty="0" err="1"/>
                <a:t>out.println</a:t>
              </a:r>
              <a:r>
                <a:rPr lang="en-US" altLang="zh-CN" sz="900" b="1" i="1" dirty="0"/>
                <a:t>("</a:t>
              </a:r>
              <a:r>
                <a:rPr lang="zh-CN" altLang="en-US" sz="900" b="1" i="1" dirty="0"/>
                <a:t>给</a:t>
              </a:r>
              <a:r>
                <a:rPr lang="en-US" altLang="zh-CN" sz="900" b="1" i="1" dirty="0"/>
                <a:t>"+name+"</a:t>
              </a:r>
              <a:r>
                <a:rPr lang="zh-CN" altLang="en-US" sz="900" b="1" i="1" dirty="0"/>
                <a:t>打电话</a:t>
              </a:r>
              <a:r>
                <a:rPr lang="en-US" altLang="zh-CN" sz="900" b="1" i="1" dirty="0"/>
                <a:t>");</a:t>
              </a:r>
            </a:p>
            <a:p>
              <a:r>
                <a:rPr lang="en-US" altLang="zh-CN" sz="900" dirty="0"/>
                <a:t>}</a:t>
              </a:r>
            </a:p>
            <a:p>
              <a:r>
                <a:rPr lang="zh-CN" altLang="en-US" sz="900" b="1" dirty="0"/>
                <a:t>内存地址</a:t>
              </a:r>
              <a:r>
                <a:rPr lang="en-US" altLang="zh-CN" sz="900" b="1" dirty="0">
                  <a:solidFill>
                    <a:srgbClr val="FF0000"/>
                  </a:solidFill>
                </a:rPr>
                <a:t>911</a:t>
              </a:r>
              <a:endParaRPr lang="zh-CN" altLang="en-US" sz="900" dirty="0">
                <a:solidFill>
                  <a:srgbClr val="FF0000"/>
                </a:solidFill>
              </a:endParaRPr>
            </a:p>
            <a:p>
              <a:r>
                <a:rPr lang="en-US" altLang="zh-CN" sz="900" b="1" dirty="0"/>
                <a:t>public void </a:t>
              </a:r>
              <a:r>
                <a:rPr lang="en-US" altLang="zh-CN" sz="900" b="1" dirty="0" err="1"/>
                <a:t>sendMessage</a:t>
              </a:r>
              <a:r>
                <a:rPr lang="en-US" altLang="zh-CN" sz="900" b="1" dirty="0"/>
                <a:t>() {</a:t>
              </a:r>
            </a:p>
            <a:p>
              <a:r>
                <a:rPr lang="en-US" altLang="zh-CN" sz="900" dirty="0"/>
                <a:t>    </a:t>
              </a:r>
              <a:r>
                <a:rPr lang="en-US" altLang="zh-CN" sz="900" dirty="0" err="1"/>
                <a:t>System.</a:t>
              </a:r>
              <a:r>
                <a:rPr lang="en-US" altLang="zh-CN" sz="900" b="1" i="1" dirty="0" err="1"/>
                <a:t>out.println</a:t>
              </a:r>
              <a:r>
                <a:rPr lang="en-US" altLang="zh-CN" sz="900" b="1" i="1" dirty="0"/>
                <a:t>("</a:t>
              </a:r>
              <a:r>
                <a:rPr lang="zh-CN" altLang="en-US" sz="900" b="1" i="1" dirty="0"/>
                <a:t>群发短信</a:t>
              </a:r>
              <a:r>
                <a:rPr lang="en-US" altLang="zh-CN" sz="900" b="1" i="1" dirty="0"/>
                <a:t>");</a:t>
              </a:r>
            </a:p>
            <a:p>
              <a:r>
                <a:rPr lang="en-US" altLang="zh-CN" sz="900" dirty="0"/>
                <a:t>}</a:t>
              </a:r>
              <a:endParaRPr lang="zh-CN" altLang="en-US" sz="900" dirty="0"/>
            </a:p>
          </p:txBody>
        </p:sp>
      </p:grpSp>
      <p:sp>
        <p:nvSpPr>
          <p:cNvPr id="151" name="文本框 150"/>
          <p:cNvSpPr txBox="1"/>
          <p:nvPr/>
        </p:nvSpPr>
        <p:spPr>
          <a:xfrm>
            <a:off x="6596220" y="1423617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String color;</a:t>
            </a:r>
            <a:endParaRPr lang="en-US" altLang="zh-CN" sz="800" b="1" dirty="0"/>
          </a:p>
        </p:txBody>
      </p:sp>
      <p:sp>
        <p:nvSpPr>
          <p:cNvPr id="154" name="文本框 153"/>
          <p:cNvSpPr txBox="1"/>
          <p:nvPr/>
        </p:nvSpPr>
        <p:spPr>
          <a:xfrm>
            <a:off x="7607471" y="144103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白色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84229" y="96591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null</a:t>
            </a:r>
            <a:endParaRPr lang="zh-CN" altLang="en-US" sz="1000" dirty="0"/>
          </a:p>
        </p:txBody>
      </p:sp>
      <p:sp>
        <p:nvSpPr>
          <p:cNvPr id="157" name="文本框 156"/>
          <p:cNvSpPr txBox="1"/>
          <p:nvPr/>
        </p:nvSpPr>
        <p:spPr>
          <a:xfrm>
            <a:off x="7284229" y="118816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7277879" y="1423119"/>
            <a:ext cx="38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null</a:t>
            </a:r>
            <a:endParaRPr lang="zh-CN" altLang="en-US" sz="10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7412726" y="971133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7342178" y="1192285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7433024" y="1446913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9684568" y="4759587"/>
            <a:ext cx="2109482" cy="858874"/>
            <a:chOff x="3705596" y="1348929"/>
            <a:chExt cx="2109482" cy="858874"/>
          </a:xfrm>
        </p:grpSpPr>
        <p:sp>
          <p:nvSpPr>
            <p:cNvPr id="166" name="矩形 165"/>
            <p:cNvSpPr/>
            <p:nvPr/>
          </p:nvSpPr>
          <p:spPr>
            <a:xfrm>
              <a:off x="3705596" y="1639399"/>
              <a:ext cx="2109482" cy="5684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4292473" y="1348929"/>
              <a:ext cx="1047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FF0000"/>
                  </a:solidFill>
                </a:rPr>
                <a:t>sendMessage</a:t>
              </a:r>
              <a:r>
                <a:rPr lang="en-US" altLang="zh-CN" sz="1100" dirty="0"/>
                <a:t>()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3784657" y="1732073"/>
              <a:ext cx="20114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/>
                <a:t>System.</a:t>
              </a:r>
              <a:r>
                <a:rPr lang="en-US" altLang="zh-CN" sz="1100" b="1" i="1" dirty="0" err="1"/>
                <a:t>out.println</a:t>
              </a:r>
              <a:r>
                <a:rPr lang="en-US" altLang="zh-CN" sz="1100" b="1" i="1" dirty="0"/>
                <a:t>("</a:t>
              </a:r>
              <a:r>
                <a:rPr lang="zh-CN" altLang="en-US" sz="1100" b="1" i="1" dirty="0"/>
                <a:t>群发短信</a:t>
              </a:r>
              <a:r>
                <a:rPr lang="en-US" altLang="zh-CN" sz="1100" b="1" i="1" dirty="0"/>
                <a:t>");</a:t>
              </a:r>
              <a:endParaRPr lang="en-US" altLang="zh-CN" sz="1100" b="1" dirty="0"/>
            </a:p>
          </p:txBody>
        </p:sp>
      </p:grpSp>
      <p:sp>
        <p:nvSpPr>
          <p:cNvPr id="179" name="文本框 178"/>
          <p:cNvSpPr txBox="1"/>
          <p:nvPr/>
        </p:nvSpPr>
        <p:spPr>
          <a:xfrm>
            <a:off x="1538254" y="473584"/>
            <a:ext cx="2306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二个对象内存图</a:t>
            </a:r>
          </a:p>
        </p:txBody>
      </p:sp>
      <p:sp>
        <p:nvSpPr>
          <p:cNvPr id="180" name="文本框 179"/>
          <p:cNvSpPr txBox="1"/>
          <p:nvPr/>
        </p:nvSpPr>
        <p:spPr>
          <a:xfrm>
            <a:off x="6566028" y="1680263"/>
            <a:ext cx="12161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FF0000"/>
                </a:solidFill>
              </a:rPr>
              <a:t>方法地址</a:t>
            </a:r>
            <a:r>
              <a:rPr lang="en-US" altLang="zh-CN" sz="800" b="1" dirty="0">
                <a:solidFill>
                  <a:srgbClr val="FF0000"/>
                </a:solidFill>
              </a:rPr>
              <a:t>910,911</a:t>
            </a:r>
            <a:endParaRPr lang="en-US" altLang="zh-CN" sz="800" b="1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164288" y="1811762"/>
            <a:ext cx="812806" cy="3489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380313" y="1835547"/>
            <a:ext cx="936103" cy="4113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3713354" y="3272169"/>
            <a:ext cx="1858376" cy="246221"/>
            <a:chOff x="3737849" y="2382703"/>
            <a:chExt cx="1858376" cy="246221"/>
          </a:xfrm>
        </p:grpSpPr>
        <p:sp>
          <p:nvSpPr>
            <p:cNvPr id="76" name="矩形 75"/>
            <p:cNvSpPr/>
            <p:nvPr/>
          </p:nvSpPr>
          <p:spPr>
            <a:xfrm>
              <a:off x="3779912" y="2390415"/>
              <a:ext cx="1816313" cy="19188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737849" y="2382703"/>
              <a:ext cx="9012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Phone p2 = p;</a:t>
              </a:r>
              <a:endParaRPr lang="zh-CN" altLang="en-US" sz="1000" dirty="0"/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3671856" y="3501008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p2.brand = "</a:t>
            </a:r>
            <a:r>
              <a:rPr lang="zh-CN" altLang="en-US" sz="800" dirty="0"/>
              <a:t>魅族</a:t>
            </a:r>
            <a:r>
              <a:rPr lang="en-US" altLang="zh-CN" sz="800" dirty="0"/>
              <a:t>";</a:t>
            </a:r>
            <a:endParaRPr lang="zh-CN" altLang="en-US" sz="700" dirty="0"/>
          </a:p>
        </p:txBody>
      </p:sp>
      <p:sp>
        <p:nvSpPr>
          <p:cNvPr id="80" name="文本框 79"/>
          <p:cNvSpPr txBox="1"/>
          <p:nvPr/>
        </p:nvSpPr>
        <p:spPr>
          <a:xfrm>
            <a:off x="3657508" y="3789040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p2.color = "</a:t>
            </a:r>
            <a:r>
              <a:rPr lang="zh-CN" altLang="en-US" sz="800" dirty="0"/>
              <a:t>蓝色</a:t>
            </a:r>
            <a:r>
              <a:rPr lang="en-US" altLang="zh-CN" sz="800" dirty="0"/>
              <a:t>";</a:t>
            </a:r>
            <a:endParaRPr lang="zh-CN" altLang="en-US" sz="700" dirty="0"/>
          </a:p>
        </p:txBody>
      </p:sp>
      <p:sp>
        <p:nvSpPr>
          <p:cNvPr id="81" name="文本框 80"/>
          <p:cNvSpPr txBox="1"/>
          <p:nvPr/>
        </p:nvSpPr>
        <p:spPr>
          <a:xfrm>
            <a:off x="3647451" y="3954542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/>
              <a:t>System.</a:t>
            </a:r>
            <a:r>
              <a:rPr lang="en-US" altLang="zh-CN" sz="800" b="1" i="1" dirty="0" err="1"/>
              <a:t>out.println</a:t>
            </a:r>
            <a:r>
              <a:rPr lang="en-US" altLang="zh-CN" sz="800" b="1" i="1" dirty="0"/>
              <a:t>(</a:t>
            </a:r>
            <a:r>
              <a:rPr lang="en-US" altLang="zh-CN" sz="800" b="1" i="1" dirty="0" err="1"/>
              <a:t>p.brand</a:t>
            </a:r>
            <a:r>
              <a:rPr lang="en-US" altLang="zh-CN" sz="800" b="1" i="1" dirty="0"/>
              <a:t>+"---“</a:t>
            </a:r>
          </a:p>
          <a:p>
            <a:r>
              <a:rPr lang="en-US" altLang="zh-CN" sz="800" b="1" i="1" dirty="0"/>
              <a:t>+</a:t>
            </a:r>
            <a:r>
              <a:rPr lang="en-US" altLang="zh-CN" sz="800" b="1" i="1" dirty="0" err="1"/>
              <a:t>p.price</a:t>
            </a:r>
            <a:r>
              <a:rPr lang="en-US" altLang="zh-CN" sz="800" b="1" i="1" dirty="0"/>
              <a:t>+"---"+</a:t>
            </a:r>
            <a:r>
              <a:rPr lang="en-US" altLang="zh-CN" sz="800" b="1" i="1" dirty="0" err="1"/>
              <a:t>p.color</a:t>
            </a:r>
            <a:r>
              <a:rPr lang="en-US" altLang="zh-CN" sz="800" b="1" i="1" dirty="0"/>
              <a:t>);</a:t>
            </a:r>
            <a:endParaRPr lang="zh-CN" altLang="en-US" sz="700" dirty="0"/>
          </a:p>
        </p:txBody>
      </p:sp>
      <p:sp>
        <p:nvSpPr>
          <p:cNvPr id="82" name="文本框 81"/>
          <p:cNvSpPr txBox="1"/>
          <p:nvPr/>
        </p:nvSpPr>
        <p:spPr>
          <a:xfrm>
            <a:off x="3671856" y="4242574"/>
            <a:ext cx="16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/>
              <a:t>System.</a:t>
            </a:r>
            <a:r>
              <a:rPr lang="en-US" altLang="zh-CN" sz="800" b="1" i="1" dirty="0" err="1"/>
              <a:t>out.println</a:t>
            </a:r>
            <a:r>
              <a:rPr lang="en-US" altLang="zh-CN" sz="800" b="1" i="1" dirty="0"/>
              <a:t>(p2.brand+"---“</a:t>
            </a:r>
          </a:p>
          <a:p>
            <a:r>
              <a:rPr lang="en-US" altLang="zh-CN" sz="800" b="1" i="1" dirty="0"/>
              <a:t>+p2.price+"---"+p2.color);</a:t>
            </a:r>
            <a:endParaRPr lang="zh-CN" altLang="en-US" sz="700" dirty="0"/>
          </a:p>
        </p:txBody>
      </p:sp>
      <p:sp>
        <p:nvSpPr>
          <p:cNvPr id="87" name="文本框 86"/>
          <p:cNvSpPr txBox="1"/>
          <p:nvPr/>
        </p:nvSpPr>
        <p:spPr>
          <a:xfrm>
            <a:off x="3670850" y="3645604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p2.price = 1999;</a:t>
            </a:r>
            <a:endParaRPr lang="zh-CN" altLang="en-US" sz="700" dirty="0"/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5207011" y="994202"/>
            <a:ext cx="1212126" cy="2401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8198925" y="988052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/>
              <a:t>“</a:t>
            </a:r>
            <a:r>
              <a:rPr lang="zh-CN" altLang="en-US" sz="800" dirty="0"/>
              <a:t>魅族</a:t>
            </a:r>
            <a:r>
              <a:rPr lang="en-US" altLang="zh-CN" sz="800" b="1" dirty="0"/>
              <a:t>”</a:t>
            </a:r>
            <a:endParaRPr lang="zh-CN" altLang="en-US" sz="8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8157330" y="119228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1999</a:t>
            </a:r>
            <a:endParaRPr lang="zh-CN" altLang="en-US" sz="8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8104692" y="14440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蓝色</a:t>
            </a:r>
          </a:p>
        </p:txBody>
      </p:sp>
      <p:cxnSp>
        <p:nvCxnSpPr>
          <p:cNvPr id="120" name="直接连接符 119"/>
          <p:cNvCxnSpPr/>
          <p:nvPr/>
        </p:nvCxnSpPr>
        <p:spPr>
          <a:xfrm>
            <a:off x="7783890" y="980635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7733625" y="1211813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7719730" y="1435861"/>
            <a:ext cx="131349" cy="230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9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889 -0.03055 L -0.55851 0.133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451 -0.68912 L -0.65486 -0.38958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68 -0.40324 L -0.65833 -0.70278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33 -0.87129 L -0.65868 -0.5715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68 -0.57616 L -0.65833 -0.87592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851 0.1338 L -0.57344 0.33403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7" grpId="0"/>
      <p:bldP spid="68" grpId="0"/>
      <p:bldP spid="72" grpId="0"/>
      <p:bldP spid="72" grpId="1"/>
      <p:bldP spid="89" grpId="0"/>
      <p:bldP spid="115" grpId="0"/>
      <p:bldP spid="116" grpId="0"/>
      <p:bldP spid="117" grpId="0"/>
      <p:bldP spid="118" grpId="0"/>
      <p:bldP spid="122" grpId="0"/>
      <p:bldP spid="174" grpId="0"/>
      <p:bldP spid="175" grpId="0"/>
      <p:bldP spid="151" grpId="0"/>
      <p:bldP spid="154" grpId="0"/>
      <p:bldP spid="12" grpId="0"/>
      <p:bldP spid="157" grpId="0"/>
      <p:bldP spid="159" grpId="0"/>
      <p:bldP spid="180" grpId="0"/>
      <p:bldP spid="79" grpId="0"/>
      <p:bldP spid="80" grpId="0"/>
      <p:bldP spid="81" grpId="0"/>
      <p:bldP spid="82" grpId="0"/>
      <p:bldP spid="87" grpId="0"/>
      <p:bldP spid="109" grpId="0"/>
      <p:bldP spid="114" grpId="0"/>
      <p:bldP spid="11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7827</TotalTime>
  <Words>1339</Words>
  <Application>Microsoft Office PowerPoint</Application>
  <PresentationFormat>全屏显示(4:3)</PresentationFormat>
  <Paragraphs>269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刘俊飞</cp:lastModifiedBy>
  <cp:revision>2491</cp:revision>
  <dcterms:created xsi:type="dcterms:W3CDTF">2015-06-29T07:19:00Z</dcterms:created>
  <dcterms:modified xsi:type="dcterms:W3CDTF">2018-01-25T02:31:26Z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