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5071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8431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5538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9534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8751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3651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339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299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7007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106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12/12/2021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313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12/12/2021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97577819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5" name="Picture 3" descr="Stethoscope on white background">
            <a:extLst>
              <a:ext uri="{FF2B5EF4-FFF2-40B4-BE49-F238E27FC236}">
                <a16:creationId xmlns:a16="http://schemas.microsoft.com/office/drawing/2014/main" id="{789E76E6-AA18-4C77-AFAB-207A7111039D}"/>
              </a:ext>
            </a:extLst>
          </p:cNvPr>
          <p:cNvPicPr>
            <a:picLocks noChangeAspect="1"/>
          </p:cNvPicPr>
          <p:nvPr/>
        </p:nvPicPr>
        <p:blipFill rotWithShape="1">
          <a:blip r:embed="rId2"/>
          <a:srcRect b="15094"/>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6"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3B02CA94-F190-4FC5-B19B-0ABE9514B131}"/>
              </a:ext>
            </a:extLst>
          </p:cNvPr>
          <p:cNvSpPr>
            <a:spLocks noGrp="1"/>
          </p:cNvSpPr>
          <p:nvPr>
            <p:ph type="subTitle" idx="1"/>
          </p:nvPr>
        </p:nvSpPr>
        <p:spPr>
          <a:xfrm>
            <a:off x="808182" y="3033691"/>
            <a:ext cx="11314981" cy="1319842"/>
          </a:xfrm>
        </p:spPr>
        <p:txBody>
          <a:bodyPr anchor="b">
            <a:normAutofit/>
          </a:bodyPr>
          <a:lstStyle/>
          <a:p>
            <a:pPr algn="l"/>
            <a:r>
              <a:rPr lang="en-US" sz="4000" b="1" dirty="0">
                <a:solidFill>
                  <a:schemeClr val="bg1">
                    <a:alpha val="70000"/>
                  </a:schemeClr>
                </a:solidFill>
              </a:rPr>
              <a:t>Using Decision Tree to Predict Heart Diseases</a:t>
            </a:r>
          </a:p>
        </p:txBody>
      </p:sp>
      <p:sp>
        <p:nvSpPr>
          <p:cNvPr id="2" name="Title 1">
            <a:extLst>
              <a:ext uri="{FF2B5EF4-FFF2-40B4-BE49-F238E27FC236}">
                <a16:creationId xmlns:a16="http://schemas.microsoft.com/office/drawing/2014/main" id="{5FDF70E9-6BFE-41FB-BFAD-4AAD45659661}"/>
              </a:ext>
            </a:extLst>
          </p:cNvPr>
          <p:cNvSpPr>
            <a:spLocks noGrp="1"/>
          </p:cNvSpPr>
          <p:nvPr>
            <p:ph type="ctrTitle"/>
          </p:nvPr>
        </p:nvSpPr>
        <p:spPr>
          <a:xfrm>
            <a:off x="808182" y="136524"/>
            <a:ext cx="11125200" cy="2286000"/>
          </a:xfrm>
        </p:spPr>
        <p:txBody>
          <a:bodyPr>
            <a:normAutofit/>
          </a:bodyPr>
          <a:lstStyle/>
          <a:p>
            <a:r>
              <a:rPr lang="en-US" sz="4400" b="1" dirty="0">
                <a:solidFill>
                  <a:schemeClr val="bg1"/>
                </a:solidFill>
              </a:rPr>
              <a:t>IS362 Final Project</a:t>
            </a:r>
          </a:p>
        </p:txBody>
      </p:sp>
      <p:sp>
        <p:nvSpPr>
          <p:cNvPr id="5" name="TextBox 4">
            <a:extLst>
              <a:ext uri="{FF2B5EF4-FFF2-40B4-BE49-F238E27FC236}">
                <a16:creationId xmlns:a16="http://schemas.microsoft.com/office/drawing/2014/main" id="{7472C248-4775-48D2-A519-0970B618B988}"/>
              </a:ext>
            </a:extLst>
          </p:cNvPr>
          <p:cNvSpPr txBox="1"/>
          <p:nvPr/>
        </p:nvSpPr>
        <p:spPr>
          <a:xfrm>
            <a:off x="6521570" y="5115464"/>
            <a:ext cx="5411812" cy="461665"/>
          </a:xfrm>
          <a:prstGeom prst="rect">
            <a:avLst/>
          </a:prstGeom>
          <a:noFill/>
        </p:spPr>
        <p:txBody>
          <a:bodyPr wrap="square" rtlCol="0">
            <a:spAutoFit/>
          </a:bodyPr>
          <a:lstStyle/>
          <a:p>
            <a:pPr algn="ctr"/>
            <a:r>
              <a:rPr lang="en-US" sz="2400" dirty="0">
                <a:solidFill>
                  <a:schemeClr val="bg1"/>
                </a:solidFill>
              </a:rPr>
              <a:t>Victor Guandique</a:t>
            </a:r>
          </a:p>
        </p:txBody>
      </p:sp>
    </p:spTree>
    <p:extLst>
      <p:ext uri="{BB962C8B-B14F-4D97-AF65-F5344CB8AC3E}">
        <p14:creationId xmlns:p14="http://schemas.microsoft.com/office/powerpoint/2010/main" val="73156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FCC1EB8-9600-4C3C-8112-57A9CBE57D6A}"/>
              </a:ext>
            </a:extLst>
          </p:cNvPr>
          <p:cNvSpPr>
            <a:spLocks noGrp="1"/>
          </p:cNvSpPr>
          <p:nvPr>
            <p:ph type="title"/>
          </p:nvPr>
        </p:nvSpPr>
        <p:spPr>
          <a:xfrm>
            <a:off x="-1" y="250165"/>
            <a:ext cx="12191999" cy="613164"/>
          </a:xfrm>
        </p:spPr>
        <p:txBody>
          <a:bodyPr vert="horz" lIns="91440" tIns="45720" rIns="91440" bIns="45720" rtlCol="0" anchor="b">
            <a:normAutofit fontScale="90000"/>
          </a:bodyPr>
          <a:lstStyle/>
          <a:p>
            <a:pPr algn="ctr"/>
            <a:r>
              <a:rPr lang="en-US" kern="1200" dirty="0">
                <a:solidFill>
                  <a:schemeClr val="tx1"/>
                </a:solidFill>
                <a:latin typeface="+mj-lt"/>
                <a:ea typeface="+mj-ea"/>
                <a:cs typeface="+mj-cs"/>
              </a:rPr>
              <a:t>Data Set</a:t>
            </a:r>
          </a:p>
        </p:txBody>
      </p:sp>
      <p:sp>
        <p:nvSpPr>
          <p:cNvPr id="18" name="Freeform: Shape 17">
            <a:extLst>
              <a:ext uri="{FF2B5EF4-FFF2-40B4-BE49-F238E27FC236}">
                <a16:creationId xmlns:a16="http://schemas.microsoft.com/office/drawing/2014/main" id="{9A97FAAB-5E30-4176-BE96-C3DD3FB14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7" name="Graphic 6" descr="Database">
            <a:extLst>
              <a:ext uri="{FF2B5EF4-FFF2-40B4-BE49-F238E27FC236}">
                <a16:creationId xmlns:a16="http://schemas.microsoft.com/office/drawing/2014/main" id="{BD4D8DBE-8EA1-47F3-A886-863D8AA5E3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999" y="2286000"/>
            <a:ext cx="3810001" cy="3810001"/>
          </a:xfrm>
          <a:prstGeom prst="rect">
            <a:avLst/>
          </a:prstGeom>
        </p:spPr>
      </p:pic>
      <p:sp>
        <p:nvSpPr>
          <p:cNvPr id="4" name="TextBox 3">
            <a:extLst>
              <a:ext uri="{FF2B5EF4-FFF2-40B4-BE49-F238E27FC236}">
                <a16:creationId xmlns:a16="http://schemas.microsoft.com/office/drawing/2014/main" id="{7A1ADB7D-2DA6-472B-B46A-61433C6AAD68}"/>
              </a:ext>
            </a:extLst>
          </p:cNvPr>
          <p:cNvSpPr txBox="1"/>
          <p:nvPr/>
        </p:nvSpPr>
        <p:spPr>
          <a:xfrm>
            <a:off x="92364" y="840509"/>
            <a:ext cx="11111345" cy="369332"/>
          </a:xfrm>
          <a:prstGeom prst="rect">
            <a:avLst/>
          </a:prstGeom>
          <a:noFill/>
        </p:spPr>
        <p:txBody>
          <a:bodyPr wrap="square" rtlCol="0">
            <a:spAutoFit/>
          </a:bodyPr>
          <a:lstStyle/>
          <a:p>
            <a:pPr algn="ctr"/>
            <a:r>
              <a:rPr lang="en-US" dirty="0"/>
              <a:t>The data set used is Heart Failure Prediction from Kaggle</a:t>
            </a:r>
          </a:p>
        </p:txBody>
      </p:sp>
      <p:pic>
        <p:nvPicPr>
          <p:cNvPr id="8" name="Picture 7" descr="Table&#10;&#10;Description automatically generated">
            <a:extLst>
              <a:ext uri="{FF2B5EF4-FFF2-40B4-BE49-F238E27FC236}">
                <a16:creationId xmlns:a16="http://schemas.microsoft.com/office/drawing/2014/main" id="{9843263F-7E00-4F3D-8CD7-40BE139A2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937" y="1504950"/>
            <a:ext cx="10144125" cy="3848100"/>
          </a:xfrm>
          <a:prstGeom prst="rect">
            <a:avLst/>
          </a:prstGeom>
        </p:spPr>
      </p:pic>
      <p:sp>
        <p:nvSpPr>
          <p:cNvPr id="19" name="TextBox 18">
            <a:extLst>
              <a:ext uri="{FF2B5EF4-FFF2-40B4-BE49-F238E27FC236}">
                <a16:creationId xmlns:a16="http://schemas.microsoft.com/office/drawing/2014/main" id="{AB463BB9-3AC2-4807-8154-E2D997C3B97C}"/>
              </a:ext>
            </a:extLst>
          </p:cNvPr>
          <p:cNvSpPr txBox="1"/>
          <p:nvPr/>
        </p:nvSpPr>
        <p:spPr>
          <a:xfrm>
            <a:off x="1023937" y="5745192"/>
            <a:ext cx="10144125" cy="646331"/>
          </a:xfrm>
          <a:prstGeom prst="rect">
            <a:avLst/>
          </a:prstGeom>
          <a:noFill/>
        </p:spPr>
        <p:txBody>
          <a:bodyPr wrap="square" rtlCol="0">
            <a:spAutoFit/>
          </a:bodyPr>
          <a:lstStyle/>
          <a:p>
            <a:r>
              <a:rPr lang="en-US" dirty="0"/>
              <a:t>This table included a total of 918 rows and 12 columns one of the more difficult decisions was to decide which fields to use to do the predictions. </a:t>
            </a:r>
          </a:p>
        </p:txBody>
      </p:sp>
    </p:spTree>
    <p:extLst>
      <p:ext uri="{BB962C8B-B14F-4D97-AF65-F5344CB8AC3E}">
        <p14:creationId xmlns:p14="http://schemas.microsoft.com/office/powerpoint/2010/main" val="105020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803F-9D1C-48EE-A538-CAFB2ACD1589}"/>
              </a:ext>
            </a:extLst>
          </p:cNvPr>
          <p:cNvSpPr>
            <a:spLocks noGrp="1"/>
          </p:cNvSpPr>
          <p:nvPr>
            <p:ph type="title"/>
          </p:nvPr>
        </p:nvSpPr>
        <p:spPr>
          <a:xfrm>
            <a:off x="60385" y="0"/>
            <a:ext cx="12232257" cy="6858000"/>
          </a:xfrm>
        </p:spPr>
        <p:txBody>
          <a:bodyPr>
            <a:normAutofit/>
          </a:bodyPr>
          <a:lstStyle/>
          <a:p>
            <a:r>
              <a:rPr lang="en-US" sz="2800" dirty="0"/>
              <a:t>The reason to choose this data set was because there is a lot of people suffering and dying from heart diseases every year not just in the US but around the world. </a:t>
            </a:r>
            <a:br>
              <a:rPr lang="en-US" sz="2800" dirty="0"/>
            </a:br>
            <a:br>
              <a:rPr lang="en-US" dirty="0"/>
            </a:br>
            <a:r>
              <a:rPr lang="en-US" sz="2800" dirty="0"/>
              <a:t>Trying to find signs or symptoms that help to predict them is very important to prevent or provide the necessary treatment on time. </a:t>
            </a:r>
            <a:br>
              <a:rPr lang="en-US" sz="2800" dirty="0"/>
            </a:br>
            <a:br>
              <a:rPr lang="en-US" dirty="0"/>
            </a:br>
            <a:r>
              <a:rPr lang="en-US" sz="2800" dirty="0"/>
              <a:t>This will help to reduce the number of people dying due to heart diseases. </a:t>
            </a:r>
          </a:p>
        </p:txBody>
      </p:sp>
    </p:spTree>
    <p:extLst>
      <p:ext uri="{BB962C8B-B14F-4D97-AF65-F5344CB8AC3E}">
        <p14:creationId xmlns:p14="http://schemas.microsoft.com/office/powerpoint/2010/main" val="74532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BE32-6726-430C-8736-5E768A9BEF8D}"/>
              </a:ext>
            </a:extLst>
          </p:cNvPr>
          <p:cNvSpPr>
            <a:spLocks noGrp="1"/>
          </p:cNvSpPr>
          <p:nvPr>
            <p:ph type="title"/>
          </p:nvPr>
        </p:nvSpPr>
        <p:spPr/>
        <p:txBody>
          <a:bodyPr>
            <a:normAutofit/>
          </a:bodyPr>
          <a:lstStyle/>
          <a:p>
            <a:r>
              <a:rPr lang="en-US" sz="2800" dirty="0"/>
              <a:t>I chose 4 fields to predict heart diseases. This fields were combined. </a:t>
            </a:r>
          </a:p>
        </p:txBody>
      </p:sp>
      <p:pic>
        <p:nvPicPr>
          <p:cNvPr id="5" name="Picture 4" descr="Table&#10;&#10;Description automatically generated">
            <a:extLst>
              <a:ext uri="{FF2B5EF4-FFF2-40B4-BE49-F238E27FC236}">
                <a16:creationId xmlns:a16="http://schemas.microsoft.com/office/drawing/2014/main" id="{1F1BFB4C-BFE5-4478-9C30-CCD3DD235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550" y="1976437"/>
            <a:ext cx="4152900" cy="2905125"/>
          </a:xfrm>
          <a:prstGeom prst="rect">
            <a:avLst/>
          </a:prstGeom>
        </p:spPr>
      </p:pic>
      <p:sp>
        <p:nvSpPr>
          <p:cNvPr id="6" name="TextBox 5">
            <a:extLst>
              <a:ext uri="{FF2B5EF4-FFF2-40B4-BE49-F238E27FC236}">
                <a16:creationId xmlns:a16="http://schemas.microsoft.com/office/drawing/2014/main" id="{098B2E31-F93F-490F-B521-48F1BF0202C5}"/>
              </a:ext>
            </a:extLst>
          </p:cNvPr>
          <p:cNvSpPr txBox="1"/>
          <p:nvPr/>
        </p:nvSpPr>
        <p:spPr>
          <a:xfrm>
            <a:off x="581891" y="4996873"/>
            <a:ext cx="10848109" cy="954107"/>
          </a:xfrm>
          <a:prstGeom prst="rect">
            <a:avLst/>
          </a:prstGeom>
          <a:noFill/>
        </p:spPr>
        <p:txBody>
          <a:bodyPr wrap="square" rtlCol="0">
            <a:spAutoFit/>
          </a:bodyPr>
          <a:lstStyle/>
          <a:p>
            <a:r>
              <a:rPr lang="en-US" sz="2800" dirty="0"/>
              <a:t>The combinations were Sex and exercise Induce Angina as first option and the second option was Age and Chest pain Type. </a:t>
            </a:r>
          </a:p>
        </p:txBody>
      </p:sp>
    </p:spTree>
    <p:extLst>
      <p:ext uri="{BB962C8B-B14F-4D97-AF65-F5344CB8AC3E}">
        <p14:creationId xmlns:p14="http://schemas.microsoft.com/office/powerpoint/2010/main" val="290622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32D6-0485-4D15-A6E8-47AC6FD5317C}"/>
              </a:ext>
            </a:extLst>
          </p:cNvPr>
          <p:cNvSpPr>
            <a:spLocks noGrp="1"/>
          </p:cNvSpPr>
          <p:nvPr>
            <p:ph type="title"/>
          </p:nvPr>
        </p:nvSpPr>
        <p:spPr/>
        <p:txBody>
          <a:bodyPr/>
          <a:lstStyle/>
          <a:p>
            <a:pPr algn="ctr"/>
            <a:r>
              <a:rPr lang="en-US" dirty="0"/>
              <a:t>Sex and Exercise Induce Angina</a:t>
            </a:r>
          </a:p>
        </p:txBody>
      </p:sp>
      <p:pic>
        <p:nvPicPr>
          <p:cNvPr id="5" name="Content Placeholder 4" descr="Chart, bar chart&#10;&#10;Description automatically generated">
            <a:extLst>
              <a:ext uri="{FF2B5EF4-FFF2-40B4-BE49-F238E27FC236}">
                <a16:creationId xmlns:a16="http://schemas.microsoft.com/office/drawing/2014/main" id="{E3C97455-7ED7-4347-AED8-BE19D5C5D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93" y="2286000"/>
            <a:ext cx="4255417" cy="2602562"/>
          </a:xfrm>
        </p:spPr>
      </p:pic>
      <p:pic>
        <p:nvPicPr>
          <p:cNvPr id="7" name="Picture 6" descr="Chart, bar chart&#10;&#10;Description automatically generated">
            <a:extLst>
              <a:ext uri="{FF2B5EF4-FFF2-40B4-BE49-F238E27FC236}">
                <a16:creationId xmlns:a16="http://schemas.microsoft.com/office/drawing/2014/main" id="{F17CFBCC-BD9F-4804-A77F-F99342E21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195" y="2233434"/>
            <a:ext cx="3833841" cy="2726494"/>
          </a:xfrm>
          <a:prstGeom prst="rect">
            <a:avLst/>
          </a:prstGeom>
        </p:spPr>
      </p:pic>
    </p:spTree>
    <p:extLst>
      <p:ext uri="{BB962C8B-B14F-4D97-AF65-F5344CB8AC3E}">
        <p14:creationId xmlns:p14="http://schemas.microsoft.com/office/powerpoint/2010/main" val="51424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D353-8B7E-41D2-A039-8E4565647B3E}"/>
              </a:ext>
            </a:extLst>
          </p:cNvPr>
          <p:cNvSpPr>
            <a:spLocks noGrp="1"/>
          </p:cNvSpPr>
          <p:nvPr>
            <p:ph type="title"/>
          </p:nvPr>
        </p:nvSpPr>
        <p:spPr>
          <a:xfrm>
            <a:off x="761999" y="761999"/>
            <a:ext cx="10762891" cy="4155057"/>
          </a:xfrm>
        </p:spPr>
        <p:txBody>
          <a:bodyPr>
            <a:normAutofit/>
          </a:bodyPr>
          <a:lstStyle/>
          <a:p>
            <a:r>
              <a:rPr lang="en-US" dirty="0"/>
              <a:t>A decision Tree was used to make the predictions.</a:t>
            </a:r>
            <a:br>
              <a:rPr lang="en-US" dirty="0"/>
            </a:br>
            <a:br>
              <a:rPr lang="en-US" dirty="0"/>
            </a:br>
            <a:r>
              <a:rPr lang="en-US" dirty="0"/>
              <a:t>The accuracy of using Sex and Exercise Induce Angina to predict Heart Diseases was 57% </a:t>
            </a:r>
          </a:p>
        </p:txBody>
      </p:sp>
      <p:sp>
        <p:nvSpPr>
          <p:cNvPr id="4" name="Rectangle 1">
            <a:extLst>
              <a:ext uri="{FF2B5EF4-FFF2-40B4-BE49-F238E27FC236}">
                <a16:creationId xmlns:a16="http://schemas.microsoft.com/office/drawing/2014/main" id="{9AED5170-CC8E-466F-9D44-D3D957C5A841}"/>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57.065217391304344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380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20CC-B52D-4D15-ADE6-3B24912893E2}"/>
              </a:ext>
            </a:extLst>
          </p:cNvPr>
          <p:cNvSpPr>
            <a:spLocks noGrp="1"/>
          </p:cNvSpPr>
          <p:nvPr>
            <p:ph type="title"/>
          </p:nvPr>
        </p:nvSpPr>
        <p:spPr/>
        <p:txBody>
          <a:bodyPr/>
          <a:lstStyle/>
          <a:p>
            <a:pPr algn="ctr"/>
            <a:r>
              <a:rPr lang="en-US" dirty="0"/>
              <a:t>Age and Chest Pain Type</a:t>
            </a:r>
          </a:p>
        </p:txBody>
      </p:sp>
      <p:pic>
        <p:nvPicPr>
          <p:cNvPr id="5" name="Picture 4" descr="Chart, line chart&#10;&#10;Description automatically generated">
            <a:extLst>
              <a:ext uri="{FF2B5EF4-FFF2-40B4-BE49-F238E27FC236}">
                <a16:creationId xmlns:a16="http://schemas.microsoft.com/office/drawing/2014/main" id="{5745CEDE-240A-44BE-8B3F-DBF56A12E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89" y="1984086"/>
            <a:ext cx="3716965" cy="2495551"/>
          </a:xfrm>
          <a:prstGeom prst="rect">
            <a:avLst/>
          </a:prstGeom>
        </p:spPr>
      </p:pic>
      <p:pic>
        <p:nvPicPr>
          <p:cNvPr id="7" name="Picture 6" descr="Chart, bar chart, histogram&#10;&#10;Description automatically generated">
            <a:extLst>
              <a:ext uri="{FF2B5EF4-FFF2-40B4-BE49-F238E27FC236}">
                <a16:creationId xmlns:a16="http://schemas.microsoft.com/office/drawing/2014/main" id="{C21DCEE4-E849-4EB7-84F5-472225ADC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057" y="1984086"/>
            <a:ext cx="4177434" cy="2671406"/>
          </a:xfrm>
          <a:prstGeom prst="rect">
            <a:avLst/>
          </a:prstGeom>
        </p:spPr>
      </p:pic>
    </p:spTree>
    <p:extLst>
      <p:ext uri="{BB962C8B-B14F-4D97-AF65-F5344CB8AC3E}">
        <p14:creationId xmlns:p14="http://schemas.microsoft.com/office/powerpoint/2010/main" val="130420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0F65-D909-4EE1-881F-876C5CB5BCA9}"/>
              </a:ext>
            </a:extLst>
          </p:cNvPr>
          <p:cNvSpPr>
            <a:spLocks noGrp="1"/>
          </p:cNvSpPr>
          <p:nvPr>
            <p:ph type="title"/>
          </p:nvPr>
        </p:nvSpPr>
        <p:spPr>
          <a:xfrm>
            <a:off x="762000" y="762000"/>
            <a:ext cx="10745638" cy="5630174"/>
          </a:xfrm>
        </p:spPr>
        <p:txBody>
          <a:bodyPr>
            <a:normAutofit/>
          </a:bodyPr>
          <a:lstStyle/>
          <a:p>
            <a:r>
              <a:rPr lang="en-US" dirty="0"/>
              <a:t>A decision tree was also used to predict heart diseases using age and chest pain type.</a:t>
            </a:r>
            <a:br>
              <a:rPr lang="en-US" dirty="0"/>
            </a:br>
            <a:r>
              <a:rPr lang="en-US" dirty="0"/>
              <a:t>The accuracy of using age and chest pain type to predict heart diseases was 73.37%</a:t>
            </a:r>
          </a:p>
        </p:txBody>
      </p:sp>
    </p:spTree>
    <p:extLst>
      <p:ext uri="{BB962C8B-B14F-4D97-AF65-F5344CB8AC3E}">
        <p14:creationId xmlns:p14="http://schemas.microsoft.com/office/powerpoint/2010/main" val="185970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287A-456F-4FDF-AE68-78520CECB265}"/>
              </a:ext>
            </a:extLst>
          </p:cNvPr>
          <p:cNvSpPr>
            <a:spLocks noGrp="1"/>
          </p:cNvSpPr>
          <p:nvPr>
            <p:ph type="title"/>
          </p:nvPr>
        </p:nvSpPr>
        <p:spPr>
          <a:xfrm>
            <a:off x="762000" y="762000"/>
            <a:ext cx="11047562" cy="5638800"/>
          </a:xfrm>
        </p:spPr>
        <p:txBody>
          <a:bodyPr/>
          <a:lstStyle/>
          <a:p>
            <a:r>
              <a:rPr lang="en-US" sz="2800" b="1" i="0" dirty="0">
                <a:effectLst/>
                <a:latin typeface="Helvetica Neue"/>
              </a:rPr>
              <a:t>Based on the prediction analysis there is a higher accuracy of predicting heart diseases using age and type of chest pain. More research is necessary using other fields from the data set either individually or combined</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2518230291"/>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48</TotalTime>
  <Words>276</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Avenir Next LT Pro Light</vt:lpstr>
      <vt:lpstr>Courier New</vt:lpstr>
      <vt:lpstr>Helvetica Neue</vt:lpstr>
      <vt:lpstr>Sitka Subheading</vt:lpstr>
      <vt:lpstr>PebbleVTI</vt:lpstr>
      <vt:lpstr>IS362 Final Project</vt:lpstr>
      <vt:lpstr>Data Set</vt:lpstr>
      <vt:lpstr>The reason to choose this data set was because there is a lot of people suffering and dying from heart diseases every year not just in the US but around the world.   Trying to find signs or symptoms that help to predict them is very important to prevent or provide the necessary treatment on time.   This will help to reduce the number of people dying due to heart diseases. </vt:lpstr>
      <vt:lpstr>I chose 4 fields to predict heart diseases. This fields were combined. </vt:lpstr>
      <vt:lpstr>Sex and Exercise Induce Angina</vt:lpstr>
      <vt:lpstr>A decision Tree was used to make the predictions.  The accuracy of using Sex and Exercise Induce Angina to predict Heart Diseases was 57% </vt:lpstr>
      <vt:lpstr>Age and Chest Pain Type</vt:lpstr>
      <vt:lpstr>A decision tree was also used to predict heart diseases using age and chest pain type. The accuracy of using age and chest pain type to predict heart diseases was 73.37%</vt:lpstr>
      <vt:lpstr>Based on the prediction analysis there is a higher accuracy of predicting heart diseases using age and type of chest pain. More research is necessary using other fields from the data set either individually or combined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IS362 Final Project</dc:title>
  <dc:creator>Victor Guandique</dc:creator>
  <cp:lastModifiedBy>Victor Guandique</cp:lastModifiedBy>
  <cp:revision>1</cp:revision>
  <dcterms:created xsi:type="dcterms:W3CDTF">2021-12-12T22:24:56Z</dcterms:created>
  <dcterms:modified xsi:type="dcterms:W3CDTF">2021-12-12T23:13:52Z</dcterms:modified>
</cp:coreProperties>
</file>