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9144000" cy="6858000" type="screen4x3"/>
  <p:notesSz cx="6858000" cy="9144000"/>
  <p:custDataLst>
    <p:tags r:id="rId1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04" autoAdjust="0"/>
  </p:normalViewPr>
  <p:slideViewPr>
    <p:cSldViewPr>
      <p:cViewPr varScale="1">
        <p:scale>
          <a:sx n="72" d="100"/>
          <a:sy n="72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2B2BF-F3DC-42B0-A363-D5080B0F2E56}" type="datetimeFigureOut">
              <a:rPr lang="ru-RU" smtClean="0"/>
              <a:pPr/>
              <a:t>10.12.2023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C4C83-CE7E-4E70-854E-9B19CD0A150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4C83-CE7E-4E70-854E-9B19CD0A150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4C83-CE7E-4E70-854E-9B19CD0A150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4C83-CE7E-4E70-854E-9B19CD0A150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4C83-CE7E-4E70-854E-9B19CD0A150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4C83-CE7E-4E70-854E-9B19CD0A150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4C83-CE7E-4E70-854E-9B19CD0A150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4C83-CE7E-4E70-854E-9B19CD0A150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ru-RU" smtClean="0"/>
              <a:t>12/3/2023</a:t>
            </a:r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12/3/2023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12/3/2023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12/3/2023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ru-RU" smtClean="0"/>
              <a:t>12/3/2023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12/3/2023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12/3/2023</a:t>
            </a:r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12/3/2023</a:t>
            </a:r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12/3/2023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12/3/2023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12/3/2023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12/3/2023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</a:t>
            </a:r>
            <a:r>
              <a:rPr lang="ru-RU" dirty="0" err="1" smtClean="0"/>
              <a:t>serverless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веб-приложений</a:t>
            </a:r>
            <a:r>
              <a:rPr lang="ru-RU" dirty="0" smtClean="0"/>
              <a:t> в экосистеме </a:t>
            </a:r>
            <a:r>
              <a:rPr lang="ru-RU" dirty="0" err="1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Выполнила: Мишина В.И., гр. 4209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800" b="1" dirty="0" err="1" smtClean="0">
                <a:latin typeface="Cambria" pitchFamily="18" charset="0"/>
              </a:rPr>
              <a:t>Serverless</a:t>
            </a:r>
            <a:r>
              <a:rPr lang="ru-RU" sz="2800" b="1" dirty="0" smtClean="0">
                <a:latin typeface="Cambria" pitchFamily="18" charset="0"/>
              </a:rPr>
              <a:t>  (</a:t>
            </a:r>
            <a:r>
              <a:rPr lang="ru-RU" sz="2800" b="1" dirty="0" err="1" smtClean="0">
                <a:latin typeface="Cambria" pitchFamily="18" charset="0"/>
              </a:rPr>
              <a:t>бессерверный</a:t>
            </a:r>
            <a:r>
              <a:rPr lang="ru-RU" b="1" dirty="0" smtClean="0">
                <a:latin typeface="Cambria" pitchFamily="18" charset="0"/>
              </a:rPr>
              <a:t>) подход - </a:t>
            </a:r>
            <a:r>
              <a:rPr lang="ru-RU" dirty="0" smtClean="0">
                <a:latin typeface="Cambria" pitchFamily="18" charset="0"/>
              </a:rPr>
              <a:t>  это  подход,  который  предполагает развертывание и выполнение приложений в облачной инфраструктуре с оплатой за фактическое использование без аренды или покупки серверов.</a:t>
            </a:r>
          </a:p>
          <a:p>
            <a:pPr>
              <a:buNone/>
            </a:pPr>
            <a:endParaRPr lang="ru-RU" dirty="0" smtClean="0">
              <a:latin typeface="Cambria" pitchFamily="18" charset="0"/>
            </a:endParaRPr>
          </a:p>
          <a:p>
            <a:pPr algn="just">
              <a:buNone/>
            </a:pPr>
            <a:r>
              <a:rPr lang="ru-RU" b="1" dirty="0" smtClean="0">
                <a:solidFill>
                  <a:srgbClr val="FF0000"/>
                </a:solidFill>
                <a:latin typeface="Cambria" pitchFamily="18" charset="0"/>
              </a:rPr>
              <a:t>	Важно! </a:t>
            </a:r>
            <a:r>
              <a:rPr lang="ru-RU" dirty="0" err="1" smtClean="0">
                <a:latin typeface="Cambria" pitchFamily="18" charset="0"/>
              </a:rPr>
              <a:t>Бессерверный</a:t>
            </a:r>
            <a:r>
              <a:rPr lang="ru-RU" dirty="0" smtClean="0">
                <a:latin typeface="Cambria" pitchFamily="18" charset="0"/>
              </a:rPr>
              <a:t> подход позволяет «инкапсулировать» разработчика от работы, связанной с сопровождением серверов. </a:t>
            </a:r>
            <a:r>
              <a:rPr lang="ru-RU" b="1" dirty="0" smtClean="0">
                <a:latin typeface="Cambria" pitchFamily="18" charset="0"/>
              </a:rPr>
              <a:t>Приложение по-прежнему работает на сервере</a:t>
            </a:r>
            <a:r>
              <a:rPr lang="ru-RU" dirty="0" smtClean="0">
                <a:latin typeface="Cambria" pitchFamily="18" charset="0"/>
              </a:rPr>
              <a:t>, но все задачи по его управлению берет на себя поставщик облачных услуг.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13314" name="Picture 2" descr="Why small companies and startups should use serverless architecture - Brian  Cl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71462"/>
            <a:ext cx="1214414" cy="1214414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8094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 таком подходе обычно реализуются две сервисные модели: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b="1" dirty="0" smtClean="0">
              <a:latin typeface="Cambria" pitchFamily="18" charset="0"/>
            </a:endParaRPr>
          </a:p>
          <a:p>
            <a:r>
              <a:rPr lang="ru-RU" b="1" dirty="0" err="1" smtClean="0">
                <a:latin typeface="Cambria" pitchFamily="18" charset="0"/>
              </a:rPr>
              <a:t>back-end</a:t>
            </a:r>
            <a:r>
              <a:rPr lang="ru-RU" b="1" dirty="0" smtClean="0">
                <a:latin typeface="Cambria" pitchFamily="18" charset="0"/>
              </a:rPr>
              <a:t> как услуга (</a:t>
            </a:r>
            <a:r>
              <a:rPr lang="ru-RU" b="1" dirty="0" err="1" smtClean="0">
                <a:latin typeface="Cambria" pitchFamily="18" charset="0"/>
              </a:rPr>
              <a:t>BaaS</a:t>
            </a:r>
            <a:r>
              <a:rPr lang="ru-RU" b="1" dirty="0" smtClean="0">
                <a:latin typeface="Cambria" pitchFamily="18" charset="0"/>
              </a:rPr>
              <a:t>)</a:t>
            </a:r>
          </a:p>
          <a:p>
            <a:pPr algn="just">
              <a:buNone/>
            </a:pPr>
            <a:r>
              <a:rPr lang="ru-RU" dirty="0" smtClean="0"/>
              <a:t>		</a:t>
            </a:r>
            <a:r>
              <a:rPr lang="ru-RU" dirty="0" smtClean="0">
                <a:latin typeface="Cambria" pitchFamily="18" charset="0"/>
              </a:rPr>
              <a:t>Предполагает вместо разработки и поддержки собственных сервисов использовать готовые решения, набор которых формирует универсальный </a:t>
            </a:r>
            <a:r>
              <a:rPr lang="ru-RU" dirty="0" err="1" smtClean="0">
                <a:latin typeface="Cambria" pitchFamily="18" charset="0"/>
              </a:rPr>
              <a:t>back-end</a:t>
            </a:r>
            <a:r>
              <a:rPr lang="ru-RU" dirty="0" smtClean="0">
                <a:latin typeface="Cambria" pitchFamily="18" charset="0"/>
              </a:rPr>
              <a:t> для любого проекта и предлагает разработчикам возможность связывать </a:t>
            </a:r>
            <a:r>
              <a:rPr lang="ru-RU" dirty="0" err="1" smtClean="0">
                <a:latin typeface="Cambria" pitchFamily="18" charset="0"/>
              </a:rPr>
              <a:t>веб-приложения</a:t>
            </a:r>
            <a:r>
              <a:rPr lang="ru-RU" dirty="0" smtClean="0">
                <a:latin typeface="Cambria" pitchFamily="18" charset="0"/>
              </a:rPr>
              <a:t> с серверным облачным хранилищем и API.</a:t>
            </a:r>
          </a:p>
          <a:p>
            <a:pPr algn="just"/>
            <a:r>
              <a:rPr lang="ru-RU" b="1" dirty="0" smtClean="0">
                <a:latin typeface="Cambria" pitchFamily="18" charset="0"/>
              </a:rPr>
              <a:t>функция как услуга (</a:t>
            </a:r>
            <a:r>
              <a:rPr lang="ru-RU" b="1" dirty="0" err="1" smtClean="0">
                <a:latin typeface="Cambria" pitchFamily="18" charset="0"/>
              </a:rPr>
              <a:t>FaaS</a:t>
            </a:r>
            <a:r>
              <a:rPr lang="ru-RU" b="1" dirty="0" smtClean="0">
                <a:latin typeface="Cambria" pitchFamily="18" charset="0"/>
              </a:rPr>
              <a:t>)</a:t>
            </a:r>
          </a:p>
          <a:p>
            <a:pPr algn="just">
              <a:buNone/>
            </a:pPr>
            <a:r>
              <a:rPr lang="ru-RU" dirty="0" smtClean="0">
                <a:latin typeface="Cambria" pitchFamily="18" charset="0"/>
              </a:rPr>
              <a:t>		Предполагает декомпозицию серверной части </a:t>
            </a:r>
            <a:r>
              <a:rPr lang="ru-RU" dirty="0" err="1" smtClean="0">
                <a:latin typeface="Cambria" pitchFamily="18" charset="0"/>
              </a:rPr>
              <a:t>веб-приложения</a:t>
            </a:r>
            <a:r>
              <a:rPr lang="ru-RU" dirty="0" smtClean="0">
                <a:latin typeface="Cambria" pitchFamily="18" charset="0"/>
              </a:rPr>
              <a:t> на набор не фиксирующих состояние функций для обработки событий и запросов. Функции выполняются только в ответ на триггеры (такие, как взаимодействие с пользователем, события обмена сообщениями или изменения базы данных) и могут масштабироваться независимо, поскольку они не имеют состояния</a:t>
            </a:r>
            <a:endParaRPr lang="ru-RU" dirty="0">
              <a:latin typeface="Cambria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4043362" cy="57152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Преимущества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214282" y="1219200"/>
            <a:ext cx="4284566" cy="493776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mbria" pitchFamily="18" charset="0"/>
              </a:rPr>
              <a:t>абстракция от внешней инфраструктуры</a:t>
            </a:r>
          </a:p>
          <a:p>
            <a:r>
              <a:rPr lang="ru-RU" dirty="0" smtClean="0">
                <a:latin typeface="Cambria" pitchFamily="18" charset="0"/>
              </a:rPr>
              <a:t>низкие эксплуатационные расходы</a:t>
            </a:r>
          </a:p>
          <a:p>
            <a:r>
              <a:rPr lang="ru-RU" dirty="0" smtClean="0">
                <a:latin typeface="Cambria" pitchFamily="18" charset="0"/>
              </a:rPr>
              <a:t>максимальная эластичность</a:t>
            </a:r>
          </a:p>
          <a:p>
            <a:r>
              <a:rPr lang="ru-RU" dirty="0" smtClean="0">
                <a:latin typeface="Cambria" pitchFamily="18" charset="0"/>
              </a:rPr>
              <a:t>эффективная стоимость</a:t>
            </a:r>
          </a:p>
          <a:p>
            <a:r>
              <a:rPr lang="ru-RU" dirty="0" smtClean="0">
                <a:latin typeface="Cambria" pitchFamily="18" charset="0"/>
              </a:rPr>
              <a:t>балансировка нагрузки</a:t>
            </a:r>
          </a:p>
          <a:p>
            <a:r>
              <a:rPr lang="ru-RU" dirty="0" smtClean="0">
                <a:latin typeface="Cambria" pitchFamily="18" charset="0"/>
              </a:rPr>
              <a:t>встроенные интеграции.</a:t>
            </a:r>
            <a:endParaRPr lang="ru-RU" dirty="0">
              <a:latin typeface="Cambria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511802" cy="493776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mbria" pitchFamily="18" charset="0"/>
              </a:rPr>
              <a:t>необходимость контроля за поставщиками, привязка к определенному поставщику,</a:t>
            </a:r>
          </a:p>
          <a:p>
            <a:r>
              <a:rPr lang="ru-RU" dirty="0" smtClean="0">
                <a:latin typeface="Cambria" pitchFamily="18" charset="0"/>
              </a:rPr>
              <a:t>холодный старт </a:t>
            </a:r>
          </a:p>
          <a:p>
            <a:r>
              <a:rPr lang="ru-RU" dirty="0" smtClean="0">
                <a:latin typeface="Cambria" pitchFamily="18" charset="0"/>
              </a:rPr>
              <a:t>низкая устойчивость к атакам</a:t>
            </a:r>
          </a:p>
          <a:p>
            <a:r>
              <a:rPr lang="ru-RU" dirty="0" smtClean="0">
                <a:latin typeface="Cambria" pitchFamily="18" charset="0"/>
              </a:rPr>
              <a:t>неприспособленность к долгосрочным процессам.</a:t>
            </a:r>
            <a:endParaRPr lang="ru-RU" dirty="0">
              <a:latin typeface="Cambria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43438" y="428604"/>
            <a:ext cx="4043362" cy="57152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Недостатки</a:t>
            </a:r>
            <a:endParaRPr kumimoji="0" lang="ru-RU" sz="29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50" name="Picture 18" descr="Google Cloud Platform — купить лицензию, цена на сайте Allsof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7285" y="3612167"/>
            <a:ext cx="1973871" cy="1602783"/>
          </a:xfrm>
          <a:prstGeom prst="rect">
            <a:avLst/>
          </a:prstGeom>
          <a:noFill/>
        </p:spPr>
      </p:pic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101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Cambria" pitchFamily="18" charset="0"/>
              </a:rPr>
              <a:t>AWS</a:t>
            </a:r>
            <a:r>
              <a:rPr lang="ru-RU" b="1" dirty="0" smtClean="0">
                <a:latin typeface="Cambria" pitchFamily="18" charset="0"/>
              </a:rPr>
              <a:t> (</a:t>
            </a:r>
            <a:r>
              <a:rPr lang="en-US" b="1" dirty="0" smtClean="0">
                <a:latin typeface="Cambria" pitchFamily="18" charset="0"/>
              </a:rPr>
              <a:t>Amazon</a:t>
            </a:r>
            <a:r>
              <a:rPr lang="ru-RU" b="1" dirty="0" smtClean="0">
                <a:latin typeface="Cambria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400" dirty="0" smtClean="0">
                <a:latin typeface="Cambria" pitchFamily="18" charset="0"/>
              </a:rPr>
              <a:t>Основной сервис - AWS </a:t>
            </a:r>
            <a:r>
              <a:rPr lang="ru-RU" sz="2400" dirty="0" err="1" smtClean="0">
                <a:latin typeface="Cambria" pitchFamily="18" charset="0"/>
              </a:rPr>
              <a:t>Lambda</a:t>
            </a:r>
            <a:r>
              <a:rPr lang="ru-RU" sz="2400" dirty="0" smtClean="0">
                <a:latin typeface="Cambria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400" dirty="0" smtClean="0">
                <a:latin typeface="Cambria" pitchFamily="18" charset="0"/>
              </a:rPr>
              <a:t>Поддерживает </a:t>
            </a:r>
            <a:r>
              <a:rPr lang="ru-RU" sz="2400" dirty="0" err="1" smtClean="0">
                <a:latin typeface="Cambria" pitchFamily="18" charset="0"/>
              </a:rPr>
              <a:t>Python</a:t>
            </a:r>
            <a:r>
              <a:rPr lang="ru-RU" sz="2400" dirty="0" smtClean="0">
                <a:latin typeface="Cambria" pitchFamily="18" charset="0"/>
              </a:rPr>
              <a:t>, </a:t>
            </a:r>
            <a:r>
              <a:rPr lang="ru-RU" sz="2400" dirty="0" err="1" smtClean="0">
                <a:latin typeface="Cambria" pitchFamily="18" charset="0"/>
              </a:rPr>
              <a:t>Java</a:t>
            </a:r>
            <a:r>
              <a:rPr lang="ru-RU" sz="2400" dirty="0" smtClean="0">
                <a:latin typeface="Cambria" pitchFamily="18" charset="0"/>
              </a:rPr>
              <a:t>, </a:t>
            </a:r>
            <a:r>
              <a:rPr lang="ru-RU" sz="2400" dirty="0" err="1" smtClean="0">
                <a:latin typeface="Cambria" pitchFamily="18" charset="0"/>
              </a:rPr>
              <a:t>Go</a:t>
            </a:r>
            <a:r>
              <a:rPr lang="ru-RU" sz="2400" dirty="0" smtClean="0">
                <a:latin typeface="Cambria" pitchFamily="18" charset="0"/>
              </a:rPr>
              <a:t>, </a:t>
            </a:r>
            <a:r>
              <a:rPr lang="ru-RU" sz="2400" dirty="0" err="1" smtClean="0">
                <a:latin typeface="Cambria" pitchFamily="18" charset="0"/>
              </a:rPr>
              <a:t>PowerShell</a:t>
            </a:r>
            <a:r>
              <a:rPr lang="ru-RU" sz="2400" dirty="0" smtClean="0">
                <a:latin typeface="Cambria" pitchFamily="18" charset="0"/>
              </a:rPr>
              <a:t>, </a:t>
            </a:r>
            <a:r>
              <a:rPr lang="ru-RU" sz="2400" dirty="0" err="1" smtClean="0">
                <a:latin typeface="Cambria" pitchFamily="18" charset="0"/>
              </a:rPr>
              <a:t>Node</a:t>
            </a:r>
            <a:r>
              <a:rPr lang="ru-RU" sz="2400" dirty="0" smtClean="0">
                <a:latin typeface="Cambria" pitchFamily="18" charset="0"/>
              </a:rPr>
              <a:t>. </a:t>
            </a:r>
            <a:r>
              <a:rPr lang="ru-RU" sz="2400" dirty="0" err="1" smtClean="0">
                <a:latin typeface="Cambria" pitchFamily="18" charset="0"/>
              </a:rPr>
              <a:t>js</a:t>
            </a:r>
            <a:r>
              <a:rPr lang="ru-RU" sz="2400" dirty="0" smtClean="0">
                <a:latin typeface="Cambria" pitchFamily="18" charset="0"/>
              </a:rPr>
              <a:t>, C#.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Cambria" pitchFamily="18" charset="0"/>
              </a:rPr>
              <a:t>Microsoft Azure</a:t>
            </a:r>
            <a:endParaRPr lang="ru-RU" b="1" dirty="0" smtClean="0">
              <a:latin typeface="Cambria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400" dirty="0" smtClean="0">
                <a:latin typeface="Cambria" pitchFamily="18" charset="0"/>
              </a:rPr>
              <a:t>Основной сервис - </a:t>
            </a:r>
            <a:r>
              <a:rPr lang="ru-RU" sz="2400" dirty="0" err="1" smtClean="0">
                <a:latin typeface="Cambria" pitchFamily="18" charset="0"/>
              </a:rPr>
              <a:t>Azure</a:t>
            </a:r>
            <a:r>
              <a:rPr lang="ru-RU" sz="2400" dirty="0" smtClean="0">
                <a:latin typeface="Cambria" pitchFamily="18" charset="0"/>
              </a:rPr>
              <a:t> </a:t>
            </a:r>
            <a:r>
              <a:rPr lang="ru-RU" sz="2400" dirty="0" err="1" smtClean="0">
                <a:latin typeface="Cambria" pitchFamily="18" charset="0"/>
              </a:rPr>
              <a:t>Functions</a:t>
            </a:r>
            <a:r>
              <a:rPr lang="ru-RU" sz="2400" dirty="0" smtClean="0">
                <a:latin typeface="Cambria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400" dirty="0" smtClean="0">
                <a:latin typeface="Cambria" pitchFamily="18" charset="0"/>
              </a:rPr>
              <a:t>Поддерживает </a:t>
            </a:r>
            <a:r>
              <a:rPr lang="ru-RU" sz="2400" dirty="0" err="1" smtClean="0">
                <a:latin typeface="Cambria" pitchFamily="18" charset="0"/>
              </a:rPr>
              <a:t>Python</a:t>
            </a:r>
            <a:r>
              <a:rPr lang="ru-RU" sz="2400" dirty="0" smtClean="0">
                <a:latin typeface="Cambria" pitchFamily="18" charset="0"/>
              </a:rPr>
              <a:t>, </a:t>
            </a:r>
            <a:r>
              <a:rPr lang="ru-RU" sz="2400" dirty="0" err="1" smtClean="0">
                <a:latin typeface="Cambria" pitchFamily="18" charset="0"/>
              </a:rPr>
              <a:t>Java</a:t>
            </a:r>
            <a:r>
              <a:rPr lang="ru-RU" sz="2400" dirty="0" smtClean="0">
                <a:latin typeface="Cambria" pitchFamily="18" charset="0"/>
              </a:rPr>
              <a:t>, C# , </a:t>
            </a:r>
            <a:r>
              <a:rPr lang="ru-RU" sz="2400" dirty="0" err="1" smtClean="0">
                <a:latin typeface="Cambria" pitchFamily="18" charset="0"/>
              </a:rPr>
              <a:t>JavaScript</a:t>
            </a:r>
            <a:r>
              <a:rPr lang="ru-RU" sz="2400" dirty="0" smtClean="0">
                <a:latin typeface="Cambria" pitchFamily="18" charset="0"/>
              </a:rPr>
              <a:t>, F#, </a:t>
            </a:r>
            <a:r>
              <a:rPr lang="ru-RU" sz="2400" dirty="0" err="1" smtClean="0">
                <a:latin typeface="Cambria" pitchFamily="18" charset="0"/>
              </a:rPr>
              <a:t>TypeScript</a:t>
            </a:r>
            <a:r>
              <a:rPr lang="ru-RU" sz="2400" dirty="0" smtClean="0">
                <a:latin typeface="Cambria" pitchFamily="18" charset="0"/>
              </a:rPr>
              <a:t>, </a:t>
            </a:r>
            <a:r>
              <a:rPr lang="ru-RU" sz="2400" dirty="0" err="1" smtClean="0">
                <a:latin typeface="Cambria" pitchFamily="18" charset="0"/>
              </a:rPr>
              <a:t>PowerShell</a:t>
            </a:r>
            <a:r>
              <a:rPr lang="ru-RU" sz="2400" dirty="0" smtClean="0">
                <a:latin typeface="Cambria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Cambria" pitchFamily="18" charset="0"/>
              </a:rPr>
              <a:t>Google Cloud Platform</a:t>
            </a:r>
            <a:endParaRPr lang="ru-RU" b="1" dirty="0" smtClean="0">
              <a:latin typeface="Cambria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400" dirty="0" smtClean="0">
                <a:latin typeface="Cambria" pitchFamily="18" charset="0"/>
              </a:rPr>
              <a:t>Основной сервис - </a:t>
            </a:r>
            <a:r>
              <a:rPr lang="en-US" sz="2400" dirty="0" smtClean="0">
                <a:latin typeface="Cambria" pitchFamily="18" charset="0"/>
              </a:rPr>
              <a:t>Google Cloud Functions.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400" dirty="0" smtClean="0">
                <a:latin typeface="Cambria" pitchFamily="18" charset="0"/>
              </a:rPr>
              <a:t>Поддерживает </a:t>
            </a:r>
            <a:r>
              <a:rPr lang="en-US" sz="2400" dirty="0" smtClean="0">
                <a:latin typeface="Cambria" pitchFamily="18" charset="0"/>
              </a:rPr>
              <a:t>Java ,  NET Core, Ruby, Node. </a:t>
            </a:r>
            <a:r>
              <a:rPr lang="en-US" sz="2400" dirty="0" err="1" smtClean="0">
                <a:latin typeface="Cambria" pitchFamily="18" charset="0"/>
              </a:rPr>
              <a:t>js</a:t>
            </a:r>
            <a:r>
              <a:rPr lang="en-US" sz="2400" dirty="0" smtClean="0">
                <a:latin typeface="Cambria" pitchFamily="18" charset="0"/>
              </a:rPr>
              <a:t> , Go, Python. 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err="1" smtClean="0">
                <a:latin typeface="Cambria" pitchFamily="18" charset="0"/>
              </a:rPr>
              <a:t>Yandex.Cloud</a:t>
            </a:r>
            <a:r>
              <a:rPr lang="ru-RU" b="1" dirty="0" smtClean="0">
                <a:latin typeface="Cambria" pitchFamily="18" charset="0"/>
              </a:rPr>
              <a:t> (отечественная платформа)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200" dirty="0" smtClean="0">
                <a:latin typeface="Cambria" pitchFamily="18" charset="0"/>
              </a:rPr>
              <a:t>Основной сервис - </a:t>
            </a:r>
            <a:r>
              <a:rPr lang="en-US" sz="2200" dirty="0" err="1" smtClean="0">
                <a:latin typeface="Cambria" pitchFamily="18" charset="0"/>
              </a:rPr>
              <a:t>Yandex</a:t>
            </a:r>
            <a:r>
              <a:rPr lang="en-US" sz="2200" dirty="0" smtClean="0">
                <a:latin typeface="Cambria" pitchFamily="18" charset="0"/>
              </a:rPr>
              <a:t> Cloud Functions</a:t>
            </a:r>
            <a:r>
              <a:rPr lang="ru-RU" sz="2200" dirty="0" smtClean="0">
                <a:latin typeface="Cambria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200" dirty="0" smtClean="0">
                <a:latin typeface="Cambria" pitchFamily="18" charset="0"/>
              </a:rPr>
              <a:t>Поддерживает </a:t>
            </a:r>
            <a:r>
              <a:rPr lang="en-US" sz="2200" dirty="0" smtClean="0">
                <a:latin typeface="Cambria" pitchFamily="18" charset="0"/>
              </a:rPr>
              <a:t>Node.js, Python, Go, PHP, Bash, Java,</a:t>
            </a:r>
            <a:r>
              <a:rPr lang="ru-RU" sz="2200" dirty="0" smtClean="0">
                <a:latin typeface="Cambria" pitchFamily="18" charset="0"/>
              </a:rPr>
              <a:t> </a:t>
            </a:r>
            <a:r>
              <a:rPr lang="en-US" sz="2200" dirty="0" smtClean="0">
                <a:latin typeface="Cambria" pitchFamily="18" charset="0"/>
              </a:rPr>
              <a:t>C# </a:t>
            </a:r>
            <a:r>
              <a:rPr lang="ru-RU" sz="2200" dirty="0" smtClean="0">
                <a:latin typeface="Cambria" pitchFamily="18" charset="0"/>
              </a:rPr>
              <a:t>и </a:t>
            </a:r>
            <a:r>
              <a:rPr lang="en-US" sz="2200" dirty="0" smtClean="0">
                <a:latin typeface="Cambria" pitchFamily="18" charset="0"/>
              </a:rPr>
              <a:t>R</a:t>
            </a:r>
            <a:r>
              <a:rPr lang="ru-RU" sz="2200" dirty="0" smtClean="0">
                <a:latin typeface="Cambria" pitchFamily="18" charset="0"/>
              </a:rPr>
              <a:t>. </a:t>
            </a:r>
          </a:p>
          <a:p>
            <a:endParaRPr lang="ru-RU" b="1" dirty="0" smtClean="0"/>
          </a:p>
        </p:txBody>
      </p:sp>
      <p:pic>
        <p:nvPicPr>
          <p:cNvPr id="18444" name="Picture 12" descr="Microsoft Azure in 400 Words or Fewer"/>
          <p:cNvPicPr>
            <a:picLocks noChangeAspect="1" noChangeArrowheads="1"/>
          </p:cNvPicPr>
          <p:nvPr/>
        </p:nvPicPr>
        <p:blipFill>
          <a:blip r:embed="rId5" cstate="print"/>
          <a:srcRect l="16019" r="15534"/>
          <a:stretch>
            <a:fillRect/>
          </a:stretch>
        </p:blipFill>
        <p:spPr bwMode="auto">
          <a:xfrm>
            <a:off x="6929454" y="2072223"/>
            <a:ext cx="1857356" cy="1356777"/>
          </a:xfrm>
          <a:prstGeom prst="rect">
            <a:avLst/>
          </a:prstGeom>
          <a:noFill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 l="6667" t="8900" r="10000" b="10995"/>
          <a:stretch>
            <a:fillRect/>
          </a:stretch>
        </p:blipFill>
        <p:spPr bwMode="auto">
          <a:xfrm>
            <a:off x="6786578" y="642918"/>
            <a:ext cx="2000264" cy="144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33394"/>
          </a:xfrm>
        </p:spPr>
        <p:txBody>
          <a:bodyPr/>
          <a:lstStyle/>
          <a:p>
            <a:pPr algn="ctr"/>
            <a:r>
              <a:rPr lang="ru-RU" b="1" dirty="0" smtClean="0"/>
              <a:t>Платформы для развертывания 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8434" name="AutoShape 2" descr="An Introduction to AWS. Amazon Web Services(AWS) is a cloud… | by  computethecloud | computethecloud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6" name="AutoShape 4" descr="An Introduction to AWS. Amazon Web Services(AWS) is a cloud… | by  computethecloud | computethecloud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42" name="AutoShape 10" descr="Облачный сервис Microsoft Az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46" name="Picture 14" descr="Yandex.Cloud - baikalfoundation.ru"/>
          <p:cNvPicPr>
            <a:picLocks noChangeAspect="1" noChangeArrowheads="1"/>
          </p:cNvPicPr>
          <p:nvPr/>
        </p:nvPicPr>
        <p:blipFill>
          <a:blip r:embed="rId7" cstate="print"/>
          <a:srcRect l="16858" t="10714" r="15428" b="14286"/>
          <a:stretch>
            <a:fillRect/>
          </a:stretch>
        </p:blipFill>
        <p:spPr bwMode="auto">
          <a:xfrm>
            <a:off x="7072330" y="5286388"/>
            <a:ext cx="2000264" cy="150019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14396"/>
          </a:xfrm>
        </p:spPr>
        <p:txBody>
          <a:bodyPr/>
          <a:lstStyle/>
          <a:p>
            <a:pPr algn="ctr"/>
            <a:r>
              <a:rPr lang="ru-RU" b="1" dirty="0" smtClean="0"/>
              <a:t>Фреймворки для разработки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1" dirty="0" err="1" smtClean="0">
                <a:latin typeface="Cambria" pitchFamily="18" charset="0"/>
              </a:rPr>
              <a:t>Serverless</a:t>
            </a:r>
            <a:r>
              <a:rPr lang="ru-RU" b="1" dirty="0" smtClean="0">
                <a:latin typeface="Cambria" pitchFamily="18" charset="0"/>
              </a:rPr>
              <a:t> </a:t>
            </a:r>
            <a:r>
              <a:rPr lang="ru-RU" b="1" dirty="0" err="1" smtClean="0">
                <a:latin typeface="Cambria" pitchFamily="18" charset="0"/>
              </a:rPr>
              <a:t>Framework</a:t>
            </a:r>
            <a:r>
              <a:rPr lang="ru-RU" b="1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— набор инструментов с открытым исходным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кодом для развертывания и эксплуатации </a:t>
            </a:r>
            <a:r>
              <a:rPr lang="ru-RU" dirty="0" err="1" smtClean="0">
                <a:latin typeface="Cambria" pitchFamily="18" charset="0"/>
              </a:rPr>
              <a:t>бессерверных</a:t>
            </a:r>
            <a:r>
              <a:rPr lang="ru-RU" dirty="0" smtClean="0">
                <a:latin typeface="Cambria" pitchFamily="18" charset="0"/>
              </a:rPr>
              <a:t> архитектур.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Поддерживает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таких облачных провайдеров как </a:t>
            </a:r>
            <a:r>
              <a:rPr lang="en-US" dirty="0" smtClean="0">
                <a:latin typeface="Cambria" pitchFamily="18" charset="0"/>
              </a:rPr>
              <a:t>AWS, Microsoft Azure, Apache </a:t>
            </a:r>
            <a:r>
              <a:rPr lang="en-US" dirty="0" err="1" smtClean="0">
                <a:latin typeface="Cambria" pitchFamily="18" charset="0"/>
              </a:rPr>
              <a:t>OpenWhisk</a:t>
            </a:r>
            <a:r>
              <a:rPr lang="en-US" dirty="0" smtClean="0">
                <a:latin typeface="Cambria" pitchFamily="18" charset="0"/>
              </a:rPr>
              <a:t>, Google Cloud, </a:t>
            </a:r>
            <a:r>
              <a:rPr lang="en-US" dirty="0" err="1" smtClean="0">
                <a:latin typeface="Cambria" pitchFamily="18" charset="0"/>
              </a:rPr>
              <a:t>Kubeless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Spotinst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и </a:t>
            </a:r>
            <a:r>
              <a:rPr lang="en-US" dirty="0" smtClean="0">
                <a:latin typeface="Cambria" pitchFamily="18" charset="0"/>
              </a:rPr>
              <a:t>Auth0 </a:t>
            </a:r>
            <a:r>
              <a:rPr lang="en-US" dirty="0" err="1" smtClean="0">
                <a:latin typeface="Cambria" pitchFamily="18" charset="0"/>
              </a:rPr>
              <a:t>Webtasks</a:t>
            </a:r>
            <a:r>
              <a:rPr lang="en-US" dirty="0" smtClean="0">
                <a:latin typeface="Cambria" pitchFamily="18" charset="0"/>
              </a:rPr>
              <a:t>.</a:t>
            </a:r>
          </a:p>
          <a:p>
            <a:pPr algn="just"/>
            <a:r>
              <a:rPr lang="ru-RU" b="1" dirty="0" err="1" smtClean="0">
                <a:latin typeface="Cambria" pitchFamily="18" charset="0"/>
              </a:rPr>
              <a:t>Zappa</a:t>
            </a:r>
            <a:r>
              <a:rPr lang="ru-RU" dirty="0" smtClean="0">
                <a:latin typeface="Cambria" pitchFamily="18" charset="0"/>
              </a:rPr>
              <a:t> — </a:t>
            </a:r>
            <a:r>
              <a:rPr lang="ru-RU" dirty="0" err="1" smtClean="0">
                <a:latin typeface="Cambria" pitchFamily="18" charset="0"/>
              </a:rPr>
              <a:t>опенсорсный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фреймворк</a:t>
            </a:r>
            <a:r>
              <a:rPr lang="ru-RU" dirty="0" smtClean="0">
                <a:latin typeface="Cambria" pitchFamily="18" charset="0"/>
              </a:rPr>
              <a:t> для </a:t>
            </a:r>
            <a:r>
              <a:rPr lang="ru-RU" dirty="0" err="1" smtClean="0">
                <a:latin typeface="Cambria" pitchFamily="18" charset="0"/>
              </a:rPr>
              <a:t>Python</a:t>
            </a:r>
            <a:r>
              <a:rPr lang="ru-RU" dirty="0" smtClean="0">
                <a:latin typeface="Cambria" pitchFamily="18" charset="0"/>
              </a:rPr>
              <a:t>, который поддерживает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Python</a:t>
            </a:r>
            <a:r>
              <a:rPr lang="ru-RU" dirty="0" smtClean="0">
                <a:latin typeface="Cambria" pitchFamily="18" charset="0"/>
              </a:rPr>
              <a:t> WSGI приложения, такие как </a:t>
            </a:r>
            <a:r>
              <a:rPr lang="ru-RU" dirty="0" err="1" smtClean="0">
                <a:latin typeface="Cambria" pitchFamily="18" charset="0"/>
              </a:rPr>
              <a:t>Flask</a:t>
            </a:r>
            <a:r>
              <a:rPr lang="ru-RU" dirty="0" smtClean="0">
                <a:latin typeface="Cambria" pitchFamily="18" charset="0"/>
              </a:rPr>
              <a:t> или </a:t>
            </a:r>
            <a:r>
              <a:rPr lang="ru-RU" dirty="0" err="1" smtClean="0">
                <a:latin typeface="Cambria" pitchFamily="18" charset="0"/>
              </a:rPr>
              <a:t>Django</a:t>
            </a:r>
            <a:r>
              <a:rPr lang="ru-RU" dirty="0" smtClean="0">
                <a:latin typeface="Cambria" pitchFamily="18" charset="0"/>
              </a:rPr>
              <a:t>, упрощая их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развертывание в AWS </a:t>
            </a:r>
            <a:r>
              <a:rPr lang="ru-RU" dirty="0" err="1" smtClean="0">
                <a:latin typeface="Cambria" pitchFamily="18" charset="0"/>
              </a:rPr>
              <a:t>Lambda</a:t>
            </a:r>
            <a:r>
              <a:rPr lang="ru-RU" dirty="0" smtClean="0">
                <a:latin typeface="Cambria" pitchFamily="18" charset="0"/>
              </a:rPr>
              <a:t>.</a:t>
            </a:r>
          </a:p>
          <a:p>
            <a:pPr algn="just"/>
            <a:r>
              <a:rPr lang="ru-RU" b="1" dirty="0" err="1" smtClean="0">
                <a:latin typeface="Cambria" pitchFamily="18" charset="0"/>
              </a:rPr>
              <a:t>Chalice</a:t>
            </a:r>
            <a:r>
              <a:rPr lang="ru-RU" dirty="0" smtClean="0">
                <a:latin typeface="Cambria" pitchFamily="18" charset="0"/>
              </a:rPr>
              <a:t> — </a:t>
            </a:r>
            <a:r>
              <a:rPr lang="ru-RU" dirty="0" err="1" smtClean="0">
                <a:latin typeface="Cambria" pitchFamily="18" charset="0"/>
              </a:rPr>
              <a:t>микрофреймворк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Python</a:t>
            </a:r>
            <a:r>
              <a:rPr lang="ru-RU" dirty="0" smtClean="0">
                <a:latin typeface="Cambria" pitchFamily="18" charset="0"/>
              </a:rPr>
              <a:t> для </a:t>
            </a:r>
            <a:r>
              <a:rPr lang="ru-RU" dirty="0" err="1" smtClean="0">
                <a:latin typeface="Cambria" pitchFamily="18" charset="0"/>
              </a:rPr>
              <a:t>бессерверных</a:t>
            </a:r>
            <a:r>
              <a:rPr lang="ru-RU" dirty="0" smtClean="0">
                <a:latin typeface="Cambria" pitchFamily="18" charset="0"/>
              </a:rPr>
              <a:t> приложений, созданный командой AWS. Единственный поддерживаемый язык — </a:t>
            </a:r>
            <a:r>
              <a:rPr lang="ru-RU" dirty="0" err="1" smtClean="0">
                <a:latin typeface="Cambria" pitchFamily="18" charset="0"/>
              </a:rPr>
              <a:t>Python</a:t>
            </a:r>
            <a:r>
              <a:rPr lang="ru-RU" dirty="0" smtClean="0">
                <a:latin typeface="Cambria" pitchFamily="18" charset="0"/>
              </a:rPr>
              <a:t>, а AWS — единственный поддерживаемый облачный провайдер.</a:t>
            </a:r>
            <a:endParaRPr lang="en-US" dirty="0" smtClean="0">
              <a:latin typeface="Cambria" pitchFamily="18" charset="0"/>
            </a:endParaRPr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1" name="ISPRING_QUIZ_SHAPE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ISPRING_QUIZ_SHAPE1" descr="quizscreen_550713312.png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609089" y="1851660"/>
            <a:ext cx="5930900" cy="4445000"/>
          </a:xfrm>
          <a:prstGeom prst="rect">
            <a:avLst/>
          </a:prstGeom>
          <a:effectLst>
            <a:outerShdw blurRad="114300" dist="38100" dir="5400000">
              <a:scrgbClr r="0" g="0" b="0">
                <a:alpha val="20000"/>
              </a:scrgbClr>
            </a:outerShdw>
          </a:effectLst>
        </p:spPr>
      </p:pic>
      <p:sp>
        <p:nvSpPr>
          <p:cNvPr id="13" name="ISPRING_QUIZ_SHAPE2"/>
          <p:cNvSpPr txBox="1"/>
          <p:nvPr/>
        </p:nvSpPr>
        <p:spPr>
          <a:xfrm>
            <a:off x="548640" y="411479"/>
            <a:ext cx="8046719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3000" smtClean="0">
                <a:solidFill>
                  <a:srgbClr val="343944"/>
                </a:solidFill>
                <a:effectLst/>
                <a:latin typeface="Segoe UI"/>
              </a:rPr>
              <a:t>   Тест</a:t>
            </a:r>
            <a:endParaRPr lang="ru-RU" sz="3000">
              <a:solidFill>
                <a:srgbClr val="343944"/>
              </a:solidFill>
              <a:effectLst/>
              <a:latin typeface="Segoe UI"/>
            </a:endParaRPr>
          </a:p>
        </p:txBody>
      </p:sp>
      <p:pic>
        <p:nvPicPr>
          <p:cNvPr id="14" name="ISPRING_QUIZ_SHAPE3" descr="ispic550713328.png"/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3871880" y="482598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5" name="ISPRING_QUIZ_SHAPE4"/>
          <p:cNvSpPr txBox="1"/>
          <p:nvPr/>
        </p:nvSpPr>
        <p:spPr>
          <a:xfrm>
            <a:off x="548640" y="1097280"/>
            <a:ext cx="8046719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2200" smtClean="0">
                <a:solidFill>
                  <a:srgbClr val="343944"/>
                </a:solidFill>
                <a:effectLst/>
                <a:latin typeface="Segoe UI"/>
              </a:rPr>
              <a:t>Щелкните кнопку </a:t>
            </a:r>
            <a:r>
              <a:rPr lang="ru-RU" sz="2200" b="1" smtClean="0">
                <a:solidFill>
                  <a:srgbClr val="343944"/>
                </a:solidFill>
                <a:effectLst/>
                <a:latin typeface="Segoe UI Semibold"/>
              </a:rPr>
              <a:t>Тест</a:t>
            </a:r>
            <a:r>
              <a:rPr lang="ru-RU" sz="2200" smtClean="0">
                <a:solidFill>
                  <a:srgbClr val="343944"/>
                </a:solidFill>
                <a:effectLst/>
                <a:latin typeface="Segoe UI"/>
              </a:rPr>
              <a:t> для редактирования этого теста</a:t>
            </a:r>
            <a:endParaRPr lang="ru-RU" sz="2200">
              <a:solidFill>
                <a:srgbClr val="343944"/>
              </a:solidFill>
              <a:effectLst/>
              <a:latin typeface="Segoe UI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E4FDCA18-767E-414E-8030-48114E06D16E}"/>
  <p:tag name="ISPRING_RESOURCE_FOLDER" val="C:\Users\1\Documents\Текущее\Scorm\Scorm\"/>
  <p:tag name="ISPRING_PRESENTATION_PATH" val="C:\Users\1\Documents\Текущее\Scorm\Scorm.pptx"/>
  <p:tag name="ISPRING_PROJECT_VERSION" val="9.3"/>
  <p:tag name="ISPRING_PROJECT_FOLDER_UPDATED" val="1"/>
  <p:tag name="ISPRING_SCREEN_RECS_UPDATED" val="C:\Users\1\Documents\Текущее\Scorm\Scorm\"/>
  <p:tag name="ISPRING_LMS_API_VERSION" val="SCORM 2004 (4th edition)"/>
  <p:tag name="ISPRING_ULTRA_SCORM_COURSE_ID" val="C0276DE7-8F8E-4D61-91FE-2FC4EE7E3C7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SLIDES" val="1"/>
  <p:tag name="ISPRING_SCORM_USE_CUSTOM_PASSING_SCORE" val="1"/>
  <p:tag name="ISPRING_SCORM_PASSING_SCORE" val="85.000000"/>
  <p:tag name="ISPRINGCLOUDFOLDERID" val="1"/>
  <p:tag name="ISPRINGONLINEFOLDERID" val="1"/>
  <p:tag name="ISPRING_OUTPUT_FOLDER" val="[[&quot;\uFFFDMǊ{5EA92731-FFC9-4762-B733-68D4BB161C6C}&quot;,&quot;C:\\Users\\1\\Documents\\Текущее\\Scorm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0&quot;,&quot;uploadSources&quot;:true}}"/>
  <p:tag name="ISPRING_PRESENTATION_TITLE" val="Scorm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E3C8037-B02D-40E5-A432-1CB10266DF2E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6009F14-9D42-4244-BE26-D762E5C7570E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6E67F9A-D511-41A0-935F-B226BD0AC66E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EC75C16-D1C6-4357-947F-2DEB8D8B5A35}:2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1651562-4374-424E-956B-EE57CDD949E0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A6304F2-8B2B-4441-920D-B594FD2AA732}:2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1\Documents\Текущее\Scorm\Scorm\quiz\quiz1.quiz"/>
  <p:tag name="ISPRING_QUIZ_RELATIVE_PATH" val="Scorm\quiz\quiz1.quiz"/>
  <p:tag name="GENSWF_SLIDE_UID" val="{99FC6EF3-FDBA-4CB8-B6F6-3FFCE6220340}:26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4797</TotalTime>
  <Words>245</Words>
  <Application>Microsoft Office PowerPoint</Application>
  <PresentationFormat>Экран (4:3)</PresentationFormat>
  <Paragraphs>55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Начальная</vt:lpstr>
      <vt:lpstr>Разработка serverless веб-приложений в экосистеме Python</vt:lpstr>
      <vt:lpstr>Слайд 2</vt:lpstr>
      <vt:lpstr>При таком подходе обычно реализуются две сервисные модели:</vt:lpstr>
      <vt:lpstr>Преимущества</vt:lpstr>
      <vt:lpstr>Платформы для развертывания </vt:lpstr>
      <vt:lpstr>Фреймворки для разработки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Scorm</dc:title>
  <dc:creator>Влада Мишина</dc:creator>
  <cp:lastModifiedBy>1</cp:lastModifiedBy>
  <cp:revision>9</cp:revision>
  <dcterms:created xsi:type="dcterms:W3CDTF">2023-12-03T08:27:07Z</dcterms:created>
  <dcterms:modified xsi:type="dcterms:W3CDTF">2023-12-10T11:55:58Z</dcterms:modified>
</cp:coreProperties>
</file>