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D4EA"/>
    <a:srgbClr val="6AAED6"/>
    <a:srgbClr val="08306B"/>
    <a:srgbClr val="08326E"/>
    <a:srgbClr val="175B99"/>
    <a:srgbClr val="1A68AE"/>
    <a:srgbClr val="FF9896"/>
    <a:srgbClr val="98DF8A"/>
    <a:srgbClr val="AEC7E8"/>
    <a:srgbClr val="C7E9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0" autoAdjust="0"/>
    <p:restoredTop sz="94660"/>
  </p:normalViewPr>
  <p:slideViewPr>
    <p:cSldViewPr snapToGrid="0">
      <p:cViewPr>
        <p:scale>
          <a:sx n="100" d="100"/>
          <a:sy n="100" d="100"/>
        </p:scale>
        <p:origin x="-48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E6469-FC55-B68A-5305-76D31A4BB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25B4D-9A97-D2DA-A37B-A78ADC4EB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E37FB-DA52-68AF-D4CB-490CB915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AA14-B7A7-4F02-8A37-274ECAB07C82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0AC7C-C034-7FA7-2578-9BA47FE6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820D1-A263-3A47-7FBD-0CCEC8C5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CACE4-648C-4A45-B8B0-A6687BA60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55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15E08-49B8-16FD-E318-0576BE68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BE154-5FEF-BE5E-DCB0-94586ACEA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0E25B-3AF0-D5F1-DCEF-D6BD6DA6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AA14-B7A7-4F02-8A37-274ECAB07C82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935F2-031F-E50F-0513-77CA1764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649EE-7ACA-9438-2E69-212DC9C8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CACE4-648C-4A45-B8B0-A6687BA60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8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E29EBA-D817-5314-6E55-86BF55184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067CD-EC18-0926-4422-22997A5A8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88559-FD6A-2DDF-E367-FC8E4A91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AA14-B7A7-4F02-8A37-274ECAB07C82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53020-3BF0-81AE-141D-7FDF8CFD6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28D3C-3B67-B0DE-A8B3-4D11EDA1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CACE4-648C-4A45-B8B0-A6687BA60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4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3A842-3305-46C1-CE09-1BA9361D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35E0A-6BA5-CB98-6CCC-813BDC93A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EA8B9-0065-3547-7640-91C729AD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AA14-B7A7-4F02-8A37-274ECAB07C82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4A7A1-0858-1410-94E2-9B709FB8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D9F20-8D51-686B-9F85-CCA7F518A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CACE4-648C-4A45-B8B0-A6687BA60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2654-ED17-40AC-4CDB-8F5486EFD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25F12-478F-1A70-94D5-7BB3283F2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D8483-1908-55FE-20E8-9E87A1530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AA14-B7A7-4F02-8A37-274ECAB07C82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0221C-8B45-8B6F-FA35-7C76332B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D6635-EB3E-DE7B-BA56-D32449DA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CACE4-648C-4A45-B8B0-A6687BA60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9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89E3B-999C-2A67-DD90-003FAD4F4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B4DC4-9430-EFD2-E3B0-AE4D76811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1394E-108F-4E02-21CA-1775691B8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FB46F-5D99-580D-EDDF-7C2A639DF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AA14-B7A7-4F02-8A37-274ECAB07C82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7C939-2331-26D9-6ECE-F6CA4C388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E5FDE-F29C-9426-BE64-A9727EC0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CACE4-648C-4A45-B8B0-A6687BA60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0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626C-DEED-753E-EB94-C3891FC92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D2B1B-3BDE-ADAF-D50C-C82638354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3F214-49E0-FD35-1F95-4B9C74897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4430B-87E1-3ABB-BD43-F00FD4176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20BB9-95CC-E738-9CB8-ABD13194F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F958C7-C994-A7B4-B0B1-54CEA38A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AA14-B7A7-4F02-8A37-274ECAB07C82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654705-2A81-99E9-9678-A89274AEB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3F6FE9-5AF3-C6E2-E81D-440973D24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CACE4-648C-4A45-B8B0-A6687BA60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6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1A6A4-8874-0D78-35BC-9B315567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D8AA7B-5AD7-55AD-3269-FF4D06B11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AA14-B7A7-4F02-8A37-274ECAB07C82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75361-D053-B2F9-BB82-F1942E3BF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55627-312C-1562-7148-119039269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CACE4-648C-4A45-B8B0-A6687BA60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3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31752-95EE-5088-4092-79231F058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AA14-B7A7-4F02-8A37-274ECAB07C82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7DE68-86B3-1647-C4D1-B9AE9D80E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E0C5E-C03C-D47D-C93E-22BD9E9CC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CACE4-648C-4A45-B8B0-A6687BA60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1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8086-EBEB-5078-2B12-A09E3D80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D293B-575F-8BFE-400F-04FA502A1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9C6B8-389C-3196-14B0-A971E9C58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30C97-0ECC-B26B-7B23-AA42753F7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AA14-B7A7-4F02-8A37-274ECAB07C82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B0800-BF2F-D7AA-7C15-C6216DBFF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81F46-4020-1CD4-531D-17AC1DBB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CACE4-648C-4A45-B8B0-A6687BA60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7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C07D-03FC-FAD7-AD10-4531EC745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0E247-71D6-2DDA-2B53-E61436512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0D992-E076-E801-8054-AEC2448BB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660DD-DA17-2A45-0F42-B7C2226EE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AA14-B7A7-4F02-8A37-274ECAB07C82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3170F-ADA8-5DF2-77BB-3DE43AF9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B51C0-FE7C-8C59-03EB-102E40AF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CACE4-648C-4A45-B8B0-A6687BA60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5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BA44CA-06DC-1631-69C0-77BDB7BFC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275DB-7396-ABA6-B6FF-5C9A3D9B8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07B56-4A21-ADA4-FD1F-F4C77CCC8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BAA14-B7A7-4F02-8A37-274ECAB07C82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F3954-CA5C-2AFD-E969-5F2DDA090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4D65C-0FAD-3A2E-8053-BEA568132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CACE4-648C-4A45-B8B0-A6687BA60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4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787EDCE-4400-D0C8-31D5-9B91AB00C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12" y="3002280"/>
            <a:ext cx="4905375" cy="2279332"/>
          </a:xfrm>
          <a:prstGeom prst="rect">
            <a:avLst/>
          </a:prstGeom>
        </p:spPr>
      </p:pic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1C76361D-10DB-8B1D-490F-4E1814DFABC9}"/>
              </a:ext>
            </a:extLst>
          </p:cNvPr>
          <p:cNvSpPr/>
          <p:nvPr/>
        </p:nvSpPr>
        <p:spPr>
          <a:xfrm>
            <a:off x="6470929" y="5296098"/>
            <a:ext cx="1792538" cy="365760"/>
          </a:xfrm>
          <a:prstGeom prst="homePlate">
            <a:avLst>
              <a:gd name="adj" fmla="val 0"/>
            </a:avLst>
          </a:prstGeom>
          <a:solidFill>
            <a:srgbClr val="FF98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AE40CABD-9AE6-98AF-8FCB-167BA075D735}"/>
              </a:ext>
            </a:extLst>
          </p:cNvPr>
          <p:cNvSpPr/>
          <p:nvPr/>
        </p:nvSpPr>
        <p:spPr>
          <a:xfrm>
            <a:off x="3953932" y="5296098"/>
            <a:ext cx="1549399" cy="365760"/>
          </a:xfrm>
          <a:prstGeom prst="chevron">
            <a:avLst>
              <a:gd name="adj" fmla="val 0"/>
            </a:avLst>
          </a:prstGeom>
          <a:solidFill>
            <a:srgbClr val="AEC7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AAE1A37A-59AB-3D51-578A-049D9561BD43}"/>
              </a:ext>
            </a:extLst>
          </p:cNvPr>
          <p:cNvSpPr/>
          <p:nvPr/>
        </p:nvSpPr>
        <p:spPr>
          <a:xfrm>
            <a:off x="5046134" y="5296098"/>
            <a:ext cx="1599178" cy="365760"/>
          </a:xfrm>
          <a:prstGeom prst="chevron">
            <a:avLst/>
          </a:prstGeom>
          <a:solidFill>
            <a:srgbClr val="98DF8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0719F1-593E-1AAA-ED2C-3060CF764448}"/>
              </a:ext>
            </a:extLst>
          </p:cNvPr>
          <p:cNvSpPr txBox="1"/>
          <p:nvPr/>
        </p:nvSpPr>
        <p:spPr>
          <a:xfrm>
            <a:off x="3951048" y="5348173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$1</a:t>
            </a:r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65F687-A161-43EC-1D8A-B87FE5439CD0}"/>
              </a:ext>
            </a:extLst>
          </p:cNvPr>
          <p:cNvSpPr txBox="1"/>
          <p:nvPr/>
        </p:nvSpPr>
        <p:spPr>
          <a:xfrm>
            <a:off x="4866494" y="5348173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$7</a:t>
            </a:r>
            <a:endParaRPr 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62D17-AED5-2820-3ACC-7397B4B93893}"/>
              </a:ext>
            </a:extLst>
          </p:cNvPr>
          <p:cNvSpPr txBox="1"/>
          <p:nvPr/>
        </p:nvSpPr>
        <p:spPr>
          <a:xfrm>
            <a:off x="6215357" y="5348173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$15</a:t>
            </a:r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121ECA-DA48-B227-EEB6-07FC5FB91CB7}"/>
              </a:ext>
            </a:extLst>
          </p:cNvPr>
          <p:cNvSpPr txBox="1"/>
          <p:nvPr/>
        </p:nvSpPr>
        <p:spPr>
          <a:xfrm>
            <a:off x="7913195" y="5348173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$25</a:t>
            </a:r>
            <a:endParaRPr 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608AA8-2078-C08C-564B-D139E56824C1}"/>
              </a:ext>
            </a:extLst>
          </p:cNvPr>
          <p:cNvSpPr txBox="1"/>
          <p:nvPr/>
        </p:nvSpPr>
        <p:spPr>
          <a:xfrm>
            <a:off x="3281061" y="2020212"/>
            <a:ext cx="56298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sz="2800" dirty="0"/>
              <a:t>Definition of </a:t>
            </a:r>
            <a:r>
              <a:rPr lang="en-US" sz="2800" dirty="0">
                <a:highlight>
                  <a:srgbClr val="C0C0C0"/>
                </a:highlight>
              </a:rPr>
              <a:t> </a:t>
            </a:r>
            <a:r>
              <a:rPr lang="en-US" sz="2800" b="1" dirty="0">
                <a:highlight>
                  <a:srgbClr val="C0C0C0"/>
                </a:highlight>
              </a:rPr>
              <a:t>PRICE RANGES </a:t>
            </a:r>
            <a:r>
              <a:rPr lang="en-US" sz="2800" b="1" dirty="0"/>
              <a:t> </a:t>
            </a:r>
            <a:r>
              <a:rPr lang="en-US" sz="2800" dirty="0"/>
              <a:t>by</a:t>
            </a:r>
          </a:p>
          <a:p>
            <a:r>
              <a:rPr lang="en-US" sz="2800" dirty="0"/>
              <a:t>Price Distribution of 50,000 Products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156192-755D-A48D-AA52-3403AA02082C}"/>
              </a:ext>
            </a:extLst>
          </p:cNvPr>
          <p:cNvSpPr txBox="1"/>
          <p:nvPr/>
        </p:nvSpPr>
        <p:spPr>
          <a:xfrm>
            <a:off x="4101403" y="5352020"/>
            <a:ext cx="8050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 b="1" dirty="0">
                <a:highlight>
                  <a:srgbClr val="C0C0C0"/>
                </a:highlight>
              </a:rPr>
              <a:t>LOW PRICE</a:t>
            </a:r>
            <a:endParaRPr lang="en-US" sz="1200" b="1" dirty="0">
              <a:highlight>
                <a:srgbClr val="C0C0C0"/>
              </a:highligh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86F25F-FAAA-D191-B806-00644992BABF}"/>
              </a:ext>
            </a:extLst>
          </p:cNvPr>
          <p:cNvSpPr txBox="1"/>
          <p:nvPr/>
        </p:nvSpPr>
        <p:spPr>
          <a:xfrm>
            <a:off x="5365803" y="5352020"/>
            <a:ext cx="8322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 b="1" dirty="0">
                <a:highlight>
                  <a:srgbClr val="C0C0C0"/>
                </a:highlight>
              </a:rPr>
              <a:t>MID PRICE </a:t>
            </a:r>
            <a:endParaRPr lang="en-US" sz="1200" b="1" dirty="0">
              <a:highlight>
                <a:srgbClr val="C0C0C0"/>
              </a:highligh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71145D-B3A9-CA24-6087-5E7C787D0401}"/>
              </a:ext>
            </a:extLst>
          </p:cNvPr>
          <p:cNvSpPr txBox="1"/>
          <p:nvPr/>
        </p:nvSpPr>
        <p:spPr>
          <a:xfrm>
            <a:off x="6929425" y="5352020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 b="1" dirty="0">
                <a:highlight>
                  <a:srgbClr val="C0C0C0"/>
                </a:highlight>
              </a:rPr>
              <a:t>HIGH PRICE</a:t>
            </a:r>
            <a:endParaRPr lang="en-US" sz="1200" b="1" dirty="0">
              <a:highlight>
                <a:srgbClr val="C0C0C0"/>
              </a:highlight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1513672-D486-D1D4-8922-B761BA904B45}"/>
              </a:ext>
            </a:extLst>
          </p:cNvPr>
          <p:cNvGrpSpPr/>
          <p:nvPr/>
        </p:nvGrpSpPr>
        <p:grpSpPr>
          <a:xfrm>
            <a:off x="3764046" y="5272664"/>
            <a:ext cx="418704" cy="412628"/>
            <a:chOff x="3764046" y="5263716"/>
            <a:chExt cx="418704" cy="412628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F54397C-61D6-888E-CD45-257DAFE1938C}"/>
                </a:ext>
              </a:extLst>
            </p:cNvPr>
            <p:cNvSpPr/>
            <p:nvPr/>
          </p:nvSpPr>
          <p:spPr>
            <a:xfrm>
              <a:off x="3768443" y="5263716"/>
              <a:ext cx="412628" cy="412628"/>
            </a:xfrm>
            <a:prstGeom prst="ellipse">
              <a:avLst/>
            </a:prstGeom>
            <a:solidFill>
              <a:srgbClr val="AEC7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4DE7C0D-CE5E-26DE-736F-63548DE6C08F}"/>
                </a:ext>
              </a:extLst>
            </p:cNvPr>
            <p:cNvSpPr txBox="1"/>
            <p:nvPr/>
          </p:nvSpPr>
          <p:spPr>
            <a:xfrm>
              <a:off x="3764046" y="52853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$1</a:t>
              </a:r>
              <a:endParaRPr lang="en-US" b="1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840F25C-CAFD-0CF8-CC0E-7834B070D68C}"/>
              </a:ext>
            </a:extLst>
          </p:cNvPr>
          <p:cNvGrpSpPr/>
          <p:nvPr/>
        </p:nvGrpSpPr>
        <p:grpSpPr>
          <a:xfrm>
            <a:off x="4820259" y="5272664"/>
            <a:ext cx="418704" cy="412628"/>
            <a:chOff x="3764054" y="5263716"/>
            <a:chExt cx="418704" cy="412628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204267D-038F-3078-6116-AB83EA671F23}"/>
                </a:ext>
              </a:extLst>
            </p:cNvPr>
            <p:cNvSpPr/>
            <p:nvPr/>
          </p:nvSpPr>
          <p:spPr>
            <a:xfrm>
              <a:off x="3768443" y="5263716"/>
              <a:ext cx="412628" cy="412628"/>
            </a:xfrm>
            <a:prstGeom prst="ellipse">
              <a:avLst/>
            </a:prstGeom>
            <a:solidFill>
              <a:srgbClr val="AEC7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7891A88-8601-B5F7-DB97-8B12193061FB}"/>
                </a:ext>
              </a:extLst>
            </p:cNvPr>
            <p:cNvSpPr txBox="1"/>
            <p:nvPr/>
          </p:nvSpPr>
          <p:spPr>
            <a:xfrm>
              <a:off x="3764054" y="52853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$7</a:t>
              </a:r>
              <a:endParaRPr lang="en-US" b="1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5E8F433-CB12-587E-9941-B4380A7C4B8B}"/>
              </a:ext>
            </a:extLst>
          </p:cNvPr>
          <p:cNvGrpSpPr/>
          <p:nvPr/>
        </p:nvGrpSpPr>
        <p:grpSpPr>
          <a:xfrm>
            <a:off x="6181373" y="5272664"/>
            <a:ext cx="535724" cy="412628"/>
            <a:chOff x="3706895" y="5263716"/>
            <a:chExt cx="535724" cy="412628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F6699D6-B5D9-92C2-A99B-F5D33F69C291}"/>
                </a:ext>
              </a:extLst>
            </p:cNvPr>
            <p:cNvSpPr/>
            <p:nvPr/>
          </p:nvSpPr>
          <p:spPr>
            <a:xfrm>
              <a:off x="3768443" y="5263716"/>
              <a:ext cx="412628" cy="412628"/>
            </a:xfrm>
            <a:prstGeom prst="ellipse">
              <a:avLst/>
            </a:prstGeom>
            <a:solidFill>
              <a:srgbClr val="98DF8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33EF0BE-7FFC-7A67-3875-A90A092D67CE}"/>
                </a:ext>
              </a:extLst>
            </p:cNvPr>
            <p:cNvSpPr txBox="1"/>
            <p:nvPr/>
          </p:nvSpPr>
          <p:spPr>
            <a:xfrm>
              <a:off x="3706895" y="5285364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$15</a:t>
              </a:r>
              <a:endParaRPr lang="en-US" b="1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01C3E18-A64A-1FE1-DA00-906EE50849ED}"/>
              </a:ext>
            </a:extLst>
          </p:cNvPr>
          <p:cNvGrpSpPr/>
          <p:nvPr/>
        </p:nvGrpSpPr>
        <p:grpSpPr>
          <a:xfrm>
            <a:off x="7940488" y="5272664"/>
            <a:ext cx="535724" cy="412628"/>
            <a:chOff x="3706895" y="5263716"/>
            <a:chExt cx="535724" cy="412628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0A12495-8F9C-58B5-3CE2-390096C85895}"/>
                </a:ext>
              </a:extLst>
            </p:cNvPr>
            <p:cNvSpPr/>
            <p:nvPr/>
          </p:nvSpPr>
          <p:spPr>
            <a:xfrm>
              <a:off x="3768443" y="5263716"/>
              <a:ext cx="412628" cy="412628"/>
            </a:xfrm>
            <a:prstGeom prst="ellipse">
              <a:avLst/>
            </a:prstGeom>
            <a:solidFill>
              <a:srgbClr val="FF989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0A6B342-FF5B-68EF-876F-B71244B052BD}"/>
                </a:ext>
              </a:extLst>
            </p:cNvPr>
            <p:cNvSpPr txBox="1"/>
            <p:nvPr/>
          </p:nvSpPr>
          <p:spPr>
            <a:xfrm>
              <a:off x="3706895" y="5285364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$25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8551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A3DC5D-9CFE-A5CD-ADC3-2A7923D12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337" y="1576387"/>
            <a:ext cx="6029325" cy="3705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88A376-9213-1097-B690-0DA9F9FCF593}"/>
              </a:ext>
            </a:extLst>
          </p:cNvPr>
          <p:cNvSpPr txBox="1"/>
          <p:nvPr/>
        </p:nvSpPr>
        <p:spPr>
          <a:xfrm>
            <a:off x="1785850" y="890955"/>
            <a:ext cx="820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000" dirty="0">
                <a:solidFill>
                  <a:srgbClr val="1A68AE"/>
                </a:solidFill>
              </a:rPr>
              <a:t>Departments </a:t>
            </a:r>
            <a:r>
              <a:rPr lang="de-DE" sz="4000" dirty="0">
                <a:solidFill>
                  <a:srgbClr val="175B99"/>
                </a:solidFill>
              </a:rPr>
              <a:t>with</a:t>
            </a:r>
            <a:r>
              <a:rPr lang="de-DE" sz="4000" dirty="0">
                <a:solidFill>
                  <a:srgbClr val="1A68AE"/>
                </a:solidFill>
              </a:rPr>
              <a:t> Highest Item Sales</a:t>
            </a:r>
            <a:endParaRPr lang="en-US" sz="4000" dirty="0">
              <a:solidFill>
                <a:srgbClr val="1A68A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A42913-9BB6-9BDF-813F-2383895CD16F}"/>
              </a:ext>
            </a:extLst>
          </p:cNvPr>
          <p:cNvSpPr txBox="1"/>
          <p:nvPr/>
        </p:nvSpPr>
        <p:spPr>
          <a:xfrm>
            <a:off x="4302760" y="1764454"/>
            <a:ext cx="4495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1"/>
                </a:solidFill>
              </a:rPr>
              <a:t>9.5 Million products sold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7089AC-575B-EDD3-2FD3-52E5350415D9}"/>
              </a:ext>
            </a:extLst>
          </p:cNvPr>
          <p:cNvSpPr txBox="1"/>
          <p:nvPr/>
        </p:nvSpPr>
        <p:spPr>
          <a:xfrm>
            <a:off x="4302761" y="1952521"/>
            <a:ext cx="2555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1"/>
                </a:solidFill>
              </a:rPr>
              <a:t>5.4 Million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706131-2355-86E2-F6DE-508BBE6D0F72}"/>
              </a:ext>
            </a:extLst>
          </p:cNvPr>
          <p:cNvSpPr txBox="1"/>
          <p:nvPr/>
        </p:nvSpPr>
        <p:spPr>
          <a:xfrm>
            <a:off x="4302760" y="2118134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1"/>
                </a:solidFill>
              </a:rPr>
              <a:t>2.9 Million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7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9447EC-4ABB-5325-38E6-A2E52A3F85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09"/>
          <a:stretch/>
        </p:blipFill>
        <p:spPr>
          <a:xfrm>
            <a:off x="3224844" y="527828"/>
            <a:ext cx="5000625" cy="3644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DBAE38-0F62-F49E-37D5-B75E51D7F2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00"/>
          <a:stretch/>
        </p:blipFill>
        <p:spPr>
          <a:xfrm rot="5400000">
            <a:off x="4703024" y="2438719"/>
            <a:ext cx="1942660" cy="54106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C55B53-FA0D-C810-773A-DA1E79BEB213}"/>
              </a:ext>
            </a:extLst>
          </p:cNvPr>
          <p:cNvSpPr txBox="1"/>
          <p:nvPr/>
        </p:nvSpPr>
        <p:spPr>
          <a:xfrm>
            <a:off x="6710531" y="4419599"/>
            <a:ext cx="1470915" cy="153888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2800" dirty="0"/>
              <a:t>17</a:t>
            </a:r>
            <a:r>
              <a:rPr lang="de-DE" dirty="0"/>
              <a:t>K </a:t>
            </a:r>
            <a:r>
              <a:rPr lang="de-DE" sz="2800" dirty="0">
                <a:solidFill>
                  <a:srgbClr val="08326E"/>
                </a:solidFill>
              </a:rPr>
              <a:t>Loyal</a:t>
            </a:r>
            <a:endParaRPr lang="de-DE" dirty="0">
              <a:solidFill>
                <a:srgbClr val="08326E"/>
              </a:solidFill>
            </a:endParaRPr>
          </a:p>
          <a:p>
            <a:pPr algn="ctr"/>
            <a:r>
              <a:rPr lang="de-DE" dirty="0"/>
              <a:t>Customers</a:t>
            </a:r>
          </a:p>
          <a:p>
            <a:pPr algn="ctr"/>
            <a:r>
              <a:rPr lang="de-DE" sz="1200" dirty="0"/>
              <a:t>(40+ orders)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27C986-63F9-C18D-52BD-D635A3790832}"/>
              </a:ext>
            </a:extLst>
          </p:cNvPr>
          <p:cNvSpPr txBox="1"/>
          <p:nvPr/>
        </p:nvSpPr>
        <p:spPr>
          <a:xfrm>
            <a:off x="4812020" y="5019764"/>
            <a:ext cx="1826269" cy="15696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2800" dirty="0"/>
              <a:t>77</a:t>
            </a:r>
            <a:r>
              <a:rPr lang="de-DE" dirty="0"/>
              <a:t>K </a:t>
            </a:r>
            <a:r>
              <a:rPr lang="de-DE" sz="2800" dirty="0">
                <a:solidFill>
                  <a:srgbClr val="6AAED6"/>
                </a:solidFill>
              </a:rPr>
              <a:t>Regular</a:t>
            </a:r>
            <a:endParaRPr lang="de-DE" dirty="0">
              <a:solidFill>
                <a:srgbClr val="6AAED6"/>
              </a:solidFill>
            </a:endParaRPr>
          </a:p>
          <a:p>
            <a:pPr algn="ctr"/>
            <a:r>
              <a:rPr lang="de-DE" dirty="0"/>
              <a:t>Customers</a:t>
            </a:r>
          </a:p>
          <a:p>
            <a:pPr algn="ctr"/>
            <a:r>
              <a:rPr lang="de-DE" sz="1200" dirty="0"/>
              <a:t>(up to 40 orders)</a:t>
            </a:r>
          </a:p>
          <a:p>
            <a:pPr algn="ctr"/>
            <a:endParaRPr lang="de-DE" dirty="0"/>
          </a:p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2A172D-93D6-C11C-4B57-78F57AA95614}"/>
              </a:ext>
            </a:extLst>
          </p:cNvPr>
          <p:cNvSpPr txBox="1"/>
          <p:nvPr/>
        </p:nvSpPr>
        <p:spPr>
          <a:xfrm>
            <a:off x="3188058" y="5405486"/>
            <a:ext cx="1571136" cy="153888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2800" dirty="0"/>
              <a:t>112</a:t>
            </a:r>
            <a:r>
              <a:rPr lang="de-DE" dirty="0"/>
              <a:t>K </a:t>
            </a:r>
            <a:r>
              <a:rPr lang="de-DE" sz="2800" dirty="0">
                <a:solidFill>
                  <a:srgbClr val="B7D4EA"/>
                </a:solidFill>
              </a:rPr>
              <a:t>New</a:t>
            </a:r>
            <a:endParaRPr lang="de-DE" dirty="0">
              <a:solidFill>
                <a:srgbClr val="B7D4EA"/>
              </a:solidFill>
            </a:endParaRPr>
          </a:p>
          <a:p>
            <a:pPr algn="ctr"/>
            <a:r>
              <a:rPr lang="de-DE" dirty="0"/>
              <a:t>Customers</a:t>
            </a:r>
          </a:p>
          <a:p>
            <a:pPr algn="ctr"/>
            <a:r>
              <a:rPr lang="de-DE" sz="1200" dirty="0"/>
              <a:t>(up to 10 orders)</a:t>
            </a:r>
          </a:p>
          <a:p>
            <a:pPr algn="ctr"/>
            <a:endParaRPr lang="de-DE" dirty="0"/>
          </a:p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106A00-1B11-A963-7430-9933546D4551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539067" y="1473074"/>
            <a:ext cx="0" cy="265176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9EEEE5-3B69-16C1-D643-A1A6B57815BA}"/>
              </a:ext>
            </a:extLst>
          </p:cNvPr>
          <p:cNvCxnSpPr>
            <a:cxnSpLocks/>
            <a:endCxn id="13" idx="7"/>
          </p:cNvCxnSpPr>
          <p:nvPr/>
        </p:nvCxnSpPr>
        <p:spPr>
          <a:xfrm flipV="1">
            <a:off x="7824887" y="1473074"/>
            <a:ext cx="0" cy="265176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7C3F304-DBD1-F54B-9918-5D1CD87028DD}"/>
              </a:ext>
            </a:extLst>
          </p:cNvPr>
          <p:cNvSpPr txBox="1"/>
          <p:nvPr/>
        </p:nvSpPr>
        <p:spPr>
          <a:xfrm>
            <a:off x="6242051" y="193885"/>
            <a:ext cx="1820084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43C327C2-6BF2-4992-9ADC-7C7E15101C69}"/>
              </a:ext>
            </a:extLst>
          </p:cNvPr>
          <p:cNvSpPr/>
          <p:nvPr/>
        </p:nvSpPr>
        <p:spPr>
          <a:xfrm>
            <a:off x="3543300" y="1149350"/>
            <a:ext cx="4281587" cy="647450"/>
          </a:xfrm>
          <a:prstGeom prst="leftRightArrow">
            <a:avLst>
              <a:gd name="adj1" fmla="val 53227"/>
              <a:gd name="adj2" fmla="val 50000"/>
            </a:avLst>
          </a:prstGeom>
          <a:solidFill>
            <a:schemeClr val="bg1">
              <a:lumMod val="95000"/>
              <a:alpha val="5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</a:t>
            </a:r>
          </a:p>
          <a:p>
            <a:pPr algn="ctr"/>
            <a:r>
              <a:rPr lang="en-US" sz="2000" b="1" dirty="0">
                <a:ln w="0"/>
                <a:solidFill>
                  <a:srgbClr val="08326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LOYALTY </a:t>
            </a:r>
          </a:p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spans 1 year</a:t>
            </a:r>
          </a:p>
        </p:txBody>
      </p:sp>
    </p:spTree>
    <p:extLst>
      <p:ext uri="{BB962C8B-B14F-4D97-AF65-F5344CB8AC3E}">
        <p14:creationId xmlns:p14="http://schemas.microsoft.com/office/powerpoint/2010/main" val="224519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FCC5F8-6792-A1BB-4541-DCF236FB7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1062831"/>
            <a:ext cx="6613525" cy="43513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6B932C-4C02-025D-C2AF-D9ECAFA2FF5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6974" y="2457758"/>
            <a:ext cx="2386351" cy="16131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B68B08-2F86-7B2D-8410-B7673182EB5F}"/>
              </a:ext>
            </a:extLst>
          </p:cNvPr>
          <p:cNvSpPr txBox="1"/>
          <p:nvPr/>
        </p:nvSpPr>
        <p:spPr>
          <a:xfrm>
            <a:off x="7787577" y="2217777"/>
            <a:ext cx="502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50000"/>
                  </a:schemeClr>
                </a:solidFill>
              </a:rPr>
              <a:t>West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8ED593-7759-BF7A-D497-C21BA4380CA9}"/>
              </a:ext>
            </a:extLst>
          </p:cNvPr>
          <p:cNvSpPr txBox="1"/>
          <p:nvPr/>
        </p:nvSpPr>
        <p:spPr>
          <a:xfrm>
            <a:off x="8877300" y="3832226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50000"/>
                  </a:schemeClr>
                </a:solidFill>
              </a:rPr>
              <a:t>South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0A0EA-3C0B-64E6-B0BA-6F1E07CC282F}"/>
              </a:ext>
            </a:extLst>
          </p:cNvPr>
          <p:cNvSpPr txBox="1"/>
          <p:nvPr/>
        </p:nvSpPr>
        <p:spPr>
          <a:xfrm>
            <a:off x="8784303" y="2419469"/>
            <a:ext cx="728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Midwest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984AFC-C03C-3171-0F83-DA7E0DCCFE81}"/>
              </a:ext>
            </a:extLst>
          </p:cNvPr>
          <p:cNvSpPr txBox="1"/>
          <p:nvPr/>
        </p:nvSpPr>
        <p:spPr>
          <a:xfrm>
            <a:off x="9947388" y="2767499"/>
            <a:ext cx="811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Northeast</a:t>
            </a:r>
          </a:p>
        </p:txBody>
      </p:sp>
    </p:spTree>
    <p:extLst>
      <p:ext uri="{BB962C8B-B14F-4D97-AF65-F5344CB8AC3E}">
        <p14:creationId xmlns:p14="http://schemas.microsoft.com/office/powerpoint/2010/main" val="82850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Vyndell Michael</dc:creator>
  <cp:lastModifiedBy>Vyndell Michael</cp:lastModifiedBy>
  <cp:revision>1</cp:revision>
  <dcterms:created xsi:type="dcterms:W3CDTF">2023-07-27T13:01:56Z</dcterms:created>
  <dcterms:modified xsi:type="dcterms:W3CDTF">2023-07-29T15:09:11Z</dcterms:modified>
</cp:coreProperties>
</file>