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notesMasterIdLst>
    <p:notesMasterId r:id="rId52"/>
  </p:notesMasterIdLst>
  <p:sldIdLst>
    <p:sldId id="256" r:id="rId2"/>
    <p:sldId id="281" r:id="rId3"/>
    <p:sldId id="280" r:id="rId4"/>
    <p:sldId id="257" r:id="rId5"/>
    <p:sldId id="258" r:id="rId6"/>
    <p:sldId id="260" r:id="rId7"/>
    <p:sldId id="261" r:id="rId8"/>
    <p:sldId id="262" r:id="rId9"/>
    <p:sldId id="276" r:id="rId10"/>
    <p:sldId id="277" r:id="rId11"/>
    <p:sldId id="278" r:id="rId12"/>
    <p:sldId id="279" r:id="rId13"/>
    <p:sldId id="270" r:id="rId14"/>
    <p:sldId id="271" r:id="rId15"/>
    <p:sldId id="259" r:id="rId16"/>
    <p:sldId id="264" r:id="rId17"/>
    <p:sldId id="274" r:id="rId18"/>
    <p:sldId id="275" r:id="rId19"/>
    <p:sldId id="272" r:id="rId20"/>
    <p:sldId id="273" r:id="rId21"/>
    <p:sldId id="265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312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029" autoAdjust="0"/>
  </p:normalViewPr>
  <p:slideViewPr>
    <p:cSldViewPr snapToGrid="0">
      <p:cViewPr varScale="1">
        <p:scale>
          <a:sx n="97" d="100"/>
          <a:sy n="97" d="100"/>
        </p:scale>
        <p:origin x="20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2AD1B-D34A-4A53-865E-A9D87ABC1409}" type="datetimeFigureOut">
              <a:rPr lang="en-US" smtClean="0"/>
              <a:t>17-Jan-21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D0B85-DA5F-49CD-AF42-D305BD63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5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7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24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B85-DA5F-49CD-AF42-D305BD6307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7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1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7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5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5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7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17-Jan-21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47674"/>
            <a:ext cx="9144000" cy="3611563"/>
          </a:xfrm>
        </p:spPr>
        <p:txBody>
          <a:bodyPr>
            <a:normAutofit/>
          </a:bodyPr>
          <a:lstStyle/>
          <a:p>
            <a:r>
              <a:rPr lang="en-US" sz="4400" dirty="0"/>
              <a:t>Spring Boot </a:t>
            </a:r>
            <a:r>
              <a:rPr lang="en-US" sz="4400" dirty="0" smtClean="0"/>
              <a:t>framework</a:t>
            </a:r>
            <a:r>
              <a:rPr lang="sr-Latn-RS" sz="4400" dirty="0" smtClean="0"/>
              <a:t/>
            </a:r>
            <a:br>
              <a:rPr lang="sr-Latn-RS" sz="4400" dirty="0" smtClean="0"/>
            </a:br>
            <a:r>
              <a:rPr lang="sr-Latn-RS" sz="4400" dirty="0" smtClean="0"/>
              <a:t>i implementacija CloneBin aplikacije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025" y="4599566"/>
            <a:ext cx="8048445" cy="1655763"/>
          </a:xfrm>
        </p:spPr>
        <p:txBody>
          <a:bodyPr/>
          <a:lstStyle/>
          <a:p>
            <a:pPr algn="l"/>
            <a:r>
              <a:rPr lang="en-US" dirty="0" err="1" smtClean="0"/>
              <a:t>Studenti</a:t>
            </a:r>
            <a:r>
              <a:rPr lang="en-US" dirty="0" smtClean="0"/>
              <a:t>:</a:t>
            </a:r>
          </a:p>
          <a:p>
            <a:pPr algn="l"/>
            <a:r>
              <a:rPr lang="en-US" dirty="0" err="1" smtClean="0"/>
              <a:t>Vladan</a:t>
            </a:r>
            <a:r>
              <a:rPr lang="en-US" dirty="0" smtClean="0"/>
              <a:t> </a:t>
            </a:r>
            <a:r>
              <a:rPr lang="en-US" dirty="0" err="1" smtClean="0"/>
              <a:t>Milojevi</a:t>
            </a:r>
            <a:r>
              <a:rPr lang="sr-Latn-RS" dirty="0" smtClean="0"/>
              <a:t>ć 1248</a:t>
            </a:r>
          </a:p>
          <a:p>
            <a:pPr algn="l"/>
            <a:r>
              <a:rPr lang="sr-Latn-RS" dirty="0" smtClean="0"/>
              <a:t>Vladimir Nešić 1235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271017" y="682749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b="1" dirty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rPr>
              <a:t>Univerzitet u Nišu </a:t>
            </a:r>
          </a:p>
          <a:p>
            <a:r>
              <a:rPr lang="sr-Latn-RS" sz="2200" b="1" dirty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rPr>
              <a:t>Elektronski fakultet</a:t>
            </a:r>
            <a:endParaRPr lang="en-US" sz="2200" b="1" dirty="0">
              <a:ln w="1905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  <a:cs typeface="Times New Roman" pitchFamily="18" charset="0"/>
            </a:endParaRPr>
          </a:p>
        </p:txBody>
      </p:sp>
      <p:pic>
        <p:nvPicPr>
          <p:cNvPr id="5" name="Picture 4" descr="Unigr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5" y="682749"/>
            <a:ext cx="1512168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ogo_1960_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641" y="682749"/>
            <a:ext cx="1656184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7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Test – podrška za Junit i TestNG testiranje</a:t>
            </a:r>
          </a:p>
          <a:p>
            <a:r>
              <a:rPr lang="sr-Latn-RS" dirty="0" smtClean="0"/>
              <a:t>Core Container :</a:t>
            </a:r>
          </a:p>
          <a:p>
            <a:pPr lvl="1"/>
            <a:r>
              <a:rPr lang="sr-Latn-RS" dirty="0" smtClean="0"/>
              <a:t>Core i Beans – fundamentalni delovi framework-a, uključujući IoC i DI. BeanFactory predstavlja implementaciju factory obrasca.</a:t>
            </a:r>
          </a:p>
          <a:p>
            <a:pPr lvl="1"/>
            <a:r>
              <a:rPr lang="sr-Latn-RS" dirty="0" smtClean="0"/>
              <a:t>Context – podržava internacionalizaciju (I18N), EJB, JMS, Basic Remoting.</a:t>
            </a:r>
            <a:endParaRPr lang="en-US" dirty="0" smtClean="0"/>
          </a:p>
          <a:p>
            <a:pPr lvl="1"/>
            <a:r>
              <a:rPr lang="en-US" dirty="0" smtClean="0"/>
              <a:t>Spring-expression </a:t>
            </a:r>
            <a:r>
              <a:rPr lang="sr-Latn-RS" dirty="0" smtClean="0"/>
              <a:t>Language </a:t>
            </a:r>
            <a:r>
              <a:rPr lang="en-US" dirty="0" smtClean="0"/>
              <a:t>– pro</a:t>
            </a:r>
            <a:r>
              <a:rPr lang="sr-Latn-RS" dirty="0" smtClean="0"/>
              <a:t>širen expression language (unified EL)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Spring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AOP – podržava aspekt-orijentisanu programsku implementaciju gde je moguće koristiti Advices, Pointcuts, itd. za odvajanje koda.  </a:t>
            </a:r>
          </a:p>
          <a:p>
            <a:r>
              <a:rPr lang="sr-Latn-RS" dirty="0" smtClean="0"/>
              <a:t>Aspect – omogućava integraciju sa AspectJ</a:t>
            </a:r>
          </a:p>
          <a:p>
            <a:r>
              <a:rPr lang="sr-Latn-RS" dirty="0" smtClean="0"/>
              <a:t>Instrumentation – pruža podršku za klasnu instrumentaciju i classloader-e koji se koriste u aplikacionim serverima</a:t>
            </a:r>
          </a:p>
          <a:p>
            <a:r>
              <a:rPr lang="sr-Latn-RS" dirty="0" smtClean="0"/>
              <a:t>Messaging – pruža podršku za poruke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Spring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Access / </a:t>
            </a:r>
            <a:r>
              <a:rPr lang="en-US" dirty="0" smtClean="0"/>
              <a:t>Integration</a:t>
            </a:r>
            <a:r>
              <a:rPr lang="sr-Latn-RS" dirty="0" smtClean="0"/>
              <a:t> – sastoji se od JDBC, ORM, OXM, JMS i Transaction modula. Omogućavaju interakciju sa bazom podataka</a:t>
            </a:r>
          </a:p>
          <a:p>
            <a:r>
              <a:rPr lang="sr-Latn-RS" dirty="0" smtClean="0"/>
              <a:t>Web – cini je Web, Servlet, Web-Socket i Portlet. Pružaju podršku za kreiranje web aplikacija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Auto Configuration</a:t>
            </a:r>
            <a:r>
              <a:rPr lang="sr-Latn-RS" dirty="0" smtClean="0"/>
              <a:t> &amp; </a:t>
            </a:r>
            <a:r>
              <a:rPr lang="en-US" dirty="0"/>
              <a:t>Component </a:t>
            </a:r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automatski</a:t>
            </a:r>
            <a:r>
              <a:rPr lang="en-US" dirty="0" smtClean="0"/>
              <a:t> </a:t>
            </a:r>
            <a:r>
              <a:rPr lang="en-US" dirty="0" err="1" smtClean="0"/>
              <a:t>konfiguri</a:t>
            </a:r>
            <a:r>
              <a:rPr lang="sr-Latn-RS" dirty="0" smtClean="0"/>
              <a:t>še Spring aplikaciju na osnovu dependency-ja koji su dodati projektu.</a:t>
            </a:r>
          </a:p>
          <a:p>
            <a:r>
              <a:rPr lang="sr-Latn-RS" i="1" dirty="0" smtClean="0"/>
              <a:t>@EnableAutoConfiguration </a:t>
            </a:r>
            <a:r>
              <a:rPr lang="sr-Latn-RS" dirty="0" smtClean="0"/>
              <a:t>anotacija</a:t>
            </a:r>
          </a:p>
          <a:p>
            <a:r>
              <a:rPr lang="en-US" dirty="0" smtClean="0"/>
              <a:t>Spring </a:t>
            </a:r>
            <a:r>
              <a:rPr lang="en-US" dirty="0"/>
              <a:t>Boot </a:t>
            </a:r>
            <a:r>
              <a:rPr lang="en-US" dirty="0" err="1"/>
              <a:t>skenira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sr-Latn-RS" dirty="0" smtClean="0"/>
              <a:t>Bean-ove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deklaracije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. </a:t>
            </a:r>
            <a:r>
              <a:rPr lang="sr-Latn-RS" dirty="0" smtClean="0"/>
              <a:t>Potrebno je </a:t>
            </a:r>
            <a:r>
              <a:rPr lang="en-US" dirty="0" err="1" smtClean="0"/>
              <a:t>dodati</a:t>
            </a:r>
            <a:r>
              <a:rPr lang="en-US" dirty="0" smtClean="0"/>
              <a:t> </a:t>
            </a:r>
            <a:r>
              <a:rPr lang="sr-Latn-RS" dirty="0" smtClean="0"/>
              <a:t>anotaciju </a:t>
            </a:r>
            <a:r>
              <a:rPr lang="en-US" i="1" dirty="0" smtClean="0"/>
              <a:t>@</a:t>
            </a:r>
            <a:r>
              <a:rPr lang="en-US" i="1" dirty="0" err="1" smtClean="0"/>
              <a:t>ComponentScan</a:t>
            </a:r>
            <a:r>
              <a:rPr lang="sr-Latn-RS" i="1" dirty="0" smtClean="0"/>
              <a:t> </a:t>
            </a:r>
            <a:r>
              <a:rPr lang="sr-Latn-RS" dirty="0" smtClean="0"/>
              <a:t>da bi se omogućilo skeniranje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 smtClean="0"/>
              <a:t>SpringBootApplication</a:t>
            </a:r>
            <a:r>
              <a:rPr lang="sr-Latn-RS" dirty="0" smtClean="0"/>
              <a:t> sadrzi anotacije:</a:t>
            </a:r>
          </a:p>
          <a:p>
            <a:pPr lvl="1"/>
            <a:r>
              <a:rPr lang="en-US" dirty="0"/>
              <a:t>@</a:t>
            </a:r>
            <a:r>
              <a:rPr lang="en-US" dirty="0" err="1" smtClean="0"/>
              <a:t>EnableAutoConfiguration</a:t>
            </a:r>
            <a:endParaRPr lang="sr-Latn-RS" dirty="0"/>
          </a:p>
          <a:p>
            <a:pPr lvl="1"/>
            <a:r>
              <a:rPr lang="en-US" dirty="0"/>
              <a:t>@</a:t>
            </a:r>
            <a:r>
              <a:rPr lang="en-US" dirty="0" err="1" smtClean="0"/>
              <a:t>ComponentScan</a:t>
            </a:r>
            <a:endParaRPr lang="sr-Latn-R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SpringBootConfiguration</a:t>
            </a:r>
            <a:endParaRPr lang="en-US" dirty="0"/>
          </a:p>
        </p:txBody>
      </p:sp>
      <p:pic>
        <p:nvPicPr>
          <p:cNvPr id="4098" name="Picture 2" descr="Опис није доступан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00462"/>
            <a:ext cx="78867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0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Autowiring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Spring Bean </a:t>
            </a:r>
            <a:r>
              <a:rPr lang="en-US" sz="2400" dirty="0" err="1" smtClean="0"/>
              <a:t>Autowiring</a:t>
            </a:r>
            <a:endParaRPr lang="sr-Latn-RS" sz="2400" dirty="0"/>
          </a:p>
          <a:p>
            <a:r>
              <a:rPr lang="en-US" sz="2400" i="1" dirty="0" smtClean="0"/>
              <a:t>@</a:t>
            </a:r>
            <a:r>
              <a:rPr lang="en-US" sz="2400" i="1" dirty="0" err="1" smtClean="0"/>
              <a:t>Autowired</a:t>
            </a:r>
            <a:r>
              <a:rPr lang="sr-Latn-RS" sz="2400" i="1" dirty="0" smtClean="0"/>
              <a:t> </a:t>
            </a:r>
            <a:r>
              <a:rPr lang="sr-Latn-RS" sz="2400" dirty="0"/>
              <a:t>- m</a:t>
            </a:r>
            <a:r>
              <a:rPr lang="en-US" sz="2400" dirty="0"/>
              <a:t>o</a:t>
            </a:r>
            <a:r>
              <a:rPr lang="sr-Latn-RS" sz="2400" dirty="0"/>
              <a:t>že se koristiti nad propertijima, </a:t>
            </a:r>
            <a:r>
              <a:rPr lang="sr-Latn-RS" sz="2000" dirty="0"/>
              <a:t>setter-ima</a:t>
            </a:r>
            <a:r>
              <a:rPr lang="sr-Latn-RS" sz="2400" dirty="0"/>
              <a:t> i konstruktorima.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61" y="2697955"/>
            <a:ext cx="4108540" cy="1303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696" y="3925309"/>
            <a:ext cx="4567405" cy="1378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561" y="5303607"/>
            <a:ext cx="4108540" cy="13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Boot Starters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Dependency deksriptori koji čine razvoj programa lakšim i bržim</a:t>
            </a:r>
          </a:p>
          <a:p>
            <a:r>
              <a:rPr lang="en-US" dirty="0" smtClean="0"/>
              <a:t>5</a:t>
            </a:r>
            <a:r>
              <a:rPr lang="sr-Latn-RS" dirty="0" smtClean="0"/>
              <a:t>0+ dostupnih startera. Neki od njih:</a:t>
            </a:r>
          </a:p>
          <a:p>
            <a:pPr lvl="1"/>
            <a:r>
              <a:rPr lang="en-US" dirty="0" smtClean="0"/>
              <a:t>spring-boot-starter-web</a:t>
            </a:r>
            <a:endParaRPr lang="sr-Latn-RS" dirty="0" smtClean="0"/>
          </a:p>
          <a:p>
            <a:pPr lvl="1"/>
            <a:r>
              <a:rPr lang="en-US" dirty="0" smtClean="0"/>
              <a:t>spring-boot-starter-test</a:t>
            </a:r>
            <a:endParaRPr lang="sr-Latn-RS" dirty="0" smtClean="0"/>
          </a:p>
          <a:p>
            <a:pPr lvl="1"/>
            <a:r>
              <a:rPr lang="en-US" dirty="0" smtClean="0"/>
              <a:t>spring-boot-starter-security</a:t>
            </a:r>
          </a:p>
          <a:p>
            <a:pPr lvl="1"/>
            <a:r>
              <a:rPr lang="en-US" dirty="0" smtClean="0"/>
              <a:t>spring-boot-starter-actuator</a:t>
            </a:r>
          </a:p>
          <a:p>
            <a:pPr lvl="1"/>
            <a:r>
              <a:rPr lang="en-US" smtClean="0"/>
              <a:t>spring-boot-starter-thymeleaf</a:t>
            </a:r>
            <a:endParaRPr lang="sr-Latn-R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762" y="5168899"/>
            <a:ext cx="6019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Profili omogućavaju vezivanje bean-ova za različite profile</a:t>
            </a:r>
          </a:p>
          <a:p>
            <a:r>
              <a:rPr lang="sr-Latn-RS" dirty="0" smtClean="0"/>
              <a:t>@Profile anotacija služi da se definišu bean-ovi koji bi trebalo da budu aktivni u podešenom profilu. Drugi način je preko XML konfiguracije.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4174637"/>
            <a:ext cx="406717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40" y="5121611"/>
            <a:ext cx="5556318" cy="96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Profiles – setovanje profila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ConfigurableEnvironment</a:t>
            </a:r>
            <a:endParaRPr lang="sr-Latn-RS" i="1" dirty="0"/>
          </a:p>
          <a:p>
            <a:pPr marL="0" indent="0">
              <a:buNone/>
            </a:pPr>
            <a:endParaRPr lang="sr-Latn-RS" i="1" dirty="0"/>
          </a:p>
          <a:p>
            <a:r>
              <a:rPr lang="sr-Latn-RS" i="1" dirty="0" smtClean="0"/>
              <a:t>JVM Sistem Parametra</a:t>
            </a:r>
            <a:endParaRPr lang="sr-Latn-RS" i="1" dirty="0"/>
          </a:p>
          <a:p>
            <a:r>
              <a:rPr lang="en-US" dirty="0" smtClean="0"/>
              <a:t>Environment Variable</a:t>
            </a:r>
            <a:endParaRPr lang="sr-Latn-RS" dirty="0" smtClean="0"/>
          </a:p>
          <a:p>
            <a:endParaRPr lang="sr-Latn-RS" dirty="0"/>
          </a:p>
          <a:p>
            <a:r>
              <a:rPr lang="en-US" i="1" dirty="0"/>
              <a:t>@</a:t>
            </a:r>
            <a:r>
              <a:rPr lang="en-US" i="1" dirty="0" err="1"/>
              <a:t>ActiveProfile</a:t>
            </a:r>
            <a:r>
              <a:rPr lang="en-US" dirty="0"/>
              <a:t> </a:t>
            </a:r>
            <a:r>
              <a:rPr lang="sr-Latn-RS" dirty="0" smtClean="0"/>
              <a:t>anotacija za setovanje aktivnog profila u testovima</a:t>
            </a:r>
          </a:p>
          <a:p>
            <a:endParaRPr lang="en-US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08" y="2901202"/>
            <a:ext cx="3653815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09" y="1690689"/>
            <a:ext cx="3653815" cy="9488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109" y="3412309"/>
            <a:ext cx="3653815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287" y="5454650"/>
            <a:ext cx="30194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Properties</a:t>
            </a:r>
          </a:p>
          <a:p>
            <a:pPr marL="0" indent="0">
              <a:buNone/>
            </a:pPr>
            <a:endParaRPr lang="sr-Latn-RS" dirty="0" smtClean="0"/>
          </a:p>
          <a:p>
            <a:r>
              <a:rPr lang="en-US" dirty="0"/>
              <a:t>Properties </a:t>
            </a:r>
            <a:r>
              <a:rPr lang="en-US" dirty="0" smtClean="0"/>
              <a:t>File</a:t>
            </a:r>
            <a:endParaRPr lang="sr-Latn-RS" dirty="0" smtClean="0"/>
          </a:p>
          <a:p>
            <a:pPr lvl="1"/>
            <a:r>
              <a:rPr lang="sr-Latn-RS" dirty="0" smtClean="0"/>
              <a:t>Application.properties (</a:t>
            </a:r>
            <a:r>
              <a:rPr lang="en-US" dirty="0" err="1" smtClean="0"/>
              <a:t>src</a:t>
            </a:r>
            <a:r>
              <a:rPr lang="en-US" dirty="0" smtClean="0"/>
              <a:t>/main/resources</a:t>
            </a:r>
            <a:r>
              <a:rPr lang="sr-Latn-RS" dirty="0" smtClean="0"/>
              <a:t>)</a:t>
            </a:r>
          </a:p>
          <a:p>
            <a:pPr marL="457200" lvl="1" indent="0">
              <a:buNone/>
            </a:pP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dirty="0" smtClean="0"/>
              <a:t>YAML File</a:t>
            </a:r>
          </a:p>
          <a:p>
            <a:endParaRPr lang="sr-Latn-RS" dirty="0" smtClean="0"/>
          </a:p>
        </p:txBody>
      </p:sp>
      <p:pic>
        <p:nvPicPr>
          <p:cNvPr id="2050" name="Picture 2" descr="Command Line Properties JAR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28" y="2211632"/>
            <a:ext cx="5213595" cy="6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04" y="3677444"/>
            <a:ext cx="651510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28" y="5083740"/>
            <a:ext cx="4102344" cy="8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Spring Boot framework</a:t>
            </a:r>
            <a:endParaRPr lang="sr-Latn-RS" sz="3200" dirty="0" smtClean="0"/>
          </a:p>
          <a:p>
            <a:pPr lvl="1"/>
            <a:r>
              <a:rPr lang="sr-Latn-RS" dirty="0" smtClean="0"/>
              <a:t>Spring &amp; Spring Boot</a:t>
            </a:r>
          </a:p>
          <a:p>
            <a:pPr lvl="1"/>
            <a:r>
              <a:rPr lang="sr-Latn-RS" dirty="0" smtClean="0"/>
              <a:t>Inversion of Control (Dependenc</a:t>
            </a:r>
            <a:r>
              <a:rPr lang="en-US" dirty="0"/>
              <a:t>y</a:t>
            </a:r>
            <a:r>
              <a:rPr lang="sr-Latn-RS" dirty="0" smtClean="0"/>
              <a:t> Injection)</a:t>
            </a:r>
          </a:p>
          <a:p>
            <a:pPr lvl="1"/>
            <a:r>
              <a:rPr lang="sr-Latn-RS" dirty="0" smtClean="0"/>
              <a:t>Spring Modules</a:t>
            </a:r>
          </a:p>
          <a:p>
            <a:pPr lvl="1"/>
            <a:r>
              <a:rPr lang="sr-Latn-RS" dirty="0" smtClean="0"/>
              <a:t>Spring Boot konfiguracija </a:t>
            </a:r>
          </a:p>
          <a:p>
            <a:pPr lvl="1"/>
            <a:r>
              <a:rPr lang="sr-Latn-RS" dirty="0" smtClean="0"/>
              <a:t>Spring Boot Starters</a:t>
            </a:r>
          </a:p>
          <a:p>
            <a:pPr lvl="1"/>
            <a:r>
              <a:rPr lang="sr-Latn-RS" dirty="0" smtClean="0"/>
              <a:t>Spring Profiles</a:t>
            </a:r>
          </a:p>
          <a:p>
            <a:pPr lvl="1"/>
            <a:r>
              <a:rPr lang="sr-Latn-RS" dirty="0" smtClean="0"/>
              <a:t>Application Properties</a:t>
            </a:r>
          </a:p>
          <a:p>
            <a:pPr lvl="1"/>
            <a:r>
              <a:rPr lang="en-US" dirty="0"/>
              <a:t>Spring </a:t>
            </a:r>
            <a:r>
              <a:rPr lang="en-US" dirty="0" err="1"/>
              <a:t>Initializr</a:t>
            </a:r>
            <a:endParaRPr lang="sr-Latn-RS" dirty="0" smtClean="0"/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Implementacija CloneBin aplikacije</a:t>
            </a:r>
          </a:p>
          <a:p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@Value anotacija – koristi se za čitanje vrednosti propertija. </a:t>
            </a:r>
          </a:p>
          <a:p>
            <a:r>
              <a:rPr lang="sr-Latn-RS" dirty="0" smtClean="0"/>
              <a:t>Spring Boot podržava korišćenje različitih property fajla na osnovu aktivnog Spring profila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2322390"/>
            <a:ext cx="3257550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643" y="3616570"/>
            <a:ext cx="6880713" cy="29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Initializr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API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generisanje</a:t>
            </a:r>
            <a:r>
              <a:rPr lang="en-US" sz="2400" dirty="0"/>
              <a:t> </a:t>
            </a:r>
            <a:r>
              <a:rPr lang="en-US" sz="2400" dirty="0" err="1"/>
              <a:t>projekata</a:t>
            </a:r>
            <a:r>
              <a:rPr lang="en-US" sz="2400" dirty="0"/>
              <a:t> </a:t>
            </a:r>
            <a:r>
              <a:rPr lang="en-US" sz="2400" dirty="0" err="1"/>
              <a:t>zasnovanih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JVM-u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pregled</a:t>
            </a:r>
            <a:r>
              <a:rPr lang="en-US" sz="2400" dirty="0"/>
              <a:t> </a:t>
            </a:r>
            <a:r>
              <a:rPr lang="en-US" sz="2400" dirty="0" err="1"/>
              <a:t>metapodataka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koriste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generisanje</a:t>
            </a:r>
            <a:r>
              <a:rPr lang="en-US" sz="2400" dirty="0"/>
              <a:t> </a:t>
            </a:r>
            <a:r>
              <a:rPr lang="en-US" sz="2400" dirty="0" err="1" smtClean="0"/>
              <a:t>projekata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2909060"/>
            <a:ext cx="8088923" cy="38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Implementacija</a:t>
            </a:r>
            <a:r>
              <a:rPr lang="en-US" sz="3600" dirty="0" smtClean="0"/>
              <a:t> </a:t>
            </a:r>
            <a:r>
              <a:rPr lang="en-US" sz="3600" dirty="0" err="1" smtClean="0"/>
              <a:t>Clonebin</a:t>
            </a:r>
            <a:r>
              <a:rPr lang="en-US" sz="3600" dirty="0" smtClean="0"/>
              <a:t> </a:t>
            </a:r>
            <a:r>
              <a:rPr lang="en-US" sz="3600" dirty="0" err="1" smtClean="0"/>
              <a:t>aplikacije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Cilj</a:t>
            </a:r>
            <a:r>
              <a:rPr lang="en-US" sz="2400" dirty="0" smtClean="0"/>
              <a:t> </a:t>
            </a:r>
            <a:r>
              <a:rPr lang="en-US" sz="2400" dirty="0" err="1" smtClean="0"/>
              <a:t>projekta</a:t>
            </a:r>
            <a:r>
              <a:rPr lang="en-US" sz="2400" dirty="0" smtClean="0"/>
              <a:t> </a:t>
            </a:r>
            <a:r>
              <a:rPr lang="sr-Latn-RS" sz="2400" dirty="0" smtClean="0"/>
              <a:t>bio je </a:t>
            </a:r>
            <a:r>
              <a:rPr lang="en-US" sz="2400" dirty="0" err="1" smtClean="0"/>
              <a:t>implementacija</a:t>
            </a:r>
            <a:r>
              <a:rPr lang="en-US" sz="2400" dirty="0" smtClean="0"/>
              <a:t> web </a:t>
            </a:r>
            <a:r>
              <a:rPr lang="en-US" sz="2400" dirty="0" err="1" smtClean="0"/>
              <a:t>aplikacije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sr-Latn-RS" sz="2400" dirty="0" smtClean="0"/>
              <a:t> skladištenje i deljenje svojih beležaka. Clonebin predstavlja klon aplikacije </a:t>
            </a:r>
            <a:r>
              <a:rPr lang="sr-Latn-RS" sz="2400" dirty="0" smtClean="0">
                <a:hlinkClick r:id="rId2"/>
              </a:rPr>
              <a:t>Pastebin</a:t>
            </a:r>
            <a:r>
              <a:rPr lang="sr-Latn-RS" sz="2400" dirty="0" smtClean="0"/>
              <a:t>.</a:t>
            </a:r>
          </a:p>
          <a:p>
            <a:r>
              <a:rPr lang="sr-Latn-RS" sz="2400" dirty="0" smtClean="0"/>
              <a:t>Aplikacija je implementirana u IntelliJ razvojnom okruženju.</a:t>
            </a:r>
          </a:p>
          <a:p>
            <a:r>
              <a:rPr lang="sr-Latn-RS" sz="2400" dirty="0" smtClean="0"/>
              <a:t>Korišćene tehnologije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Spring Boot (Java)</a:t>
            </a:r>
            <a:endParaRPr lang="sr-Latn-RS" sz="2000" dirty="0" smtClean="0"/>
          </a:p>
          <a:p>
            <a:pPr lvl="1"/>
            <a:r>
              <a:rPr lang="sr-Latn-RS" sz="2000" dirty="0" smtClean="0"/>
              <a:t>Maven</a:t>
            </a:r>
            <a:endParaRPr lang="en-US" sz="2000" dirty="0" smtClean="0"/>
          </a:p>
          <a:p>
            <a:pPr lvl="1"/>
            <a:r>
              <a:rPr lang="en-US" sz="2000" dirty="0" err="1" smtClean="0"/>
              <a:t>PostgreSQL</a:t>
            </a:r>
            <a:endParaRPr lang="en-US" sz="2000" dirty="0" smtClean="0"/>
          </a:p>
          <a:p>
            <a:pPr lvl="1"/>
            <a:r>
              <a:rPr lang="en-US" sz="2000" dirty="0" err="1" smtClean="0"/>
              <a:t>Liquibase</a:t>
            </a:r>
            <a:endParaRPr lang="sr-Latn-RS" sz="2000" dirty="0" smtClean="0"/>
          </a:p>
          <a:p>
            <a:pPr lvl="1"/>
            <a:r>
              <a:rPr lang="en-US" sz="2000" dirty="0" err="1"/>
              <a:t>Thymeleaf</a:t>
            </a:r>
            <a:endParaRPr lang="en-US" sz="2000" dirty="0"/>
          </a:p>
          <a:p>
            <a:pPr lvl="1"/>
            <a:r>
              <a:rPr lang="en-US" sz="2000" dirty="0" smtClean="0"/>
              <a:t>Bootstrap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66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Arhitektura</a:t>
            </a:r>
            <a:r>
              <a:rPr lang="en-US" sz="3600" dirty="0" smtClean="0"/>
              <a:t> </a:t>
            </a:r>
            <a:r>
              <a:rPr lang="en-US" sz="3600" dirty="0" err="1" smtClean="0"/>
              <a:t>aplikacije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Arhitektura aplikacije Clonebin se sastoji od</a:t>
            </a:r>
            <a:r>
              <a:rPr lang="en-US" sz="24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Spring Boot MVC </a:t>
            </a:r>
            <a:r>
              <a:rPr lang="en-US" sz="2000" dirty="0" err="1" smtClean="0"/>
              <a:t>aplikacije</a:t>
            </a:r>
            <a:r>
              <a:rPr lang="en-US" sz="2000" dirty="0" smtClean="0"/>
              <a:t> </a:t>
            </a:r>
            <a:r>
              <a:rPr lang="en-US" sz="2000" dirty="0" err="1" smtClean="0"/>
              <a:t>napisane</a:t>
            </a:r>
            <a:r>
              <a:rPr lang="en-US" sz="2000" dirty="0" smtClean="0"/>
              <a:t> u Java </a:t>
            </a:r>
            <a:r>
              <a:rPr lang="en-US" sz="2000" dirty="0" err="1" smtClean="0"/>
              <a:t>programskom</a:t>
            </a:r>
            <a:r>
              <a:rPr lang="en-US" sz="2000" dirty="0" smtClean="0"/>
              <a:t> </a:t>
            </a:r>
            <a:r>
              <a:rPr lang="en-US" sz="2000" dirty="0" err="1" smtClean="0"/>
              <a:t>jeziku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 smtClean="0"/>
              <a:t>PostgreSQL</a:t>
            </a:r>
            <a:r>
              <a:rPr lang="en-US" sz="2000" dirty="0" smtClean="0"/>
              <a:t> </a:t>
            </a:r>
            <a:r>
              <a:rPr lang="en-US" sz="2000" dirty="0" err="1" smtClean="0"/>
              <a:t>baze</a:t>
            </a:r>
            <a:r>
              <a:rPr lang="en-US" sz="2000" dirty="0" smtClean="0"/>
              <a:t> </a:t>
            </a:r>
            <a:r>
              <a:rPr lang="en-US" sz="2000" dirty="0" err="1" smtClean="0"/>
              <a:t>podataka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46" y="3011470"/>
            <a:ext cx="5436973" cy="316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MVC </a:t>
            </a:r>
            <a:r>
              <a:rPr lang="en-US" sz="3600" dirty="0" err="1" smtClean="0"/>
              <a:t>obrazac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Model-View-Controller (MVC) je </a:t>
            </a:r>
            <a:r>
              <a:rPr lang="en-US" sz="2400" dirty="0" err="1" smtClean="0"/>
              <a:t>obrazac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slu</a:t>
            </a:r>
            <a:r>
              <a:rPr lang="sr-Latn-RS" sz="2400" dirty="0" smtClean="0"/>
              <a:t>ži da odvoji biznis logiku aplikacije od UI logike kako bi se aplikacija lakse razvijala i testirala.</a:t>
            </a:r>
          </a:p>
          <a:p>
            <a:r>
              <a:rPr lang="sr-Latn-RS" sz="2400" dirty="0" smtClean="0"/>
              <a:t>Pripada velikoj porodici MV* obrazaca koja uključuje Model View ViewModel (MVVM), Model View Presenter (MVP) i mnoge druge.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55" y="3783461"/>
            <a:ext cx="2454289" cy="269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Kreiranje</a:t>
            </a:r>
            <a:r>
              <a:rPr lang="en-US" sz="3600" dirty="0" smtClean="0"/>
              <a:t> </a:t>
            </a:r>
            <a:r>
              <a:rPr lang="en-US" sz="3600" dirty="0" err="1" smtClean="0"/>
              <a:t>projekta</a:t>
            </a:r>
            <a:r>
              <a:rPr lang="en-US" sz="3600" dirty="0" smtClean="0"/>
              <a:t> </a:t>
            </a:r>
            <a:r>
              <a:rPr lang="en-US" sz="3600" dirty="0" err="1" smtClean="0"/>
              <a:t>pomo</a:t>
            </a:r>
            <a:r>
              <a:rPr lang="sr-Latn-RS" sz="3600" dirty="0" smtClean="0"/>
              <a:t>ću IntelliJ razvojnog okruženja</a:t>
            </a:r>
            <a:endParaRPr lang="en-US" sz="3600" dirty="0"/>
          </a:p>
        </p:txBody>
      </p:sp>
      <p:pic>
        <p:nvPicPr>
          <p:cNvPr id="3074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42148"/>
            <a:ext cx="7886700" cy="43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Kreiranje</a:t>
            </a:r>
            <a:r>
              <a:rPr lang="en-US" sz="3600" dirty="0" smtClean="0"/>
              <a:t> </a:t>
            </a:r>
            <a:r>
              <a:rPr lang="en-US" sz="3600" dirty="0" err="1" smtClean="0"/>
              <a:t>projekta</a:t>
            </a:r>
            <a:r>
              <a:rPr lang="en-US" sz="3600" dirty="0" smtClean="0"/>
              <a:t> </a:t>
            </a:r>
            <a:r>
              <a:rPr lang="en-US" sz="3600" dirty="0" err="1" smtClean="0"/>
              <a:t>pomo</a:t>
            </a:r>
            <a:r>
              <a:rPr lang="sr-Latn-RS" sz="3600" dirty="0" smtClean="0"/>
              <a:t>ću IntelliJ razvojnog okruženja</a:t>
            </a:r>
            <a:endParaRPr lang="en-US" sz="3600" dirty="0"/>
          </a:p>
        </p:txBody>
      </p:sp>
      <p:pic>
        <p:nvPicPr>
          <p:cNvPr id="2050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37142"/>
            <a:ext cx="7886700" cy="432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Kreiranje</a:t>
            </a:r>
            <a:r>
              <a:rPr lang="en-US" sz="3600" dirty="0" smtClean="0"/>
              <a:t> </a:t>
            </a:r>
            <a:r>
              <a:rPr lang="en-US" sz="3600" dirty="0" err="1" smtClean="0"/>
              <a:t>projekta</a:t>
            </a:r>
            <a:r>
              <a:rPr lang="en-US" sz="3600" dirty="0" smtClean="0"/>
              <a:t> </a:t>
            </a:r>
            <a:r>
              <a:rPr lang="en-US" sz="3600" dirty="0" err="1" smtClean="0"/>
              <a:t>pomo</a:t>
            </a:r>
            <a:r>
              <a:rPr lang="sr-Latn-RS" sz="3600" dirty="0" smtClean="0"/>
              <a:t>ću IntelliJ razvojnog okruženja</a:t>
            </a:r>
            <a:endParaRPr lang="en-US" sz="3600" dirty="0"/>
          </a:p>
        </p:txBody>
      </p:sp>
      <p:pic>
        <p:nvPicPr>
          <p:cNvPr id="4098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30345"/>
            <a:ext cx="7886700" cy="43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1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Ulazna</a:t>
            </a:r>
            <a:r>
              <a:rPr lang="en-US" sz="3600" dirty="0" smtClean="0"/>
              <a:t> ta</a:t>
            </a:r>
            <a:r>
              <a:rPr lang="sr-Latn-RS" sz="3600" dirty="0" smtClean="0"/>
              <a:t>čka aplikacije</a:t>
            </a:r>
            <a:endParaRPr lang="en-US" sz="3600" dirty="0"/>
          </a:p>
        </p:txBody>
      </p:sp>
      <p:pic>
        <p:nvPicPr>
          <p:cNvPr id="6146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765863"/>
            <a:ext cx="7886700" cy="24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7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 smtClean="0"/>
              <a:t>Maven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Maven </a:t>
            </a:r>
            <a:r>
              <a:rPr lang="en-US" sz="2000" dirty="0" err="1" smtClean="0"/>
              <a:t>predstavlja</a:t>
            </a:r>
            <a:r>
              <a:rPr lang="en-US" sz="2000" dirty="0" smtClean="0"/>
              <a:t> ala</a:t>
            </a:r>
            <a:r>
              <a:rPr lang="sr-Latn-RS" sz="2000" dirty="0" smtClean="0"/>
              <a:t>t koji može da se koristi za build-ovanje i upravljanje bilo koje Java aplikacije.</a:t>
            </a:r>
          </a:p>
          <a:p>
            <a:r>
              <a:rPr lang="sr-Latn-RS" sz="2000" dirty="0" smtClean="0"/>
              <a:t>Build-uje projekat koristeći njegov Project Object Model (POM)</a:t>
            </a:r>
          </a:p>
          <a:p>
            <a:endParaRPr lang="en-US" sz="2000" dirty="0"/>
          </a:p>
        </p:txBody>
      </p:sp>
      <p:pic>
        <p:nvPicPr>
          <p:cNvPr id="1028" name="Picture 4" descr="Опис није доступан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620" y="2893666"/>
            <a:ext cx="5715144" cy="387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Spring?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„Lightweight“ programski okvir otvorenog koda koji omogućava Java EE programerima kreiranje jednostavnih, pouzdanih i skalabilnih aplikacija.</a:t>
            </a:r>
          </a:p>
          <a:p>
            <a:r>
              <a:rPr lang="sr-Latn-RS" dirty="0" smtClean="0"/>
              <a:t>Razvijen od strane Rod Johnson-a 2003. godine</a:t>
            </a:r>
          </a:p>
          <a:p>
            <a:r>
              <a:rPr lang="sr-Latn-RS" dirty="0" smtClean="0"/>
              <a:t>Bazira se na Inversion of Control i Dependency Injection obrascima</a:t>
            </a:r>
          </a:p>
          <a:p>
            <a:r>
              <a:rPr lang="sr-Latn-RS" dirty="0" smtClean="0"/>
              <a:t>Podržava sve glavne aplikacione servere i JEE standarde</a:t>
            </a:r>
          </a:p>
          <a:p>
            <a:endParaRPr lang="sr-Latn-R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71439"/>
            <a:ext cx="25050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Povezivanje</a:t>
            </a:r>
            <a:r>
              <a:rPr lang="en-US" sz="3600" dirty="0" smtClean="0"/>
              <a:t> </a:t>
            </a:r>
            <a:r>
              <a:rPr lang="en-US" sz="3600" dirty="0" err="1" smtClean="0"/>
              <a:t>sa</a:t>
            </a:r>
            <a:r>
              <a:rPr lang="en-US" sz="3600" dirty="0" smtClean="0"/>
              <a:t> </a:t>
            </a:r>
            <a:r>
              <a:rPr lang="en-US" sz="3600" dirty="0" err="1" smtClean="0"/>
              <a:t>bazom</a:t>
            </a:r>
            <a:r>
              <a:rPr lang="en-US" sz="3600" dirty="0" smtClean="0"/>
              <a:t> </a:t>
            </a:r>
            <a:r>
              <a:rPr lang="en-US" sz="3600" dirty="0" err="1" smtClean="0"/>
              <a:t>podataka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 smtClean="0"/>
              <a:t>Povezivanje aplikacije sa bazom podataka se vrši definisanjem parametara u application.properties fajlu</a:t>
            </a:r>
          </a:p>
          <a:p>
            <a:endParaRPr lang="en-US" sz="2400" dirty="0"/>
          </a:p>
        </p:txBody>
      </p:sp>
      <p:pic>
        <p:nvPicPr>
          <p:cNvPr id="7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05252"/>
            <a:ext cx="7886700" cy="251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1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Liquibase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Liquibase je open source projekat koji služi za praćenje i primenjivanje promena nad bazom podataka.</a:t>
            </a:r>
            <a:endParaRPr lang="en-US" sz="2400" dirty="0" smtClean="0"/>
          </a:p>
          <a:p>
            <a:r>
              <a:rPr lang="sr-Latn-RS" sz="2400" dirty="0"/>
              <a:t>Trenutno podržava rad sa 22 različitih baza podataka kao što su MySQL, PostgreSQL, Oracle, MariaDB itd</a:t>
            </a:r>
            <a:r>
              <a:rPr lang="sr-Latn-RS" sz="2400" dirty="0" smtClean="0"/>
              <a:t>.</a:t>
            </a:r>
          </a:p>
          <a:p>
            <a:r>
              <a:rPr lang="sr-Latn-RS" sz="2400" dirty="0" smtClean="0"/>
              <a:t>Sve promene nad bazom se nalaze u changelog.xml fajlu</a:t>
            </a:r>
            <a:r>
              <a:rPr lang="en-US" sz="2400" dirty="0" smtClean="0"/>
              <a:t>.</a:t>
            </a:r>
            <a:endParaRPr lang="sr-Latn-RS" sz="2400" dirty="0" smtClean="0"/>
          </a:p>
          <a:p>
            <a:r>
              <a:rPr lang="sr-Latn-RS" sz="2400" dirty="0" smtClean="0"/>
              <a:t>Konfiguracija se nalazi u liquibase.properties fajlu</a:t>
            </a:r>
            <a:r>
              <a:rPr lang="en-US" sz="2400" dirty="0" smtClean="0"/>
              <a:t>.</a:t>
            </a:r>
            <a:endParaRPr lang="sr-Latn-RS" sz="2400" dirty="0" smtClean="0"/>
          </a:p>
          <a:p>
            <a:endParaRPr lang="sr-Latn-RS" sz="2400" dirty="0" smtClean="0"/>
          </a:p>
        </p:txBody>
      </p:sp>
      <p:pic>
        <p:nvPicPr>
          <p:cNvPr id="15366" name="Picture 6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94" y="4409732"/>
            <a:ext cx="65913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Liquibase</a:t>
            </a:r>
            <a:r>
              <a:rPr lang="sr-Latn-RS" sz="3600" dirty="0" smtClean="0"/>
              <a:t> – changelog</a:t>
            </a:r>
            <a:r>
              <a:rPr lang="en-US" sz="3600" dirty="0" smtClean="0"/>
              <a:t>.</a:t>
            </a:r>
            <a:r>
              <a:rPr lang="sr-Latn-RS" sz="3600" dirty="0" smtClean="0"/>
              <a:t>xml fajl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96" y="1825625"/>
            <a:ext cx="78080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 smtClean="0"/>
              <a:t>Kreiranje entiteta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@Entity </a:t>
            </a:r>
            <a:r>
              <a:rPr lang="en-US" sz="2400" dirty="0" smtClean="0"/>
              <a:t>– </a:t>
            </a:r>
            <a:r>
              <a:rPr lang="sr-Latn-RS" sz="2400" dirty="0" smtClean="0"/>
              <a:t>anotacija koja povezuje Java klasu sa određenom tabelom u bazi podataka.</a:t>
            </a:r>
          </a:p>
          <a:p>
            <a:r>
              <a:rPr lang="sr-Latn-RS" sz="2400" dirty="0" smtClean="0"/>
              <a:t>Klasa koja iznad sebe sadrži </a:t>
            </a:r>
            <a:r>
              <a:rPr lang="en-US" sz="2400" i="1" dirty="0" smtClean="0"/>
              <a:t>@Entity </a:t>
            </a:r>
            <a:r>
              <a:rPr lang="en-US" sz="2400" dirty="0" err="1" smtClean="0"/>
              <a:t>anotaciju</a:t>
            </a:r>
            <a:r>
              <a:rPr lang="en-US" sz="2400" dirty="0" smtClean="0"/>
              <a:t> </a:t>
            </a:r>
            <a:r>
              <a:rPr lang="en-US" sz="2400" dirty="0" err="1" smtClean="0"/>
              <a:t>mora</a:t>
            </a:r>
            <a:r>
              <a:rPr lang="en-US" sz="2400" dirty="0" smtClean="0"/>
              <a:t> da </a:t>
            </a:r>
            <a:r>
              <a:rPr lang="en-US" sz="2400" dirty="0" err="1" smtClean="0"/>
              <a:t>ima</a:t>
            </a:r>
            <a:r>
              <a:rPr lang="en-US" sz="2400" dirty="0" smtClean="0"/>
              <a:t> </a:t>
            </a:r>
            <a:r>
              <a:rPr lang="en-US" sz="2400" i="1" dirty="0" smtClean="0"/>
              <a:t>@Id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primarni</a:t>
            </a:r>
            <a:r>
              <a:rPr lang="en-US" sz="2400" dirty="0" smtClean="0"/>
              <a:t> </a:t>
            </a:r>
            <a:r>
              <a:rPr lang="en-US" sz="2400" dirty="0" err="1" smtClean="0"/>
              <a:t>klju</a:t>
            </a:r>
            <a:r>
              <a:rPr lang="sr-Latn-RS" sz="2400" dirty="0" smtClean="0"/>
              <a:t>č entiteta</a:t>
            </a:r>
            <a:r>
              <a:rPr lang="en-US" sz="2400" dirty="0" smtClean="0"/>
              <a:t>. </a:t>
            </a:r>
            <a:r>
              <a:rPr lang="en-US" sz="2400" dirty="0" err="1" smtClean="0"/>
              <a:t>Sve</a:t>
            </a:r>
            <a:r>
              <a:rPr lang="en-US" sz="2400" dirty="0" smtClean="0"/>
              <a:t> </a:t>
            </a:r>
            <a:r>
              <a:rPr lang="en-US" sz="2400" dirty="0" err="1" smtClean="0"/>
              <a:t>ostale</a:t>
            </a:r>
            <a:r>
              <a:rPr lang="en-US" sz="2400" dirty="0" smtClean="0"/>
              <a:t> </a:t>
            </a:r>
            <a:r>
              <a:rPr lang="en-US" sz="2400" dirty="0" err="1" smtClean="0"/>
              <a:t>anotacije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opcione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Anotacija</a:t>
            </a:r>
            <a:r>
              <a:rPr lang="en-US" sz="2400" dirty="0" smtClean="0"/>
              <a:t> </a:t>
            </a:r>
            <a:r>
              <a:rPr lang="en-US" sz="2400" i="1" dirty="0" smtClean="0"/>
              <a:t>@Table </a:t>
            </a:r>
            <a:r>
              <a:rPr lang="en-US" sz="2400" dirty="0" err="1" smtClean="0"/>
              <a:t>odre</a:t>
            </a:r>
            <a:r>
              <a:rPr lang="sr-Latn-RS" sz="2400" dirty="0" smtClean="0"/>
              <a:t>đuje tabelu koju treba mapirati u Java objekat. Ukoliko nije specifirana, ime tabele ce biti izvedeno od imena Java klase.</a:t>
            </a:r>
          </a:p>
          <a:p>
            <a:r>
              <a:rPr lang="sr-Latn-RS" sz="2400" dirty="0" smtClean="0"/>
              <a:t>Anotacija </a:t>
            </a:r>
            <a:r>
              <a:rPr lang="en-US" sz="2400" i="1" dirty="0" smtClean="0"/>
              <a:t>@Column</a:t>
            </a:r>
            <a:r>
              <a:rPr lang="sr-Latn-RS" sz="2400" i="1" dirty="0" smtClean="0"/>
              <a:t> </a:t>
            </a:r>
            <a:r>
              <a:rPr lang="sr-Latn-RS" sz="2400" dirty="0" smtClean="0"/>
              <a:t>povezuje atribut klase sa kolonom u tabeli. Ukoliko nije specificirana, ime kolone ce biti izvedeno od imena atributa.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4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 smtClean="0"/>
              <a:t>Kreiranje entiteta - primer</a:t>
            </a:r>
            <a:endParaRPr lang="en-US" sz="3600" dirty="0"/>
          </a:p>
        </p:txBody>
      </p:sp>
      <p:pic>
        <p:nvPicPr>
          <p:cNvPr id="20482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43" y="1825625"/>
            <a:ext cx="49741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 smtClean="0"/>
              <a:t>Kreiranje entiteta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@</a:t>
            </a:r>
            <a:r>
              <a:rPr lang="en-US" sz="2400" i="1" dirty="0" err="1" smtClean="0"/>
              <a:t>GeneratedValue</a:t>
            </a:r>
            <a:r>
              <a:rPr lang="en-US" sz="2400" i="1" dirty="0" smtClean="0"/>
              <a:t> </a:t>
            </a:r>
            <a:r>
              <a:rPr lang="en-US" sz="2400" dirty="0"/>
              <a:t>-</a:t>
            </a:r>
            <a:r>
              <a:rPr lang="en-US" sz="2400" dirty="0" smtClean="0"/>
              <a:t> </a:t>
            </a:r>
            <a:r>
              <a:rPr lang="sr-Latn-RS" sz="2400" dirty="0" smtClean="0"/>
              <a:t>koristi se zajedno u paru sa </a:t>
            </a:r>
            <a:r>
              <a:rPr lang="en-US" sz="2400" dirty="0" smtClean="0"/>
              <a:t>@Id </a:t>
            </a:r>
            <a:r>
              <a:rPr lang="en-US" sz="2400" dirty="0" err="1" smtClean="0"/>
              <a:t>anotacijom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odre</a:t>
            </a:r>
            <a:r>
              <a:rPr lang="sr-Latn-RS" sz="2400" dirty="0" smtClean="0"/>
              <a:t>đuje strategiju kojom će se generisati primarni ključ.</a:t>
            </a:r>
          </a:p>
          <a:p>
            <a:r>
              <a:rPr lang="en-US" sz="2400" i="1" dirty="0" smtClean="0"/>
              <a:t>@Data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i="1" dirty="0" smtClean="0"/>
              <a:t>@</a:t>
            </a:r>
            <a:r>
              <a:rPr lang="en-US" sz="2400" i="1" dirty="0" err="1" smtClean="0"/>
              <a:t>NoArgsConstructor</a:t>
            </a:r>
            <a:r>
              <a:rPr lang="en-US" sz="2400" i="1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anotacije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pru</a:t>
            </a:r>
            <a:r>
              <a:rPr lang="sr-Latn-RS" sz="2400" dirty="0" smtClean="0"/>
              <a:t>ža Lombok biblioteka.</a:t>
            </a:r>
          </a:p>
          <a:p>
            <a:r>
              <a:rPr lang="en-US" sz="2400" i="1" dirty="0" smtClean="0"/>
              <a:t>@</a:t>
            </a:r>
            <a:r>
              <a:rPr lang="en-US" sz="2400" i="1" dirty="0" smtClean="0"/>
              <a:t>Data - </a:t>
            </a:r>
            <a:r>
              <a:rPr lang="sr-Latn-RS" sz="2400" dirty="0" smtClean="0"/>
              <a:t>generiše gettere, settere, equals, toString i toHash funkcije.</a:t>
            </a:r>
          </a:p>
          <a:p>
            <a:r>
              <a:rPr lang="en-US" sz="2400" i="1" dirty="0" smtClean="0"/>
              <a:t>@</a:t>
            </a:r>
            <a:r>
              <a:rPr lang="en-US" sz="2400" i="1" dirty="0" err="1" smtClean="0"/>
              <a:t>NoArgsConstructor</a:t>
            </a:r>
            <a:r>
              <a:rPr lang="en-US" sz="2400" i="1" dirty="0" smtClean="0"/>
              <a:t> </a:t>
            </a:r>
            <a:r>
              <a:rPr lang="en-US" sz="2400" i="1" dirty="0" smtClean="0"/>
              <a:t>- </a:t>
            </a:r>
            <a:r>
              <a:rPr lang="en-US" sz="2400" dirty="0" err="1" smtClean="0"/>
              <a:t>generi</a:t>
            </a:r>
            <a:r>
              <a:rPr lang="sr-Latn-RS" sz="2400" dirty="0" smtClean="0"/>
              <a:t>še konstruktor klase bez argumenata.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5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@Repository </a:t>
            </a:r>
            <a:r>
              <a:rPr lang="en-US" sz="3600" dirty="0" err="1" smtClean="0"/>
              <a:t>anotacija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@Repository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anotacija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bi se </a:t>
            </a:r>
            <a:r>
              <a:rPr lang="en-US" dirty="0" err="1" smtClean="0"/>
              <a:t>definisala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pristupa</a:t>
            </a:r>
            <a:r>
              <a:rPr lang="en-US" dirty="0" smtClean="0"/>
              <a:t>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šava CRUD operacije.</a:t>
            </a:r>
          </a:p>
          <a:p>
            <a:endParaRPr lang="en-US" dirty="0"/>
          </a:p>
        </p:txBody>
      </p:sp>
      <p:pic>
        <p:nvPicPr>
          <p:cNvPr id="6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3348187"/>
            <a:ext cx="60102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Kreiranje</a:t>
            </a:r>
            <a:r>
              <a:rPr lang="en-US" sz="3600" dirty="0" smtClean="0"/>
              <a:t> </a:t>
            </a:r>
            <a:r>
              <a:rPr lang="en-US" sz="3600" dirty="0" err="1" smtClean="0"/>
              <a:t>kontrolera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Kontroleri su klase koje predstavljaju ulaznu tačku Spring Boot aplikacije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slu</a:t>
            </a:r>
            <a:r>
              <a:rPr lang="sr-Latn-RS" dirty="0" smtClean="0"/>
              <a:t>že da odgovore na HTTP zahteve.</a:t>
            </a:r>
            <a:endParaRPr lang="en-US" dirty="0" smtClean="0"/>
          </a:p>
          <a:p>
            <a:endParaRPr lang="sr-Latn-RS" dirty="0" smtClean="0"/>
          </a:p>
          <a:p>
            <a:r>
              <a:rPr lang="sr-Latn-RS" dirty="0" smtClean="0"/>
              <a:t>Kontroleri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sr-Latn-RS" dirty="0" smtClean="0"/>
              <a:t>kreira</a:t>
            </a:r>
            <a:r>
              <a:rPr lang="en-US" dirty="0" err="1" smtClean="0"/>
              <a:t>ti</a:t>
            </a:r>
            <a:r>
              <a:rPr lang="sr-Latn-RS" dirty="0" smtClean="0"/>
              <a:t> pomoću dve anotacije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 smtClean="0"/>
              <a:t>@Controller </a:t>
            </a:r>
            <a:r>
              <a:rPr lang="en-US" dirty="0" smtClean="0"/>
              <a:t>- </a:t>
            </a:r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kod</a:t>
            </a:r>
            <a:r>
              <a:rPr lang="en-US" dirty="0" smtClean="0"/>
              <a:t> MVC </a:t>
            </a:r>
            <a:r>
              <a:rPr lang="en-US" dirty="0" err="1" smtClean="0"/>
              <a:t>aplikacija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 smtClean="0"/>
              <a:t>@</a:t>
            </a:r>
            <a:r>
              <a:rPr lang="en-US" i="1" dirty="0" err="1" smtClean="0"/>
              <a:t>RestController</a:t>
            </a:r>
            <a:r>
              <a:rPr lang="en-US" i="1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en-US" dirty="0" err="1" smtClean="0"/>
              <a:t>RESTful</a:t>
            </a:r>
            <a:r>
              <a:rPr lang="en-US" dirty="0" smtClean="0"/>
              <a:t> API-</a:t>
            </a:r>
            <a:r>
              <a:rPr lang="en-US" dirty="0" err="1" smtClean="0"/>
              <a:t>ja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4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Kreiranje</a:t>
            </a:r>
            <a:r>
              <a:rPr lang="en-US" sz="3600" dirty="0" smtClean="0"/>
              <a:t> </a:t>
            </a:r>
            <a:r>
              <a:rPr lang="en-US" sz="3600" dirty="0" err="1" smtClean="0"/>
              <a:t>kontrolera</a:t>
            </a:r>
            <a:r>
              <a:rPr lang="en-US" sz="3600" dirty="0" smtClean="0"/>
              <a:t> - primer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7805"/>
            <a:ext cx="7886700" cy="35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Servisni</a:t>
            </a:r>
            <a:r>
              <a:rPr lang="en-US" sz="3600" dirty="0" smtClean="0"/>
              <a:t> </a:t>
            </a:r>
            <a:r>
              <a:rPr lang="en-US" sz="3600" dirty="0" err="1" smtClean="0"/>
              <a:t>sloj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Biznis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se </a:t>
            </a:r>
            <a:r>
              <a:rPr lang="en-US" dirty="0" err="1" smtClean="0"/>
              <a:t>nalazi</a:t>
            </a:r>
            <a:r>
              <a:rPr lang="en-US" dirty="0" smtClean="0"/>
              <a:t> u </a:t>
            </a:r>
            <a:r>
              <a:rPr lang="en-US" dirty="0" err="1" smtClean="0"/>
              <a:t>servisnom</a:t>
            </a:r>
            <a:r>
              <a:rPr lang="en-US" dirty="0" smtClean="0"/>
              <a:t> </a:t>
            </a:r>
            <a:r>
              <a:rPr lang="en-US" dirty="0" err="1" smtClean="0"/>
              <a:t>sloju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Servisni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 </a:t>
            </a:r>
            <a:r>
              <a:rPr lang="sr-Latn-RS" dirty="0" smtClean="0"/>
              <a:t>čine Java klase koje su označene anotacijom </a:t>
            </a:r>
            <a:r>
              <a:rPr lang="en-US" i="1" dirty="0" smtClean="0"/>
              <a:t>@Service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en-US" dirty="0" smtClean="0"/>
          </a:p>
        </p:txBody>
      </p:sp>
      <p:pic>
        <p:nvPicPr>
          <p:cNvPr id="6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13106"/>
            <a:ext cx="7886700" cy="20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Framework otvorenog koda kreiran nad Spring-om za brzo kreiranje i lako konfigurisanje Spring aplikacija</a:t>
            </a:r>
          </a:p>
          <a:p>
            <a:r>
              <a:rPr lang="sr-Latn-RS" sz="2400" dirty="0" smtClean="0"/>
              <a:t>Razvila ga je kompanija Pivotal 2014. godine</a:t>
            </a:r>
          </a:p>
          <a:p>
            <a:r>
              <a:rPr lang="sr-Latn-RS" sz="2400" dirty="0" smtClean="0"/>
              <a:t>Sadrži sveobuhvatnu infr</a:t>
            </a:r>
            <a:r>
              <a:rPr lang="en-US" sz="2400" dirty="0" smtClean="0"/>
              <a:t>a</a:t>
            </a:r>
            <a:r>
              <a:rPr lang="sr-Latn-RS" sz="2400" dirty="0" smtClean="0"/>
              <a:t>strukturnu podršku za razvoj mikroservisa i web aplikacija</a:t>
            </a:r>
          </a:p>
          <a:p>
            <a:r>
              <a:rPr lang="sr-Latn-RS" sz="2400" dirty="0" smtClean="0"/>
              <a:t>Omogućava razvoj enterprise-ready aplikacija koje je potrebno „samo pokrenuti“</a:t>
            </a:r>
          </a:p>
          <a:p>
            <a:r>
              <a:rPr lang="sr-Latn-RS" sz="2400" dirty="0" smtClean="0"/>
              <a:t>Podrška za Kotlin i Groovy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74" y="137282"/>
            <a:ext cx="1907076" cy="1688343"/>
          </a:xfrm>
          <a:prstGeom prst="rect">
            <a:avLst/>
          </a:prstGeom>
        </p:spPr>
      </p:pic>
      <p:pic>
        <p:nvPicPr>
          <p:cNvPr id="5122" name="Picture 2" descr="What is Spring 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22" y="4978400"/>
            <a:ext cx="5809556" cy="14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Transakcije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Podr</a:t>
            </a:r>
            <a:r>
              <a:rPr lang="sr-Latn-RS" sz="2400" dirty="0" smtClean="0"/>
              <a:t>ška za transakcije je obezbeđena </a:t>
            </a:r>
            <a:r>
              <a:rPr lang="en-US" sz="2400" i="1" dirty="0" smtClean="0"/>
              <a:t>@</a:t>
            </a:r>
            <a:r>
              <a:rPr lang="en-US" sz="2400" i="1" dirty="0" err="1" smtClean="0"/>
              <a:t>Trancational</a:t>
            </a:r>
            <a:r>
              <a:rPr lang="en-US" sz="2400" i="1" dirty="0" smtClean="0"/>
              <a:t> </a:t>
            </a:r>
            <a:r>
              <a:rPr lang="en-US" sz="2400" dirty="0" err="1" smtClean="0"/>
              <a:t>anotacijom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Postavljanjem</a:t>
            </a:r>
            <a:r>
              <a:rPr lang="en-US" sz="2400" dirty="0" smtClean="0"/>
              <a:t> </a:t>
            </a:r>
            <a:r>
              <a:rPr lang="en-US" sz="2400" i="1" dirty="0" err="1" smtClean="0"/>
              <a:t>readOnly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true, </a:t>
            </a:r>
            <a:r>
              <a:rPr lang="en-US" sz="2400" dirty="0" err="1" smtClean="0"/>
              <a:t>ozna</a:t>
            </a:r>
            <a:r>
              <a:rPr lang="sr-Latn-RS" sz="2400" dirty="0" smtClean="0"/>
              <a:t>čavamo da se u metodi iznad koje se nalazi </a:t>
            </a:r>
            <a:r>
              <a:rPr lang="en-US" sz="2400" i="1" dirty="0" smtClean="0"/>
              <a:t>@Transactional </a:t>
            </a:r>
            <a:r>
              <a:rPr lang="en-US" sz="2400" dirty="0" err="1" smtClean="0"/>
              <a:t>anotacija</a:t>
            </a:r>
            <a:r>
              <a:rPr lang="en-US" sz="2400" dirty="0" smtClean="0"/>
              <a:t> </a:t>
            </a:r>
            <a:r>
              <a:rPr lang="en-US" sz="2400" dirty="0" err="1" smtClean="0"/>
              <a:t>vr</a:t>
            </a:r>
            <a:r>
              <a:rPr lang="sr-Latn-RS" sz="2400" dirty="0" smtClean="0"/>
              <a:t>ši samo čitanje iz baze.</a:t>
            </a:r>
            <a:r>
              <a:rPr lang="en-US" sz="2400" i="1" dirty="0" smtClean="0"/>
              <a:t> </a:t>
            </a:r>
            <a:endParaRPr lang="sr-Latn-RS" sz="2400" i="1" dirty="0" smtClean="0"/>
          </a:p>
          <a:p>
            <a:endParaRPr lang="en-US" sz="2400" i="1" dirty="0"/>
          </a:p>
        </p:txBody>
      </p:sp>
      <p:pic>
        <p:nvPicPr>
          <p:cNvPr id="6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720306"/>
            <a:ext cx="63055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Hendlovanje</a:t>
            </a:r>
            <a:r>
              <a:rPr lang="en-US" sz="3600" dirty="0" smtClean="0"/>
              <a:t> </a:t>
            </a:r>
            <a:r>
              <a:rPr lang="en-US" sz="3600" dirty="0" err="1" smtClean="0"/>
              <a:t>gre</a:t>
            </a:r>
            <a:r>
              <a:rPr lang="sr-Latn-RS" sz="3600" dirty="0" smtClean="0"/>
              <a:t>šaka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Hendlovanje grešaka se vrši pomoću </a:t>
            </a:r>
            <a:r>
              <a:rPr lang="en-US" dirty="0" err="1" smtClean="0"/>
              <a:t>klase</a:t>
            </a:r>
            <a:r>
              <a:rPr lang="en-US" dirty="0" smtClean="0"/>
              <a:t> </a:t>
            </a:r>
            <a:r>
              <a:rPr lang="en-US" dirty="0" err="1" smtClean="0"/>
              <a:t>obele</a:t>
            </a:r>
            <a:r>
              <a:rPr lang="sr-Latn-RS" dirty="0" smtClean="0"/>
              <a:t>ženom </a:t>
            </a:r>
            <a:r>
              <a:rPr lang="en-US" dirty="0" smtClean="0"/>
              <a:t>@</a:t>
            </a:r>
            <a:r>
              <a:rPr lang="en-US" i="1" dirty="0" err="1" smtClean="0"/>
              <a:t>ControllerAdvice</a:t>
            </a:r>
            <a:r>
              <a:rPr lang="en-US" dirty="0" smtClean="0"/>
              <a:t> </a:t>
            </a:r>
            <a:r>
              <a:rPr lang="en-US" dirty="0" err="1" smtClean="0"/>
              <a:t>anotacijom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Anotacijom</a:t>
            </a:r>
            <a:r>
              <a:rPr lang="en-US" dirty="0" smtClean="0"/>
              <a:t> @</a:t>
            </a:r>
            <a:r>
              <a:rPr lang="en-US" i="1" dirty="0" err="1" smtClean="0"/>
              <a:t>ExceptionHandler</a:t>
            </a:r>
            <a:r>
              <a:rPr lang="en-US" dirty="0" smtClean="0"/>
              <a:t> </a:t>
            </a:r>
            <a:r>
              <a:rPr lang="sr-Latn-RS" dirty="0" smtClean="0"/>
              <a:t>vrši se hendlovanje pojedinačnih vrsta grešaka.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742939"/>
            <a:ext cx="66960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 smtClean="0"/>
              <a:t>Scheduled jobs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 smtClean="0"/>
              <a:t>Ukoliko želimo da zakažemo izvršavanje određene operacije na određeno vreme, to možemo uraditi pomoću </a:t>
            </a:r>
            <a:r>
              <a:rPr lang="en-US" sz="2400" dirty="0" smtClean="0"/>
              <a:t>@</a:t>
            </a:r>
            <a:r>
              <a:rPr lang="en-US" sz="2400" i="1" dirty="0" smtClean="0"/>
              <a:t>Scheduled</a:t>
            </a:r>
            <a:r>
              <a:rPr lang="en-US" sz="2400" dirty="0" smtClean="0"/>
              <a:t> </a:t>
            </a:r>
            <a:r>
              <a:rPr lang="en-US" sz="2400" dirty="0" err="1" smtClean="0"/>
              <a:t>anotacije</a:t>
            </a:r>
            <a:r>
              <a:rPr lang="en-US" sz="2400" dirty="0" smtClean="0"/>
              <a:t>.</a:t>
            </a:r>
            <a:endParaRPr lang="en-US" dirty="0"/>
          </a:p>
          <a:p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 err="1" smtClean="0"/>
              <a:t>obele</a:t>
            </a:r>
            <a:r>
              <a:rPr lang="sr-Latn-RS" sz="2400" dirty="0" smtClean="0"/>
              <a:t>žena </a:t>
            </a:r>
            <a:r>
              <a:rPr lang="en-US" sz="2400" dirty="0" smtClean="0"/>
              <a:t>@</a:t>
            </a:r>
            <a:r>
              <a:rPr lang="en-US" sz="2400" i="1" dirty="0" smtClean="0"/>
              <a:t>Scheduled</a:t>
            </a:r>
            <a:r>
              <a:rPr lang="en-US" sz="2400" dirty="0" smtClean="0"/>
              <a:t> </a:t>
            </a:r>
            <a:r>
              <a:rPr lang="en-US" sz="2400" dirty="0" err="1" smtClean="0"/>
              <a:t>anotacijom</a:t>
            </a:r>
            <a:r>
              <a:rPr lang="en-US" sz="2400" dirty="0" smtClean="0"/>
              <a:t> ne </a:t>
            </a:r>
            <a:r>
              <a:rPr lang="en-US" sz="2400" dirty="0" err="1" smtClean="0"/>
              <a:t>sme</a:t>
            </a:r>
            <a:r>
              <a:rPr lang="en-US" sz="2400" dirty="0" smtClean="0"/>
              <a:t> </a:t>
            </a:r>
            <a:r>
              <a:rPr lang="en-US" sz="2400" dirty="0" err="1" smtClean="0"/>
              <a:t>imati</a:t>
            </a:r>
            <a:r>
              <a:rPr lang="en-US" sz="2400" dirty="0" smtClean="0"/>
              <a:t> </a:t>
            </a:r>
            <a:r>
              <a:rPr lang="en-US" sz="2400" dirty="0" err="1" smtClean="0"/>
              <a:t>nijedan</a:t>
            </a:r>
            <a:r>
              <a:rPr lang="en-US" sz="2400" dirty="0" smtClean="0"/>
              <a:t> parameter,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povratni</a:t>
            </a:r>
            <a:r>
              <a:rPr lang="en-US" sz="2400" dirty="0" smtClean="0"/>
              <a:t> tip </a:t>
            </a:r>
            <a:r>
              <a:rPr lang="en-US" sz="2400" dirty="0" err="1" smtClean="0"/>
              <a:t>mora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void.</a:t>
            </a:r>
            <a:endParaRPr lang="sr-Latn-R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4227941"/>
            <a:ext cx="7943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/>
              <a:t>Autentifikacija</a:t>
            </a:r>
            <a:r>
              <a:rPr lang="en-US" sz="3600" dirty="0" smtClean="0"/>
              <a:t> </a:t>
            </a:r>
            <a:r>
              <a:rPr lang="en-US" sz="3600" dirty="0" err="1" smtClean="0"/>
              <a:t>korisnika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Konfiguracija</a:t>
            </a:r>
            <a:r>
              <a:rPr lang="en-US" sz="2400" dirty="0" smtClean="0"/>
              <a:t> </a:t>
            </a:r>
            <a:r>
              <a:rPr lang="en-US" sz="2400" dirty="0" err="1" smtClean="0"/>
              <a:t>autentifikacije</a:t>
            </a:r>
            <a:r>
              <a:rPr lang="en-US" sz="2400" dirty="0" smtClean="0"/>
              <a:t> </a:t>
            </a:r>
            <a:r>
              <a:rPr lang="en-US" sz="2400" dirty="0" err="1" smtClean="0"/>
              <a:t>korisnika</a:t>
            </a:r>
            <a:r>
              <a:rPr lang="en-US" sz="2400" dirty="0" smtClean="0"/>
              <a:t> je </a:t>
            </a:r>
            <a:r>
              <a:rPr lang="en-US" sz="2400" dirty="0" err="1" smtClean="0"/>
              <a:t>definisana</a:t>
            </a:r>
            <a:r>
              <a:rPr lang="en-US" sz="2400" dirty="0" smtClean="0"/>
              <a:t> u </a:t>
            </a:r>
            <a:r>
              <a:rPr lang="en-US" sz="2400" dirty="0" err="1" smtClean="0"/>
              <a:t>WebSecurityConfig</a:t>
            </a:r>
            <a:r>
              <a:rPr lang="en-US" sz="2400" dirty="0" smtClean="0"/>
              <a:t> </a:t>
            </a:r>
            <a:r>
              <a:rPr lang="en-US" sz="2400" dirty="0" err="1" smtClean="0"/>
              <a:t>klasi</a:t>
            </a:r>
            <a:r>
              <a:rPr lang="sr-Latn-RS" sz="2400" dirty="0" smtClean="0"/>
              <a:t>.</a:t>
            </a:r>
            <a:endParaRPr lang="en-US" sz="2400" dirty="0" smtClean="0"/>
          </a:p>
        </p:txBody>
      </p:sp>
      <p:pic>
        <p:nvPicPr>
          <p:cNvPr id="1030" name="Picture 6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62" y="2802323"/>
            <a:ext cx="6480476" cy="318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Autentifikacija</a:t>
            </a:r>
            <a:r>
              <a:rPr lang="en-US" sz="3600" dirty="0"/>
              <a:t> </a:t>
            </a:r>
            <a:r>
              <a:rPr lang="en-US" sz="3600" dirty="0" err="1"/>
              <a:t>korisnika</a:t>
            </a:r>
            <a:endParaRPr lang="en-US" sz="3600" dirty="0"/>
          </a:p>
        </p:txBody>
      </p:sp>
      <p:pic>
        <p:nvPicPr>
          <p:cNvPr id="2050" name="Picture 2" descr="No description availabl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03" y="1825625"/>
            <a:ext cx="72333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Autentifikacija</a:t>
            </a:r>
            <a:r>
              <a:rPr lang="en-US" sz="3600" dirty="0"/>
              <a:t> </a:t>
            </a:r>
            <a:r>
              <a:rPr lang="en-US" sz="3600" dirty="0" err="1"/>
              <a:t>korisnika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@</a:t>
            </a:r>
            <a:r>
              <a:rPr lang="en-US" sz="2400" i="1" dirty="0" err="1" smtClean="0"/>
              <a:t>EnableWebSecurity</a:t>
            </a:r>
            <a:r>
              <a:rPr lang="en-US" sz="2400" dirty="0" smtClean="0"/>
              <a:t> - </a:t>
            </a:r>
            <a:r>
              <a:rPr lang="en-US" sz="2400" dirty="0" err="1" smtClean="0"/>
              <a:t>anotacija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</a:t>
            </a:r>
            <a:r>
              <a:rPr lang="en-US" sz="2400" dirty="0" err="1" smtClean="0"/>
              <a:t>omogu</a:t>
            </a:r>
            <a:r>
              <a:rPr lang="sr-Latn-RS" sz="2400" dirty="0" smtClean="0"/>
              <a:t>ćava osiguravanje svih endpointova aplikacije.</a:t>
            </a:r>
          </a:p>
          <a:p>
            <a:r>
              <a:rPr lang="sr-Latn-RS" sz="2400" i="1" dirty="0" smtClean="0"/>
              <a:t>WebSecurityConfigurerAdapter</a:t>
            </a:r>
            <a:r>
              <a:rPr lang="sr-Latn-RS" sz="2400" dirty="0" smtClean="0"/>
              <a:t> - klasa koju nam pruža Spring Boot framework i koja omogućava laku konfiguraciju sigurnosti naše aplikacije override-ovanjem njenih metoda.</a:t>
            </a:r>
            <a:endParaRPr lang="en-US" sz="2400" dirty="0" smtClean="0"/>
          </a:p>
          <a:p>
            <a:r>
              <a:rPr lang="en-US" sz="2400" i="1" dirty="0" smtClean="0"/>
              <a:t>configure(</a:t>
            </a:r>
            <a:r>
              <a:rPr lang="en-US" sz="2400" i="1" dirty="0" err="1" smtClean="0"/>
              <a:t>AutheticationManagerBuilder</a:t>
            </a:r>
            <a:r>
              <a:rPr lang="en-US" sz="2400" i="1" dirty="0"/>
              <a:t> </a:t>
            </a:r>
            <a:r>
              <a:rPr lang="en-US" sz="2400" i="1" dirty="0" err="1" smtClean="0"/>
              <a:t>auth</a:t>
            </a:r>
            <a:r>
              <a:rPr lang="en-US" sz="2400" i="1" dirty="0" smtClean="0"/>
              <a:t>)</a:t>
            </a:r>
            <a:r>
              <a:rPr lang="en-US" sz="2400" dirty="0" smtClean="0"/>
              <a:t> </a:t>
            </a:r>
            <a:r>
              <a:rPr lang="sr-Latn-RS" sz="2400" dirty="0" smtClean="0"/>
              <a:t>-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 u </a:t>
            </a:r>
            <a:r>
              <a:rPr lang="en-US" sz="2400" dirty="0" err="1" smtClean="0"/>
              <a:t>kojoj</a:t>
            </a:r>
            <a:r>
              <a:rPr lang="en-US" sz="2400" dirty="0" smtClean="0"/>
              <a:t> se </a:t>
            </a:r>
            <a:r>
              <a:rPr lang="en-US" sz="2400" dirty="0" err="1" smtClean="0"/>
              <a:t>defini</a:t>
            </a:r>
            <a:r>
              <a:rPr lang="sr-Latn-RS" sz="2400" dirty="0" smtClean="0"/>
              <a:t>še klasa koja povlači informacije o korisniku iz baze i klasa koja enkodira šifru korisnika.</a:t>
            </a:r>
          </a:p>
          <a:p>
            <a:r>
              <a:rPr lang="sr-Latn-RS" sz="2400" i="1" dirty="0" smtClean="0"/>
              <a:t>configure(HttpSecurity http) </a:t>
            </a:r>
            <a:r>
              <a:rPr lang="sr-Latn-RS" sz="2400" dirty="0" smtClean="0"/>
              <a:t>- funkcija u kojoj se definišu </a:t>
            </a:r>
            <a:r>
              <a:rPr lang="sr-Latn-RS" sz="2400" i="1" dirty="0" smtClean="0"/>
              <a:t>/login</a:t>
            </a:r>
            <a:r>
              <a:rPr lang="sr-Latn-RS" sz="2400" dirty="0" smtClean="0"/>
              <a:t> i </a:t>
            </a:r>
            <a:r>
              <a:rPr lang="sr-Latn-RS" sz="2400" i="1" dirty="0" smtClean="0"/>
              <a:t>/logout</a:t>
            </a:r>
            <a:r>
              <a:rPr lang="sr-Latn-RS" sz="2400" dirty="0" smtClean="0"/>
              <a:t> endpoint-ovi, kao i rute koje treba zaštititi.</a:t>
            </a:r>
          </a:p>
          <a:p>
            <a:endParaRPr lang="sr-Latn-R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7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 smtClean="0"/>
              <a:t>Thymeleaf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Thymeleaf</a:t>
            </a:r>
            <a:r>
              <a:rPr lang="en-US" sz="2400" dirty="0" smtClean="0"/>
              <a:t> je </a:t>
            </a:r>
            <a:r>
              <a:rPr lang="en-US" sz="2400" dirty="0" err="1" smtClean="0"/>
              <a:t>moderni</a:t>
            </a:r>
            <a:r>
              <a:rPr lang="en-US" sz="2400" dirty="0" smtClean="0"/>
              <a:t> </a:t>
            </a:r>
            <a:r>
              <a:rPr lang="sr-Latn-RS" sz="2400" dirty="0" smtClean="0"/>
              <a:t>Java </a:t>
            </a:r>
            <a:r>
              <a:rPr lang="en-US" sz="2400" dirty="0" smtClean="0"/>
              <a:t>template engine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omogu</a:t>
            </a:r>
            <a:r>
              <a:rPr lang="sr-Latn-RS" sz="2400" dirty="0" smtClean="0"/>
              <a:t>ćava renderovanje HTML</a:t>
            </a:r>
            <a:r>
              <a:rPr lang="en-US" sz="2400" dirty="0" smtClean="0"/>
              <a:t>/XML/XHTML</a:t>
            </a:r>
            <a:r>
              <a:rPr lang="sr-Latn-RS" sz="2400" dirty="0" smtClean="0"/>
              <a:t> fajlova na serveru.</a:t>
            </a:r>
            <a:endParaRPr lang="en-US" sz="2400" dirty="0" smtClean="0"/>
          </a:p>
          <a:p>
            <a:r>
              <a:rPr lang="en-US" sz="2400" dirty="0" err="1" smtClean="0"/>
              <a:t>Thymeleaf</a:t>
            </a:r>
            <a:r>
              <a:rPr lang="en-US" sz="2400" dirty="0" smtClean="0"/>
              <a:t> </a:t>
            </a:r>
            <a:r>
              <a:rPr lang="en-US" sz="2400" dirty="0" err="1" smtClean="0"/>
              <a:t>templejtovi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HTML </a:t>
            </a:r>
            <a:r>
              <a:rPr lang="en-US" sz="2400" dirty="0" err="1" smtClean="0"/>
              <a:t>fajlovi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pored </a:t>
            </a:r>
            <a:r>
              <a:rPr lang="en-US" sz="2400" dirty="0" err="1" smtClean="0"/>
              <a:t>standardnih</a:t>
            </a:r>
            <a:r>
              <a:rPr lang="en-US" sz="2400" dirty="0" smtClean="0"/>
              <a:t> HTML </a:t>
            </a:r>
            <a:r>
              <a:rPr lang="en-US" sz="2400" dirty="0" err="1" smtClean="0"/>
              <a:t>tagova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atributa</a:t>
            </a:r>
            <a:r>
              <a:rPr lang="en-US" sz="2400" dirty="0" smtClean="0"/>
              <a:t> </a:t>
            </a:r>
            <a:r>
              <a:rPr lang="en-US" sz="2400" dirty="0" err="1" smtClean="0"/>
              <a:t>koriste</a:t>
            </a:r>
            <a:r>
              <a:rPr lang="en-US" sz="2400" dirty="0" smtClean="0"/>
              <a:t> </a:t>
            </a:r>
            <a:r>
              <a:rPr lang="en-US" sz="2400" dirty="0" err="1" smtClean="0"/>
              <a:t>dodatne</a:t>
            </a:r>
            <a:r>
              <a:rPr lang="en-US" sz="2400" dirty="0" smtClean="0"/>
              <a:t> </a:t>
            </a:r>
            <a:r>
              <a:rPr lang="en-US" sz="2400" dirty="0" err="1" smtClean="0"/>
              <a:t>Thymeleaf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atribute</a:t>
            </a:r>
            <a:r>
              <a:rPr lang="en-US" sz="2400" dirty="0" smtClean="0"/>
              <a:t> u </a:t>
            </a:r>
            <a:r>
              <a:rPr lang="en-US" sz="2400" dirty="0" err="1" smtClean="0"/>
              <a:t>obliku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th</a:t>
            </a:r>
            <a:r>
              <a:rPr lang="en-US" sz="2400" b="1" dirty="0" smtClean="0"/>
              <a:t>:*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 smtClean="0"/>
          </a:p>
        </p:txBody>
      </p:sp>
      <p:pic>
        <p:nvPicPr>
          <p:cNvPr id="3074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8" y="3853419"/>
            <a:ext cx="6941923" cy="22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 smtClean="0"/>
              <a:t>Thymeleaf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th:each</a:t>
            </a:r>
            <a:r>
              <a:rPr lang="en-US" dirty="0" smtClean="0"/>
              <a:t> -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omogu</a:t>
            </a:r>
            <a:r>
              <a:rPr lang="sr-Latn-RS" dirty="0" smtClean="0"/>
              <a:t>ćava iteraciju kroz listu objekata</a:t>
            </a:r>
            <a:endParaRPr lang="en-US" dirty="0" smtClean="0"/>
          </a:p>
          <a:p>
            <a:r>
              <a:rPr lang="en-US" b="1" dirty="0" err="1" smtClean="0"/>
              <a:t>th:text</a:t>
            </a:r>
            <a:r>
              <a:rPr lang="en-US" dirty="0" smtClean="0"/>
              <a:t> - </a:t>
            </a:r>
            <a:r>
              <a:rPr lang="sr-Latn-RS" dirty="0" smtClean="0"/>
              <a:t>atribut koji evaluira prosleđeni izraz i rezultat postavlja kao tekst HTML elementa </a:t>
            </a:r>
            <a:endParaRPr lang="en-US" dirty="0" smtClean="0"/>
          </a:p>
          <a:p>
            <a:r>
              <a:rPr lang="en-US" b="1" dirty="0" err="1" smtClean="0"/>
              <a:t>th:ref</a:t>
            </a:r>
            <a:r>
              <a:rPr lang="en-US" dirty="0" smtClean="0"/>
              <a:t> - </a:t>
            </a:r>
            <a:r>
              <a:rPr lang="en-US" dirty="0" err="1" smtClean="0"/>
              <a:t>sli</a:t>
            </a:r>
            <a:r>
              <a:rPr lang="sr-Latn-RS" dirty="0" smtClean="0"/>
              <a:t>čno kao i </a:t>
            </a:r>
            <a:r>
              <a:rPr lang="sr-Latn-RS" b="1" dirty="0" smtClean="0"/>
              <a:t>th</a:t>
            </a:r>
            <a:r>
              <a:rPr lang="en-US" b="1" dirty="0" smtClean="0"/>
              <a:t>:text</a:t>
            </a:r>
            <a:r>
              <a:rPr lang="en-US" dirty="0" smtClean="0"/>
              <a:t>, </a:t>
            </a:r>
            <a:r>
              <a:rPr lang="en-US" dirty="0" err="1" smtClean="0"/>
              <a:t>evaluira</a:t>
            </a:r>
            <a:r>
              <a:rPr lang="en-US" dirty="0" smtClean="0"/>
              <a:t> </a:t>
            </a:r>
            <a:r>
              <a:rPr lang="en-US" dirty="0" err="1" smtClean="0"/>
              <a:t>prosle</a:t>
            </a:r>
            <a:r>
              <a:rPr lang="sr-Latn-RS" dirty="0" smtClean="0"/>
              <a:t>đeni izraz, ali rezultat postaje link do kojeg vodi HTML element</a:t>
            </a:r>
            <a:endParaRPr lang="en-US" b="1" dirty="0" smtClean="0"/>
          </a:p>
          <a:p>
            <a:r>
              <a:rPr lang="en-US" b="1" dirty="0" err="1" smtClean="0"/>
              <a:t>th:if</a:t>
            </a:r>
            <a:r>
              <a:rPr lang="en-US" dirty="0" smtClean="0"/>
              <a:t> - </a:t>
            </a:r>
            <a:r>
              <a:rPr lang="sr-Latn-RS" dirty="0" smtClean="0"/>
              <a:t>atribut koji evaluira logički izraz i u zavisnosti od rezultata, prikazuje ili ne prikazuje HTML element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 smtClean="0"/>
              <a:t>Thymeleaf - fragmenti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Fragmenti</a:t>
            </a:r>
            <a:r>
              <a:rPr lang="en-US" dirty="0" smtClean="0"/>
              <a:t> </a:t>
            </a:r>
            <a:r>
              <a:rPr lang="en-US" dirty="0" err="1" smtClean="0"/>
              <a:t>predstavljaju</a:t>
            </a:r>
            <a:r>
              <a:rPr lang="en-US" dirty="0" smtClean="0"/>
              <a:t> </a:t>
            </a:r>
            <a:r>
              <a:rPr lang="en-US" dirty="0" err="1" smtClean="0"/>
              <a:t>delove</a:t>
            </a:r>
            <a:r>
              <a:rPr lang="en-US" dirty="0" smtClean="0"/>
              <a:t> </a:t>
            </a:r>
            <a:r>
              <a:rPr lang="en-US" dirty="0" err="1" smtClean="0"/>
              <a:t>interfejsa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sr-Latn-RS" dirty="0" smtClean="0"/>
              <a:t>možemo napisati jednom i posle ih kao takve iskoristiti u različitim Thymeleaf templejtovima.</a:t>
            </a:r>
          </a:p>
          <a:p>
            <a:r>
              <a:rPr lang="sr-Latn-RS" dirty="0" smtClean="0"/>
              <a:t>Za definisanje i umetanje fragmenata koristimo sledeće atribute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th:fragment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b="1" dirty="0" smtClean="0"/>
              <a:t>th</a:t>
            </a:r>
            <a:r>
              <a:rPr lang="en-US" b="1" dirty="0" smtClean="0"/>
              <a:t>:insert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81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 smtClean="0"/>
              <a:t>Thymeleaf - fragmenti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97147"/>
            <a:ext cx="7886700" cy="1901699"/>
          </a:xfrm>
          <a:prstGeom prst="rect">
            <a:avLst/>
          </a:prstGeom>
        </p:spPr>
      </p:pic>
      <p:pic>
        <p:nvPicPr>
          <p:cNvPr id="4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349187"/>
            <a:ext cx="7886700" cy="15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Spring vs Spring Boot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Spring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sz="2600" dirty="0" smtClean="0"/>
              <a:t>Cilj </a:t>
            </a:r>
            <a:r>
              <a:rPr lang="sr-Latn-RS" sz="2400" dirty="0" smtClean="0"/>
              <a:t>da pojednostavi razvoj Java EE aplikacija</a:t>
            </a:r>
          </a:p>
          <a:p>
            <a:r>
              <a:rPr lang="sr-Latn-RS" sz="2400" dirty="0" smtClean="0"/>
              <a:t>Dependency Injection</a:t>
            </a:r>
          </a:p>
          <a:p>
            <a:r>
              <a:rPr lang="sr-Latn-RS" sz="2400" dirty="0" smtClean="0"/>
              <a:t>Dosta „boilerplate“ koda</a:t>
            </a:r>
          </a:p>
          <a:p>
            <a:r>
              <a:rPr lang="sr-Latn-RS" sz="2400" dirty="0" smtClean="0"/>
              <a:t>Zahteva ručno podešavanje servera</a:t>
            </a:r>
          </a:p>
          <a:p>
            <a:r>
              <a:rPr lang="sr-Latn-RS" sz="2400" dirty="0" smtClean="0"/>
              <a:t>Nema podršku za in-memory bazu podataka</a:t>
            </a:r>
          </a:p>
          <a:p>
            <a:r>
              <a:rPr lang="sr-Latn-RS" sz="2400" dirty="0" smtClean="0"/>
              <a:t>Programeri ručno podešavaju dependency u pom.xml fajlu	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Spring Boot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sz="2400" dirty="0" smtClean="0"/>
              <a:t>Cilj da smanji kod i olakša razvoj Web aplikacija</a:t>
            </a:r>
          </a:p>
          <a:p>
            <a:r>
              <a:rPr lang="sr-Latn-RS" sz="2400" dirty="0" smtClean="0"/>
              <a:t>Autoconfiguration</a:t>
            </a:r>
          </a:p>
          <a:p>
            <a:r>
              <a:rPr lang="sr-Latn-RS" sz="2400" dirty="0" smtClean="0"/>
              <a:t>Smanjuje „boilerplate“ kod</a:t>
            </a:r>
          </a:p>
          <a:p>
            <a:r>
              <a:rPr lang="sr-Latn-RS" sz="2400" dirty="0" smtClean="0"/>
              <a:t>Sadrži ugrađene servere (Jetty, Tomcat, itd)</a:t>
            </a:r>
          </a:p>
          <a:p>
            <a:r>
              <a:rPr lang="sr-Latn-RS" sz="2400" dirty="0" smtClean="0"/>
              <a:t>Nudi nekoliko plug-inova za rad sa in-memory bazama</a:t>
            </a:r>
          </a:p>
          <a:p>
            <a:r>
              <a:rPr lang="sr-Latn-RS" sz="2400" dirty="0" smtClean="0"/>
              <a:t>Spring </a:t>
            </a:r>
            <a:r>
              <a:rPr lang="en-US" sz="2400" dirty="0" smtClean="0"/>
              <a:t>B</a:t>
            </a:r>
            <a:r>
              <a:rPr lang="sr-Latn-RS" sz="2400" dirty="0" smtClean="0"/>
              <a:t>oot nudi starter koncept u pom.xml fajlu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7" y="419191"/>
            <a:ext cx="1384884" cy="8951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08" y="365126"/>
            <a:ext cx="1162356" cy="1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286" y="2726723"/>
            <a:ext cx="6118278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sr-Latn-RS" sz="7200" dirty="0" smtClean="0"/>
              <a:t>Hvala na pažnji!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377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Inversion of Control (IoC)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Princip kojim se kontrola objekta ili delova programa prenosi u kontejner ili okvir.</a:t>
            </a:r>
          </a:p>
          <a:p>
            <a:r>
              <a:rPr lang="sr-Latn-RS" dirty="0" smtClean="0"/>
              <a:t>Najčešće se koristi u kontekstu OOP-a</a:t>
            </a:r>
          </a:p>
          <a:p>
            <a:r>
              <a:rPr lang="sr-Latn-RS" dirty="0" smtClean="0"/>
              <a:t>Prednosti:</a:t>
            </a:r>
          </a:p>
          <a:p>
            <a:pPr lvl="1"/>
            <a:r>
              <a:rPr lang="sr-Latn-RS" dirty="0" smtClean="0"/>
              <a:t>Odvajanje izvršenja zadatka od njegove implementacije</a:t>
            </a:r>
          </a:p>
          <a:p>
            <a:pPr lvl="1"/>
            <a:r>
              <a:rPr lang="sr-Latn-RS" dirty="0" smtClean="0"/>
              <a:t>Olakšava prelazak izmedju različitih implementacija</a:t>
            </a:r>
          </a:p>
          <a:p>
            <a:pPr lvl="1"/>
            <a:r>
              <a:rPr lang="sr-Latn-RS" dirty="0"/>
              <a:t>V</a:t>
            </a:r>
            <a:r>
              <a:rPr lang="sr-Latn-RS" dirty="0" smtClean="0"/>
              <a:t>eća modularnost programa</a:t>
            </a:r>
          </a:p>
          <a:p>
            <a:pPr lvl="1"/>
            <a:r>
              <a:rPr lang="sr-Latn-RS" dirty="0" smtClean="0"/>
              <a:t>Olakšava testiranje programa</a:t>
            </a:r>
          </a:p>
          <a:p>
            <a:r>
              <a:rPr lang="sr-Latn-RS" dirty="0" smtClean="0"/>
              <a:t>Mehanizmi: Strategy Design </a:t>
            </a:r>
            <a:r>
              <a:rPr lang="sr-Latn-RS" dirty="0"/>
              <a:t>pattern, Service Locator pattern, Factory </a:t>
            </a:r>
            <a:r>
              <a:rPr lang="sr-Latn-RS" dirty="0" smtClean="0"/>
              <a:t>rategz pattern i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9890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IoC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05181"/>
          </a:xfrm>
        </p:spPr>
        <p:txBody>
          <a:bodyPr>
            <a:normAutofit lnSpcReduction="10000"/>
          </a:bodyPr>
          <a:lstStyle/>
          <a:p>
            <a:r>
              <a:rPr lang="sr-Latn-RS" sz="2400" dirty="0" smtClean="0"/>
              <a:t>Predstavljen pomoću interface-a </a:t>
            </a:r>
            <a:r>
              <a:rPr lang="sr-Latn-RS" sz="2400" i="1" dirty="0" smtClean="0"/>
              <a:t>ApplicationContext</a:t>
            </a:r>
          </a:p>
          <a:p>
            <a:r>
              <a:rPr lang="sr-Latn-RS" sz="2400" dirty="0" smtClean="0"/>
              <a:t>Zadužen za instanciranje, konfigurisanje i sastavljanje Bean-ova, kao i za upravljanje njihovim životnim ciklusom</a:t>
            </a:r>
          </a:p>
          <a:p>
            <a:r>
              <a:rPr lang="en-US" sz="2400" i="1" dirty="0" err="1" smtClean="0"/>
              <a:t>ClassPathXmlApplicationContext</a:t>
            </a:r>
            <a:r>
              <a:rPr lang="sr-Latn-RS" sz="2400" dirty="0" smtClean="0"/>
              <a:t>, </a:t>
            </a:r>
            <a:r>
              <a:rPr lang="en-US" sz="2400" i="1" dirty="0" err="1"/>
              <a:t>FileSystemXmlApplicationContext</a:t>
            </a:r>
            <a:r>
              <a:rPr lang="en-US" sz="2400" i="1" dirty="0"/>
              <a:t> </a:t>
            </a:r>
            <a:r>
              <a:rPr lang="sr-Latn-RS" sz="2400" i="1" dirty="0" smtClean="0"/>
              <a:t>, WebApplicationContext</a:t>
            </a:r>
            <a:endParaRPr lang="sr-Latn-RS" sz="2400" dirty="0" smtClean="0"/>
          </a:p>
          <a:p>
            <a:r>
              <a:rPr lang="sr-Latn-RS" sz="2400" dirty="0" smtClean="0"/>
              <a:t>Može se konfigurisati pomoću XML konfiguracije ili anotacija</a:t>
            </a:r>
            <a:endParaRPr lang="en-US" sz="2400" dirty="0"/>
          </a:p>
        </p:txBody>
      </p:sp>
      <p:pic>
        <p:nvPicPr>
          <p:cNvPr id="1036" name="Picture 12" descr="https://docs.spring.io/spring-framework/docs/3.2.x/spring-framework-reference/html/images/container-mag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66" y="4087918"/>
            <a:ext cx="4470689" cy="265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73" y="1690689"/>
            <a:ext cx="7886700" cy="4351338"/>
          </a:xfrm>
        </p:spPr>
        <p:txBody>
          <a:bodyPr/>
          <a:lstStyle/>
          <a:p>
            <a:r>
              <a:rPr lang="sr-Latn-RS" sz="2400" dirty="0" smtClean="0"/>
              <a:t>Implementira IoC. Kontrola koja se invertuje je podešavanje zavisnosti (dependecy) objekta</a:t>
            </a:r>
          </a:p>
          <a:p>
            <a:r>
              <a:rPr lang="sr-Latn-RS" sz="2400" dirty="0" smtClean="0"/>
              <a:t>3 načina implementacije u Spring-u: Constructor-Based, Setter-Based i Field-Based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31" y="3213606"/>
            <a:ext cx="3329354" cy="2863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419" y="3213606"/>
            <a:ext cx="3055564" cy="1526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419" y="4774938"/>
            <a:ext cx="3100901" cy="13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Spring Modules</a:t>
            </a:r>
            <a:endParaRPr lang="en-US" dirty="0"/>
          </a:p>
        </p:txBody>
      </p:sp>
      <p:pic>
        <p:nvPicPr>
          <p:cNvPr id="3074" name="Picture 2" descr="Overview of Spring Frame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08" y="1825625"/>
            <a:ext cx="58017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1576</Words>
  <Application>Microsoft Office PowerPoint</Application>
  <PresentationFormat>On-screen Show (4:3)</PresentationFormat>
  <Paragraphs>218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Wingdings 2</vt:lpstr>
      <vt:lpstr>Office Theme</vt:lpstr>
      <vt:lpstr>Spring Boot framework i implementacija CloneBin aplikacije</vt:lpstr>
      <vt:lpstr>Sadržaj</vt:lpstr>
      <vt:lpstr>Šta je Spring?</vt:lpstr>
      <vt:lpstr>Šta je Spring Boot?</vt:lpstr>
      <vt:lpstr>Spring vs Spring Boot</vt:lpstr>
      <vt:lpstr>Inversion of Control (IoC)</vt:lpstr>
      <vt:lpstr>Spring IoC Container</vt:lpstr>
      <vt:lpstr>Dependency Injection</vt:lpstr>
      <vt:lpstr>Spring Modules</vt:lpstr>
      <vt:lpstr>Spring Modules</vt:lpstr>
      <vt:lpstr>Spring Modules</vt:lpstr>
      <vt:lpstr>Spring Modules</vt:lpstr>
      <vt:lpstr>Auto Configuration &amp; Component Scan</vt:lpstr>
      <vt:lpstr>Spring Boot Application</vt:lpstr>
      <vt:lpstr>Autowiring Dependencies</vt:lpstr>
      <vt:lpstr>Spring Boot Starters</vt:lpstr>
      <vt:lpstr>Spring Profiles</vt:lpstr>
      <vt:lpstr>Spring Profiles – setovanje profila</vt:lpstr>
      <vt:lpstr>Application Properties</vt:lpstr>
      <vt:lpstr>Application Properties</vt:lpstr>
      <vt:lpstr>Spring Initializr</vt:lpstr>
      <vt:lpstr>Implementacija Clonebin aplikacije</vt:lpstr>
      <vt:lpstr>Arhitektura aplikacije</vt:lpstr>
      <vt:lpstr>MVC obrazac</vt:lpstr>
      <vt:lpstr>Kreiranje projekta pomoću IntelliJ razvojnog okruženja</vt:lpstr>
      <vt:lpstr>Kreiranje projekta pomoću IntelliJ razvojnog okruženja</vt:lpstr>
      <vt:lpstr>Kreiranje projekta pomoću IntelliJ razvojnog okruženja</vt:lpstr>
      <vt:lpstr>Ulazna tačka aplikacije</vt:lpstr>
      <vt:lpstr>Maven</vt:lpstr>
      <vt:lpstr>Povezivanje sa bazom podataka</vt:lpstr>
      <vt:lpstr>Liquibase</vt:lpstr>
      <vt:lpstr>Liquibase – changelog.xml fajl</vt:lpstr>
      <vt:lpstr>Kreiranje entiteta</vt:lpstr>
      <vt:lpstr>Kreiranje entiteta - primer</vt:lpstr>
      <vt:lpstr>Kreiranje entiteta</vt:lpstr>
      <vt:lpstr>@Repository anotacija</vt:lpstr>
      <vt:lpstr>Kreiranje kontrolera</vt:lpstr>
      <vt:lpstr>Kreiranje kontrolera - primer</vt:lpstr>
      <vt:lpstr>Servisni sloj</vt:lpstr>
      <vt:lpstr>Transakcije</vt:lpstr>
      <vt:lpstr>Hendlovanje grešaka</vt:lpstr>
      <vt:lpstr>Scheduled jobs</vt:lpstr>
      <vt:lpstr>Autentifikacija korisnika</vt:lpstr>
      <vt:lpstr>Autentifikacija korisnika</vt:lpstr>
      <vt:lpstr>Autentifikacija korisnika</vt:lpstr>
      <vt:lpstr>Thymeleaf</vt:lpstr>
      <vt:lpstr>Thymeleaf</vt:lpstr>
      <vt:lpstr>Thymeleaf - fragmenti</vt:lpstr>
      <vt:lpstr>Thymeleaf - fragmenti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Nešić</dc:creator>
  <cp:lastModifiedBy>Vladan Milojevic</cp:lastModifiedBy>
  <cp:revision>70</cp:revision>
  <dcterms:created xsi:type="dcterms:W3CDTF">2021-01-17T09:15:09Z</dcterms:created>
  <dcterms:modified xsi:type="dcterms:W3CDTF">2021-01-17T22:30:27Z</dcterms:modified>
</cp:coreProperties>
</file>