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83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190C-9BC9-4DFC-8973-4078404D6F96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B07A7-0943-4971-A989-3C1BD3D41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7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A542-BA89-43BD-929B-099073BB5803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6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844-1A77-4810-98F8-7EBF5B9D9EC3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9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D4F4-6693-4E7C-8A27-59AA9A659E48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63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F1BE-6D83-428A-8492-28A271EBE7B7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5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C9DE-D14E-42C3-8FC7-25617DA5ACF5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34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451C-9E6A-4DD9-843F-AB2C1A12645C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609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158-7A61-4A1D-9C18-DBE99931E656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28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D2A6-2CBD-4DAF-9FD1-9D1176063614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69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C6DF-25D9-4D7A-AE8A-A65E646D3C4A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02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BB18-1CCC-447C-B118-43A6CFE26B80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61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6253-D17E-4E51-8053-5D535612CB92}" type="datetime1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29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24E0-7058-4271-9A2B-383479CFE315}" type="datetime1">
              <a:rPr lang="ru-RU" smtClean="0"/>
              <a:t>18.05.2018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20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F6B3-6F75-4C51-89A8-CF8DB32E93B5}" type="datetime1">
              <a:rPr lang="ru-RU" smtClean="0"/>
              <a:t>18.05.2018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4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5C76-B9EA-41A6-BD9B-82E8EB8159E0}" type="datetime1">
              <a:rPr lang="ru-RU" smtClean="0"/>
              <a:t>18.05.2018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9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DE7-23EF-4A73-BA38-D53F2E605AA2}" type="datetime1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1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48D7-65E0-4E9C-964E-7956907B7411}" type="datetime1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9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1531C-D66C-4228-A885-3F67D14A4471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4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6275" y="1766359"/>
            <a:ext cx="8597728" cy="1646302"/>
          </a:xfrm>
        </p:spPr>
        <p:txBody>
          <a:bodyPr/>
          <a:lstStyle/>
          <a:p>
            <a:r>
              <a:rPr lang="ru-RU" dirty="0" smtClean="0"/>
              <a:t>Расчёт и оптимизация потоков в ненадёжных сетях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" y="4050833"/>
            <a:ext cx="9401175" cy="1096899"/>
          </a:xfrm>
        </p:spPr>
        <p:txBody>
          <a:bodyPr>
            <a:noAutofit/>
          </a:bodyPr>
          <a:lstStyle/>
          <a:p>
            <a:r>
              <a:rPr lang="ru-RU" sz="2400" dirty="0"/>
              <a:t>Мистюрин Вячеслав </a:t>
            </a:r>
            <a:r>
              <a:rPr lang="ru-RU" sz="2400" dirty="0" smtClean="0"/>
              <a:t>Владимирович</a:t>
            </a:r>
          </a:p>
          <a:p>
            <a:r>
              <a:rPr lang="ru-RU" sz="2400" dirty="0" smtClean="0"/>
              <a:t>Научный </a:t>
            </a:r>
            <a:r>
              <a:rPr lang="ru-RU" sz="2400" dirty="0"/>
              <a:t>руководитель – д. т. н. Родионов Алексей Сергеевич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46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8239432" y="5811173"/>
            <a:ext cx="1034570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25709" y="6179013"/>
            <a:ext cx="683339" cy="365125"/>
          </a:xfrm>
        </p:spPr>
        <p:txBody>
          <a:bodyPr/>
          <a:lstStyle/>
          <a:p>
            <a:fld id="{89B0CE1D-627E-4790-835F-60BF08D58C01}" type="slidenum">
              <a:rPr lang="ru-RU" sz="2000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34" y="1561068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Перебор пар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77334" y="2050871"/>
            <a:ext cx="4759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Алгоритм </a:t>
            </a:r>
            <a:r>
              <a:rPr lang="ru-RU" dirty="0" err="1" smtClean="0"/>
              <a:t>Эдмондса</a:t>
            </a:r>
            <a:r>
              <a:rPr lang="ru-RU" dirty="0" smtClean="0"/>
              <a:t>-Карпа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Алгоритм </a:t>
            </a:r>
            <a:r>
              <a:rPr lang="ru-RU" dirty="0" err="1" smtClean="0"/>
              <a:t>Диница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Алгоритм проталкивания </a:t>
            </a:r>
            <a:r>
              <a:rPr lang="ru-RU" dirty="0" err="1" smtClean="0"/>
              <a:t>предпотока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66917" y="3316788"/>
            <a:ext cx="610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Перебор пар с использованием редукций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6917" y="4121039"/>
            <a:ext cx="7823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Разделяем </a:t>
            </a:r>
            <a:r>
              <a:rPr lang="ru-RU" dirty="0"/>
              <a:t>граф на несколько компонент </a:t>
            </a:r>
            <a:r>
              <a:rPr lang="ru-RU" dirty="0" smtClean="0"/>
              <a:t>связности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Стягиваем цепи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Обрабатываем мосты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Удаляем </a:t>
            </a:r>
            <a:r>
              <a:rPr lang="ru-RU" dirty="0"/>
              <a:t>висячие вершины 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Пользуемся алгоритмом перебора пар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15876" y="6188845"/>
            <a:ext cx="683339" cy="365125"/>
          </a:xfrm>
        </p:spPr>
        <p:txBody>
          <a:bodyPr/>
          <a:lstStyle/>
          <a:p>
            <a:fld id="{89B0CE1D-627E-4790-835F-60BF08D58C01}" type="slidenum">
              <a:rPr lang="ru-RU" sz="2000" smtClean="0">
                <a:solidFill>
                  <a:schemeClr val="bg1"/>
                </a:solidFill>
              </a:rPr>
              <a:t>11</a:t>
            </a:fld>
            <a:endParaRPr lang="ru-RU" sz="1050" dirty="0">
              <a:solidFill>
                <a:schemeClr val="bg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18882"/>
              </p:ext>
            </p:extLst>
          </p:nvPr>
        </p:nvGraphicFramePr>
        <p:xfrm>
          <a:off x="677331" y="1545576"/>
          <a:ext cx="9725197" cy="464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14">
                  <a:extLst>
                    <a:ext uri="{9D8B030D-6E8A-4147-A177-3AD203B41FA5}">
                      <a16:colId xmlns:a16="http://schemas.microsoft.com/office/drawing/2014/main" val="1038077798"/>
                    </a:ext>
                  </a:extLst>
                </a:gridCol>
                <a:gridCol w="1389314">
                  <a:extLst>
                    <a:ext uri="{9D8B030D-6E8A-4147-A177-3AD203B41FA5}">
                      <a16:colId xmlns:a16="http://schemas.microsoft.com/office/drawing/2014/main" val="3557375315"/>
                    </a:ext>
                  </a:extLst>
                </a:gridCol>
                <a:gridCol w="1389314">
                  <a:extLst>
                    <a:ext uri="{9D8B030D-6E8A-4147-A177-3AD203B41FA5}">
                      <a16:colId xmlns:a16="http://schemas.microsoft.com/office/drawing/2014/main" val="1285839739"/>
                    </a:ext>
                  </a:extLst>
                </a:gridCol>
                <a:gridCol w="1388452">
                  <a:extLst>
                    <a:ext uri="{9D8B030D-6E8A-4147-A177-3AD203B41FA5}">
                      <a16:colId xmlns:a16="http://schemas.microsoft.com/office/drawing/2014/main" val="1841711436"/>
                    </a:ext>
                  </a:extLst>
                </a:gridCol>
                <a:gridCol w="1390175">
                  <a:extLst>
                    <a:ext uri="{9D8B030D-6E8A-4147-A177-3AD203B41FA5}">
                      <a16:colId xmlns:a16="http://schemas.microsoft.com/office/drawing/2014/main" val="492762684"/>
                    </a:ext>
                  </a:extLst>
                </a:gridCol>
                <a:gridCol w="1389314">
                  <a:extLst>
                    <a:ext uri="{9D8B030D-6E8A-4147-A177-3AD203B41FA5}">
                      <a16:colId xmlns:a16="http://schemas.microsoft.com/office/drawing/2014/main" val="4089582727"/>
                    </a:ext>
                  </a:extLst>
                </a:gridCol>
                <a:gridCol w="1389314">
                  <a:extLst>
                    <a:ext uri="{9D8B030D-6E8A-4147-A177-3AD203B41FA5}">
                      <a16:colId xmlns:a16="http://schemas.microsoft.com/office/drawing/2014/main" val="195402918"/>
                    </a:ext>
                  </a:extLst>
                </a:gridCol>
              </a:tblGrid>
              <a:tr h="2113783"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 (в секундах)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Алг. </a:t>
                      </a:r>
                      <a:r>
                        <a:rPr lang="ru-RU" dirty="0" err="1" smtClean="0"/>
                        <a:t>Эдмондса</a:t>
                      </a:r>
                      <a:r>
                        <a:rPr lang="ru-RU" dirty="0" smtClean="0"/>
                        <a:t>-Карпа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Алг. </a:t>
                      </a:r>
                      <a:r>
                        <a:rPr lang="ru-RU" dirty="0" err="1" smtClean="0"/>
                        <a:t>Диница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Алг.</a:t>
                      </a:r>
                      <a:r>
                        <a:rPr lang="ru-RU" baseline="0" dirty="0" smtClean="0"/>
                        <a:t> проталкивания </a:t>
                      </a:r>
                      <a:r>
                        <a:rPr lang="ru-RU" baseline="0" dirty="0" err="1" smtClean="0"/>
                        <a:t>предпотока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Алг. </a:t>
                      </a:r>
                      <a:r>
                        <a:rPr lang="ru-RU" dirty="0" err="1" smtClean="0"/>
                        <a:t>Эдмондса</a:t>
                      </a:r>
                      <a:r>
                        <a:rPr lang="ru-RU" dirty="0" smtClean="0"/>
                        <a:t>-Карпа</a:t>
                      </a:r>
                    </a:p>
                    <a:p>
                      <a:r>
                        <a:rPr lang="ru-RU" dirty="0" smtClean="0"/>
                        <a:t>+ редукции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Алг. </a:t>
                      </a:r>
                      <a:r>
                        <a:rPr lang="ru-RU" dirty="0" err="1" smtClean="0"/>
                        <a:t>Диница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+</a:t>
                      </a:r>
                      <a:r>
                        <a:rPr lang="ru-RU" baseline="0" dirty="0" smtClean="0"/>
                        <a:t> редукции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Алг.</a:t>
                      </a:r>
                      <a:r>
                        <a:rPr lang="ru-RU" baseline="0" dirty="0" smtClean="0"/>
                        <a:t> проталкивания </a:t>
                      </a:r>
                      <a:r>
                        <a:rPr lang="ru-RU" baseline="0" dirty="0" err="1" smtClean="0"/>
                        <a:t>предпотока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+редукции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065799"/>
                  </a:ext>
                </a:extLst>
              </a:tr>
              <a:tr h="59217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(50,</a:t>
                      </a:r>
                      <a:r>
                        <a:rPr lang="ru-RU" baseline="0" dirty="0" smtClean="0"/>
                        <a:t> 55)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0,289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0,65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0,051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47119"/>
                  </a:ext>
                </a:extLst>
              </a:tr>
              <a:tr h="59217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(60,</a:t>
                      </a:r>
                      <a:r>
                        <a:rPr lang="ru-RU" baseline="0" dirty="0" smtClean="0"/>
                        <a:t> 80)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0,786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0,681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66716"/>
                  </a:ext>
                </a:extLst>
              </a:tr>
              <a:tr h="67256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(100, 120)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2,12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5,35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63,61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1,76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9,59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48507"/>
                  </a:ext>
                </a:extLst>
              </a:tr>
              <a:tr h="67256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(150, 190)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29,2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470,56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3,46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10,48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98,35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85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0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	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Алгоритм </a:t>
            </a:r>
            <a:r>
              <a:rPr lang="ru-RU" sz="2400" dirty="0" err="1" smtClean="0"/>
              <a:t>Эдмондса</a:t>
            </a:r>
            <a:r>
              <a:rPr lang="ru-RU" sz="2400" dirty="0" smtClean="0"/>
              <a:t>-Карпа показал себя лучше как в случае перебора пар, так и в случае </a:t>
            </a:r>
            <a:r>
              <a:rPr lang="ru-RU" sz="2400" dirty="0" smtClean="0"/>
              <a:t>перебора пар с использованием редукций</a:t>
            </a:r>
            <a:endParaRPr lang="ru-RU" sz="2400" dirty="0" smtClean="0"/>
          </a:p>
          <a:p>
            <a:r>
              <a:rPr lang="ru-RU" sz="2400" dirty="0" smtClean="0"/>
              <a:t>Редукции дают прирост в скорости даже на малых размерностях</a:t>
            </a:r>
          </a:p>
          <a:p>
            <a:r>
              <a:rPr lang="ru-RU" sz="2400" dirty="0" smtClean="0"/>
              <a:t>Прирост скорости от редукций увеличивается при увеличении размерности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9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направления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Решение задач поставленных в магистерской </a:t>
            </a:r>
            <a:r>
              <a:rPr lang="ru-RU" sz="2400" dirty="0" smtClean="0"/>
              <a:t>работе</a:t>
            </a:r>
            <a:endParaRPr lang="ru-RU" sz="2400" dirty="0"/>
          </a:p>
          <a:p>
            <a:r>
              <a:rPr lang="ru-RU" sz="2400" dirty="0" smtClean="0"/>
              <a:t>Поиск </a:t>
            </a:r>
            <a:r>
              <a:rPr lang="ru-RU" sz="2400" dirty="0"/>
              <a:t>и анализ новых методов </a:t>
            </a:r>
            <a:r>
              <a:rPr lang="ru-RU" sz="2400" dirty="0" smtClean="0"/>
              <a:t>редукций</a:t>
            </a:r>
            <a:endParaRPr lang="ru-RU" sz="2400" dirty="0"/>
          </a:p>
          <a:p>
            <a:r>
              <a:rPr lang="ru-RU" sz="2400" dirty="0" smtClean="0"/>
              <a:t>Усовершенствование </a:t>
            </a:r>
            <a:r>
              <a:rPr lang="ru-RU" sz="2400" dirty="0"/>
              <a:t>разработанных </a:t>
            </a:r>
            <a:r>
              <a:rPr lang="ru-RU" sz="2400" dirty="0" smtClean="0"/>
              <a:t>алгоритмов</a:t>
            </a:r>
          </a:p>
          <a:p>
            <a:r>
              <a:rPr lang="ru-RU" sz="2400" dirty="0" smtClean="0"/>
              <a:t>Реализация новых базовых алгоритмов</a:t>
            </a:r>
            <a:endParaRPr lang="ru-RU" sz="2400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15876" y="6188845"/>
            <a:ext cx="683339" cy="365125"/>
          </a:xfrm>
        </p:spPr>
        <p:txBody>
          <a:bodyPr/>
          <a:lstStyle/>
          <a:p>
            <a:r>
              <a:rPr lang="ru-RU" sz="2000" dirty="0" smtClean="0">
                <a:solidFill>
                  <a:schemeClr val="bg1"/>
                </a:solidFill>
              </a:rPr>
              <a:t>12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9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8000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15876" y="6188845"/>
            <a:ext cx="683339" cy="365125"/>
          </a:xfrm>
        </p:spPr>
        <p:txBody>
          <a:bodyPr/>
          <a:lstStyle/>
          <a:p>
            <a:r>
              <a:rPr lang="ru-RU" sz="2000" dirty="0" smtClean="0">
                <a:solidFill>
                  <a:schemeClr val="bg1"/>
                </a:solidFill>
              </a:rPr>
              <a:t>13</a:t>
            </a:r>
            <a:endParaRPr lang="ru-RU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0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r>
              <a:rPr lang="en-US" dirty="0" smtClean="0"/>
              <a:t> </a:t>
            </a:r>
            <a:r>
              <a:rPr lang="ru-RU" dirty="0" smtClean="0"/>
              <a:t>магистерской работы	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77013"/>
            <a:ext cx="3943350" cy="3095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75668" y="1930400"/>
                <a:ext cx="5203998" cy="418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ru-RU" sz="2400" dirty="0" smtClean="0"/>
                  <a:t>Неориентированный граф</a:t>
                </a:r>
              </a:p>
              <a:p>
                <a:endParaRPr lang="ru-RU" sz="2400" dirty="0" smtClean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ru-RU" sz="2400" dirty="0" smtClean="0"/>
                  <a:t>Заданы пропускные способности</a:t>
                </a:r>
              </a:p>
              <a:p>
                <a:endParaRPr lang="ru-RU" sz="2400" dirty="0" smtClean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ru-RU" sz="2400" dirty="0" smtClean="0"/>
                  <a:t>Рёбра присутствуют с вероятностью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400" dirty="0" smtClean="0"/>
              </a:p>
              <a:p>
                <a:endParaRPr lang="en-US" sz="2400" dirty="0" smtClean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ru-RU" sz="2400" dirty="0" smtClean="0"/>
                  <a:t>Найти математические ожидания величин максимальных потоков между всеми парами вершин</a:t>
                </a:r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668" y="1930400"/>
                <a:ext cx="5203998" cy="4184735"/>
              </a:xfrm>
              <a:prstGeom prst="rect">
                <a:avLst/>
              </a:prstGeom>
              <a:blipFill>
                <a:blip r:embed="rId3"/>
                <a:stretch>
                  <a:fillRect l="-1522" t="-1166" r="-1405" b="-23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25709" y="6179013"/>
            <a:ext cx="683339" cy="365125"/>
          </a:xfrm>
        </p:spPr>
        <p:txBody>
          <a:bodyPr/>
          <a:lstStyle/>
          <a:p>
            <a:r>
              <a:rPr lang="ru-RU" sz="2000" dirty="0" smtClean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57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курсовой работы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1494"/>
            <a:ext cx="3943350" cy="3095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5668" y="1930400"/>
            <a:ext cx="51043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/>
              <a:t>Неориентированный граф</a:t>
            </a:r>
          </a:p>
          <a:p>
            <a:endParaRPr lang="ru-RU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/>
              <a:t>Заданы пропускные способности</a:t>
            </a:r>
          </a:p>
          <a:p>
            <a:endParaRPr lang="ru-RU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/>
              <a:t>Найти величины максимальных потоков между всеми парами вершин</a:t>
            </a:r>
            <a:endParaRPr lang="ru-RU" sz="2400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25709" y="6179013"/>
            <a:ext cx="683339" cy="365125"/>
          </a:xfrm>
        </p:spPr>
        <p:txBody>
          <a:bodyPr/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Обозначения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3834"/>
            <a:ext cx="3559473" cy="113188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0568" y="1734968"/>
                <a:ext cx="4894866" cy="86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ru-RU" sz="2400" dirty="0" smtClean="0"/>
                  <a:t>Ребро между вершинами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 smtClean="0"/>
                  <a:t> 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b="0" dirty="0" smtClean="0"/>
                  <a:t> </a:t>
                </a:r>
              </a:p>
              <a:p>
                <a:r>
                  <a:rPr lang="ru-RU" sz="2400" b="0" dirty="0" smtClean="0"/>
                  <a:t>с пропускной способностью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568" y="1734968"/>
                <a:ext cx="4894866" cy="860748"/>
              </a:xfrm>
              <a:prstGeom prst="rect">
                <a:avLst/>
              </a:prstGeom>
              <a:blipFill>
                <a:blip r:embed="rId3"/>
                <a:stretch>
                  <a:fillRect l="-1868" t="-5674" b="-1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7334" y="3055768"/>
                <a:ext cx="8908100" cy="273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400" dirty="0" smtClean="0"/>
                  <a:t> - неориентированный граф со множеством вершин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 множеством рёбер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400" dirty="0" smtClean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400" dirty="0" smtClean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- </a:t>
                </a:r>
                <a:r>
                  <a:rPr lang="ru-RU" sz="2400" dirty="0" smtClean="0"/>
                  <a:t>пропускная способность ребра между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вершиной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ru-RU" sz="2400" dirty="0" smtClean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/>
                  <a:t> - </a:t>
                </a:r>
                <a:r>
                  <a:rPr lang="ru-RU" sz="2400" dirty="0" smtClean="0"/>
                  <a:t>величина максимального потока между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вершиной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055768"/>
                <a:ext cx="8908100" cy="2737160"/>
              </a:xfrm>
              <a:prstGeom prst="rect">
                <a:avLst/>
              </a:prstGeom>
              <a:blipFill>
                <a:blip r:embed="rId4"/>
                <a:stretch>
                  <a:fillRect l="-890" t="-1782" r="-1574" b="-40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25709" y="6179013"/>
            <a:ext cx="683339" cy="365125"/>
          </a:xfrm>
        </p:spPr>
        <p:txBody>
          <a:bodyPr/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Стандартные алгоритмы расчёта максимального потока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 smtClean="0"/>
                  <a:t>Были реализованы стандартные алгоритмы для расчёта максимального потока – 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000" dirty="0" smtClean="0"/>
                  <a:t>Алгоритм </a:t>
                </a:r>
                <a:r>
                  <a:rPr lang="ru-RU" sz="2000" dirty="0" err="1" smtClean="0"/>
                  <a:t>Эдмондса</a:t>
                </a:r>
                <a:r>
                  <a:rPr lang="ru-RU" sz="2000" dirty="0" smtClean="0"/>
                  <a:t>-Карпа (сложность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000" dirty="0" smtClean="0"/>
                  <a:t>Алгоритм </a:t>
                </a:r>
                <a:r>
                  <a:rPr lang="ru-RU" sz="2000" dirty="0" err="1" smtClean="0"/>
                  <a:t>Диница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(</a:t>
                </a:r>
                <a:r>
                  <a:rPr lang="ru-RU" sz="2000" dirty="0" smtClean="0"/>
                  <a:t>сложность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/>
                  <a:t>)</a:t>
                </a:r>
                <a:endParaRPr lang="ru-RU" sz="2000" dirty="0" smtClean="0"/>
              </a:p>
              <a:p>
                <a:pPr>
                  <a:buFont typeface="+mj-lt"/>
                  <a:buAutoNum type="arabicPeriod"/>
                </a:pPr>
                <a:r>
                  <a:rPr lang="ru-RU" sz="2000" dirty="0" smtClean="0"/>
                  <a:t>Алгоритм проталкивания </a:t>
                </a:r>
                <a:r>
                  <a:rPr lang="ru-RU" sz="2000" dirty="0" err="1" smtClean="0"/>
                  <a:t>предпотока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(сложность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9"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25709" y="6179013"/>
            <a:ext cx="683339" cy="365125"/>
          </a:xfrm>
        </p:spPr>
        <p:txBody>
          <a:bodyPr/>
          <a:lstStyle/>
          <a:p>
            <a:r>
              <a:rPr lang="ru-RU" sz="2000" dirty="0" smtClean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186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редукций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0154"/>
            <a:ext cx="3343275" cy="18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1918611"/>
            <a:ext cx="5614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Разделение на компоненты связности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75503" y="2960456"/>
                <a:ext cx="5234125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∈{3,4,5}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503" y="2960456"/>
                <a:ext cx="5234125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25709" y="6179013"/>
            <a:ext cx="683339" cy="365125"/>
          </a:xfrm>
        </p:spPr>
        <p:txBody>
          <a:bodyPr/>
          <a:lstStyle/>
          <a:p>
            <a:r>
              <a:rPr lang="ru-RU" sz="2000" dirty="0" smtClean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224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/>
              <a:t>Методы редукций</a:t>
            </a:r>
            <a:endParaRPr lang="ru-RU" dirty="0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8816805" y="622392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CE1D-627E-4790-835F-60BF08D58C01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77334" y="1468735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Стягивание цепей</a:t>
            </a:r>
            <a:endParaRPr lang="ru-RU" sz="2400" dirty="0"/>
          </a:p>
        </p:txBody>
      </p:sp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25709" y="6179013"/>
            <a:ext cx="683339" cy="365125"/>
          </a:xfrm>
        </p:spPr>
        <p:txBody>
          <a:bodyPr/>
          <a:lstStyle/>
          <a:p>
            <a:r>
              <a:rPr lang="ru-RU" sz="2000" dirty="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333" y="4383216"/>
            <a:ext cx="8596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Обе пары не находятся в цепи</a:t>
            </a:r>
            <a:endParaRPr lang="en-US" dirty="0" smtClean="0"/>
          </a:p>
          <a:p>
            <a:r>
              <a:rPr lang="ru-RU" dirty="0" smtClean="0"/>
              <a:t>	</a:t>
            </a:r>
          </a:p>
          <a:p>
            <a:r>
              <a:rPr lang="ru-RU" dirty="0" smtClean="0"/>
              <a:t>2.  Одна вершина находится в цепи, другая нет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r>
              <a:rPr lang="ru-RU" dirty="0" smtClean="0"/>
              <a:t>3.  Обе вершины находятся в цепи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081985"/>
            <a:ext cx="2922563" cy="230102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76" y="1930400"/>
            <a:ext cx="3911519" cy="25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редукций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699567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Обработка мостов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7334" y="3920342"/>
                <a:ext cx="8044190" cy="2330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dirty="0" smtClean="0"/>
                  <a:t>Обе вершины лежат в одной компоненте</a:t>
                </a:r>
              </a:p>
              <a:p>
                <a:endParaRPr lang="en-US" dirty="0" smtClean="0"/>
              </a:p>
              <a:p>
                <a:r>
                  <a:rPr lang="ru-RU" dirty="0" smtClean="0"/>
                  <a:t>Величина максимального потока равна величине максимального потока,</a:t>
                </a:r>
              </a:p>
              <a:p>
                <a:r>
                  <a:rPr lang="ru-RU" dirty="0" smtClean="0"/>
                  <a:t> посчитанного в этой компоненте</a:t>
                </a:r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endParaRPr lang="ru-RU" dirty="0" smtClean="0"/>
              </a:p>
              <a:p>
                <a:pPr marL="342900" indent="-342900">
                  <a:buAutoNum type="arabicPeriod" startAt="2"/>
                </a:pPr>
                <a:r>
                  <a:rPr lang="ru-RU" dirty="0" smtClean="0"/>
                  <a:t>Вершины лежат в разных компонентах</a:t>
                </a:r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920342"/>
                <a:ext cx="8044190" cy="2330638"/>
              </a:xfrm>
              <a:prstGeom prst="rect">
                <a:avLst/>
              </a:prstGeom>
              <a:blipFill>
                <a:blip r:embed="rId2"/>
                <a:stretch>
                  <a:fillRect l="-606" t="-1571" b="-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3"/>
          <p:cNvSpPr txBox="1">
            <a:spLocks/>
          </p:cNvSpPr>
          <p:nvPr/>
        </p:nvSpPr>
        <p:spPr>
          <a:xfrm>
            <a:off x="11225709" y="617901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09" y="1699566"/>
            <a:ext cx="3650060" cy="19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редукций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468735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Обработка висячих вершин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8553"/>
            <a:ext cx="3602266" cy="3013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38916" y="2164177"/>
                <a:ext cx="4483510" cy="3052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dirty="0" smtClean="0"/>
                  <a:t>Обе вершины не висячие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dirty="0" smtClean="0"/>
              </a:p>
              <a:p>
                <a:r>
                  <a:rPr lang="ru-RU" dirty="0" smtClean="0"/>
                  <a:t>Величина максимального потока равна вел</a:t>
                </a:r>
                <a:r>
                  <a:rPr lang="ru-RU" dirty="0"/>
                  <a:t>и</a:t>
                </a:r>
                <a:r>
                  <a:rPr lang="ru-RU" dirty="0" smtClean="0"/>
                  <a:t>чине максимального потока в графе с удалённой висячей вершиной</a:t>
                </a:r>
              </a:p>
              <a:p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  <a:p>
                <a:pPr marL="342900" indent="-342900">
                  <a:buAutoNum type="arabicPeriod" startAt="2"/>
                </a:pPr>
                <a:r>
                  <a:rPr lang="ru-RU" dirty="0" smtClean="0"/>
                  <a:t>Одна вершина висячая, другая нет</a:t>
                </a:r>
              </a:p>
              <a:p>
                <a:pPr marL="342900" indent="-342900">
                  <a:buAutoNum type="arabicPeriod" startAt="2"/>
                </a:pP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/>
                          </m:eqAr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16" y="2164177"/>
                <a:ext cx="4483510" cy="3052823"/>
              </a:xfrm>
              <a:prstGeom prst="rect">
                <a:avLst/>
              </a:prstGeom>
              <a:blipFill>
                <a:blip r:embed="rId3"/>
                <a:stretch>
                  <a:fillRect l="-1224" t="-1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3"/>
          <p:cNvSpPr txBox="1">
            <a:spLocks/>
          </p:cNvSpPr>
          <p:nvPr/>
        </p:nvSpPr>
        <p:spPr>
          <a:xfrm>
            <a:off x="11225709" y="617901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516</TotalTime>
  <Words>339</Words>
  <Application>Microsoft Office PowerPoint</Application>
  <PresentationFormat>Широкоэкранный</PresentationFormat>
  <Paragraphs>135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Trebuchet MS</vt:lpstr>
      <vt:lpstr>Wingdings</vt:lpstr>
      <vt:lpstr>Wingdings 3</vt:lpstr>
      <vt:lpstr>Аспект</vt:lpstr>
      <vt:lpstr>Расчёт и оптимизация потоков в ненадёжных сетях</vt:lpstr>
      <vt:lpstr>Постановка задачи магистерской работы </vt:lpstr>
      <vt:lpstr>Постановка задачи курсовой работы</vt:lpstr>
      <vt:lpstr>Обозначения</vt:lpstr>
      <vt:lpstr>Стандартные алгоритмы расчёта максимального потока</vt:lpstr>
      <vt:lpstr>Методы редукций</vt:lpstr>
      <vt:lpstr>Презентация PowerPoint</vt:lpstr>
      <vt:lpstr>Методы редукций</vt:lpstr>
      <vt:lpstr>Методы редукций</vt:lpstr>
      <vt:lpstr>Алгоритмы</vt:lpstr>
      <vt:lpstr>Результаты</vt:lpstr>
      <vt:lpstr>Выводы  </vt:lpstr>
      <vt:lpstr>Дальнейшие направления</vt:lpstr>
      <vt:lpstr>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Расчёт и оптимизация потоков в ненадёжных сетях</dc:title>
  <dc:creator>Вячеслав Мистюрин</dc:creator>
  <cp:lastModifiedBy>Вячеслав Мистюрин</cp:lastModifiedBy>
  <cp:revision>26</cp:revision>
  <dcterms:created xsi:type="dcterms:W3CDTF">2018-05-17T08:36:54Z</dcterms:created>
  <dcterms:modified xsi:type="dcterms:W3CDTF">2018-05-18T07:04:27Z</dcterms:modified>
</cp:coreProperties>
</file>