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8" r:id="rId9"/>
    <p:sldId id="261" r:id="rId10"/>
    <p:sldId id="264" r:id="rId11"/>
    <p:sldId id="265" r:id="rId12"/>
    <p:sldId id="266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C97E7-5C06-4381-9FDF-69540A6DAB89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B934F-C523-4E75-86D7-33A987B5C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5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B934F-C523-4E75-86D7-33A987B5C94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71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B934F-C523-4E75-86D7-33A987B5C94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48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609F-C212-427F-8694-481429684EC5}" type="datetime1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8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AD1D-5F54-4D00-883E-B4A042D47F16}" type="datetime1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71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B1C2-768F-41AB-AFD9-288C35686EAB}" type="datetime1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6324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9AD0-1EC6-44A7-9488-6689B37E44C1}" type="datetime1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327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E4BD-7FFD-4909-82E7-060877C1F088}" type="datetime1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7501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582C-EF94-4F6A-AC1D-E4433B476F3B}" type="datetime1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706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52C1-6FC6-441E-97A2-54D17E816782}" type="datetime1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488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DD12-0F40-434D-933E-D85003217705}" type="datetime1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64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BBEF-2929-4CC9-8A19-A78CE98EF047}" type="datetime1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86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85F7-421A-4E32-BD21-CB0BF5EA1131}" type="datetime1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71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595F-D1CD-4792-AB9C-D79197B138E2}" type="datetime1">
              <a:rPr lang="ru-RU" smtClean="0"/>
              <a:t>06.06.2017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52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F4FA-9186-403C-9262-E6191C772EEF}" type="datetime1">
              <a:rPr lang="ru-RU" smtClean="0"/>
              <a:t>06.06.2017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26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242C-537B-4F8E-ACFD-231A54556535}" type="datetime1">
              <a:rPr lang="ru-RU" smtClean="0"/>
              <a:t>06.06.2017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20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179C-8293-4415-A9A6-39A66E217FB6}" type="datetime1">
              <a:rPr lang="ru-RU" smtClean="0"/>
              <a:t>06.06.2017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88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F672-AC71-4327-A378-1CA7CCD490AD}" type="datetime1">
              <a:rPr lang="ru-RU" smtClean="0"/>
              <a:t>06.06.2017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91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9BE3-E6ED-449D-9EDB-F4FDD5DAF505}" type="datetime1">
              <a:rPr lang="ru-RU" smtClean="0"/>
              <a:t>06.06.2017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2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E46E-DCE1-4E80-A7C4-2AA6E1912E70}" type="datetime1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E48ECF-1503-4CB0-B497-E7D667DED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22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621916"/>
            <a:ext cx="7766936" cy="1646302"/>
          </a:xfrm>
        </p:spPr>
        <p:txBody>
          <a:bodyPr/>
          <a:lstStyle/>
          <a:p>
            <a:r>
              <a:rPr lang="ru-RU" sz="2800" b="1" dirty="0"/>
              <a:t>Исследование алгоритмов расчёта и оценивания показателей структурной надежности сенсорных сетей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2268219"/>
            <a:ext cx="7766936" cy="287951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Мистюрин Вячеслав Владимирович</a:t>
            </a:r>
          </a:p>
          <a:p>
            <a:r>
              <a:rPr lang="ru-RU" sz="2000" dirty="0" smtClean="0"/>
              <a:t>Научный руководитель – д. т. н. Родионов Алексей Сергеевич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130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70000"/>
                <a:ext cx="8954346" cy="5130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Получить_индекс(Граф)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ru-RU" dirty="0" smtClean="0"/>
                  <a:t>Если целевые вершины не связаны, то вернуть 0</a:t>
                </a:r>
                <a:r>
                  <a:rPr lang="en-US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ru-RU" dirty="0" smtClean="0"/>
                  <a:t>Применить методы редукции</a:t>
                </a:r>
                <a:r>
                  <a:rPr lang="en-US" dirty="0" smtClean="0"/>
                  <a:t>;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ru-RU" dirty="0" smtClean="0"/>
                  <a:t>Если граф допускает непосредственный расчёт, то рассчитать и вернуть</a:t>
                </a:r>
                <a:r>
                  <a:rPr lang="en-US" dirty="0" smtClean="0"/>
                  <a:t>;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	Выбрать разрешающую вершину </a:t>
                </a:r>
                <a:r>
                  <a:rPr lang="en-US" dirty="0" smtClean="0"/>
                  <a:t>(v);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ru-RU" dirty="0" smtClean="0"/>
                  <a:t>Получить индекс из подграфа (Граф</a:t>
                </a:r>
                <a:r>
                  <a:rPr lang="en-US" dirty="0" smtClean="0"/>
                  <a:t> </a:t>
                </a:r>
                <a:r>
                  <a:rPr lang="ru-RU" dirty="0" smtClean="0"/>
                  <a:t>с удалённой вершиной </a:t>
                </a:r>
                <a:r>
                  <a:rPr lang="en-US" dirty="0" smtClean="0"/>
                  <a:t>v</a:t>
                </a:r>
                <a:r>
                  <a:rPr lang="ru-RU" dirty="0" smtClean="0"/>
                  <a:t>, обработанные вершины,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получено по ветке разрушения)</a:t>
                </a:r>
                <a:r>
                  <a:rPr lang="en-US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ru-RU" dirty="0" smtClean="0"/>
                  <a:t>Получить </a:t>
                </a:r>
                <a:r>
                  <a:rPr lang="ru-RU" dirty="0"/>
                  <a:t>индекс из </a:t>
                </a:r>
                <a:r>
                  <a:rPr lang="ru-RU" dirty="0" smtClean="0"/>
                  <a:t>подграфа (</a:t>
                </a:r>
                <a:r>
                  <a:rPr lang="ru-RU" dirty="0"/>
                  <a:t>Граф</a:t>
                </a:r>
                <a:r>
                  <a:rPr lang="en-US" dirty="0"/>
                  <a:t> </a:t>
                </a:r>
                <a:r>
                  <a:rPr lang="ru-RU" dirty="0"/>
                  <a:t>с </a:t>
                </a:r>
                <a:r>
                  <a:rPr lang="ru-RU" dirty="0" err="1" smtClean="0"/>
                  <a:t>онадёженной</a:t>
                </a:r>
                <a:r>
                  <a:rPr lang="ru-RU" dirty="0" smtClean="0"/>
                  <a:t> </a:t>
                </a:r>
                <a:r>
                  <a:rPr lang="ru-RU" dirty="0"/>
                  <a:t>вершиной </a:t>
                </a:r>
                <a:r>
                  <a:rPr lang="en-US" dirty="0"/>
                  <a:t>v</a:t>
                </a:r>
                <a:r>
                  <a:rPr lang="ru-RU" dirty="0"/>
                  <a:t>, обработанные вершины,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ru-RU" dirty="0"/>
                  <a:t> получено по ветке </a:t>
                </a:r>
                <a:r>
                  <a:rPr lang="ru-RU" dirty="0" err="1" smtClean="0"/>
                  <a:t>онадёживания</a:t>
                </a:r>
                <a:r>
                  <a:rPr lang="ru-RU" dirty="0" smtClean="0"/>
                  <a:t>)</a:t>
                </a:r>
                <a:r>
                  <a:rPr lang="en-US" dirty="0" smtClean="0"/>
                  <a:t>;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70000"/>
                <a:ext cx="8954346" cy="5130800"/>
              </a:xfrm>
              <a:blipFill>
                <a:blip r:embed="rId2"/>
                <a:stretch>
                  <a:fillRect l="-545" t="-7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z="16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</a:t>
            </a:fld>
            <a:endParaRPr lang="ru-RU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	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70000"/>
                <a:ext cx="8965430" cy="53432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600" dirty="0" smtClean="0"/>
                  <a:t>Получить индекс из подграфа(граф, обработанные вершины, вероятность, ветка по которой пришли)</a:t>
                </a:r>
              </a:p>
              <a:p>
                <a:pPr marL="0" indent="0">
                  <a:buNone/>
                </a:pPr>
                <a:r>
                  <a:rPr lang="ru-RU" sz="1600" dirty="0"/>
                  <a:t>	</a:t>
                </a:r>
                <a:r>
                  <a:rPr lang="ru-RU" sz="1600" dirty="0" smtClean="0"/>
                  <a:t> Если получили по ветке разрушения</a:t>
                </a:r>
                <a:r>
                  <a:rPr lang="en-US" sz="1600" dirty="0" smtClean="0"/>
                  <a:t>:</a:t>
                </a:r>
                <a:endParaRPr lang="ru-RU" sz="1600" dirty="0" smtClean="0"/>
              </a:p>
              <a:p>
                <a:pPr marL="0" indent="0">
                  <a:buNone/>
                </a:pPr>
                <a:r>
                  <a:rPr lang="ru-RU" sz="1600" dirty="0"/>
                  <a:t>	</a:t>
                </a:r>
                <a:r>
                  <a:rPr lang="ru-RU" sz="1600" dirty="0" smtClean="0"/>
                  <a:t>	Если целевые вершины не связаны, то отдать сумматору пару </a:t>
                </a:r>
                <a:r>
                  <a:rPr lang="en-US" sz="1600" dirty="0" smtClean="0"/>
                  <a:t>(</a:t>
                </a:r>
                <a:r>
                  <a:rPr lang="ru-RU" sz="1600" dirty="0" smtClean="0"/>
                  <a:t>вероятность, 0)</a:t>
                </a:r>
                <a:r>
                  <a:rPr lang="en-US" sz="1600" dirty="0" smtClean="0"/>
                  <a:t>;</a:t>
                </a:r>
                <a:endParaRPr lang="ru-RU" sz="1600" dirty="0" smtClean="0"/>
              </a:p>
              <a:p>
                <a:pPr marL="0" indent="0">
                  <a:buNone/>
                </a:pPr>
                <a:r>
                  <a:rPr lang="ru-RU" sz="1600" dirty="0"/>
                  <a:t>	</a:t>
                </a:r>
                <a:r>
                  <a:rPr lang="en-US" sz="1600" dirty="0"/>
                  <a:t>	</a:t>
                </a:r>
                <a:r>
                  <a:rPr lang="ru-RU" sz="1600" dirty="0" smtClean="0"/>
                  <a:t>Убрать лишние компоненты связности(если есть)</a:t>
                </a:r>
                <a:r>
                  <a:rPr lang="en-US" sz="1600" dirty="0" smtClean="0"/>
                  <a:t>;</a:t>
                </a:r>
              </a:p>
              <a:p>
                <a:pPr marL="0" indent="0">
                  <a:buNone/>
                </a:pPr>
                <a:r>
                  <a:rPr lang="ru-RU" sz="1600" dirty="0" smtClean="0"/>
                  <a:t>	Если получили по ветке </a:t>
                </a:r>
                <a:r>
                  <a:rPr lang="ru-RU" sz="1600" dirty="0" err="1" smtClean="0"/>
                  <a:t>онадёживания</a:t>
                </a:r>
                <a:r>
                  <a:rPr lang="en-US" sz="16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ru-RU" sz="1600" dirty="0" smtClean="0"/>
                  <a:t>Осмотреть окрестность </a:t>
                </a:r>
                <a:r>
                  <a:rPr lang="ru-RU" sz="1600" dirty="0" err="1" smtClean="0"/>
                  <a:t>онадёженной</a:t>
                </a:r>
                <a:r>
                  <a:rPr lang="ru-RU" sz="1600" dirty="0" smtClean="0"/>
                  <a:t> вершины и если найдутся вершины, имеющие вероятность присутствия 1, то стянуть их</a:t>
                </a:r>
                <a:r>
                  <a:rPr lang="en-US" sz="1600" dirty="0" smtClean="0"/>
                  <a:t>;</a:t>
                </a:r>
                <a:endParaRPr lang="ru-RU" sz="1600" dirty="0" smtClean="0"/>
              </a:p>
              <a:p>
                <a:pPr marL="0" indent="0">
                  <a:buNone/>
                </a:pPr>
                <a:r>
                  <a:rPr lang="ru-RU" sz="1600" dirty="0"/>
                  <a:t>	</a:t>
                </a:r>
                <a:r>
                  <a:rPr lang="ru-RU" sz="1600" dirty="0" smtClean="0"/>
                  <a:t>Обработать висячие вершины</a:t>
                </a:r>
                <a:r>
                  <a:rPr lang="en-US" sz="16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ru-RU" sz="1600" dirty="0" smtClean="0"/>
                  <a:t>Найти </a:t>
                </a:r>
                <a:r>
                  <a:rPr lang="ru-RU" sz="1600" dirty="0"/>
                  <a:t>и стянуть цепи</a:t>
                </a:r>
                <a:r>
                  <a:rPr lang="en-US" sz="1600" dirty="0" smtClean="0"/>
                  <a:t>;</a:t>
                </a:r>
                <a:endParaRPr lang="ru-RU" sz="1600" dirty="0" smtClean="0"/>
              </a:p>
              <a:p>
                <a:pPr marL="0" indent="0">
                  <a:buNone/>
                </a:pPr>
                <a:r>
                  <a:rPr lang="ru-RU" sz="1600" dirty="0"/>
                  <a:t>	</a:t>
                </a:r>
                <a:r>
                  <a:rPr lang="ru-RU" sz="1600" dirty="0" smtClean="0"/>
                  <a:t>Если граф допускает непосредственный расчёт, то отдать сумматору пару(вероятность, рассчитанное значение)</a:t>
                </a:r>
                <a:r>
                  <a:rPr lang="en-US" sz="16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ru-RU" sz="1600" dirty="0" smtClean="0"/>
                  <a:t>Получить </a:t>
                </a:r>
                <a:r>
                  <a:rPr lang="ru-RU" sz="1600" dirty="0"/>
                  <a:t>индекс из подграфа(Граф</a:t>
                </a:r>
                <a:r>
                  <a:rPr lang="en-US" sz="1600" dirty="0"/>
                  <a:t> </a:t>
                </a:r>
                <a:r>
                  <a:rPr lang="ru-RU" sz="1600" dirty="0"/>
                  <a:t>с удалённой вершиной </a:t>
                </a:r>
                <a:r>
                  <a:rPr lang="en-US" sz="1600" dirty="0"/>
                  <a:t>v</a:t>
                </a:r>
                <a:r>
                  <a:rPr lang="ru-RU" sz="1600" dirty="0"/>
                  <a:t>, обработанные вершины,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1−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ru-RU" sz="1600" dirty="0"/>
                  <a:t> получено по ветке </a:t>
                </a:r>
                <a:r>
                  <a:rPr lang="ru-RU" sz="1600" dirty="0" smtClean="0"/>
                  <a:t>разрушения)</a:t>
                </a:r>
                <a:r>
                  <a:rPr lang="en-US" sz="1600" dirty="0" smtClean="0"/>
                  <a:t>;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ru-RU" sz="1600" dirty="0" smtClean="0"/>
                  <a:t>Получить </a:t>
                </a:r>
                <a:r>
                  <a:rPr lang="ru-RU" sz="1600" dirty="0"/>
                  <a:t>индекс из подграфа(Граф</a:t>
                </a:r>
                <a:r>
                  <a:rPr lang="en-US" sz="1600" dirty="0"/>
                  <a:t> </a:t>
                </a:r>
                <a:r>
                  <a:rPr lang="ru-RU" sz="1600" dirty="0"/>
                  <a:t>с </a:t>
                </a:r>
                <a:r>
                  <a:rPr lang="ru-RU" sz="1600" dirty="0" err="1"/>
                  <a:t>онадёженной</a:t>
                </a:r>
                <a:r>
                  <a:rPr lang="ru-RU" sz="1600" dirty="0"/>
                  <a:t> вершиной </a:t>
                </a:r>
                <a:r>
                  <a:rPr lang="en-US" sz="1600" dirty="0"/>
                  <a:t>v</a:t>
                </a:r>
                <a:r>
                  <a:rPr lang="ru-RU" sz="1600" dirty="0"/>
                  <a:t>, обработанные вершины,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ru-RU" sz="1600" dirty="0"/>
                  <a:t> получено по ветке </a:t>
                </a:r>
                <a:r>
                  <a:rPr lang="ru-RU" sz="1600" dirty="0" err="1"/>
                  <a:t>онадёживания</a:t>
                </a:r>
                <a:r>
                  <a:rPr lang="ru-RU" sz="1600" dirty="0" smtClean="0"/>
                  <a:t>)</a:t>
                </a:r>
                <a:r>
                  <a:rPr lang="en-US" sz="1600" dirty="0" smtClean="0"/>
                  <a:t>;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70000"/>
                <a:ext cx="8965430" cy="5343236"/>
              </a:xfrm>
              <a:blipFill>
                <a:blip r:embed="rId2"/>
                <a:stretch>
                  <a:fillRect l="-340" t="-4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90663" y="6248111"/>
            <a:ext cx="683339" cy="365125"/>
          </a:xfrm>
        </p:spPr>
        <p:txBody>
          <a:bodyPr/>
          <a:lstStyle/>
          <a:p>
            <a:fld id="{24E48ECF-1503-4CB0-B497-E7D667DEDB03}" type="slidenum">
              <a:rPr lang="ru-RU" sz="1600" smtClean="0"/>
              <a:t>11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3225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расчётов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623588"/>
              </p:ext>
            </p:extLst>
          </p:nvPr>
        </p:nvGraphicFramePr>
        <p:xfrm>
          <a:off x="677334" y="1686560"/>
          <a:ext cx="9168630" cy="3892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952">
                  <a:extLst>
                    <a:ext uri="{9D8B030D-6E8A-4147-A177-3AD203B41FA5}">
                      <a16:colId xmlns:a16="http://schemas.microsoft.com/office/drawing/2014/main" val="2152130127"/>
                    </a:ext>
                  </a:extLst>
                </a:gridCol>
                <a:gridCol w="3048952">
                  <a:extLst>
                    <a:ext uri="{9D8B030D-6E8A-4147-A177-3AD203B41FA5}">
                      <a16:colId xmlns:a16="http://schemas.microsoft.com/office/drawing/2014/main" val="661620787"/>
                    </a:ext>
                  </a:extLst>
                </a:gridCol>
                <a:gridCol w="3070726">
                  <a:extLst>
                    <a:ext uri="{9D8B030D-6E8A-4147-A177-3AD203B41FA5}">
                      <a16:colId xmlns:a16="http://schemas.microsoft.com/office/drawing/2014/main" val="2113148318"/>
                    </a:ext>
                  </a:extLst>
                </a:gridCol>
              </a:tblGrid>
              <a:tr h="2076196">
                <a:tc>
                  <a:txBody>
                    <a:bodyPr/>
                    <a:lstStyle/>
                    <a:p>
                      <a:r>
                        <a:rPr lang="ru-RU" dirty="0" smtClean="0"/>
                        <a:t>20 случайно</a:t>
                      </a:r>
                      <a:r>
                        <a:rPr lang="ru-RU" baseline="0" dirty="0" smtClean="0"/>
                        <a:t> сгенерированных графов с указанным числом вершин и рёбер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Среднее</a:t>
                      </a:r>
                      <a:r>
                        <a:rPr lang="ru-RU" baseline="0" dirty="0" smtClean="0"/>
                        <a:t> арифметическое с помощью предложенного алгоритма </a:t>
                      </a:r>
                    </a:p>
                    <a:p>
                      <a:r>
                        <a:rPr lang="ru-RU" baseline="0" dirty="0" smtClean="0"/>
                        <a:t>(время в секундах)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Среднее арифметическое</a:t>
                      </a:r>
                      <a:r>
                        <a:rPr lang="ru-RU" baseline="0" dirty="0" smtClean="0"/>
                        <a:t> с помощью простой факторизации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(время в секундах)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794567"/>
                  </a:ext>
                </a:extLst>
              </a:tr>
              <a:tr h="443164">
                <a:tc>
                  <a:txBody>
                    <a:bodyPr/>
                    <a:lstStyle/>
                    <a:p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20</a:t>
                      </a:r>
                      <a:r>
                        <a:rPr lang="ru-RU" dirty="0" smtClean="0"/>
                        <a:t>, 35)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0,026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21061"/>
                  </a:ext>
                </a:extLst>
              </a:tr>
              <a:tr h="443164">
                <a:tc>
                  <a:txBody>
                    <a:bodyPr/>
                    <a:lstStyle/>
                    <a:p>
                      <a:r>
                        <a:rPr lang="ru-RU" dirty="0" smtClean="0"/>
                        <a:t>(2</a:t>
                      </a:r>
                      <a:r>
                        <a:rPr lang="en-US" dirty="0" smtClean="0"/>
                        <a:t>5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45</a:t>
                      </a:r>
                      <a:r>
                        <a:rPr lang="ru-RU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0,034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0,128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19045"/>
                  </a:ext>
                </a:extLst>
              </a:tr>
              <a:tr h="505949">
                <a:tc>
                  <a:txBody>
                    <a:bodyPr/>
                    <a:lstStyle/>
                    <a:p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30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6</a:t>
                      </a:r>
                      <a:r>
                        <a:rPr lang="ru-RU" baseline="0" dirty="0" smtClean="0"/>
                        <a:t>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58,4</a:t>
                      </a:r>
                      <a:endParaRPr lang="ru-RU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451514"/>
                  </a:ext>
                </a:extLst>
              </a:tr>
              <a:tr h="423731">
                <a:tc>
                  <a:txBody>
                    <a:bodyPr/>
                    <a:lstStyle/>
                    <a:p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32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70</a:t>
                      </a:r>
                      <a:r>
                        <a:rPr lang="ru-RU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279,15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74262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z="1600" smtClean="0"/>
              <a:t>12</a:t>
            </a:fld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1587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Дальнейшие направления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и исследование методов выбора разрешающей вершины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Поиск других видов графов, допускающих непосредственный расчёт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Исследование вариаций алгоритма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Исследование применения метода </a:t>
            </a:r>
            <a:r>
              <a:rPr lang="ru-RU" dirty="0" err="1" smtClean="0"/>
              <a:t>Чена</a:t>
            </a:r>
            <a:r>
              <a:rPr lang="ru-RU" dirty="0" smtClean="0"/>
              <a:t>-Ли к данному показателю </a:t>
            </a:r>
            <a:r>
              <a:rPr lang="ru-RU" dirty="0" smtClean="0"/>
              <a:t>надёжности.</a:t>
            </a:r>
          </a:p>
          <a:p>
            <a:r>
              <a:rPr lang="ru-RU" dirty="0" smtClean="0"/>
              <a:t>Построение </a:t>
            </a:r>
            <a:r>
              <a:rPr lang="ru-RU" dirty="0" smtClean="0"/>
              <a:t>имитационной модели.</a:t>
            </a:r>
          </a:p>
          <a:p>
            <a:r>
              <a:rPr lang="ru-RU" dirty="0" smtClean="0"/>
              <a:t>Улучшение </a:t>
            </a:r>
            <a:r>
              <a:rPr lang="ru-RU" dirty="0" smtClean="0"/>
              <a:t>методов сравнения различных алгоритмов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z="1600" smtClean="0"/>
              <a:t>13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2368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z="1600" smtClean="0"/>
              <a:t>14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1004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с разным количеством рёбер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z="1400" smtClean="0"/>
              <a:t>15</a:t>
            </a:fld>
            <a:endParaRPr lang="ru-RU" sz="1400" dirty="0"/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916529"/>
              </p:ext>
            </p:extLst>
          </p:nvPr>
        </p:nvGraphicFramePr>
        <p:xfrm>
          <a:off x="677334" y="2149158"/>
          <a:ext cx="9168630" cy="3892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952">
                  <a:extLst>
                    <a:ext uri="{9D8B030D-6E8A-4147-A177-3AD203B41FA5}">
                      <a16:colId xmlns:a16="http://schemas.microsoft.com/office/drawing/2014/main" val="2152130127"/>
                    </a:ext>
                  </a:extLst>
                </a:gridCol>
                <a:gridCol w="3048952">
                  <a:extLst>
                    <a:ext uri="{9D8B030D-6E8A-4147-A177-3AD203B41FA5}">
                      <a16:colId xmlns:a16="http://schemas.microsoft.com/office/drawing/2014/main" val="661620787"/>
                    </a:ext>
                  </a:extLst>
                </a:gridCol>
                <a:gridCol w="3070726">
                  <a:extLst>
                    <a:ext uri="{9D8B030D-6E8A-4147-A177-3AD203B41FA5}">
                      <a16:colId xmlns:a16="http://schemas.microsoft.com/office/drawing/2014/main" val="2113148318"/>
                    </a:ext>
                  </a:extLst>
                </a:gridCol>
              </a:tblGrid>
              <a:tr h="2076196">
                <a:tc>
                  <a:txBody>
                    <a:bodyPr/>
                    <a:lstStyle/>
                    <a:p>
                      <a:r>
                        <a:rPr lang="ru-RU" dirty="0" smtClean="0"/>
                        <a:t>20 случайно</a:t>
                      </a:r>
                      <a:r>
                        <a:rPr lang="ru-RU" baseline="0" dirty="0" smtClean="0"/>
                        <a:t> сгенерированных графов с указанным числом вершин и рёбер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Среднее</a:t>
                      </a:r>
                      <a:r>
                        <a:rPr lang="ru-RU" baseline="0" dirty="0" smtClean="0"/>
                        <a:t> арифметическое с помощью предложенного алгоритма </a:t>
                      </a:r>
                    </a:p>
                    <a:p>
                      <a:r>
                        <a:rPr lang="ru-RU" baseline="0" dirty="0" smtClean="0"/>
                        <a:t>(время в секундах)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Среднее арифметическое</a:t>
                      </a:r>
                      <a:r>
                        <a:rPr lang="ru-RU" baseline="0" dirty="0" smtClean="0"/>
                        <a:t> с помощью простой факторизации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(время в секундах)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794567"/>
                  </a:ext>
                </a:extLst>
              </a:tr>
              <a:tr h="443164">
                <a:tc>
                  <a:txBody>
                    <a:bodyPr/>
                    <a:lstStyle/>
                    <a:p>
                      <a:r>
                        <a:rPr lang="ru-RU" dirty="0" smtClean="0"/>
                        <a:t>(30, 50)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151,35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21061"/>
                  </a:ext>
                </a:extLst>
              </a:tr>
              <a:tr h="443164">
                <a:tc>
                  <a:txBody>
                    <a:bodyPr/>
                    <a:lstStyle/>
                    <a:p>
                      <a:r>
                        <a:rPr lang="ru-RU" dirty="0" smtClean="0"/>
                        <a:t>(30,</a:t>
                      </a:r>
                      <a:r>
                        <a:rPr lang="ru-RU" baseline="0" dirty="0" smtClean="0"/>
                        <a:t> 75)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68,8</a:t>
                      </a:r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19045"/>
                  </a:ext>
                </a:extLst>
              </a:tr>
              <a:tr h="505949">
                <a:tc>
                  <a:txBody>
                    <a:bodyPr/>
                    <a:lstStyle/>
                    <a:p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30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100)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75,4</a:t>
                      </a:r>
                      <a:r>
                        <a:rPr lang="ru-RU" i="0" dirty="0" smtClean="0"/>
                        <a:t>3</a:t>
                      </a:r>
                      <a:endParaRPr lang="ru-RU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451514"/>
                  </a:ext>
                </a:extLst>
              </a:tr>
              <a:tr h="423731">
                <a:tc>
                  <a:txBody>
                    <a:bodyPr/>
                    <a:lstStyle/>
                    <a:p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3</a:t>
                      </a:r>
                      <a:r>
                        <a:rPr lang="ru-RU" dirty="0" smtClean="0"/>
                        <a:t>0,</a:t>
                      </a:r>
                      <a:r>
                        <a:rPr lang="ru-RU" baseline="0" dirty="0" smtClean="0"/>
                        <a:t> 13</a:t>
                      </a:r>
                      <a:r>
                        <a:rPr lang="en-US" baseline="0" dirty="0" smtClean="0"/>
                        <a:t>0</a:t>
                      </a:r>
                      <a:r>
                        <a:rPr lang="ru-RU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0,009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17,23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74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270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с разным числом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выделенных вершин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z="1400" smtClean="0"/>
              <a:t>16</a:t>
            </a:fld>
            <a:endParaRPr lang="ru-RU" dirty="0"/>
          </a:p>
        </p:txBody>
      </p:sp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704364"/>
              </p:ext>
            </p:extLst>
          </p:nvPr>
        </p:nvGraphicFramePr>
        <p:xfrm>
          <a:off x="677334" y="2149158"/>
          <a:ext cx="9168630" cy="3892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952">
                  <a:extLst>
                    <a:ext uri="{9D8B030D-6E8A-4147-A177-3AD203B41FA5}">
                      <a16:colId xmlns:a16="http://schemas.microsoft.com/office/drawing/2014/main" val="2152130127"/>
                    </a:ext>
                  </a:extLst>
                </a:gridCol>
                <a:gridCol w="3048952">
                  <a:extLst>
                    <a:ext uri="{9D8B030D-6E8A-4147-A177-3AD203B41FA5}">
                      <a16:colId xmlns:a16="http://schemas.microsoft.com/office/drawing/2014/main" val="661620787"/>
                    </a:ext>
                  </a:extLst>
                </a:gridCol>
                <a:gridCol w="3070726">
                  <a:extLst>
                    <a:ext uri="{9D8B030D-6E8A-4147-A177-3AD203B41FA5}">
                      <a16:colId xmlns:a16="http://schemas.microsoft.com/office/drawing/2014/main" val="2113148318"/>
                    </a:ext>
                  </a:extLst>
                </a:gridCol>
              </a:tblGrid>
              <a:tr h="2076196">
                <a:tc>
                  <a:txBody>
                    <a:bodyPr/>
                    <a:lstStyle/>
                    <a:p>
                      <a:r>
                        <a:rPr lang="ru-RU" dirty="0" smtClean="0"/>
                        <a:t>Выделенных</a:t>
                      </a:r>
                      <a:r>
                        <a:rPr lang="ru-RU" baseline="0" dirty="0" smtClean="0"/>
                        <a:t> вершин в графе (25,60)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Среднее</a:t>
                      </a:r>
                      <a:r>
                        <a:rPr lang="ru-RU" baseline="0" dirty="0" smtClean="0"/>
                        <a:t> арифметическое с помощью предложенного алгоритма </a:t>
                      </a:r>
                    </a:p>
                    <a:p>
                      <a:r>
                        <a:rPr lang="ru-RU" baseline="0" dirty="0" smtClean="0"/>
                        <a:t>(время в секундах)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Среднее арифметическое</a:t>
                      </a:r>
                      <a:r>
                        <a:rPr lang="ru-RU" baseline="0" dirty="0" smtClean="0"/>
                        <a:t> с помощью простой факторизации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(время в секундах)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794567"/>
                  </a:ext>
                </a:extLst>
              </a:tr>
              <a:tr h="443164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1,73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117,47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21061"/>
                  </a:ext>
                </a:extLst>
              </a:tr>
              <a:tr h="443164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0,7</a:t>
                      </a:r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31,5</a:t>
                      </a:r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19045"/>
                  </a:ext>
                </a:extLst>
              </a:tr>
              <a:tr h="505949"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3,9</a:t>
                      </a:r>
                      <a:r>
                        <a:rPr lang="ru-RU" i="0" dirty="0" smtClean="0"/>
                        <a:t>8</a:t>
                      </a:r>
                      <a:endParaRPr lang="ru-RU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451514"/>
                  </a:ext>
                </a:extLst>
              </a:tr>
              <a:tr h="423731">
                <a:tc>
                  <a:txBody>
                    <a:bodyPr/>
                    <a:lstStyle/>
                    <a:p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0,029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1,07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74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00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5869"/>
            <a:ext cx="8596668" cy="1320800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95742"/>
            <a:ext cx="5311600" cy="275105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7334" y="4405746"/>
                <a:ext cx="75985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ru-RU" dirty="0" smtClean="0"/>
                  <a:t>Невыделенные вершины присутствуют с вероятностью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≤1</m:t>
                    </m:r>
                  </m:oMath>
                </a14:m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r>
                  <a:rPr lang="ru-RU" dirty="0" smtClean="0"/>
                  <a:t>Выделенные вершины присутствуют с вероятностью 1 </a:t>
                </a:r>
              </a:p>
              <a:p>
                <a:pPr marL="285750" indent="-285750">
                  <a:buFontTx/>
                  <a:buChar char="-"/>
                </a:pPr>
                <a:r>
                  <a:rPr lang="ru-RU" dirty="0" smtClean="0"/>
                  <a:t>Все рёбра присутствуют с вероятностью 1</a:t>
                </a:r>
              </a:p>
              <a:p>
                <a:pPr marL="285750" indent="-285750">
                  <a:buFontTx/>
                  <a:buChar char="-"/>
                </a:pP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4405746"/>
                <a:ext cx="7598555" cy="1200329"/>
              </a:xfrm>
              <a:prstGeom prst="rect">
                <a:avLst/>
              </a:prstGeom>
              <a:blipFill>
                <a:blip r:embed="rId4"/>
                <a:stretch>
                  <a:fillRect l="-561" t="-35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77334" y="5403356"/>
            <a:ext cx="916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Найти вероятность связности выделенного множества вершин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24E48ECF-1503-4CB0-B497-E7D667DEDB03}" type="slidenum">
              <a:rPr lang="ru-RU" sz="1600" smtClean="0"/>
              <a:t>2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084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показателя надёжности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Связь стоков в беспроводной сенсорной </a:t>
            </a:r>
            <a:r>
              <a:rPr lang="ru-RU" dirty="0" smtClean="0"/>
              <a:t>сети</a:t>
            </a:r>
            <a:r>
              <a:rPr lang="en-US" dirty="0"/>
              <a:t>.</a:t>
            </a:r>
            <a:endParaRPr lang="en-US" dirty="0" smtClean="0"/>
          </a:p>
          <a:p>
            <a:r>
              <a:rPr lang="ru-RU" dirty="0" smtClean="0"/>
              <a:t>Связь командных пунктов во время боевых действий или чрезвычайных ситуаций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Связность выделенной подсети оптической сети (надёжность линий связи много выше надёжности оптических коммутаторов)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… … … … …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z="1600" smtClean="0"/>
              <a:t>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009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Обозначения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955636" y="1561068"/>
            <a:ext cx="58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Выделенная вершина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55636" y="2512536"/>
                <a:ext cx="66760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Вершина, существующая с вероятностью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ru-RU" dirty="0" err="1" smtClean="0"/>
                  <a:t>онадёженная</a:t>
                </a:r>
                <a:r>
                  <a:rPr lang="ru-RU" dirty="0" smtClean="0"/>
                  <a:t> вершина)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36" y="2512536"/>
                <a:ext cx="6676044" cy="923330"/>
              </a:xfrm>
              <a:prstGeom prst="rect">
                <a:avLst/>
              </a:prstGeom>
              <a:blipFill>
                <a:blip r:embed="rId3"/>
                <a:stretch>
                  <a:fillRect l="-822" t="-3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55636" y="3316690"/>
                <a:ext cx="571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Вершина, существующая с вероятностью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36" y="3316690"/>
                <a:ext cx="5711435" cy="369332"/>
              </a:xfrm>
              <a:prstGeom prst="rect">
                <a:avLst/>
              </a:prstGeom>
              <a:blipFill>
                <a:blip r:embed="rId4"/>
                <a:stretch>
                  <a:fillRect l="-961" t="-9836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34190" y="4018002"/>
                <a:ext cx="8198142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искомый показатель надежности сети, представленной графом, </a:t>
                </a:r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ru-RU" dirty="0" smtClean="0"/>
                  <a:t>с множеством выделенных вершин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граф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 удалённой вершиной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граф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, в котором вершина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имеет вероятность существования </a:t>
                </a:r>
                <a:r>
                  <a:rPr lang="en-US" dirty="0" smtClean="0"/>
                  <a:t>1.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вероятность существования вершины с номером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 smtClean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90" y="4018002"/>
                <a:ext cx="8198142" cy="2585323"/>
              </a:xfrm>
              <a:prstGeom prst="rect">
                <a:avLst/>
              </a:prstGeom>
              <a:blipFill>
                <a:blip r:embed="rId5"/>
                <a:stretch>
                  <a:fillRect t="-14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916" y="1548819"/>
            <a:ext cx="1329047" cy="241420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z="1600" smtClean="0"/>
              <a:t>4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7787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факторизации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83856"/>
            <a:ext cx="8596668" cy="4101726"/>
          </a:xfrm>
        </p:spPr>
        <p:txBody>
          <a:bodyPr/>
          <a:lstStyle/>
          <a:p>
            <a:r>
              <a:rPr lang="ru-RU" dirty="0" smtClean="0"/>
              <a:t>Переходим к рассмотрению двух альтернативных гипотез существования и отсутствия выбранной ещё не затронутой вершины.</a:t>
            </a:r>
            <a:endParaRPr lang="ru-RU" dirty="0"/>
          </a:p>
        </p:txBody>
      </p:sp>
      <p:sp>
        <p:nvSpPr>
          <p:cNvPr id="8" name="Стрелка влево 7"/>
          <p:cNvSpPr/>
          <p:nvPr/>
        </p:nvSpPr>
        <p:spPr>
          <a:xfrm rot="18725308">
            <a:off x="2934650" y="3297526"/>
            <a:ext cx="1343531" cy="543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лево 12"/>
          <p:cNvSpPr/>
          <p:nvPr/>
        </p:nvSpPr>
        <p:spPr>
          <a:xfrm rot="13752064">
            <a:off x="5204528" y="3425845"/>
            <a:ext cx="1343531" cy="543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827" y="2041477"/>
            <a:ext cx="2095682" cy="85351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308" y="4383643"/>
            <a:ext cx="2095682" cy="85351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509" y="4457855"/>
            <a:ext cx="2095682" cy="853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07272" y="5974444"/>
                <a:ext cx="4760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272" y="5974444"/>
                <a:ext cx="4760534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253673" y="5532582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 формуле полной вероятности</a:t>
            </a:r>
            <a:r>
              <a:rPr lang="en-US" dirty="0" smtClean="0"/>
              <a:t>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19564" y="2965387"/>
                <a:ext cx="885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564" y="2965387"/>
                <a:ext cx="885819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16022" y="2980462"/>
                <a:ext cx="2971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022" y="2980462"/>
                <a:ext cx="297197" cy="276999"/>
              </a:xfrm>
              <a:prstGeom prst="rect">
                <a:avLst/>
              </a:prstGeom>
              <a:blipFill>
                <a:blip r:embed="rId7"/>
                <a:stretch>
                  <a:fillRect l="-16327" r="-6122" b="-2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16772" y="6059838"/>
            <a:ext cx="757230" cy="365125"/>
          </a:xfrm>
        </p:spPr>
        <p:txBody>
          <a:bodyPr/>
          <a:lstStyle/>
          <a:p>
            <a:fld id="{24E48ECF-1503-4CB0-B497-E7D667DEDB03}" type="slidenum">
              <a:rPr lang="ru-RU" sz="1600" smtClean="0"/>
              <a:t>5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4142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931" y="5318195"/>
            <a:ext cx="2766300" cy="102116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редукции размерности графа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4577" y="1414212"/>
            <a:ext cx="8596668" cy="3880773"/>
          </a:xfrm>
        </p:spPr>
        <p:txBody>
          <a:bodyPr/>
          <a:lstStyle/>
          <a:p>
            <a:r>
              <a:rPr lang="ru-RU" dirty="0" smtClean="0"/>
              <a:t>Отбрасывание лишних компонент связности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Редукция цепей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Стрелка влево 5"/>
          <p:cNvSpPr/>
          <p:nvPr/>
        </p:nvSpPr>
        <p:spPr>
          <a:xfrm rot="10800000">
            <a:off x="4798134" y="5704474"/>
            <a:ext cx="810768" cy="2377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20" y="5307489"/>
            <a:ext cx="3848433" cy="823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flipH="1">
                <a:off x="863227" y="5171265"/>
                <a:ext cx="3535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3227" y="5171265"/>
                <a:ext cx="353567" cy="276999"/>
              </a:xfrm>
              <a:prstGeom prst="rect">
                <a:avLst/>
              </a:prstGeom>
              <a:blipFill>
                <a:blip r:embed="rId4"/>
                <a:stretch>
                  <a:fillRect l="-6897" b="-26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1404787" y="5125099"/>
                <a:ext cx="481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87" y="5125099"/>
                <a:ext cx="481863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1956951" y="5125099"/>
                <a:ext cx="481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951" y="5125099"/>
                <a:ext cx="481863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2546255" y="5112854"/>
                <a:ext cx="481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255" y="5112854"/>
                <a:ext cx="481863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3145352" y="5112854"/>
                <a:ext cx="481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352" y="5112854"/>
                <a:ext cx="481863" cy="36933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3744449" y="5080851"/>
                <a:ext cx="481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449" y="5080851"/>
                <a:ext cx="481863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45335" y="4573216"/>
                <a:ext cx="659491" cy="87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35" y="4573216"/>
                <a:ext cx="659491" cy="875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4132" y="1876383"/>
            <a:ext cx="2796782" cy="25148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24499" y="1953610"/>
            <a:ext cx="2796782" cy="25148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flipH="1">
                <a:off x="6669454" y="5222730"/>
                <a:ext cx="3535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69454" y="5222730"/>
                <a:ext cx="353567" cy="276999"/>
              </a:xfrm>
              <a:prstGeom prst="rect">
                <a:avLst/>
              </a:prstGeom>
              <a:blipFill>
                <a:blip r:embed="rId13"/>
                <a:stretch>
                  <a:fillRect l="-6897" b="-2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8426336" y="5181291"/>
                <a:ext cx="481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336" y="5181291"/>
                <a:ext cx="481863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z="1600" smtClean="0"/>
              <a:t>6</a:t>
            </a:fld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32287" y="4162394"/>
                <a:ext cx="1289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87" y="4162394"/>
                <a:ext cx="1289712" cy="276999"/>
              </a:xfrm>
              <a:prstGeom prst="rect">
                <a:avLst/>
              </a:prstGeom>
              <a:blipFill>
                <a:blip r:embed="rId15"/>
                <a:stretch>
                  <a:fillRect l="-3318" r="-3318" b="-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2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редукции размерности графа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58625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/>
              <a:t>Удаление висячих </a:t>
            </a:r>
            <a:r>
              <a:rPr lang="ru-RU" dirty="0" smtClean="0"/>
              <a:t>вершин</a:t>
            </a:r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en-US" dirty="0" smtClean="0"/>
          </a:p>
          <a:p>
            <a:endParaRPr lang="ru-RU" dirty="0"/>
          </a:p>
          <a:p>
            <a:r>
              <a:rPr lang="ru-RU" dirty="0" smtClean="0"/>
              <a:t>Стягивание смежных вершин, имеющих вероятность присутствия 1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74" y="4473774"/>
            <a:ext cx="1493649" cy="171464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110" y="4458073"/>
            <a:ext cx="1325995" cy="1272650"/>
          </a:xfrm>
          <a:prstGeom prst="rect">
            <a:avLst/>
          </a:prstGeom>
        </p:spPr>
      </p:pic>
      <p:sp>
        <p:nvSpPr>
          <p:cNvPr id="9" name="Стрелка влево 8"/>
          <p:cNvSpPr/>
          <p:nvPr/>
        </p:nvSpPr>
        <p:spPr>
          <a:xfrm rot="10800000">
            <a:off x="2854768" y="4856652"/>
            <a:ext cx="810768" cy="2377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26" y="1937274"/>
            <a:ext cx="838273" cy="118120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4768" y="2022577"/>
            <a:ext cx="647756" cy="1051651"/>
          </a:xfrm>
          <a:prstGeom prst="rect">
            <a:avLst/>
          </a:prstGeom>
        </p:spPr>
      </p:pic>
      <p:sp>
        <p:nvSpPr>
          <p:cNvPr id="12" name="Стрелка влево 11"/>
          <p:cNvSpPr/>
          <p:nvPr/>
        </p:nvSpPr>
        <p:spPr>
          <a:xfrm rot="10800000">
            <a:off x="1788550" y="2598724"/>
            <a:ext cx="810768" cy="2377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105" y="1930400"/>
            <a:ext cx="701101" cy="114309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6905" y="2288571"/>
            <a:ext cx="662997" cy="784928"/>
          </a:xfrm>
          <a:prstGeom prst="rect">
            <a:avLst/>
          </a:prstGeom>
        </p:spPr>
      </p:pic>
      <p:sp>
        <p:nvSpPr>
          <p:cNvPr id="15" name="Стрелка влево 14"/>
          <p:cNvSpPr/>
          <p:nvPr/>
        </p:nvSpPr>
        <p:spPr>
          <a:xfrm rot="10800000">
            <a:off x="6975224" y="2598724"/>
            <a:ext cx="810768" cy="2377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29472" y="2321725"/>
                <a:ext cx="291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472" y="2321725"/>
                <a:ext cx="291875" cy="276999"/>
              </a:xfrm>
              <a:prstGeom prst="rect">
                <a:avLst/>
              </a:prstGeom>
              <a:blipFill>
                <a:blip r:embed="rId8"/>
                <a:stretch>
                  <a:fillRect l="-16667" r="-6250" b="-2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90663" y="6107222"/>
            <a:ext cx="683339" cy="365125"/>
          </a:xfrm>
        </p:spPr>
        <p:txBody>
          <a:bodyPr/>
          <a:lstStyle/>
          <a:p>
            <a:fld id="{24E48ECF-1503-4CB0-B497-E7D667DEDB03}" type="slidenum">
              <a:rPr lang="ru-RU" sz="1600" smtClean="0"/>
              <a:t>7</a:t>
            </a:fld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13327" y="3132798"/>
                <a:ext cx="2129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327" y="3132798"/>
                <a:ext cx="2129044" cy="276999"/>
              </a:xfrm>
              <a:prstGeom prst="rect">
                <a:avLst/>
              </a:prstGeom>
              <a:blipFill>
                <a:blip r:embed="rId9"/>
                <a:stretch>
                  <a:fillRect l="-2006" r="-3152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27206" y="3200047"/>
                <a:ext cx="24120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`)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206" y="3200047"/>
                <a:ext cx="2412071" cy="276999"/>
              </a:xfrm>
              <a:prstGeom prst="rect">
                <a:avLst/>
              </a:prstGeom>
              <a:blipFill>
                <a:blip r:embed="rId10"/>
                <a:stretch>
                  <a:fillRect l="-1772" r="-3038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796698" y="3534209"/>
                <a:ext cx="1167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`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⋃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698" y="3534209"/>
                <a:ext cx="1167820" cy="276999"/>
              </a:xfrm>
              <a:prstGeom prst="rect">
                <a:avLst/>
              </a:prstGeom>
              <a:blipFill>
                <a:blip r:embed="rId11"/>
                <a:stretch>
                  <a:fillRect l="-4167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921080" y="3534208"/>
                <a:ext cx="951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{0}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080" y="3534208"/>
                <a:ext cx="951414" cy="276999"/>
              </a:xfrm>
              <a:prstGeom prst="rect">
                <a:avLst/>
              </a:prstGeom>
              <a:blipFill>
                <a:blip r:embed="rId12"/>
                <a:stretch>
                  <a:fillRect t="-2222" r="-8974" b="-4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9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Предварительная остановка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2888230" cy="2202371"/>
          </a:xfrm>
          <a:prstGeom prst="rect">
            <a:avLst/>
          </a:prstGeom>
        </p:spPr>
      </p:pic>
      <p:sp>
        <p:nvSpPr>
          <p:cNvPr id="5" name="Стрелка влево 4"/>
          <p:cNvSpPr/>
          <p:nvPr/>
        </p:nvSpPr>
        <p:spPr>
          <a:xfrm rot="10800000">
            <a:off x="4570284" y="2912712"/>
            <a:ext cx="810768" cy="2377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176" y="1930400"/>
            <a:ext cx="2888230" cy="2202371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8ECF-1503-4CB0-B497-E7D667DEDB03}" type="slidenum">
              <a:rPr lang="ru-RU" sz="1600" smtClean="0"/>
              <a:t>8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203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475626"/>
            <a:ext cx="8596668" cy="1320800"/>
          </a:xfrm>
        </p:spPr>
        <p:txBody>
          <a:bodyPr/>
          <a:lstStyle/>
          <a:p>
            <a:r>
              <a:rPr lang="ru-RU" dirty="0" smtClean="0"/>
              <a:t>Графы, допускающие непосредственный расчёт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99732"/>
            <a:ext cx="2103302" cy="22404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60" y="1928831"/>
            <a:ext cx="521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Деревья с выделенными висячими вершинами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7334" y="4632539"/>
                <a:ext cx="179510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4632539"/>
                <a:ext cx="1795107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893827" y="2299732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Графы малой размерности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27" y="2835439"/>
            <a:ext cx="1889924" cy="464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893827" y="3297909"/>
                <a:ext cx="16203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827" y="3297909"/>
                <a:ext cx="162038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590664" y="6041362"/>
            <a:ext cx="683338" cy="365125"/>
          </a:xfrm>
        </p:spPr>
        <p:txBody>
          <a:bodyPr/>
          <a:lstStyle/>
          <a:p>
            <a:fld id="{24E48ECF-1503-4CB0-B497-E7D667DEDB03}" type="slidenum">
              <a:rPr lang="ru-RU" sz="1600" smtClean="0"/>
              <a:t>9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877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1296</TotalTime>
  <Words>457</Words>
  <Application>Microsoft Office PowerPoint</Application>
  <PresentationFormat>Широкоэкранный</PresentationFormat>
  <Paragraphs>172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Wingdings 3</vt:lpstr>
      <vt:lpstr>Аспект</vt:lpstr>
      <vt:lpstr>Исследование алгоритмов расчёта и оценивания показателей структурной надежности сенсорных сетей </vt:lpstr>
      <vt:lpstr>Постановка задачи</vt:lpstr>
      <vt:lpstr>Применение показателя надёжности</vt:lpstr>
      <vt:lpstr>Обозначения</vt:lpstr>
      <vt:lpstr>Метод факторизации </vt:lpstr>
      <vt:lpstr>Методы редукции размерности графа </vt:lpstr>
      <vt:lpstr>Методы редукции размерности графа</vt:lpstr>
      <vt:lpstr>Предварительная остановка </vt:lpstr>
      <vt:lpstr>Графы, допускающие непосредственный расчёт</vt:lpstr>
      <vt:lpstr>Алгоритм</vt:lpstr>
      <vt:lpstr>Алгоритм </vt:lpstr>
      <vt:lpstr>Результаты расчётов</vt:lpstr>
      <vt:lpstr>Дальнейшие направления </vt:lpstr>
      <vt:lpstr>Спасибо за внимание!</vt:lpstr>
      <vt:lpstr>Тестирование с разным количеством рёбер</vt:lpstr>
      <vt:lpstr>Тестирование с разным числом выделенных вершин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алгоритмов расчёта и оценивания показателей структурной надежности сенсорных сетей </dc:title>
  <dc:creator>Вячеслав Мистюрин</dc:creator>
  <cp:lastModifiedBy>Вячеслав Мистюрин</cp:lastModifiedBy>
  <cp:revision>59</cp:revision>
  <dcterms:created xsi:type="dcterms:W3CDTF">2017-04-10T13:58:30Z</dcterms:created>
  <dcterms:modified xsi:type="dcterms:W3CDTF">2017-06-06T08:08:13Z</dcterms:modified>
</cp:coreProperties>
</file>