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83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190C-9BC9-4DFC-8973-4078404D6F96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07A7-0943-4971-A989-3C1BD3D41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7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A542-BA89-43BD-929B-099073BB5803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6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7844-1A77-4810-98F8-7EBF5B9D9EC3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9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4F4-6693-4E7C-8A27-59AA9A659E48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63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1BE-6D83-428A-8492-28A271EBE7B7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5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C9DE-D14E-42C3-8FC7-25617DA5ACF5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34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451C-9E6A-4DD9-843F-AB2C1A12645C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0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158-7A61-4A1D-9C18-DBE99931E656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A6-2CBD-4DAF-9FD1-9D1176063614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C6DF-25D9-4D7A-AE8A-A65E646D3C4A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02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BB18-1CCC-447C-B118-43A6CFE26B80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61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6253-D17E-4E51-8053-5D535612CB92}" type="datetime1">
              <a:rPr lang="ru-RU" smtClean="0"/>
              <a:t>23.05.2018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29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24E0-7058-4271-9A2B-383479CFE315}" type="datetime1">
              <a:rPr lang="ru-RU" smtClean="0"/>
              <a:t>23.05.2018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0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F6B3-6F75-4C51-89A8-CF8DB32E93B5}" type="datetime1">
              <a:rPr lang="ru-RU" smtClean="0"/>
              <a:t>23.05.2018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4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5C76-B9EA-41A6-BD9B-82E8EB8159E0}" type="datetime1">
              <a:rPr lang="ru-RU" smtClean="0"/>
              <a:t>23.05.2018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9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DE7-23EF-4A73-BA38-D53F2E605AA2}" type="datetime1">
              <a:rPr lang="ru-RU" smtClean="0"/>
              <a:t>23.05.2018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1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48D7-65E0-4E9C-964E-7956907B7411}" type="datetime1">
              <a:rPr lang="ru-RU" smtClean="0"/>
              <a:t>23.05.2018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9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531C-D66C-4228-A885-3F67D14A4471}" type="datetime1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B0CE1D-627E-4790-835F-60BF08D58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4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6275" y="1766359"/>
            <a:ext cx="8597728" cy="1646302"/>
          </a:xfrm>
        </p:spPr>
        <p:txBody>
          <a:bodyPr/>
          <a:lstStyle/>
          <a:p>
            <a:r>
              <a:rPr lang="ru-RU" dirty="0" smtClean="0"/>
              <a:t>С</a:t>
            </a:r>
            <a:r>
              <a:rPr lang="en-US" dirty="0" err="1" smtClean="0"/>
              <a:t>alculation</a:t>
            </a:r>
            <a:r>
              <a:rPr lang="en-US" dirty="0" smtClean="0"/>
              <a:t> </a:t>
            </a:r>
            <a:r>
              <a:rPr lang="en-US" dirty="0"/>
              <a:t>and optimization of flows in </a:t>
            </a:r>
            <a:r>
              <a:rPr lang="en-US" dirty="0" smtClean="0"/>
              <a:t>networks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" y="4050833"/>
            <a:ext cx="9401175" cy="109689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Mistyurin</a:t>
            </a:r>
            <a:r>
              <a:rPr lang="en-US" sz="2400" dirty="0" smtClean="0"/>
              <a:t> </a:t>
            </a:r>
            <a:r>
              <a:rPr lang="en-US" sz="2400" dirty="0" err="1" smtClean="0"/>
              <a:t>Vyacheslav</a:t>
            </a:r>
            <a:r>
              <a:rPr lang="en-US" sz="2400" dirty="0" smtClean="0"/>
              <a:t> Vladimirovich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46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8239432" y="5811173"/>
            <a:ext cx="103457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fld id="{89B0CE1D-627E-4790-835F-60BF08D58C01}" type="slidenum">
              <a:rPr lang="ru-RU" sz="2000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4" y="1561068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Brute-force of pairs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7334" y="2050871"/>
            <a:ext cx="475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Edmons</a:t>
            </a:r>
            <a:r>
              <a:rPr lang="en-US" dirty="0" smtClean="0"/>
              <a:t>-Karp algorithm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Dinic’s</a:t>
            </a:r>
            <a:r>
              <a:rPr lang="en-US" dirty="0" smtClean="0"/>
              <a:t> algorithm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Push-relabel algorithm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66917" y="3316788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Brute-force with reduction use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6917" y="4121039"/>
            <a:ext cx="7823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Split graph into disconnected components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Contract the chain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Handle bridges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hanged vertexes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brute-force of pairs 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15876" y="6188845"/>
            <a:ext cx="683339" cy="365125"/>
          </a:xfrm>
        </p:spPr>
        <p:txBody>
          <a:bodyPr/>
          <a:lstStyle/>
          <a:p>
            <a:fld id="{89B0CE1D-627E-4790-835F-60BF08D58C01}" type="slidenum">
              <a:rPr lang="ru-RU" sz="2000" smtClean="0">
                <a:solidFill>
                  <a:schemeClr val="bg1"/>
                </a:solidFill>
              </a:rPr>
              <a:t>11</a:t>
            </a:fld>
            <a:endParaRPr lang="ru-RU" sz="1050" dirty="0">
              <a:solidFill>
                <a:schemeClr val="bg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9265"/>
              </p:ext>
            </p:extLst>
          </p:nvPr>
        </p:nvGraphicFramePr>
        <p:xfrm>
          <a:off x="677331" y="1545576"/>
          <a:ext cx="9725197" cy="464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14">
                  <a:extLst>
                    <a:ext uri="{9D8B030D-6E8A-4147-A177-3AD203B41FA5}">
                      <a16:colId xmlns:a16="http://schemas.microsoft.com/office/drawing/2014/main" val="1038077798"/>
                    </a:ext>
                  </a:extLst>
                </a:gridCol>
                <a:gridCol w="1389314">
                  <a:extLst>
                    <a:ext uri="{9D8B030D-6E8A-4147-A177-3AD203B41FA5}">
                      <a16:colId xmlns:a16="http://schemas.microsoft.com/office/drawing/2014/main" val="3557375315"/>
                    </a:ext>
                  </a:extLst>
                </a:gridCol>
                <a:gridCol w="1389314">
                  <a:extLst>
                    <a:ext uri="{9D8B030D-6E8A-4147-A177-3AD203B41FA5}">
                      <a16:colId xmlns:a16="http://schemas.microsoft.com/office/drawing/2014/main" val="1285839739"/>
                    </a:ext>
                  </a:extLst>
                </a:gridCol>
                <a:gridCol w="1388452">
                  <a:extLst>
                    <a:ext uri="{9D8B030D-6E8A-4147-A177-3AD203B41FA5}">
                      <a16:colId xmlns:a16="http://schemas.microsoft.com/office/drawing/2014/main" val="1841711436"/>
                    </a:ext>
                  </a:extLst>
                </a:gridCol>
                <a:gridCol w="1390175">
                  <a:extLst>
                    <a:ext uri="{9D8B030D-6E8A-4147-A177-3AD203B41FA5}">
                      <a16:colId xmlns:a16="http://schemas.microsoft.com/office/drawing/2014/main" val="492762684"/>
                    </a:ext>
                  </a:extLst>
                </a:gridCol>
                <a:gridCol w="1389314">
                  <a:extLst>
                    <a:ext uri="{9D8B030D-6E8A-4147-A177-3AD203B41FA5}">
                      <a16:colId xmlns:a16="http://schemas.microsoft.com/office/drawing/2014/main" val="4089582727"/>
                    </a:ext>
                  </a:extLst>
                </a:gridCol>
                <a:gridCol w="1389314">
                  <a:extLst>
                    <a:ext uri="{9D8B030D-6E8A-4147-A177-3AD203B41FA5}">
                      <a16:colId xmlns:a16="http://schemas.microsoft.com/office/drawing/2014/main" val="195402918"/>
                    </a:ext>
                  </a:extLst>
                </a:gridCol>
              </a:tblGrid>
              <a:tr h="2113783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baseline="0" dirty="0" smtClean="0"/>
                        <a:t>seconds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Edmons</a:t>
                      </a:r>
                      <a:r>
                        <a:rPr lang="en-US" dirty="0" smtClean="0"/>
                        <a:t>-Karp algorithm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Dinic’s</a:t>
                      </a:r>
                      <a:r>
                        <a:rPr lang="en-US" dirty="0" smtClean="0"/>
                        <a:t> algorithm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Push-relabel algorithm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Edmonds-Karp</a:t>
                      </a:r>
                      <a:r>
                        <a:rPr lang="en-US" baseline="0" dirty="0" smtClean="0"/>
                        <a:t> algorithm with reductions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Dinic’s</a:t>
                      </a:r>
                      <a:r>
                        <a:rPr lang="en-US" dirty="0" smtClean="0"/>
                        <a:t> algorithm with reductions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Push-relabel algorithm</a:t>
                      </a:r>
                      <a:r>
                        <a:rPr lang="en-US" baseline="0" dirty="0" smtClean="0"/>
                        <a:t> with reductions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65799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(50,</a:t>
                      </a:r>
                      <a:r>
                        <a:rPr lang="ru-RU" baseline="0" dirty="0" smtClean="0"/>
                        <a:t> 55)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0,65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47119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(60,</a:t>
                      </a:r>
                      <a:r>
                        <a:rPr lang="ru-RU" baseline="0" dirty="0" smtClean="0"/>
                        <a:t> 80)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0,681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66716"/>
                  </a:ext>
                </a:extLst>
              </a:tr>
              <a:tr h="67256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(100, 120)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2,12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5,35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63,61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1,76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9,59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48507"/>
                  </a:ext>
                </a:extLst>
              </a:tr>
              <a:tr h="67256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(150, 190)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470,56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98,35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r>
              <a:rPr lang="ru-RU" dirty="0" smtClean="0"/>
              <a:t>	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Edmonds-Karp </a:t>
            </a:r>
            <a:r>
              <a:rPr lang="en-US" sz="2400" dirty="0"/>
              <a:t>algorithm showed itself better both in the case of </a:t>
            </a:r>
            <a:r>
              <a:rPr lang="en-US" sz="2400" dirty="0" smtClean="0"/>
              <a:t>brute-force </a:t>
            </a:r>
            <a:r>
              <a:rPr lang="en-US" sz="2400" dirty="0"/>
              <a:t>pairs, and in the case of brute-force</a:t>
            </a:r>
            <a:r>
              <a:rPr lang="en-US" sz="2400" dirty="0" smtClean="0"/>
              <a:t> </a:t>
            </a:r>
            <a:r>
              <a:rPr lang="en-US" sz="2400" dirty="0"/>
              <a:t>pairs using </a:t>
            </a:r>
            <a:r>
              <a:rPr lang="en-US" sz="2400" dirty="0" smtClean="0"/>
              <a:t>reductions</a:t>
            </a:r>
          </a:p>
          <a:p>
            <a:r>
              <a:rPr lang="en-US" sz="2400" dirty="0"/>
              <a:t>Reductions give an increase in speed, even at small </a:t>
            </a:r>
            <a:r>
              <a:rPr lang="en-US" sz="2400" dirty="0" smtClean="0"/>
              <a:t>dimensions</a:t>
            </a:r>
          </a:p>
          <a:p>
            <a:r>
              <a:rPr lang="en-US" sz="2400" dirty="0"/>
              <a:t>The increase in speed from reductions increases with increasing dimension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CE1D-627E-4790-835F-60BF08D58C0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9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directions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Solving problems set in the master's </a:t>
            </a:r>
            <a:r>
              <a:rPr lang="en-US" sz="2400" dirty="0" smtClean="0"/>
              <a:t>work</a:t>
            </a:r>
          </a:p>
          <a:p>
            <a:r>
              <a:rPr lang="en-US" sz="2400" dirty="0"/>
              <a:t>Search and analysis of new methods of </a:t>
            </a:r>
            <a:r>
              <a:rPr lang="en-US" sz="2400" dirty="0" smtClean="0"/>
              <a:t>reduction</a:t>
            </a:r>
          </a:p>
          <a:p>
            <a:r>
              <a:rPr lang="en-US" sz="2400" dirty="0"/>
              <a:t>Improvement of the developed </a:t>
            </a:r>
            <a:r>
              <a:rPr lang="en-US" sz="2400" dirty="0" smtClean="0"/>
              <a:t>algorithms</a:t>
            </a:r>
          </a:p>
          <a:p>
            <a:r>
              <a:rPr lang="en-US" sz="2400" dirty="0"/>
              <a:t>Implementation of new basic algorithms</a:t>
            </a:r>
            <a:endParaRPr lang="ru-RU" sz="2400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15876" y="6188845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12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9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Questions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15876" y="6188845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13</a:t>
            </a:r>
            <a:endParaRPr lang="ru-RU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0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task of master's work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7013"/>
            <a:ext cx="3943350" cy="3095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5668" y="1930400"/>
            <a:ext cx="5203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Undirected graph</a:t>
            </a:r>
            <a:endParaRPr lang="ru-RU" sz="2400" dirty="0" smtClean="0"/>
          </a:p>
          <a:p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channel has its own </a:t>
            </a:r>
            <a:r>
              <a:rPr lang="en-US" sz="2400" dirty="0" smtClean="0"/>
              <a:t>bandwidth</a:t>
            </a:r>
          </a:p>
          <a:p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channel is present with its </a:t>
            </a:r>
            <a:r>
              <a:rPr lang="en-US" sz="2400" dirty="0" smtClean="0"/>
              <a:t>probability</a:t>
            </a:r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Find the mathematical expectation of the values of the maximum flows between all pairs of </a:t>
            </a:r>
            <a:r>
              <a:rPr lang="en-US" sz="2400" dirty="0" smtClean="0"/>
              <a:t>vertexes</a:t>
            </a:r>
            <a:endParaRPr lang="ru-RU" sz="2400" dirty="0"/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57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of the course work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494"/>
            <a:ext cx="3943350" cy="3095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5668" y="1930400"/>
            <a:ext cx="51043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Undirected graph</a:t>
            </a:r>
            <a:endParaRPr lang="ru-RU" sz="2400" dirty="0" smtClean="0"/>
          </a:p>
          <a:p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Each channel has its own bandwidth</a:t>
            </a:r>
          </a:p>
          <a:p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Find the values of the maximum flows between all pairs of </a:t>
            </a:r>
            <a:r>
              <a:rPr lang="en-US" sz="2400" dirty="0" smtClean="0"/>
              <a:t>vertexes</a:t>
            </a:r>
            <a:endParaRPr lang="ru-RU" sz="2400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3834"/>
            <a:ext cx="3559473" cy="11318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0568" y="1734968"/>
                <a:ext cx="4737772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Edge </a:t>
                </a:r>
                <a:r>
                  <a:rPr lang="en-US" sz="2400" dirty="0"/>
                  <a:t>between vertices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and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b="0" dirty="0" smtClean="0"/>
                  <a:t> </a:t>
                </a:r>
              </a:p>
              <a:p>
                <a:r>
                  <a:rPr lang="en-US" sz="2400" dirty="0" smtClean="0"/>
                  <a:t>with bandwidth</a:t>
                </a:r>
                <a:r>
                  <a:rPr lang="ru-RU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568" y="1734968"/>
                <a:ext cx="4737772" cy="860748"/>
              </a:xfrm>
              <a:prstGeom prst="rect">
                <a:avLst/>
              </a:prstGeom>
              <a:blipFill>
                <a:blip r:embed="rId3"/>
                <a:stretch>
                  <a:fillRect l="-1928" t="-5674" b="-1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3055768"/>
                <a:ext cx="8908100" cy="2367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400" dirty="0" smtClean="0"/>
                  <a:t> - </a:t>
                </a:r>
                <a:r>
                  <a:rPr lang="en-US" sz="2400" dirty="0" smtClean="0"/>
                  <a:t>undirected graph with set of vertexes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 smtClean="0"/>
                  <a:t> and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set of edges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- bandwidth of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edge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between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and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vertexes</a:t>
                </a:r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ru-RU" sz="2400" dirty="0" smtClean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/>
                  <a:t> - maximum flow between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and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vertexes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055768"/>
                <a:ext cx="8908100" cy="2367828"/>
              </a:xfrm>
              <a:prstGeom prst="rect">
                <a:avLst/>
              </a:prstGeom>
              <a:blipFill>
                <a:blip r:embed="rId4"/>
                <a:stretch>
                  <a:fillRect l="-890" t="-2057" b="-33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algorithms for calculating the maximum flow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Standard algorithms were implemented to calculate the maximum flow</a:t>
                </a:r>
                <a:r>
                  <a:rPr lang="ru-RU" sz="2000" dirty="0" smtClean="0"/>
                  <a:t>–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 err="1" smtClean="0"/>
                  <a:t>Edmons</a:t>
                </a:r>
                <a:r>
                  <a:rPr lang="en-US" sz="2000" dirty="0" smtClean="0"/>
                  <a:t>-Karp algorithm (complexity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 err="1" smtClean="0"/>
                  <a:t>Dinic’s</a:t>
                </a:r>
                <a:r>
                  <a:rPr lang="ru-RU" sz="2000" dirty="0" smtClean="0"/>
                  <a:t> </a:t>
                </a:r>
                <a:r>
                  <a:rPr lang="en-US" sz="2000" dirty="0" smtClean="0"/>
                  <a:t>algorithm </a:t>
                </a:r>
                <a:r>
                  <a:rPr lang="ru-RU" sz="2000" dirty="0" smtClean="0"/>
                  <a:t>(</a:t>
                </a:r>
                <a:r>
                  <a:rPr lang="en-US" sz="2000" dirty="0" smtClean="0"/>
                  <a:t>complexity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)</a:t>
                </a:r>
                <a:endParaRPr lang="ru-RU" sz="20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2000" dirty="0" smtClean="0"/>
                  <a:t>Push relabel algorithm </a:t>
                </a:r>
                <a:r>
                  <a:rPr lang="ru-RU" sz="2000" dirty="0" smtClean="0"/>
                  <a:t>(</a:t>
                </a:r>
                <a:r>
                  <a:rPr lang="en-US" sz="2000" dirty="0" smtClean="0"/>
                  <a:t>complexity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186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 </a:t>
            </a:r>
            <a:r>
              <a:rPr lang="en-US" dirty="0"/>
              <a:t>methods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154"/>
            <a:ext cx="334327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918611"/>
            <a:ext cx="5977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graph into disconnected components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75503" y="2960456"/>
                <a:ext cx="5234125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∈{3,4,5}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03" y="2960456"/>
                <a:ext cx="5234125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224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Reductions methods</a:t>
            </a:r>
            <a:endParaRPr lang="ru-RU" dirty="0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8816805" y="62239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CE1D-627E-4790-835F-60BF08D58C0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77334" y="146873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Chain contractions</a:t>
            </a:r>
            <a:endParaRPr lang="ru-RU" sz="2400" dirty="0"/>
          </a:p>
        </p:txBody>
      </p:sp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25709" y="6179013"/>
            <a:ext cx="683339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33" y="4383216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Both </a:t>
            </a:r>
            <a:r>
              <a:rPr lang="en-US" dirty="0" smtClean="0"/>
              <a:t>vertexes </a:t>
            </a:r>
            <a:r>
              <a:rPr lang="en-US" dirty="0"/>
              <a:t>are not in </a:t>
            </a:r>
            <a:r>
              <a:rPr lang="en-US" dirty="0" smtClean="0"/>
              <a:t>chain</a:t>
            </a:r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2.  </a:t>
            </a:r>
            <a:r>
              <a:rPr lang="en-US" dirty="0" smtClean="0"/>
              <a:t>One vertexes in chain, the other not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r>
              <a:rPr lang="ru-RU" dirty="0" smtClean="0"/>
              <a:t>3.  </a:t>
            </a:r>
            <a:r>
              <a:rPr lang="en-US" dirty="0" smtClean="0"/>
              <a:t>Both vertexes are in chain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81985"/>
            <a:ext cx="2922563" cy="230102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76" y="1930400"/>
            <a:ext cx="3911519" cy="25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 methods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69956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Bridge</a:t>
            </a:r>
            <a:r>
              <a:rPr lang="ru-RU" sz="2400" dirty="0" smtClean="0"/>
              <a:t> </a:t>
            </a:r>
            <a:r>
              <a:rPr lang="en-US" sz="2400" dirty="0" smtClean="0"/>
              <a:t>handling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7334" y="3920342"/>
                <a:ext cx="7304820" cy="2330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Both vertexes are in one component</a:t>
                </a:r>
                <a:endParaRPr lang="ru-RU" dirty="0" smtClean="0"/>
              </a:p>
              <a:p>
                <a:endParaRPr lang="en-US" dirty="0" smtClean="0"/>
              </a:p>
              <a:p>
                <a:r>
                  <a:rPr lang="en-US" dirty="0"/>
                  <a:t>The magnitude of the maximum flow is equal to the maximum flow</a:t>
                </a:r>
                <a:r>
                  <a:rPr lang="en-US" dirty="0" smtClean="0"/>
                  <a:t>,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calculated in this component</a:t>
                </a:r>
              </a:p>
              <a:p>
                <a:endParaRPr lang="ru-RU" dirty="0" smtClean="0"/>
              </a:p>
              <a:p>
                <a:pPr marL="342900" indent="-342900">
                  <a:buAutoNum type="arabicPeriod" startAt="2"/>
                </a:pPr>
                <a:r>
                  <a:rPr lang="en-US" dirty="0" smtClean="0"/>
                  <a:t>Vertexes are in different components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920342"/>
                <a:ext cx="7304820" cy="2330638"/>
              </a:xfrm>
              <a:prstGeom prst="rect">
                <a:avLst/>
              </a:prstGeom>
              <a:blipFill>
                <a:blip r:embed="rId2"/>
                <a:stretch>
                  <a:fillRect l="-668" t="-1571" b="-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 txBox="1">
            <a:spLocks/>
          </p:cNvSpPr>
          <p:nvPr/>
        </p:nvSpPr>
        <p:spPr>
          <a:xfrm>
            <a:off x="11225709" y="61790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09" y="1699566"/>
            <a:ext cx="3650060" cy="19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 methods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468735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Handling hanged vertexes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8553"/>
            <a:ext cx="3602266" cy="3013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8916" y="2164177"/>
                <a:ext cx="4483510" cy="2775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Both vertexes are not hanged</a:t>
                </a:r>
                <a:endParaRPr lang="ru-RU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r>
                  <a:rPr lang="en-US" dirty="0" smtClean="0"/>
                  <a:t>Maximum flow is equal to maximum flow in the graph with deleted hanged vertexes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  <a:p>
                <a:pPr marL="342900" indent="-342900">
                  <a:buAutoNum type="arabicPeriod" startAt="2"/>
                </a:pPr>
                <a:r>
                  <a:rPr lang="en-US" dirty="0" smtClean="0"/>
                  <a:t>One vertexes is hanged, other is not</a:t>
                </a:r>
                <a:endParaRPr lang="ru-RU" dirty="0" smtClean="0"/>
              </a:p>
              <a:p>
                <a:pPr marL="342900" indent="-342900">
                  <a:buAutoNum type="arabicPeriod" startAt="2"/>
                </a:pP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𝑢𝑗</m:t>
                              </m:r>
                            </m:e>
                            <m:e/>
                          </m:eqAr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16" y="2164177"/>
                <a:ext cx="4483510" cy="2775824"/>
              </a:xfrm>
              <a:prstGeom prst="rect">
                <a:avLst/>
              </a:prstGeom>
              <a:blipFill>
                <a:blip r:embed="rId3"/>
                <a:stretch>
                  <a:fillRect l="-1224" t="-1319" r="-2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 txBox="1">
            <a:spLocks/>
          </p:cNvSpPr>
          <p:nvPr/>
        </p:nvSpPr>
        <p:spPr>
          <a:xfrm>
            <a:off x="11225709" y="61790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758</TotalTime>
  <Words>365</Words>
  <Application>Microsoft Office PowerPoint</Application>
  <PresentationFormat>Широкоэкранный</PresentationFormat>
  <Paragraphs>130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Wingdings</vt:lpstr>
      <vt:lpstr>Wingdings 3</vt:lpstr>
      <vt:lpstr>Аспект</vt:lpstr>
      <vt:lpstr>Сalculation and optimization of flows in networks</vt:lpstr>
      <vt:lpstr>The task of master's work</vt:lpstr>
      <vt:lpstr>The task of the course work</vt:lpstr>
      <vt:lpstr>Definitions</vt:lpstr>
      <vt:lpstr>Standard algorithms for calculating the maximum flow</vt:lpstr>
      <vt:lpstr>Reductions methods</vt:lpstr>
      <vt:lpstr>Презентация PowerPoint</vt:lpstr>
      <vt:lpstr>Reductions methods</vt:lpstr>
      <vt:lpstr>Reductions methods</vt:lpstr>
      <vt:lpstr>Algorithms</vt:lpstr>
      <vt:lpstr>Results</vt:lpstr>
      <vt:lpstr>Conclusions  </vt:lpstr>
      <vt:lpstr>Further directions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Расчёт и оптимизация потоков в ненадёжных сетях</dc:title>
  <dc:creator>Вячеслав Мистюрин</dc:creator>
  <cp:lastModifiedBy>Вячеслав Мистюрин</cp:lastModifiedBy>
  <cp:revision>40</cp:revision>
  <dcterms:created xsi:type="dcterms:W3CDTF">2018-05-17T08:36:54Z</dcterms:created>
  <dcterms:modified xsi:type="dcterms:W3CDTF">2018-05-23T05:15:06Z</dcterms:modified>
</cp:coreProperties>
</file>