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1" r:id="rId6"/>
    <p:sldId id="283" r:id="rId7"/>
    <p:sldId id="279" r:id="rId8"/>
    <p:sldId id="284" r:id="rId9"/>
    <p:sldId id="285" r:id="rId10"/>
    <p:sldId id="282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271"/>
            <p14:sldId id="283"/>
            <p14:sldId id="279"/>
            <p14:sldId id="284"/>
            <p14:sldId id="285"/>
          </p14:sldIdLst>
        </p14:section>
        <p14:section name="了解详细信息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241" autoAdjust="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1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2020/10/15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  <a:pPr/>
              <a:t>2020/10/15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9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82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在“幻灯片放映”模式下，选择箭头访问相应链接。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F7612A-7C7D-41EF-9275-BA82F6A6A076}" type="datetime1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3B070BE-7F39-4CFE-B298-8B89566852DF}" type="datetime1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5620" y="454662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n-US" altLang="zh-CN" sz="8800" dirty="0">
                <a:solidFill>
                  <a:schemeClr val="bg1"/>
                </a:solidFill>
              </a:rPr>
              <a:t>Health</a:t>
            </a:r>
            <a:r>
              <a:rPr lang="zh-CN" altLang="en-US" sz="8800" dirty="0">
                <a:solidFill>
                  <a:schemeClr val="bg1"/>
                </a:solidFill>
              </a:rPr>
              <a:t> </a:t>
            </a:r>
            <a:r>
              <a:rPr lang="en-US" altLang="zh-CN" sz="8800" dirty="0">
                <a:solidFill>
                  <a:schemeClr val="bg1"/>
                </a:solidFill>
              </a:rPr>
              <a:t>Hub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2791420"/>
          </a:xfrm>
        </p:spPr>
        <p:txBody>
          <a:bodyPr rtlCol="0">
            <a:normAutofit fontScale="25000" lnSpcReduction="20000"/>
          </a:bodyPr>
          <a:lstStyle/>
          <a:p>
            <a:pPr marL="0" indent="0" rtl="0">
              <a:buNone/>
            </a:pPr>
            <a:r>
              <a:rPr lang="en-US" altLang="zh-CN" sz="6400" dirty="0">
                <a:solidFill>
                  <a:schemeClr val="bg1"/>
                </a:solidFill>
              </a:rPr>
              <a:t>CSP-584 Project</a:t>
            </a:r>
          </a:p>
          <a:p>
            <a:pPr marL="0" indent="0" rtl="0">
              <a:buNone/>
            </a:pPr>
            <a:r>
              <a:rPr lang="en-US" altLang="zh-CN" sz="4400" dirty="0">
                <a:solidFill>
                  <a:schemeClr val="bg1"/>
                </a:solidFill>
              </a:rPr>
              <a:t>Team No. 9</a:t>
            </a:r>
          </a:p>
          <a:p>
            <a:pPr marL="0" indent="0" rtl="0">
              <a:buNone/>
            </a:pPr>
            <a:r>
              <a:rPr lang="en-US" altLang="zh-CN" sz="4400" dirty="0">
                <a:solidFill>
                  <a:schemeClr val="bg1"/>
                </a:solidFill>
              </a:rPr>
              <a:t>Jiabin Wang A20407756</a:t>
            </a:r>
          </a:p>
          <a:p>
            <a:pPr marL="0" indent="0" rtl="0">
              <a:buNone/>
            </a:pPr>
            <a:r>
              <a:rPr lang="en-US" sz="4400" b="0" i="0" dirty="0">
                <a:solidFill>
                  <a:schemeClr val="bg1"/>
                </a:solidFill>
                <a:effectLst/>
                <a:latin typeface="Open Sans"/>
              </a:rPr>
              <a:t>Vidhi Mittal A20449865</a:t>
            </a:r>
          </a:p>
          <a:p>
            <a:pPr marL="0" indent="0" rtl="0">
              <a:buNone/>
            </a:pPr>
            <a:r>
              <a:rPr lang="en-US" sz="4400" b="0" i="0" dirty="0">
                <a:solidFill>
                  <a:schemeClr val="bg1"/>
                </a:solidFill>
                <a:effectLst/>
                <a:latin typeface="Open Sans"/>
              </a:rPr>
              <a:t>Haoli Yang </a:t>
            </a:r>
            <a:r>
              <a:rPr lang="en-US" sz="4400" dirty="0">
                <a:solidFill>
                  <a:schemeClr val="bg1"/>
                </a:solidFill>
                <a:latin typeface="Open Sans"/>
              </a:rPr>
              <a:t>A20455080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 rtl="0">
              <a:buNone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0" indent="0" rtl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	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zh-CN" dirty="0">
                <a:cs typeface="Segoe UI Light" panose="020B0502040204020203" pitchFamily="34" charset="0"/>
              </a:rPr>
              <a:t>Requirements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B17778-C63C-43D4-8343-8A6D3A5506B4}"/>
              </a:ext>
            </a:extLst>
          </p:cNvPr>
          <p:cNvSpPr txBox="1"/>
          <p:nvPr/>
        </p:nvSpPr>
        <p:spPr>
          <a:xfrm>
            <a:off x="629919" y="1524708"/>
            <a:ext cx="696988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ustomer can register and login/out to  check out their account information or buy product.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Search for health clubs, doctors, medical services etc. according to location.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Customer can schedule doctors, medical services etc.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Customer can cancel, re-schedule, edit their appointment.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Recommending products according to products user bought, events/health hubs/doctors according to user’s location, search history.</a:t>
            </a:r>
            <a:endParaRPr lang="en-US" b="0" dirty="0">
              <a:effectLst/>
            </a:endParaRP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Send email to confirm orders/appointments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E6D82EC-F63F-4053-919B-1FD5E9674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257300"/>
            <a:ext cx="11101832" cy="52777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40B80FE-D4D2-49B4-B132-CEE04FBE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361361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cs typeface="Segoe UI Light" panose="020B0502040204020203" pitchFamily="34" charset="0"/>
              </a:rPr>
              <a:t>Technologies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grpSp>
        <p:nvGrpSpPr>
          <p:cNvPr id="18" name="组 17" descr="带有编号 1（表示第 1 步）的小圆圈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椭圆形 18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文本框 19" descr="编号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1</a:t>
              </a:r>
              <a:endParaRPr lang="zh-CN" altLang="en-US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3" name="组 32" descr="带有编号 2（表示第 2 步）的小圆圈"/>
          <p:cNvGrpSpPr/>
          <p:nvPr/>
        </p:nvGrpSpPr>
        <p:grpSpPr bwMode="blackWhite">
          <a:xfrm>
            <a:off x="551745" y="2612616"/>
            <a:ext cx="558179" cy="409838"/>
            <a:chOff x="6953426" y="711274"/>
            <a:chExt cx="558179" cy="409838"/>
          </a:xfrm>
        </p:grpSpPr>
        <p:sp>
          <p:nvSpPr>
            <p:cNvPr id="34" name="椭圆形 3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文本框 34" descr="编号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endParaRPr>
            </a:p>
          </p:txBody>
        </p:sp>
      </p:grpSp>
      <p:sp>
        <p:nvSpPr>
          <p:cNvPr id="36" name="内容占位符 17"/>
          <p:cNvSpPr txBox="1">
            <a:spLocks/>
          </p:cNvSpPr>
          <p:nvPr/>
        </p:nvSpPr>
        <p:spPr>
          <a:xfrm>
            <a:off x="1181567" y="276459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Ajax</a:t>
            </a:r>
            <a:endParaRPr lang="zh-CN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22" name="组 21" descr="带有编号 3（表示第 3 步）的小圆圈"/>
          <p:cNvGrpSpPr/>
          <p:nvPr/>
        </p:nvGrpSpPr>
        <p:grpSpPr bwMode="blackWhite">
          <a:xfrm>
            <a:off x="566730" y="3281209"/>
            <a:ext cx="558179" cy="409838"/>
            <a:chOff x="6953426" y="711274"/>
            <a:chExt cx="558179" cy="409838"/>
          </a:xfrm>
        </p:grpSpPr>
        <p:sp>
          <p:nvSpPr>
            <p:cNvPr id="24" name="椭圆形 2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文本框 29" descr="编号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3</a:t>
              </a:r>
              <a:endParaRPr lang="zh-CN" altLang="en-US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endParaRPr>
            </a:p>
          </p:txBody>
        </p:sp>
      </p:grpSp>
      <p:sp>
        <p:nvSpPr>
          <p:cNvPr id="32" name="内容占位符 17"/>
          <p:cNvSpPr txBox="1">
            <a:spLocks/>
          </p:cNvSpPr>
          <p:nvPr/>
        </p:nvSpPr>
        <p:spPr>
          <a:xfrm>
            <a:off x="1212467" y="3411318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jQuery</a:t>
            </a:r>
            <a:endParaRPr lang="zh-CN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/>
            </a:endParaRPr>
          </a:p>
        </p:txBody>
      </p:sp>
      <p:pic>
        <p:nvPicPr>
          <p:cNvPr id="23" name="图 2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29571" y="2118953"/>
            <a:ext cx="5430877" cy="3435278"/>
          </a:xfrm>
          <a:prstGeom prst="rect">
            <a:avLst/>
          </a:prstGeom>
        </p:spPr>
      </p:pic>
      <p:grpSp>
        <p:nvGrpSpPr>
          <p:cNvPr id="37" name="组 36" descr="带有编号 4（表示第 4 步）的小圆圈"/>
          <p:cNvGrpSpPr/>
          <p:nvPr/>
        </p:nvGrpSpPr>
        <p:grpSpPr bwMode="blackWhite">
          <a:xfrm>
            <a:off x="562604" y="3930811"/>
            <a:ext cx="558179" cy="409838"/>
            <a:chOff x="6953426" y="711274"/>
            <a:chExt cx="558179" cy="409838"/>
          </a:xfrm>
        </p:grpSpPr>
        <p:sp>
          <p:nvSpPr>
            <p:cNvPr id="38" name="椭圆形 37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文本框 38" descr="编号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endParaRPr>
            </a:p>
          </p:txBody>
        </p:sp>
      </p:grpSp>
      <p:sp>
        <p:nvSpPr>
          <p:cNvPr id="40" name="内容占位符 17"/>
          <p:cNvSpPr txBox="1">
            <a:spLocks/>
          </p:cNvSpPr>
          <p:nvPr/>
        </p:nvSpPr>
        <p:spPr>
          <a:xfrm>
            <a:off x="1202307" y="4034664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Servlet</a:t>
            </a:r>
            <a:endParaRPr lang="zh-CN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内容占位符 17">
            <a:extLst>
              <a:ext uri="{FF2B5EF4-FFF2-40B4-BE49-F238E27FC236}">
                <a16:creationId xmlns:a16="http://schemas.microsoft.com/office/drawing/2014/main" id="{EDCC3BD7-A4F7-4798-897A-7500BA882370}"/>
              </a:ext>
            </a:extLst>
          </p:cNvPr>
          <p:cNvSpPr txBox="1">
            <a:spLocks/>
          </p:cNvSpPr>
          <p:nvPr/>
        </p:nvSpPr>
        <p:spPr>
          <a:xfrm>
            <a:off x="1161374" y="2061380"/>
            <a:ext cx="2632704" cy="532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Bootstrap</a:t>
            </a:r>
            <a:endParaRPr lang="zh-CN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31" name="组 32" descr="带有编号 2（表示第 2 步）的小圆圈">
            <a:extLst>
              <a:ext uri="{FF2B5EF4-FFF2-40B4-BE49-F238E27FC236}">
                <a16:creationId xmlns:a16="http://schemas.microsoft.com/office/drawing/2014/main" id="{4F611D4D-3F33-4F1B-8570-FE871EBFFD50}"/>
              </a:ext>
            </a:extLst>
          </p:cNvPr>
          <p:cNvGrpSpPr/>
          <p:nvPr/>
        </p:nvGrpSpPr>
        <p:grpSpPr bwMode="blackWhite">
          <a:xfrm>
            <a:off x="578085" y="4613474"/>
            <a:ext cx="558179" cy="409838"/>
            <a:chOff x="6953426" y="711274"/>
            <a:chExt cx="558179" cy="409838"/>
          </a:xfrm>
        </p:grpSpPr>
        <p:sp>
          <p:nvSpPr>
            <p:cNvPr id="41" name="椭圆形 33" descr="小圆圈">
              <a:extLst>
                <a:ext uri="{FF2B5EF4-FFF2-40B4-BE49-F238E27FC236}">
                  <a16:creationId xmlns:a16="http://schemas.microsoft.com/office/drawing/2014/main" id="{790CA1E7-2B98-4CFA-B4DB-AD336C1D9616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文本框 41" descr="编号 2">
              <a:extLst>
                <a:ext uri="{FF2B5EF4-FFF2-40B4-BE49-F238E27FC236}">
                  <a16:creationId xmlns:a16="http://schemas.microsoft.com/office/drawing/2014/main" id="{1A94A81A-ED5A-46E4-AE00-F7C0A456849F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endParaRPr>
            </a:p>
          </p:txBody>
        </p:sp>
      </p:grpSp>
      <p:sp>
        <p:nvSpPr>
          <p:cNvPr id="5" name="内容占位符 17">
            <a:extLst>
              <a:ext uri="{FF2B5EF4-FFF2-40B4-BE49-F238E27FC236}">
                <a16:creationId xmlns:a16="http://schemas.microsoft.com/office/drawing/2014/main" id="{64C42150-17DB-455B-8859-F9C137A0F893}"/>
              </a:ext>
            </a:extLst>
          </p:cNvPr>
          <p:cNvSpPr txBox="1">
            <a:spLocks/>
          </p:cNvSpPr>
          <p:nvPr/>
        </p:nvSpPr>
        <p:spPr>
          <a:xfrm>
            <a:off x="1216593" y="4734461"/>
            <a:ext cx="2632704" cy="532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MySQL</a:t>
            </a:r>
            <a:endParaRPr lang="zh-CN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45" name="组 32" descr="带有编号 2（表示第 2 步）的小圆圈">
            <a:extLst>
              <a:ext uri="{FF2B5EF4-FFF2-40B4-BE49-F238E27FC236}">
                <a16:creationId xmlns:a16="http://schemas.microsoft.com/office/drawing/2014/main" id="{9240695E-46B1-4877-A315-A3B92A11101D}"/>
              </a:ext>
            </a:extLst>
          </p:cNvPr>
          <p:cNvGrpSpPr/>
          <p:nvPr/>
        </p:nvGrpSpPr>
        <p:grpSpPr bwMode="blackWhite">
          <a:xfrm>
            <a:off x="578085" y="5320353"/>
            <a:ext cx="558179" cy="409838"/>
            <a:chOff x="6953426" y="711274"/>
            <a:chExt cx="558179" cy="409838"/>
          </a:xfrm>
        </p:grpSpPr>
        <p:sp>
          <p:nvSpPr>
            <p:cNvPr id="46" name="椭圆形 33" descr="小圆圈">
              <a:extLst>
                <a:ext uri="{FF2B5EF4-FFF2-40B4-BE49-F238E27FC236}">
                  <a16:creationId xmlns:a16="http://schemas.microsoft.com/office/drawing/2014/main" id="{F969D65E-AC5D-48A9-990E-18A0417BFA24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文本框 46" descr="编号 2">
              <a:extLst>
                <a:ext uri="{FF2B5EF4-FFF2-40B4-BE49-F238E27FC236}">
                  <a16:creationId xmlns:a16="http://schemas.microsoft.com/office/drawing/2014/main" id="{F1106371-032D-4CA4-8C8D-A0D87CE90BD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6</a:t>
              </a:r>
              <a:endPara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endParaRPr>
            </a:p>
          </p:txBody>
        </p:sp>
      </p:grpSp>
      <p:sp>
        <p:nvSpPr>
          <p:cNvPr id="7" name="内容占位符 17">
            <a:extLst>
              <a:ext uri="{FF2B5EF4-FFF2-40B4-BE49-F238E27FC236}">
                <a16:creationId xmlns:a16="http://schemas.microsoft.com/office/drawing/2014/main" id="{93AF4B8A-00E9-4C37-9DB9-FE9BF48C0315}"/>
              </a:ext>
            </a:extLst>
          </p:cNvPr>
          <p:cNvSpPr txBox="1">
            <a:spLocks/>
          </p:cNvSpPr>
          <p:nvPr/>
        </p:nvSpPr>
        <p:spPr>
          <a:xfrm>
            <a:off x="1220462" y="5403629"/>
            <a:ext cx="2632704" cy="532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MongoDB</a:t>
            </a:r>
            <a:endParaRPr lang="zh-CN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49" name="组 17" descr="带有编号 1（表示第 1 步）的小圆圈">
            <a:extLst>
              <a:ext uri="{FF2B5EF4-FFF2-40B4-BE49-F238E27FC236}">
                <a16:creationId xmlns:a16="http://schemas.microsoft.com/office/drawing/2014/main" id="{E262CD08-C1C5-42F4-8EE4-16D3AE3E1F8F}"/>
              </a:ext>
            </a:extLst>
          </p:cNvPr>
          <p:cNvGrpSpPr/>
          <p:nvPr/>
        </p:nvGrpSpPr>
        <p:grpSpPr bwMode="blackWhite">
          <a:xfrm>
            <a:off x="603195" y="5962029"/>
            <a:ext cx="558179" cy="409838"/>
            <a:chOff x="6953426" y="711274"/>
            <a:chExt cx="558179" cy="409838"/>
          </a:xfrm>
        </p:grpSpPr>
        <p:sp>
          <p:nvSpPr>
            <p:cNvPr id="50" name="椭圆形 18" descr="小圆圈">
              <a:extLst>
                <a:ext uri="{FF2B5EF4-FFF2-40B4-BE49-F238E27FC236}">
                  <a16:creationId xmlns:a16="http://schemas.microsoft.com/office/drawing/2014/main" id="{4EC57BDE-D689-4925-8E7B-6381960832B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文本框 50" descr="编号 1">
              <a:extLst>
                <a:ext uri="{FF2B5EF4-FFF2-40B4-BE49-F238E27FC236}">
                  <a16:creationId xmlns:a16="http://schemas.microsoft.com/office/drawing/2014/main" id="{8A63E9A5-B25B-4466-AE61-6AD75308BE8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7</a:t>
              </a:r>
              <a:endPara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endParaRPr>
            </a:p>
          </p:txBody>
        </p:sp>
      </p:grpSp>
      <p:sp>
        <p:nvSpPr>
          <p:cNvPr id="8" name="内容占位符 17">
            <a:extLst>
              <a:ext uri="{FF2B5EF4-FFF2-40B4-BE49-F238E27FC236}">
                <a16:creationId xmlns:a16="http://schemas.microsoft.com/office/drawing/2014/main" id="{F2D3E900-7564-4411-9E9A-FE46542C0CFA}"/>
              </a:ext>
            </a:extLst>
          </p:cNvPr>
          <p:cNvSpPr txBox="1">
            <a:spLocks/>
          </p:cNvSpPr>
          <p:nvPr/>
        </p:nvSpPr>
        <p:spPr>
          <a:xfrm>
            <a:off x="1233017" y="6072797"/>
            <a:ext cx="2632704" cy="532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JSP</a:t>
            </a:r>
            <a:endParaRPr lang="zh-CN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164EB-0928-488E-AB4A-650CC9D9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Demo</a:t>
            </a:r>
          </a:p>
        </p:txBody>
      </p:sp>
      <p:pic>
        <p:nvPicPr>
          <p:cNvPr id="9" name="Picture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5163AFC-F2DB-4A5A-AC4C-8F1A5E65A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3" y="1387973"/>
            <a:ext cx="10739438" cy="49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0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42F26E0-7519-426F-BF1D-B43D3669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/>
          <a:lstStyle/>
          <a:p>
            <a:r>
              <a:rPr lang="en-US" dirty="0"/>
              <a:t>Home Page 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6CEDC9-E7CD-4278-B2F3-B861A3BF1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02" y="1387475"/>
            <a:ext cx="10895795" cy="408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8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3BE8C75-747B-47F8-B782-9553FBD02D6A}"/>
              </a:ext>
            </a:extLst>
          </p:cNvPr>
          <p:cNvSpPr/>
          <p:nvPr/>
        </p:nvSpPr>
        <p:spPr>
          <a:xfrm>
            <a:off x="4278521" y="2630184"/>
            <a:ext cx="452643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Segoe UI Light" panose="020B0502040204020203" pitchFamily="34" charset="0"/>
              </a:rPr>
              <a:t>Thanks</a:t>
            </a:r>
            <a:endParaRPr lang="en-US" sz="9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1_TF10001108.potx" id="{D183F7B2-BB7C-4769-A654-F50CCFED9CE6}" vid="{19F569AA-F1B7-4CD3-A3E0-DFBF7B5FB0CC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{F423D2C6-CC2F-4EE5-BE3F-769FA7C4BC94}tf10001108_win32</Template>
  <TotalTime>176</TotalTime>
  <Words>150</Words>
  <Application>Microsoft Office PowerPoint</Application>
  <PresentationFormat>Widescreen</PresentationFormat>
  <Paragraphs>39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Microsoft YaHei UI</vt:lpstr>
      <vt:lpstr>Open Sans</vt:lpstr>
      <vt:lpstr>Arial</vt:lpstr>
      <vt:lpstr>Segoe UI</vt:lpstr>
      <vt:lpstr>欢迎文档</vt:lpstr>
      <vt:lpstr>Health Hub</vt:lpstr>
      <vt:lpstr>Requirements</vt:lpstr>
      <vt:lpstr>Flow</vt:lpstr>
      <vt:lpstr>Technologies</vt:lpstr>
      <vt:lpstr>Home Page Demo</vt:lpstr>
      <vt:lpstr>Home Page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Hub</dc:title>
  <dc:creator>WangSteven</dc:creator>
  <cp:keywords/>
  <cp:lastModifiedBy>Haoli Yang</cp:lastModifiedBy>
  <cp:revision>10</cp:revision>
  <dcterms:created xsi:type="dcterms:W3CDTF">2020-10-15T19:44:47Z</dcterms:created>
  <dcterms:modified xsi:type="dcterms:W3CDTF">2020-10-16T01:11:22Z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