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1C9-C8CB-D5C3-3837-A3203FF4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1BF3-429E-F52B-0D62-257BE3B89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C2BCF-74A1-15AF-840D-CC73BBB1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C6CB9-D8A2-36F6-FA66-E5C2E5AD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242B3-7191-F289-D26C-8DECA553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7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F9591-CE29-9804-1AB3-EBB41F85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C2035-3C55-A377-BE3C-CB33BE983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DAA4-8AC2-3E15-B52A-B1E72175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AA57-A40F-03F0-51DC-3AB635BB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9E9A2-C009-B35A-6B00-F5B2B046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2F042-E92D-B6AA-3AD9-675E8E240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3A70C-531D-0B51-FD35-064D421B13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91F8-76B3-CF6B-D2AA-D21E5521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63650-6EDC-1ED7-2095-70C9C3CB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B98A-2805-FCCE-F7BE-1D66FAC1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22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F594-4820-563F-72EC-4EBCFA5C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DF8A-5423-9D9E-3FC0-7AC19585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2114-2A94-7837-48F0-56A9B253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98BCA-A887-6883-486A-B332B2B9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CC16-AFF0-7912-018D-3BDDAA61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48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7BA7-3760-3B01-DC93-62603C0C6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F79B7-A7AC-912F-44FD-59EF090C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603AF-B00A-20F7-783C-9B0EB6C3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852DD-141C-5148-CAF6-7CA04CA5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00FDA-522A-0F6A-B2A5-645A0A58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5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D1F4-E9DA-4981-0B8A-7EBDD21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9F93-FF38-CD86-96A6-45844E773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9E4EE-9D4E-3C1A-1269-65DDCDFC9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6F255-E728-B868-B3FE-5BB02A45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F8DD4-E580-9348-197F-C3C11D3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7DF1A-045F-BC14-0E54-2F89933E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4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ACFF0-7075-2C9B-6A2A-D88A6626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46616-9D7C-C04F-41BD-E5459167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69B0E-34FB-14FB-66C7-35AA4533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65271-ACB2-85DB-75D1-AC69F34F8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30332-90A0-B947-D382-25E937DB1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9C9180-22BB-E959-1233-22FE4C83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3C9CF-8A84-E8B1-91C0-9F5FE8DF0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AF909-A0A2-BB05-C225-14E7F2C0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18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E070-CE59-95C8-9CF1-0C3BD293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508F8-A25E-5B9C-8206-9558F81A9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6F3E6-4C11-875E-0989-FCCC4CD3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508D0-C0F5-F89F-CE74-EA2B00FB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B464E-D384-DCAA-9DBA-D4C7B6BC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3FD2E-7483-C0BE-9288-88F5D9DA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FE716-C289-CB34-8463-5A7DC2C8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6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4A1F0-9D83-9121-079C-4B99C04D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2C5-1D94-F889-4720-3369A57E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F6041-A452-0AD8-EF3E-E27B4EFD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96FF9-AC09-720C-BA06-5AC36EAD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39809-8172-8AC6-6085-8CC0E872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6B179-6C40-350A-D4C0-6DAC8770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2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798C-0F87-68F2-69CD-E9733BE3E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48757-ED89-B715-A795-E0025D63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3951C-80FD-36BB-5B6E-282228875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8F94D-A76A-A3F7-DC53-0E0A0489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2E620-D96F-B3B7-A267-1DA77162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8E99F-C9BA-CEB0-E4D1-9479015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41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0AE97-559A-054F-ED0C-905B3AE6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B1092-E79E-571A-EB46-3FADE1640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F449-CDCA-D950-705B-6D3F99D40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CD078-A1DE-4913-9B4A-9FAFF04AE4C7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7770D-8356-CCA6-CD3F-02BB9CDA0A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451E-76B1-DC3D-3095-88F940AE7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444D2-C3EA-4BF6-93D3-079CC30DE9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91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A440-8672-1073-8E7E-993CC3D2EC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GCP Cost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1D1D89-C2BF-6D9C-2E4A-56F8056A57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0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D88EA-E144-5DBB-9AF5-68E29849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84048"/>
            <a:ext cx="10515600" cy="292608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+mn-lt"/>
              </a:rPr>
              <a:t>Google Cloud Storage Cost Drivers</a:t>
            </a:r>
            <a:br>
              <a:rPr lang="en-US" sz="1800" b="1" dirty="0">
                <a:latin typeface="+mn-lt"/>
              </a:rPr>
            </a:br>
            <a:endParaRPr lang="en-IN" sz="1800" b="1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33B2B2-0E03-98D2-A1F5-DF2E38848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182791"/>
              </p:ext>
            </p:extLst>
          </p:nvPr>
        </p:nvGraphicFramePr>
        <p:xfrm>
          <a:off x="838200" y="847217"/>
          <a:ext cx="10515600" cy="591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9182396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12278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859937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52769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 (North America,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(30 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455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storing data, based on storage class (Standard, Nearline,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Coldline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Archive) and region.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Standard: $0.023/GB/month - Nearline: $0.010/GB/month - Coldline: $0.004/GB/month - Archive: $0.0022/GB/month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 GB Standard Storage: 50 GB * $0.023/GB * (30/30) = $1.15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7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Network Egress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Charges for data downloaded or transferred out of GCS (ingress is free).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$0.12/GB for first 1 TB/month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Egress: 10 GB * $0.12/GB = $1.20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778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A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Operations like PUT, POST, and GET bucket (list) requests.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$0.05 per 10,000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10,000 Class A Operations: (10,000 / 10,000) * $0.05 = $0.05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53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 B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Operations like GET object and HEAD requests.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$0.004 per 10,000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20,000 Class B Operations: (20,000 / 10,000) * $0.004 = $0.008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6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Retrieval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Fees for accessing data in Nearline, Coldline, or Archive storage classes.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Nearline: $0.01/GB - Coldline: $0.02/GB - Archive: $0.05/GB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Archive Retrieval: 10 GB * $0.05/GB = $0.50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51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Early Deletion Fees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Fees for deleting data before the minimum storage duration (Nearline: 30 days, Coldline: 90 days, Archive: 365 days).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Equivalent to remaining minimum storage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 GB Archive deleted after 185 days (180 days remaining): 500 GB * $0.0022/GB * (180/30) = $6.60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of all cost components for the project.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</a:rPr>
                        <a:t>Total Cost = Storage Cost + Network Egress Cost + Operations Cost + Retrieval/Early Deletion Fees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$1.15 + $1.20 + $0.05 + $0.008 + $0.50 + $6.60 = $9.508</a:t>
                      </a:r>
                    </a:p>
                    <a:p>
                      <a:pPr>
                        <a:buNone/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76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011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8C512-3B5F-3892-DE06-DEE4835AD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3E7C-536D-6A43-7A51-2A766941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384048"/>
            <a:ext cx="10515600" cy="292608"/>
          </a:xfrm>
        </p:spPr>
        <p:txBody>
          <a:bodyPr>
            <a:noAutofit/>
          </a:bodyPr>
          <a:lstStyle/>
          <a:p>
            <a:r>
              <a:rPr lang="en-US" sz="1800" b="1" dirty="0" err="1">
                <a:latin typeface="+mn-lt"/>
              </a:rPr>
              <a:t>BigQuery</a:t>
            </a:r>
            <a:r>
              <a:rPr lang="en-US" sz="1800" b="1" dirty="0">
                <a:latin typeface="+mn-lt"/>
              </a:rPr>
              <a:t> Cost Drivers</a:t>
            </a:r>
            <a:br>
              <a:rPr lang="en-US" sz="1800" b="1" dirty="0">
                <a:latin typeface="+mn-lt"/>
              </a:rPr>
            </a:br>
            <a:endParaRPr lang="en-IN" sz="1800" b="1" dirty="0">
              <a:latin typeface="+mn-lt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98BBDC6-A0DD-5ECC-EE2F-83D80A6A3E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605909"/>
              </p:ext>
            </p:extLst>
          </p:nvPr>
        </p:nvGraphicFramePr>
        <p:xfrm>
          <a:off x="838200" y="847216"/>
          <a:ext cx="10628376" cy="562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7094">
                  <a:extLst>
                    <a:ext uri="{9D8B030D-6E8A-4147-A177-3AD203B41FA5}">
                      <a16:colId xmlns:a16="http://schemas.microsoft.com/office/drawing/2014/main" val="2991823968"/>
                    </a:ext>
                  </a:extLst>
                </a:gridCol>
                <a:gridCol w="2657094">
                  <a:extLst>
                    <a:ext uri="{9D8B030D-6E8A-4147-A177-3AD203B41FA5}">
                      <a16:colId xmlns:a16="http://schemas.microsoft.com/office/drawing/2014/main" val="1401227840"/>
                    </a:ext>
                  </a:extLst>
                </a:gridCol>
                <a:gridCol w="2657094">
                  <a:extLst>
                    <a:ext uri="{9D8B030D-6E8A-4147-A177-3AD203B41FA5}">
                      <a16:colId xmlns:a16="http://schemas.microsoft.com/office/drawing/2014/main" val="1985993749"/>
                    </a:ext>
                  </a:extLst>
                </a:gridCol>
                <a:gridCol w="2657094">
                  <a:extLst>
                    <a:ext uri="{9D8B030D-6E8A-4147-A177-3AD203B41FA5}">
                      <a16:colId xmlns:a16="http://schemas.microsoft.com/office/drawing/2014/main" val="1452769300"/>
                    </a:ext>
                  </a:extLst>
                </a:gridCol>
              </a:tblGrid>
              <a:tr h="429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Pricing (US Region)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Example (30 Days)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455084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Active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modified in the last 90 days.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$0.02/GB/month (first 10 GB free)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GB Active: (100 - 10) * $0.02 = $1.80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879868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Long-Term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unmodified for 90+ days (50% discount).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$0.01/GB/month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 GB Long-Term: 50 * $0.01 = $0.50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778204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Processing (On-Demand)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data processed by queries (first 1 TB/month free).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$5/TB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 TB processed: (2 - 1) * $5 = $5.00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4538759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r>
                        <a:rPr lang="en-IN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Query Processing (Flat-Rate)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Fixed cost for reserved slots (e.g., Enterprise Edition).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$20/slot/month (e.g., 100 slots = $2,000)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NL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slots: $2,000 * (30/30) = $2,000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6197"/>
                  </a:ext>
                </a:extLst>
              </a:tr>
              <a:tr h="429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Streaming Inserts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data streamed into BigQuery.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$0.05/GB (first 2 TB/month free)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streamed: 10 * $0.05 = $0.50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515024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Streaming Reads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read from BigQuery in real-time (e.g., via APIs).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$1.10 per TB (first 300 TB free/month)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 TB read: (100 - 300) * $1.10 = $0 (within free tier)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203980"/>
                  </a:ext>
                </a:extLst>
              </a:tr>
              <a:tr h="7415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Transfer (Export)</a:t>
                      </a:r>
                    </a:p>
                    <a:p>
                      <a:pPr>
                        <a:buNone/>
                      </a:pP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Cost for exporting data (batch free up to 50 TB/day; Storage API reads cost).</a:t>
                      </a: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$0.12/GB (egress), $1.10/TB (Storage API)</a:t>
                      </a:r>
                    </a:p>
                    <a:p>
                      <a:pPr>
                        <a:buNone/>
                      </a:pP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GB egress: 5 * $0.12 = $0.60</a:t>
                      </a:r>
                    </a:p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767909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In-memory analysis for faster query performance (optional).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$0.04 per GB/month (reserved capacity)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GB reserved: 10 * $0.04 = $0.40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6313"/>
                  </a:ext>
                </a:extLst>
              </a:tr>
              <a:tr h="52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BigQuery Omni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Running BigQuery on non-GCP clouds (AWS, Azure).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Varies by cloud provider; ~$7 per TB processed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TB processed on AWS: $7.00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937129"/>
                  </a:ext>
                </a:extLst>
              </a:tr>
              <a:tr h="31782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 of all cost components.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41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52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9476A-98F3-1E27-CA94-9EFEF6E8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C2E41-335F-DB12-881F-E5D527130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47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</TotalTime>
  <Words>743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GCP Cost Optimization</vt:lpstr>
      <vt:lpstr>Google Cloud Storage Cost Drivers </vt:lpstr>
      <vt:lpstr>BigQuery Cost Drivers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Vishwajeet Jadhav</dc:creator>
  <cp:lastModifiedBy>Vishwajeet Jadhav</cp:lastModifiedBy>
  <cp:revision>8</cp:revision>
  <dcterms:created xsi:type="dcterms:W3CDTF">2025-08-06T01:54:59Z</dcterms:created>
  <dcterms:modified xsi:type="dcterms:W3CDTF">2025-08-06T15:39:53Z</dcterms:modified>
</cp:coreProperties>
</file>