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0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6" r:id="rId12"/>
    <p:sldId id="265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223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271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804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6781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87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36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387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021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3747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192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812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88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866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645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0276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732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1D-C4B1-48A8-817F-D79DF824BCAB}" type="datetimeFigureOut">
              <a:rPr lang="es-EC" smtClean="0"/>
              <a:t>4/12/2023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6B2476-5C3A-45A3-8905-BC7046621B2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521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npmjs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itejs.dev/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s://pnpm.io/es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es.react.dev/learn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2F813-9109-4603-A754-CCA6DC998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152502"/>
            <a:ext cx="7766936" cy="898333"/>
          </a:xfrm>
        </p:spPr>
        <p:txBody>
          <a:bodyPr/>
          <a:lstStyle/>
          <a:p>
            <a:r>
              <a:rPr lang="es-EC" dirty="0"/>
              <a:t>Curso Introductorio - Bit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1F2CBD-6293-43FC-AF84-92E84333D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Por:</a:t>
            </a:r>
          </a:p>
          <a:p>
            <a:r>
              <a:rPr lang="es-EC" dirty="0"/>
              <a:t>Ing. Manuel Guerra y Ing. Victor Jaramillo</a:t>
            </a:r>
          </a:p>
        </p:txBody>
      </p:sp>
      <p:pic>
        <p:nvPicPr>
          <p:cNvPr id="1028" name="Picture 4" descr="Una Introducción a React y React Native | Wildix">
            <a:extLst>
              <a:ext uri="{FF2B5EF4-FFF2-40B4-BE49-F238E27FC236}">
                <a16:creationId xmlns:a16="http://schemas.microsoft.com/office/drawing/2014/main" id="{F9253D57-B4F0-482A-ADBA-EBC511DA4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t="19729" r="3641" b="21246"/>
          <a:stretch/>
        </p:blipFill>
        <p:spPr bwMode="auto">
          <a:xfrm>
            <a:off x="1482530" y="217714"/>
            <a:ext cx="7791473" cy="273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siness IT">
            <a:extLst>
              <a:ext uri="{FF2B5EF4-FFF2-40B4-BE49-F238E27FC236}">
                <a16:creationId xmlns:a16="http://schemas.microsoft.com/office/drawing/2014/main" id="{D6CC4CD9-7C5D-46D5-8BBA-C73D1D55B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3" y="5450750"/>
            <a:ext cx="5095994" cy="12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89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846" y="287413"/>
            <a:ext cx="3518262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>
                <a:latin typeface="Söhne"/>
                <a:ea typeface="+mn-ea"/>
                <a:cs typeface="+mn-cs"/>
              </a:rPr>
              <a:t>Ciclo de vida</a:t>
            </a:r>
          </a:p>
        </p:txBody>
      </p:sp>
      <p:sp>
        <p:nvSpPr>
          <p:cNvPr id="21" name="Subtítulo 5">
            <a:extLst>
              <a:ext uri="{FF2B5EF4-FFF2-40B4-BE49-F238E27FC236}">
                <a16:creationId xmlns:a16="http://schemas.microsoft.com/office/drawing/2014/main" id="{43B64983-787D-4DA2-9BBF-2F3DED56CAD7}"/>
              </a:ext>
            </a:extLst>
          </p:cNvPr>
          <p:cNvSpPr txBox="1">
            <a:spLocks/>
          </p:cNvSpPr>
          <p:nvPr/>
        </p:nvSpPr>
        <p:spPr>
          <a:xfrm>
            <a:off x="8845348" y="3081654"/>
            <a:ext cx="2991396" cy="946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C" dirty="0">
              <a:latin typeface="Söhne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090182F-982A-4AE4-8800-6FD5DFCC07CA}"/>
              </a:ext>
            </a:extLst>
          </p:cNvPr>
          <p:cNvSpPr txBox="1">
            <a:spLocks/>
          </p:cNvSpPr>
          <p:nvPr/>
        </p:nvSpPr>
        <p:spPr>
          <a:xfrm>
            <a:off x="7582605" y="1321920"/>
            <a:ext cx="1558834" cy="320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>
                <a:latin typeface="Söhne"/>
                <a:ea typeface="+mn-ea"/>
                <a:cs typeface="+mn-cs"/>
              </a:rPr>
              <a:t>Desmontaje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70556EC-A106-4D5C-B19C-208BDB7CCC39}"/>
              </a:ext>
            </a:extLst>
          </p:cNvPr>
          <p:cNvSpPr txBox="1">
            <a:spLocks/>
          </p:cNvSpPr>
          <p:nvPr/>
        </p:nvSpPr>
        <p:spPr>
          <a:xfrm>
            <a:off x="1099840" y="1315530"/>
            <a:ext cx="1567163" cy="3630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>
                <a:latin typeface="Söhne"/>
                <a:ea typeface="+mn-ea"/>
                <a:cs typeface="+mn-cs"/>
              </a:rPr>
              <a:t>Montaje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DBB4D02-EC21-4AC5-9920-962CDA722059}"/>
              </a:ext>
            </a:extLst>
          </p:cNvPr>
          <p:cNvSpPr txBox="1">
            <a:spLocks/>
          </p:cNvSpPr>
          <p:nvPr/>
        </p:nvSpPr>
        <p:spPr>
          <a:xfrm>
            <a:off x="4376056" y="1321921"/>
            <a:ext cx="1767841" cy="320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>
                <a:latin typeface="Söhne"/>
                <a:ea typeface="+mn-ea"/>
                <a:cs typeface="+mn-cs"/>
              </a:rPr>
              <a:t>Actualización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4086B7C-7A17-4336-B512-53A3190DCD85}"/>
              </a:ext>
            </a:extLst>
          </p:cNvPr>
          <p:cNvSpPr txBox="1">
            <a:spLocks/>
          </p:cNvSpPr>
          <p:nvPr/>
        </p:nvSpPr>
        <p:spPr>
          <a:xfrm>
            <a:off x="7160240" y="1783872"/>
            <a:ext cx="2618399" cy="6349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Cuando el componente se elimina del DOM.</a:t>
            </a:r>
            <a:endParaRPr lang="es-EC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267690F1-16FF-43B3-B274-054AACB1C407}"/>
              </a:ext>
            </a:extLst>
          </p:cNvPr>
          <p:cNvSpPr txBox="1">
            <a:spLocks/>
          </p:cNvSpPr>
          <p:nvPr/>
        </p:nvSpPr>
        <p:spPr>
          <a:xfrm>
            <a:off x="394798" y="1730769"/>
            <a:ext cx="3065418" cy="8700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Cuando se crea una instancia de un componente y se inserta en el DOM</a:t>
            </a:r>
            <a:endParaRPr lang="es-EC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84A5C12-F5E2-47C9-9BC3-DFB0EEB88374}"/>
              </a:ext>
            </a:extLst>
          </p:cNvPr>
          <p:cNvSpPr txBox="1">
            <a:spLocks/>
          </p:cNvSpPr>
          <p:nvPr/>
        </p:nvSpPr>
        <p:spPr>
          <a:xfrm>
            <a:off x="3517543" y="1783872"/>
            <a:ext cx="3585370" cy="770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Cuando sufre algún cambio las propiedades (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props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) o el estado (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) del componente.</a:t>
            </a:r>
            <a:endParaRPr lang="es-EC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3D812A9-D6AE-4DDE-9279-1CD888D26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7848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A669CA-9A59-427D-9A04-AA73E4F7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8" y="3211783"/>
            <a:ext cx="9892837" cy="364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1411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9520" y="287413"/>
            <a:ext cx="3239588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>
                <a:latin typeface="Söhne"/>
                <a:ea typeface="+mn-ea"/>
                <a:cs typeface="+mn-cs"/>
              </a:rPr>
              <a:t>Estado y Efectos</a:t>
            </a:r>
          </a:p>
        </p:txBody>
      </p:sp>
      <p:sp>
        <p:nvSpPr>
          <p:cNvPr id="21" name="Subtítulo 5">
            <a:extLst>
              <a:ext uri="{FF2B5EF4-FFF2-40B4-BE49-F238E27FC236}">
                <a16:creationId xmlns:a16="http://schemas.microsoft.com/office/drawing/2014/main" id="{43B64983-787D-4DA2-9BBF-2F3DED56CAD7}"/>
              </a:ext>
            </a:extLst>
          </p:cNvPr>
          <p:cNvSpPr txBox="1">
            <a:spLocks/>
          </p:cNvSpPr>
          <p:nvPr/>
        </p:nvSpPr>
        <p:spPr>
          <a:xfrm>
            <a:off x="8845348" y="3081654"/>
            <a:ext cx="2991396" cy="946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C" dirty="0">
              <a:latin typeface="Söhne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090182F-982A-4AE4-8800-6FD5DFCC07CA}"/>
              </a:ext>
            </a:extLst>
          </p:cNvPr>
          <p:cNvSpPr txBox="1">
            <a:spLocks/>
          </p:cNvSpPr>
          <p:nvPr/>
        </p:nvSpPr>
        <p:spPr>
          <a:xfrm>
            <a:off x="6531428" y="1286003"/>
            <a:ext cx="2490652" cy="540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 dirty="0">
                <a:latin typeface="Söhne"/>
                <a:ea typeface="+mn-ea"/>
                <a:cs typeface="+mn-cs"/>
              </a:rPr>
              <a:t>Efecto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70556EC-A106-4D5C-B19C-208BDB7CCC39}"/>
              </a:ext>
            </a:extLst>
          </p:cNvPr>
          <p:cNvSpPr txBox="1">
            <a:spLocks/>
          </p:cNvSpPr>
          <p:nvPr/>
        </p:nvSpPr>
        <p:spPr>
          <a:xfrm>
            <a:off x="1711233" y="1286003"/>
            <a:ext cx="2490652" cy="540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 dirty="0">
                <a:latin typeface="Söhne"/>
                <a:ea typeface="+mn-ea"/>
                <a:cs typeface="+mn-cs"/>
              </a:rPr>
              <a:t>Estado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4086B7C-7A17-4336-B512-53A3190DCD85}"/>
              </a:ext>
            </a:extLst>
          </p:cNvPr>
          <p:cNvSpPr txBox="1">
            <a:spLocks/>
          </p:cNvSpPr>
          <p:nvPr/>
        </p:nvSpPr>
        <p:spPr>
          <a:xfrm>
            <a:off x="5651863" y="1943136"/>
            <a:ext cx="4481747" cy="1081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Son operaciones secundarias o acciones que ocurre después del  renderizado para poder sincronizar un componente con un sistema fuera de </a:t>
            </a:r>
            <a:r>
              <a:rPr lang="es-E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s-EC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84A5C12-F5E2-47C9-9BC3-DFB0EEB88374}"/>
              </a:ext>
            </a:extLst>
          </p:cNvPr>
          <p:cNvSpPr txBox="1">
            <a:spLocks/>
          </p:cNvSpPr>
          <p:nvPr/>
        </p:nvSpPr>
        <p:spPr>
          <a:xfrm>
            <a:off x="579120" y="1942085"/>
            <a:ext cx="4911635" cy="10818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Söhne"/>
                <a:ea typeface="+mn-ea"/>
                <a:cs typeface="+mn-cs"/>
              </a:rPr>
              <a:t> 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Es la información que una aplicación mantiene y puede cambiar durante su ejecución. Permite que los componentes gestionen y almacenen datos dinámicos</a:t>
            </a:r>
            <a:endParaRPr lang="es-EC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3D812A9-D6AE-4DDE-9279-1CD888D26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7848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026" name="Picture 2" descr="React Hooks Tutorial for Beginners - Ihatetomatoes">
            <a:extLst>
              <a:ext uri="{FF2B5EF4-FFF2-40B4-BE49-F238E27FC236}">
                <a16:creationId xmlns:a16="http://schemas.microsoft.com/office/drawing/2014/main" id="{CB93C4C1-5B3B-48AC-A4C4-1806700AD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3" y="3834060"/>
            <a:ext cx="3971109" cy="19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ct Hooks Tutorial for Beginners - Ihatetomatoes">
            <a:extLst>
              <a:ext uri="{FF2B5EF4-FFF2-40B4-BE49-F238E27FC236}">
                <a16:creationId xmlns:a16="http://schemas.microsoft.com/office/drawing/2014/main" id="{4B9E5F9C-9624-4B11-9EE2-5FD6F435F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16" y="3431884"/>
            <a:ext cx="3872594" cy="27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2515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305" y="225661"/>
            <a:ext cx="3701143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 err="1">
                <a:latin typeface="Söhne"/>
                <a:ea typeface="+mn-ea"/>
                <a:cs typeface="+mn-cs"/>
              </a:rPr>
              <a:t>Hooks</a:t>
            </a:r>
            <a:endParaRPr lang="es-EC" sz="3600" dirty="0">
              <a:latin typeface="Söhne"/>
              <a:ea typeface="+mn-ea"/>
              <a:cs typeface="+mn-cs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84A5C12-F5E2-47C9-9BC3-DFB0EEB88374}"/>
              </a:ext>
            </a:extLst>
          </p:cNvPr>
          <p:cNvSpPr txBox="1">
            <a:spLocks/>
          </p:cNvSpPr>
          <p:nvPr/>
        </p:nvSpPr>
        <p:spPr>
          <a:xfrm>
            <a:off x="1854926" y="901919"/>
            <a:ext cx="6955933" cy="66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Söhne"/>
                <a:ea typeface="+mn-ea"/>
                <a:cs typeface="+mn-cs"/>
              </a:rPr>
              <a:t> 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Son funciones especiales en </a:t>
            </a:r>
            <a:r>
              <a:rPr lang="es-E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que permiten el uso de estado y otras características en componentes funcionales</a:t>
            </a:r>
            <a:endParaRPr lang="es-EC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3D812A9-D6AE-4DDE-9279-1CD888D26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7848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46D3A8B-B3F2-44A0-9AD5-21BEC5EDDA69}"/>
              </a:ext>
            </a:extLst>
          </p:cNvPr>
          <p:cNvSpPr txBox="1">
            <a:spLocks/>
          </p:cNvSpPr>
          <p:nvPr/>
        </p:nvSpPr>
        <p:spPr>
          <a:xfrm>
            <a:off x="785261" y="4657401"/>
            <a:ext cx="2754890" cy="946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Para consumir contextos en componentes funcionales.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648D35E-344F-4910-9285-9F345319AE1B}"/>
              </a:ext>
            </a:extLst>
          </p:cNvPr>
          <p:cNvSpPr txBox="1">
            <a:spLocks/>
          </p:cNvSpPr>
          <p:nvPr/>
        </p:nvSpPr>
        <p:spPr>
          <a:xfrm>
            <a:off x="7112958" y="2794875"/>
            <a:ext cx="3078480" cy="10192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Para manejar efectos secundarios y ciclos de vida en componentes funcionales.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CB54AD7-D567-4D55-94AA-FD8837877126}"/>
              </a:ext>
            </a:extLst>
          </p:cNvPr>
          <p:cNvSpPr txBox="1">
            <a:spLocks/>
          </p:cNvSpPr>
          <p:nvPr/>
        </p:nvSpPr>
        <p:spPr>
          <a:xfrm>
            <a:off x="3140132" y="2311716"/>
            <a:ext cx="4225491" cy="569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Optimizaciones de rendimiento para evitar cálculos innecesarios.</a:t>
            </a:r>
            <a:endParaRPr lang="es-EC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3EC05FE-2C65-47CE-9742-B17C19F80394}"/>
              </a:ext>
            </a:extLst>
          </p:cNvPr>
          <p:cNvSpPr txBox="1">
            <a:spLocks/>
          </p:cNvSpPr>
          <p:nvPr/>
        </p:nvSpPr>
        <p:spPr>
          <a:xfrm>
            <a:off x="6748073" y="4843847"/>
            <a:ext cx="2771271" cy="834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Alternativa a </a:t>
            </a:r>
            <a:r>
              <a:rPr lang="es-E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useState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para gestionar estados más complejos</a:t>
            </a:r>
            <a:r>
              <a:rPr lang="es-ES" sz="1800" dirty="0">
                <a:latin typeface="Söhne"/>
                <a:ea typeface="+mn-ea"/>
                <a:cs typeface="+mn-cs"/>
              </a:rPr>
              <a:t>.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E630C46F-BBDB-4D52-BE9F-BE7B44E4774A}"/>
              </a:ext>
            </a:extLst>
          </p:cNvPr>
          <p:cNvSpPr txBox="1">
            <a:spLocks/>
          </p:cNvSpPr>
          <p:nvPr/>
        </p:nvSpPr>
        <p:spPr>
          <a:xfrm>
            <a:off x="515080" y="2645867"/>
            <a:ext cx="2817038" cy="946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Para gestionar el estado en componentes funcionales.</a:t>
            </a:r>
          </a:p>
        </p:txBody>
      </p:sp>
      <p:pic>
        <p:nvPicPr>
          <p:cNvPr id="2055" name="Picture 7" descr="Forms with React Hooks. How React Hooks can be used in managing… | by  Methmi | SLIIT FOSS Community | Medium">
            <a:extLst>
              <a:ext uri="{FF2B5EF4-FFF2-40B4-BE49-F238E27FC236}">
                <a16:creationId xmlns:a16="http://schemas.microsoft.com/office/drawing/2014/main" id="{DC606A2D-7887-4811-954A-FD67C5DC9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t="7410" r="16010" b="17775"/>
          <a:stretch/>
        </p:blipFill>
        <p:spPr bwMode="auto">
          <a:xfrm>
            <a:off x="3780228" y="2876439"/>
            <a:ext cx="2884620" cy="27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6D22EAF4-BDA2-4606-80CB-BB11F662D12E}"/>
              </a:ext>
            </a:extLst>
          </p:cNvPr>
          <p:cNvSpPr txBox="1">
            <a:spLocks/>
          </p:cNvSpPr>
          <p:nvPr/>
        </p:nvSpPr>
        <p:spPr>
          <a:xfrm>
            <a:off x="875537" y="4397304"/>
            <a:ext cx="2490652" cy="446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 err="1">
                <a:latin typeface="Söhne"/>
                <a:ea typeface="+mn-ea"/>
                <a:cs typeface="+mn-cs"/>
              </a:rPr>
              <a:t>useContext</a:t>
            </a:r>
            <a:r>
              <a:rPr lang="es-EC" sz="2000" dirty="0">
                <a:latin typeface="Söhne"/>
                <a:ea typeface="+mn-ea"/>
                <a:cs typeface="+mn-cs"/>
              </a:rPr>
              <a:t>: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A046F344-6224-41EF-AD87-5BF235BAC4FA}"/>
              </a:ext>
            </a:extLst>
          </p:cNvPr>
          <p:cNvSpPr txBox="1">
            <a:spLocks/>
          </p:cNvSpPr>
          <p:nvPr/>
        </p:nvSpPr>
        <p:spPr>
          <a:xfrm>
            <a:off x="649480" y="2398036"/>
            <a:ext cx="2490652" cy="402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 err="1">
                <a:latin typeface="Söhne"/>
                <a:ea typeface="+mn-ea"/>
                <a:cs typeface="+mn-cs"/>
              </a:rPr>
              <a:t>useState</a:t>
            </a:r>
            <a:r>
              <a:rPr lang="es-EC" sz="2000" dirty="0">
                <a:latin typeface="Söhne"/>
                <a:ea typeface="+mn-ea"/>
                <a:cs typeface="+mn-cs"/>
              </a:rPr>
              <a:t>: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98753A3A-790F-4415-8538-FC72DE4DA9E9}"/>
              </a:ext>
            </a:extLst>
          </p:cNvPr>
          <p:cNvSpPr txBox="1">
            <a:spLocks/>
          </p:cNvSpPr>
          <p:nvPr/>
        </p:nvSpPr>
        <p:spPr>
          <a:xfrm>
            <a:off x="3540151" y="1934031"/>
            <a:ext cx="3630788" cy="3625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 err="1">
                <a:latin typeface="Söhne"/>
                <a:ea typeface="+mn-ea"/>
                <a:cs typeface="+mn-cs"/>
              </a:rPr>
              <a:t>useCallback</a:t>
            </a:r>
            <a:r>
              <a:rPr lang="es-EC" sz="2000" dirty="0">
                <a:latin typeface="Söhne"/>
                <a:ea typeface="+mn-ea"/>
                <a:cs typeface="+mn-cs"/>
              </a:rPr>
              <a:t> y </a:t>
            </a:r>
            <a:r>
              <a:rPr lang="es-EC" sz="2000" dirty="0" err="1">
                <a:latin typeface="Söhne"/>
                <a:ea typeface="+mn-ea"/>
                <a:cs typeface="+mn-cs"/>
              </a:rPr>
              <a:t>useMemo</a:t>
            </a:r>
            <a:r>
              <a:rPr lang="es-EC" sz="2000" dirty="0">
                <a:latin typeface="Söhne"/>
                <a:ea typeface="+mn-ea"/>
                <a:cs typeface="+mn-cs"/>
              </a:rPr>
              <a:t>: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C9CFF7CD-8C1B-4183-A773-8D0D18C86707}"/>
              </a:ext>
            </a:extLst>
          </p:cNvPr>
          <p:cNvSpPr txBox="1">
            <a:spLocks/>
          </p:cNvSpPr>
          <p:nvPr/>
        </p:nvSpPr>
        <p:spPr>
          <a:xfrm>
            <a:off x="7680725" y="2398036"/>
            <a:ext cx="2037462" cy="402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 err="1">
                <a:latin typeface="Söhne"/>
                <a:ea typeface="+mn-ea"/>
                <a:cs typeface="+mn-cs"/>
              </a:rPr>
              <a:t>useEffect</a:t>
            </a:r>
            <a:r>
              <a:rPr lang="es-EC" sz="2000" dirty="0">
                <a:latin typeface="Söhne"/>
                <a:ea typeface="+mn-ea"/>
                <a:cs typeface="+mn-cs"/>
              </a:rPr>
              <a:t>: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6A9E032C-D4EA-4584-A919-3983943151BA}"/>
              </a:ext>
            </a:extLst>
          </p:cNvPr>
          <p:cNvSpPr txBox="1">
            <a:spLocks/>
          </p:cNvSpPr>
          <p:nvPr/>
        </p:nvSpPr>
        <p:spPr>
          <a:xfrm>
            <a:off x="7206000" y="4397305"/>
            <a:ext cx="2037462" cy="402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000" dirty="0" err="1">
                <a:latin typeface="Söhne"/>
                <a:ea typeface="+mn-ea"/>
                <a:cs typeface="+mn-cs"/>
              </a:rPr>
              <a:t>useReducer</a:t>
            </a:r>
            <a:r>
              <a:rPr lang="es-EC" sz="2000" dirty="0">
                <a:latin typeface="Söhne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4340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795" y="299425"/>
            <a:ext cx="3988525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 err="1">
                <a:latin typeface="Söhne"/>
                <a:ea typeface="+mn-ea"/>
                <a:cs typeface="+mn-cs"/>
              </a:rPr>
              <a:t>Routing</a:t>
            </a:r>
            <a:endParaRPr lang="es-EC" sz="2400" dirty="0">
              <a:latin typeface="Söhne"/>
              <a:ea typeface="+mn-ea"/>
              <a:cs typeface="+mn-cs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84A5C12-F5E2-47C9-9BC3-DFB0EEB88374}"/>
              </a:ext>
            </a:extLst>
          </p:cNvPr>
          <p:cNvSpPr txBox="1">
            <a:spLocks/>
          </p:cNvSpPr>
          <p:nvPr/>
        </p:nvSpPr>
        <p:spPr>
          <a:xfrm>
            <a:off x="781177" y="1384953"/>
            <a:ext cx="6220514" cy="100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Es la gestión de las distintas vistas o páginas en una aplicación web para proporcionar una experiencia de usuario de navegación fluida y dinámica.</a:t>
            </a:r>
            <a:endParaRPr lang="es-EC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3D812A9-D6AE-4DDE-9279-1CD888D26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7848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3074" name="Picture 2" descr="A Quick Guide to React Router DOM">
            <a:extLst>
              <a:ext uri="{FF2B5EF4-FFF2-40B4-BE49-F238E27FC236}">
                <a16:creationId xmlns:a16="http://schemas.microsoft.com/office/drawing/2014/main" id="{5F29178F-5DF4-4AAF-9ABC-A29D4D7F4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" t="14667" r="1423" b="18551"/>
          <a:stretch/>
        </p:blipFill>
        <p:spPr bwMode="auto">
          <a:xfrm>
            <a:off x="588061" y="3842413"/>
            <a:ext cx="6544259" cy="263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9B2BF2-DB34-4723-BF6D-60D4B68D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871" y="1639044"/>
            <a:ext cx="2067213" cy="466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8A5309-18BE-4F4E-B947-8C021F13F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871" y="2496089"/>
            <a:ext cx="2553056" cy="15242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59BD57-551A-40C4-BF42-2BF36B04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904" y="4565589"/>
            <a:ext cx="180047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6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177" y="287413"/>
            <a:ext cx="3587931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>
                <a:latin typeface="Söhne"/>
                <a:ea typeface="+mn-ea"/>
                <a:cs typeface="+mn-cs"/>
              </a:rPr>
              <a:t>Estado Global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84A5C12-F5E2-47C9-9BC3-DFB0EEB88374}"/>
              </a:ext>
            </a:extLst>
          </p:cNvPr>
          <p:cNvSpPr txBox="1">
            <a:spLocks/>
          </p:cNvSpPr>
          <p:nvPr/>
        </p:nvSpPr>
        <p:spPr>
          <a:xfrm>
            <a:off x="1149532" y="940310"/>
            <a:ext cx="8283211" cy="727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 refiere a la gestión de datos que deben ser compartidos y accesibles entre componentes sin depender de su jerarquía de padre e hijo.</a:t>
            </a:r>
            <a:endParaRPr lang="es-EC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3D812A9-D6AE-4DDE-9279-1CD888D26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7848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2028F52-D228-46E4-8789-84835C7168C1}"/>
              </a:ext>
            </a:extLst>
          </p:cNvPr>
          <p:cNvSpPr txBox="1">
            <a:spLocks/>
          </p:cNvSpPr>
          <p:nvPr/>
        </p:nvSpPr>
        <p:spPr>
          <a:xfrm>
            <a:off x="1567543" y="2003381"/>
            <a:ext cx="1625781" cy="408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>
                <a:latin typeface="Söhne"/>
                <a:ea typeface="+mn-ea"/>
                <a:cs typeface="+mn-cs"/>
              </a:rPr>
              <a:t>Context</a:t>
            </a:r>
            <a:r>
              <a:rPr lang="es-ES" sz="2400" dirty="0">
                <a:latin typeface="Söhne"/>
                <a:ea typeface="+mn-ea"/>
                <a:cs typeface="+mn-cs"/>
              </a:rPr>
              <a:t> API</a:t>
            </a:r>
            <a:endParaRPr lang="es-EC" sz="2400" dirty="0">
              <a:latin typeface="Söhne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8E47386-B548-4E51-B65A-7CB17EAB5E1B}"/>
              </a:ext>
            </a:extLst>
          </p:cNvPr>
          <p:cNvSpPr txBox="1">
            <a:spLocks/>
          </p:cNvSpPr>
          <p:nvPr/>
        </p:nvSpPr>
        <p:spPr>
          <a:xfrm>
            <a:off x="586738" y="2637945"/>
            <a:ext cx="4115891" cy="929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Proporciona una forma de pasar datos a través del árbol de componentes sin necesidad de pasar </a:t>
            </a:r>
            <a:r>
              <a:rPr lang="es-E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props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manualmente a cada nivel.</a:t>
            </a:r>
            <a:endParaRPr lang="es-EC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FC57D6C-37B7-401C-8009-A153EA33F133}"/>
              </a:ext>
            </a:extLst>
          </p:cNvPr>
          <p:cNvSpPr txBox="1">
            <a:spLocks/>
          </p:cNvSpPr>
          <p:nvPr/>
        </p:nvSpPr>
        <p:spPr>
          <a:xfrm>
            <a:off x="382632" y="3936275"/>
            <a:ext cx="4319997" cy="2115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600" b="1" i="1" u="sng" dirty="0" err="1">
                <a:latin typeface="+mn-lt"/>
                <a:ea typeface="+mn-ea"/>
                <a:cs typeface="+mn-cs"/>
              </a:rPr>
              <a:t>createContext</a:t>
            </a:r>
            <a:r>
              <a:rPr lang="es-ES" sz="1600" b="1" i="1" u="sng" dirty="0">
                <a:latin typeface="+mn-lt"/>
                <a:ea typeface="+mn-ea"/>
                <a:cs typeface="+mn-cs"/>
              </a:rPr>
              <a:t>:</a:t>
            </a:r>
            <a:r>
              <a:rPr lang="es-ES" sz="1600" b="1" i="1" dirty="0">
                <a:latin typeface="+mn-lt"/>
                <a:ea typeface="+mn-ea"/>
                <a:cs typeface="+mn-cs"/>
              </a:rPr>
              <a:t>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Para crear un contexto</a:t>
            </a:r>
          </a:p>
          <a:p>
            <a:pPr algn="l"/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s-ES" sz="1600" b="1" i="1" u="sng" dirty="0" err="1">
                <a:latin typeface="+mn-lt"/>
                <a:ea typeface="+mn-ea"/>
                <a:cs typeface="+mn-cs"/>
              </a:rPr>
              <a:t>Context.Provider</a:t>
            </a:r>
            <a:r>
              <a:rPr lang="es-ES" sz="1600" b="1" i="1" u="sng" dirty="0">
                <a:latin typeface="+mn-lt"/>
                <a:ea typeface="+mn-ea"/>
                <a:cs typeface="+mn-cs"/>
              </a:rPr>
              <a:t>: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Para envolver componentes que necesitan acceder al contexto.</a:t>
            </a:r>
          </a:p>
          <a:p>
            <a:pPr algn="l"/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s-ES" sz="1600" b="1" i="1" u="sng" dirty="0" err="1">
                <a:latin typeface="+mn-lt"/>
                <a:ea typeface="+mn-ea"/>
                <a:cs typeface="+mn-cs"/>
              </a:rPr>
              <a:t>useContext</a:t>
            </a:r>
            <a:r>
              <a:rPr lang="es-ES" sz="1600" b="1" i="1" u="sng" dirty="0">
                <a:latin typeface="+mn-lt"/>
                <a:ea typeface="+mn-ea"/>
                <a:cs typeface="+mn-cs"/>
              </a:rPr>
              <a:t>: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Hook permite a los componentes funcionales consumir datos de un contexto.</a:t>
            </a:r>
            <a:endParaRPr lang="es-EC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CF082D3-E0EE-4314-A1CA-55F8A35D0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8362" r="55870" b="8524"/>
          <a:stretch/>
        </p:blipFill>
        <p:spPr bwMode="auto">
          <a:xfrm>
            <a:off x="5050702" y="1853381"/>
            <a:ext cx="3492407" cy="391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AE05260-97B5-4E5E-B091-CA3431DAB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4" t="7830" b="5931"/>
          <a:stretch/>
        </p:blipFill>
        <p:spPr bwMode="auto">
          <a:xfrm>
            <a:off x="4728566" y="1779767"/>
            <a:ext cx="4293514" cy="40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1177" y="287413"/>
            <a:ext cx="3587931" cy="949204"/>
          </a:xfrm>
        </p:spPr>
        <p:txBody>
          <a:bodyPr>
            <a:noAutofit/>
          </a:bodyPr>
          <a:lstStyle/>
          <a:p>
            <a:pPr algn="ctr"/>
            <a:r>
              <a:rPr lang="es-EC" sz="3600" dirty="0">
                <a:latin typeface="Söhne"/>
                <a:ea typeface="+mn-ea"/>
                <a:cs typeface="+mn-cs"/>
              </a:rPr>
              <a:t>Estado Global - Implementación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3D812A9-D6AE-4DDE-9279-1CD888D26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7848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4102" name="Picture 6" descr="Mastering Global State Management with React Context API: Practical  Examples with Axios | by Kerem Sahtiyan | Medium">
            <a:extLst>
              <a:ext uri="{FF2B5EF4-FFF2-40B4-BE49-F238E27FC236}">
                <a16:creationId xmlns:a16="http://schemas.microsoft.com/office/drawing/2014/main" id="{3350E35C-3ED7-45C6-8C76-5AB1F164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14233" r="11598" b="7337"/>
          <a:stretch/>
        </p:blipFill>
        <p:spPr bwMode="auto">
          <a:xfrm>
            <a:off x="2164759" y="1166949"/>
            <a:ext cx="6589938" cy="486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61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956" y="287413"/>
            <a:ext cx="5765890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 err="1">
                <a:latin typeface="Söhne"/>
                <a:ea typeface="+mn-ea"/>
                <a:cs typeface="+mn-cs"/>
              </a:rPr>
              <a:t>Redux</a:t>
            </a:r>
            <a:endParaRPr lang="es-EC" sz="2400" dirty="0">
              <a:latin typeface="Söhne"/>
              <a:ea typeface="+mn-ea"/>
              <a:cs typeface="+mn-cs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84A5C12-F5E2-47C9-9BC3-DFB0EEB88374}"/>
              </a:ext>
            </a:extLst>
          </p:cNvPr>
          <p:cNvSpPr txBox="1">
            <a:spLocks/>
          </p:cNvSpPr>
          <p:nvPr/>
        </p:nvSpPr>
        <p:spPr>
          <a:xfrm>
            <a:off x="912224" y="1347249"/>
            <a:ext cx="4130039" cy="1010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Librería popular para manejar el estado global en aplicaciones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React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s-EC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3D812A9-D6AE-4DDE-9279-1CD888D26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7848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FC57D6C-37B7-401C-8009-A153EA33F133}"/>
              </a:ext>
            </a:extLst>
          </p:cNvPr>
          <p:cNvSpPr txBox="1">
            <a:spLocks/>
          </p:cNvSpPr>
          <p:nvPr/>
        </p:nvSpPr>
        <p:spPr>
          <a:xfrm>
            <a:off x="5452110" y="1037420"/>
            <a:ext cx="4130039" cy="1524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Almacena el estado de toda la aplicación en un solo árbol de estado inmutable.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Cambios de estado gestionados mediante acciones y reducidores.</a:t>
            </a:r>
            <a:endParaRPr lang="es-EC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 descr="useParams en React Redux">
            <a:extLst>
              <a:ext uri="{FF2B5EF4-FFF2-40B4-BE49-F238E27FC236}">
                <a16:creationId xmlns:a16="http://schemas.microsoft.com/office/drawing/2014/main" id="{055746EE-C9EE-4C04-A92C-B860A021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72" y="3067567"/>
            <a:ext cx="6667458" cy="35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74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046" y="329883"/>
            <a:ext cx="7454537" cy="540974"/>
          </a:xfrm>
        </p:spPr>
        <p:txBody>
          <a:bodyPr>
            <a:noAutofit/>
          </a:bodyPr>
          <a:lstStyle/>
          <a:p>
            <a:pPr algn="ctr"/>
            <a:r>
              <a:rPr lang="es-EC" sz="3600"/>
              <a:t>Que es React ?</a:t>
            </a:r>
            <a:endParaRPr lang="es-EC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7220F-9220-4E56-948C-3EEEBCEC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063" y="1056634"/>
            <a:ext cx="4467497" cy="24504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Biblioteca de JavaScript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Desarrollado por Meta.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Permite construir </a:t>
            </a:r>
            <a:r>
              <a:rPr lang="es-EC" dirty="0" err="1"/>
              <a:t>SPAs</a:t>
            </a:r>
            <a:endParaRPr lang="es-EC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Implementa un Virtual DOM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Basado en la Unidireccionalidad de Datos </a:t>
            </a:r>
          </a:p>
        </p:txBody>
      </p:sp>
      <p:pic>
        <p:nvPicPr>
          <p:cNvPr id="6158" name="Picture 14" descr="Icono de hombre persona pensando | Vector Premium">
            <a:extLst>
              <a:ext uri="{FF2B5EF4-FFF2-40B4-BE49-F238E27FC236}">
                <a16:creationId xmlns:a16="http://schemas.microsoft.com/office/drawing/2014/main" id="{2F2315BB-40BA-488B-8FB1-7B86CF953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97923"/>
            <a:ext cx="1903836" cy="21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Virtual Dom. Virtual Dom : Lets you write HTML as a… | by Naukri  Engineering | Naukri Engineering | Medium">
            <a:extLst>
              <a:ext uri="{FF2B5EF4-FFF2-40B4-BE49-F238E27FC236}">
                <a16:creationId xmlns:a16="http://schemas.microsoft.com/office/drawing/2014/main" id="{FF81EFAF-9F59-47E2-8483-2D3C8A4BF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39" y="3169141"/>
            <a:ext cx="7128230" cy="368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02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046" y="329883"/>
            <a:ext cx="8281852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Ventajas y desventajas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7220F-9220-4E56-948C-3EEEBCECA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267" y="2314212"/>
            <a:ext cx="4624253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Reutilización de componentes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Buen rendimiento (Virtual DOM)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Permite desarrollo móvil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dirty="0"/>
              <a:t>Ecosistema activo y en evolución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C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6761778-CBAE-47E0-9079-8CF26AE1AB3F}"/>
              </a:ext>
            </a:extLst>
          </p:cNvPr>
          <p:cNvSpPr txBox="1">
            <a:spLocks/>
          </p:cNvSpPr>
          <p:nvPr/>
        </p:nvSpPr>
        <p:spPr>
          <a:xfrm>
            <a:off x="6483531" y="2376394"/>
            <a:ext cx="4306390" cy="133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Decisiones de Arquitectura</a:t>
            </a:r>
          </a:p>
          <a:p>
            <a:pPr marL="342900" indent="-34290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Integración Compleja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21AF00-5662-4AF0-AB6D-C2631DFF0367}"/>
              </a:ext>
            </a:extLst>
          </p:cNvPr>
          <p:cNvSpPr txBox="1">
            <a:spLocks/>
          </p:cNvSpPr>
          <p:nvPr/>
        </p:nvSpPr>
        <p:spPr>
          <a:xfrm>
            <a:off x="2220683" y="1461384"/>
            <a:ext cx="1341122" cy="399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C" dirty="0"/>
              <a:t>Ventajas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E8A85D9-7C5F-4CF3-8ED8-2A3F947940B6}"/>
              </a:ext>
            </a:extLst>
          </p:cNvPr>
          <p:cNvSpPr txBox="1">
            <a:spLocks/>
          </p:cNvSpPr>
          <p:nvPr/>
        </p:nvSpPr>
        <p:spPr>
          <a:xfrm>
            <a:off x="7247711" y="1386317"/>
            <a:ext cx="1711234" cy="4746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C" dirty="0"/>
              <a:t>Desventajas</a:t>
            </a:r>
          </a:p>
        </p:txBody>
      </p:sp>
      <p:pic>
        <p:nvPicPr>
          <p:cNvPr id="7170" name="Picture 2" descr="Ventajas y Desventajas | Programación eXtrema">
            <a:extLst>
              <a:ext uri="{FF2B5EF4-FFF2-40B4-BE49-F238E27FC236}">
                <a16:creationId xmlns:a16="http://schemas.microsoft.com/office/drawing/2014/main" id="{1CC1CE16-BA8B-49A6-A775-D9C8DE832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498" y="3932325"/>
            <a:ext cx="3907974" cy="293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7208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046" y="329883"/>
            <a:ext cx="8281852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Entorno e instalaciones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1D9369B-3648-43C5-A4A4-9107CE8BE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272" y="3624113"/>
            <a:ext cx="3012681" cy="221063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2400" dirty="0" err="1">
                <a:hlinkClick r:id="rId2"/>
              </a:rPr>
              <a:t>Node</a:t>
            </a:r>
            <a:r>
              <a:rPr lang="es-EC" sz="2400" dirty="0">
                <a:hlinkClick r:id="rId2"/>
              </a:rPr>
              <a:t> JS</a:t>
            </a:r>
            <a:endParaRPr lang="es-EC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2400" dirty="0">
                <a:hlinkClick r:id="rId3"/>
              </a:rPr>
              <a:t>NPM</a:t>
            </a:r>
            <a:endParaRPr lang="es-EC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2400" dirty="0" err="1">
                <a:hlinkClick r:id="rId4"/>
              </a:rPr>
              <a:t>React</a:t>
            </a:r>
            <a:r>
              <a:rPr lang="es-EC" sz="24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2400" dirty="0">
                <a:hlinkClick r:id="rId5"/>
              </a:rPr>
              <a:t>PNPM</a:t>
            </a:r>
            <a:endParaRPr lang="es-EC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C" sz="2400" dirty="0">
                <a:hlinkClick r:id="rId6"/>
              </a:rPr>
              <a:t>Vite</a:t>
            </a:r>
            <a:endParaRPr lang="es-EC" sz="2400" dirty="0"/>
          </a:p>
        </p:txBody>
      </p:sp>
      <p:pic>
        <p:nvPicPr>
          <p:cNvPr id="8" name="Picture 2" descr="Best ReactJS Course &amp;Certification in Cochin | Get Started ...">
            <a:extLst>
              <a:ext uri="{FF2B5EF4-FFF2-40B4-BE49-F238E27FC236}">
                <a16:creationId xmlns:a16="http://schemas.microsoft.com/office/drawing/2014/main" id="{A1B3ECC3-9BD4-48CE-B17C-2D0DF8AF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328" y="1594927"/>
            <a:ext cx="1710849" cy="171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2" descr="Icono&#10;&#10;Descripción generada automáticamente">
            <a:extLst>
              <a:ext uri="{FF2B5EF4-FFF2-40B4-BE49-F238E27FC236}">
                <a16:creationId xmlns:a16="http://schemas.microsoft.com/office/drawing/2014/main" id="{104736E2-724A-448D-9541-78F24BAFE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4328" y="3945470"/>
            <a:ext cx="1245243" cy="1245243"/>
          </a:xfrm>
          <a:prstGeom prst="rect">
            <a:avLst/>
          </a:prstGeom>
        </p:spPr>
      </p:pic>
      <p:pic>
        <p:nvPicPr>
          <p:cNvPr id="12" name="Picture 2" descr="The magic behind npm link. Node.js has a very simple module… | by Alexis  Hevia | Medium">
            <a:extLst>
              <a:ext uri="{FF2B5EF4-FFF2-40B4-BE49-F238E27FC236}">
                <a16:creationId xmlns:a16="http://schemas.microsoft.com/office/drawing/2014/main" id="{01D5DF70-A16E-4D57-804F-0B901C213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t="21037" r="4428" b="19579"/>
          <a:stretch/>
        </p:blipFill>
        <p:spPr bwMode="auto">
          <a:xfrm>
            <a:off x="603229" y="1980472"/>
            <a:ext cx="4686867" cy="119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Using pnpm in Adobe Experience Manager | by Fabio Brunori | Valtech  Switzerland | Medium">
            <a:extLst>
              <a:ext uri="{FF2B5EF4-FFF2-40B4-BE49-F238E27FC236}">
                <a16:creationId xmlns:a16="http://schemas.microsoft.com/office/drawing/2014/main" id="{CB905D2C-80BC-4A29-96E6-47418CF46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3" t="14802" r="6649" b="39229"/>
          <a:stretch/>
        </p:blipFill>
        <p:spPr bwMode="auto">
          <a:xfrm>
            <a:off x="5377774" y="1552739"/>
            <a:ext cx="2104957" cy="171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56D7D31-9D80-4CCE-BBAC-21DF8126F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t="18066" r="5700" b="19614"/>
          <a:stretch/>
        </p:blipFill>
        <p:spPr bwMode="auto">
          <a:xfrm>
            <a:off x="4046920" y="3945470"/>
            <a:ext cx="3179394" cy="119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21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698" y="226338"/>
            <a:ext cx="8281852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JSX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1D9369B-3648-43C5-A4A4-9107CE8BE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733" y="1615310"/>
            <a:ext cx="3949337" cy="1626677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JSX es una extensión de JavaScript que permite escribir elementos de interfaz de usuario de manera similar a XML o HTML en JavaScript.</a:t>
            </a:r>
            <a:endParaRPr lang="es-EC" sz="2000" dirty="0"/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6837DCCD-1627-49FD-B673-94FA87488F20}"/>
              </a:ext>
            </a:extLst>
          </p:cNvPr>
          <p:cNvSpPr txBox="1">
            <a:spLocks/>
          </p:cNvSpPr>
          <p:nvPr/>
        </p:nvSpPr>
        <p:spPr>
          <a:xfrm>
            <a:off x="5630093" y="1359234"/>
            <a:ext cx="3949336" cy="213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Mejora la legibilidad del código.</a:t>
            </a:r>
          </a:p>
          <a:p>
            <a:pPr marL="285750" indent="-28575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Facilita la integración de componentes en la estructura del código.</a:t>
            </a:r>
          </a:p>
          <a:p>
            <a:pPr marL="285750" indent="-285750" algn="l" defTabSz="4572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Ayuda a detectar errores de sintaxis temprano en el proceso de desarrollo.</a:t>
            </a:r>
          </a:p>
        </p:txBody>
      </p:sp>
      <p:pic>
        <p:nvPicPr>
          <p:cNvPr id="9218" name="Picture 2" descr="React JSX. Introduction | by Kavyabhat | Stackademic">
            <a:extLst>
              <a:ext uri="{FF2B5EF4-FFF2-40B4-BE49-F238E27FC236}">
                <a16:creationId xmlns:a16="http://schemas.microsoft.com/office/drawing/2014/main" id="{13031CFF-816D-4AAC-A951-D75559FE1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5" t="16905" r="4272" b="8159"/>
          <a:stretch/>
        </p:blipFill>
        <p:spPr bwMode="auto">
          <a:xfrm>
            <a:off x="5630093" y="4220001"/>
            <a:ext cx="2643052" cy="1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 Xml File Icon - Download in Colored Outline Style">
            <a:extLst>
              <a:ext uri="{FF2B5EF4-FFF2-40B4-BE49-F238E27FC236}">
                <a16:creationId xmlns:a16="http://schemas.microsoft.com/office/drawing/2014/main" id="{E7E1AF44-8270-423E-A38F-136A6F9A5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44" y="4496301"/>
            <a:ext cx="1468349" cy="14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act JSX. Introduction | by Kavyabhat | Stackademic">
            <a:extLst>
              <a:ext uri="{FF2B5EF4-FFF2-40B4-BE49-F238E27FC236}">
                <a16:creationId xmlns:a16="http://schemas.microsoft.com/office/drawing/2014/main" id="{9B92438D-21CD-476C-8306-B00FB7F29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t="32025" r="66333" b="8159"/>
          <a:stretch/>
        </p:blipFill>
        <p:spPr bwMode="auto">
          <a:xfrm>
            <a:off x="2174227" y="4580878"/>
            <a:ext cx="1987517" cy="142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1F622D-BE10-40D3-99F4-02EE906A7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968" b="7"/>
          <a:stretch/>
        </p:blipFill>
        <p:spPr>
          <a:xfrm>
            <a:off x="2560558" y="4007785"/>
            <a:ext cx="517685" cy="57309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0FD14F-4AEC-4B09-A05F-0FC9DC2F75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92" r="76029"/>
          <a:stretch/>
        </p:blipFill>
        <p:spPr>
          <a:xfrm>
            <a:off x="4546592" y="3943907"/>
            <a:ext cx="656820" cy="6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0842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Pieza a pieza, un chico se construye con Lego una prótesis para su propio  brazo">
            <a:extLst>
              <a:ext uri="{FF2B5EF4-FFF2-40B4-BE49-F238E27FC236}">
                <a16:creationId xmlns:a16="http://schemas.microsoft.com/office/drawing/2014/main" id="{794DC104-FEC0-49D3-9AD9-E1BBE149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31" y="756113"/>
            <a:ext cx="3110030" cy="207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206" y="197176"/>
            <a:ext cx="4885508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>
                <a:latin typeface="Söhne"/>
                <a:ea typeface="+mn-ea"/>
                <a:cs typeface="+mn-cs"/>
              </a:rPr>
              <a:t>Componentes</a:t>
            </a:r>
            <a:endParaRPr lang="es-EC" sz="2400" dirty="0">
              <a:latin typeface="Söhne"/>
              <a:ea typeface="+mn-ea"/>
              <a:cs typeface="+mn-cs"/>
            </a:endParaRPr>
          </a:p>
        </p:txBody>
      </p:sp>
      <p:sp>
        <p:nvSpPr>
          <p:cNvPr id="21" name="Subtítulo 5">
            <a:extLst>
              <a:ext uri="{FF2B5EF4-FFF2-40B4-BE49-F238E27FC236}">
                <a16:creationId xmlns:a16="http://schemas.microsoft.com/office/drawing/2014/main" id="{43B64983-787D-4DA2-9BBF-2F3DED56CAD7}"/>
              </a:ext>
            </a:extLst>
          </p:cNvPr>
          <p:cNvSpPr txBox="1">
            <a:spLocks/>
          </p:cNvSpPr>
          <p:nvPr/>
        </p:nvSpPr>
        <p:spPr>
          <a:xfrm>
            <a:off x="8845348" y="3081654"/>
            <a:ext cx="2991396" cy="946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C" dirty="0">
              <a:latin typeface="Söhne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DBB4D02-EC21-4AC5-9920-962CDA722059}"/>
              </a:ext>
            </a:extLst>
          </p:cNvPr>
          <p:cNvSpPr txBox="1">
            <a:spLocks/>
          </p:cNvSpPr>
          <p:nvPr/>
        </p:nvSpPr>
        <p:spPr>
          <a:xfrm>
            <a:off x="1090223" y="1944861"/>
            <a:ext cx="2490652" cy="540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 dirty="0">
                <a:latin typeface="Söhne"/>
                <a:ea typeface="+mn-ea"/>
                <a:cs typeface="+mn-cs"/>
              </a:rPr>
              <a:t> Basados en clases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4086B7C-7A17-4336-B512-53A3190DCD85}"/>
              </a:ext>
            </a:extLst>
          </p:cNvPr>
          <p:cNvSpPr txBox="1">
            <a:spLocks/>
          </p:cNvSpPr>
          <p:nvPr/>
        </p:nvSpPr>
        <p:spPr>
          <a:xfrm>
            <a:off x="6350711" y="2546196"/>
            <a:ext cx="3792600" cy="82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Componente funcional es una función de JavaScript que devuelve elementos JSX.</a:t>
            </a:r>
            <a:endParaRPr lang="es-EC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84A5C12-F5E2-47C9-9BC3-DFB0EEB88374}"/>
              </a:ext>
            </a:extLst>
          </p:cNvPr>
          <p:cNvSpPr txBox="1">
            <a:spLocks/>
          </p:cNvSpPr>
          <p:nvPr/>
        </p:nvSpPr>
        <p:spPr>
          <a:xfrm>
            <a:off x="646609" y="2479500"/>
            <a:ext cx="3583579" cy="918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Componentes definidos utilizando una clase de JavaScript que extiende la clase </a:t>
            </a:r>
            <a:r>
              <a:rPr lang="es-E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React.Component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  <a:endParaRPr lang="es-EC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7952073-DB9F-45F4-B41E-58E9A219B52E}"/>
              </a:ext>
            </a:extLst>
          </p:cNvPr>
          <p:cNvSpPr txBox="1">
            <a:spLocks/>
          </p:cNvSpPr>
          <p:nvPr/>
        </p:nvSpPr>
        <p:spPr>
          <a:xfrm>
            <a:off x="6926018" y="1997855"/>
            <a:ext cx="2930433" cy="434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400" dirty="0">
                <a:latin typeface="Söhne"/>
                <a:ea typeface="+mn-ea"/>
                <a:cs typeface="+mn-cs"/>
              </a:rPr>
              <a:t> Basados en funciones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4C1B54-21E6-4DDE-A45E-43C0BB272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9" t="5010" r="36204" b="8469"/>
          <a:stretch/>
        </p:blipFill>
        <p:spPr>
          <a:xfrm>
            <a:off x="355256" y="3734023"/>
            <a:ext cx="4616564" cy="23678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B7F41E-B134-453B-9524-3CBB82E2C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0" t="6907" r="43424" b="12615"/>
          <a:stretch/>
        </p:blipFill>
        <p:spPr>
          <a:xfrm>
            <a:off x="5575273" y="3950714"/>
            <a:ext cx="4980854" cy="179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68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046" y="329883"/>
            <a:ext cx="7297783" cy="540974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Paso de datos</a:t>
            </a: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6837DCCD-1627-49FD-B673-94FA87488F20}"/>
              </a:ext>
            </a:extLst>
          </p:cNvPr>
          <p:cNvSpPr txBox="1">
            <a:spLocks/>
          </p:cNvSpPr>
          <p:nvPr/>
        </p:nvSpPr>
        <p:spPr>
          <a:xfrm>
            <a:off x="690153" y="1650490"/>
            <a:ext cx="3722914" cy="1778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Son datos que un componente padre pasa a un componente hijo.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Permiten la comunicación entre componentes.</a:t>
            </a:r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AFF144A2-49E9-4DEB-8C1A-FAF505B798EC}"/>
              </a:ext>
            </a:extLst>
          </p:cNvPr>
          <p:cNvSpPr txBox="1">
            <a:spLocks/>
          </p:cNvSpPr>
          <p:nvPr/>
        </p:nvSpPr>
        <p:spPr>
          <a:xfrm>
            <a:off x="5547360" y="1650490"/>
            <a:ext cx="4310743" cy="191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Representa los elementos hijos incluidos dentro de las etiquetas de apertura y cierre de un componente.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Permite pasar contenido anidado a un componente.</a:t>
            </a:r>
          </a:p>
        </p:txBody>
      </p:sp>
      <p:sp>
        <p:nvSpPr>
          <p:cNvPr id="9" name="Subtítulo 5">
            <a:extLst>
              <a:ext uri="{FF2B5EF4-FFF2-40B4-BE49-F238E27FC236}">
                <a16:creationId xmlns:a16="http://schemas.microsoft.com/office/drawing/2014/main" id="{F3E9E750-EE42-4B9D-B36C-87F8B360EDAE}"/>
              </a:ext>
            </a:extLst>
          </p:cNvPr>
          <p:cNvSpPr txBox="1">
            <a:spLocks/>
          </p:cNvSpPr>
          <p:nvPr/>
        </p:nvSpPr>
        <p:spPr>
          <a:xfrm>
            <a:off x="690153" y="4407579"/>
            <a:ext cx="3890553" cy="190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Permiten agrupar múltiples elementos sin agregar nodos adicionales al DOM.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Útil cuando se necesita devolver múltiples elementos sin un contenedor adicional.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DA0581F-9B1E-4AF7-97B7-7BE4F99AD9BE}"/>
              </a:ext>
            </a:extLst>
          </p:cNvPr>
          <p:cNvSpPr txBox="1">
            <a:spLocks/>
          </p:cNvSpPr>
          <p:nvPr/>
        </p:nvSpPr>
        <p:spPr>
          <a:xfrm>
            <a:off x="1001485" y="1262329"/>
            <a:ext cx="1341122" cy="39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C" sz="2000" dirty="0" err="1"/>
              <a:t>Props</a:t>
            </a:r>
            <a:endParaRPr lang="es-EC" sz="20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9AA98C9-EA8B-407F-BA25-AF36E40A74BF}"/>
              </a:ext>
            </a:extLst>
          </p:cNvPr>
          <p:cNvSpPr txBox="1">
            <a:spLocks/>
          </p:cNvSpPr>
          <p:nvPr/>
        </p:nvSpPr>
        <p:spPr>
          <a:xfrm>
            <a:off x="5852160" y="1250940"/>
            <a:ext cx="1341122" cy="39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C" sz="2000" dirty="0" err="1"/>
              <a:t>Children</a:t>
            </a:r>
            <a:endParaRPr lang="es-EC" sz="2000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AE9C557-1B39-41C8-BFA6-70D48B47C975}"/>
              </a:ext>
            </a:extLst>
          </p:cNvPr>
          <p:cNvSpPr txBox="1">
            <a:spLocks/>
          </p:cNvSpPr>
          <p:nvPr/>
        </p:nvSpPr>
        <p:spPr>
          <a:xfrm>
            <a:off x="1001485" y="3905792"/>
            <a:ext cx="1920240" cy="501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EC" sz="2000" dirty="0" err="1"/>
              <a:t>Fragments</a:t>
            </a:r>
            <a:endParaRPr lang="es-EC" sz="2000" dirty="0"/>
          </a:p>
        </p:txBody>
      </p:sp>
      <p:pic>
        <p:nvPicPr>
          <p:cNvPr id="10242" name="Picture 2" descr="React Props, State 이해 및 사용법">
            <a:extLst>
              <a:ext uri="{FF2B5EF4-FFF2-40B4-BE49-F238E27FC236}">
                <a16:creationId xmlns:a16="http://schemas.microsoft.com/office/drawing/2014/main" id="{C3DD7436-FF82-4F7C-8738-36F9C232B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8858" r="1689" b="7965"/>
          <a:stretch/>
        </p:blipFill>
        <p:spPr bwMode="auto">
          <a:xfrm>
            <a:off x="5216790" y="3429000"/>
            <a:ext cx="498965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492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5">
            <a:extLst>
              <a:ext uri="{FF2B5EF4-FFF2-40B4-BE49-F238E27FC236}">
                <a16:creationId xmlns:a16="http://schemas.microsoft.com/office/drawing/2014/main" id="{4187944C-C27C-4E8B-AD5F-74DB41CDE537}"/>
              </a:ext>
            </a:extLst>
          </p:cNvPr>
          <p:cNvSpPr txBox="1">
            <a:spLocks/>
          </p:cNvSpPr>
          <p:nvPr/>
        </p:nvSpPr>
        <p:spPr>
          <a:xfrm>
            <a:off x="528101" y="3025744"/>
            <a:ext cx="3875317" cy="1498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C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Aceleración del Desarrollo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C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Reutilización y Coherencia Visual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C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Facilidad de Mantenimiento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C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Personalización y Extensibilidad</a:t>
            </a:r>
          </a:p>
        </p:txBody>
      </p:sp>
      <p:sp>
        <p:nvSpPr>
          <p:cNvPr id="19" name="Subtítulo 5">
            <a:extLst>
              <a:ext uri="{FF2B5EF4-FFF2-40B4-BE49-F238E27FC236}">
                <a16:creationId xmlns:a16="http://schemas.microsoft.com/office/drawing/2014/main" id="{535BF5F5-B8B6-46FE-87E0-454D22105063}"/>
              </a:ext>
            </a:extLst>
          </p:cNvPr>
          <p:cNvSpPr txBox="1">
            <a:spLocks/>
          </p:cNvSpPr>
          <p:nvPr/>
        </p:nvSpPr>
        <p:spPr>
          <a:xfrm>
            <a:off x="1118423" y="1232721"/>
            <a:ext cx="8133805" cy="86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Conjuntos predefinidos de elementos reutilizables y estilizados que simplifican el desarrollo de interfaces de usuario en aplicaciones</a:t>
            </a:r>
          </a:p>
        </p:txBody>
      </p:sp>
      <p:pic>
        <p:nvPicPr>
          <p:cNvPr id="11" name="Picture 2" descr="14 Best Bootstrap WordPress Themes 2023 - Colorlib">
            <a:extLst>
              <a:ext uri="{FF2B5EF4-FFF2-40B4-BE49-F238E27FC236}">
                <a16:creationId xmlns:a16="http://schemas.microsoft.com/office/drawing/2014/main" id="{359E689C-6392-48C3-8BB6-68EA93DD4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2" t="14398" r="27918" b="13332"/>
          <a:stretch/>
        </p:blipFill>
        <p:spPr bwMode="auto">
          <a:xfrm>
            <a:off x="4532184" y="3326890"/>
            <a:ext cx="1306285" cy="11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UI: The React component library you always wanted">
            <a:extLst>
              <a:ext uri="{FF2B5EF4-FFF2-40B4-BE49-F238E27FC236}">
                <a16:creationId xmlns:a16="http://schemas.microsoft.com/office/drawing/2014/main" id="{AC79AD90-A450-494A-B78C-A18C78D9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48" y="3326890"/>
            <a:ext cx="1197770" cy="119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itHub - chakra-ui/chakra-ui: ⚡️ Simple, Modular &amp; Accessible UI Components  for your React Applications">
            <a:extLst>
              <a:ext uri="{FF2B5EF4-FFF2-40B4-BE49-F238E27FC236}">
                <a16:creationId xmlns:a16="http://schemas.microsoft.com/office/drawing/2014/main" id="{BD596D56-93C8-45F7-A4BB-265C78B9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37" y="2444758"/>
            <a:ext cx="2086013" cy="5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icrosoft's Fluent 2">
            <a:extLst>
              <a:ext uri="{FF2B5EF4-FFF2-40B4-BE49-F238E27FC236}">
                <a16:creationId xmlns:a16="http://schemas.microsoft.com/office/drawing/2014/main" id="{DFCDACAF-DC22-4933-9E75-EB0CB1D55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" t="27643" r="42933" b="36579"/>
          <a:stretch/>
        </p:blipFill>
        <p:spPr bwMode="auto">
          <a:xfrm>
            <a:off x="6096000" y="3622406"/>
            <a:ext cx="2011681" cy="7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ow to install daisyUI and Tailwind CSS in Next.js 14 — Tailwind CSS  Components ( version 4 update is here )">
            <a:extLst>
              <a:ext uri="{FF2B5EF4-FFF2-40B4-BE49-F238E27FC236}">
                <a16:creationId xmlns:a16="http://schemas.microsoft.com/office/drawing/2014/main" id="{74EFF892-F32F-434A-842E-6CDF0FAA6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7" t="12214" r="28629" b="62353"/>
          <a:stretch/>
        </p:blipFill>
        <p:spPr bwMode="auto">
          <a:xfrm>
            <a:off x="6030890" y="5005384"/>
            <a:ext cx="2292395" cy="6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C9A0FB1C-D384-495C-88E4-AF63B0CD7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046" y="329884"/>
            <a:ext cx="7297783" cy="536808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Bibliotecas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519884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5583-B13C-4498-B477-25BC28E6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737" y="378247"/>
            <a:ext cx="3501421" cy="540974"/>
          </a:xfrm>
        </p:spPr>
        <p:txBody>
          <a:bodyPr>
            <a:noAutofit/>
          </a:bodyPr>
          <a:lstStyle/>
          <a:p>
            <a:r>
              <a:rPr lang="es-EC" sz="3600" dirty="0">
                <a:latin typeface="Söhne"/>
                <a:ea typeface="+mn-ea"/>
                <a:cs typeface="+mn-cs"/>
              </a:rPr>
              <a:t>Utilidades de CSS</a:t>
            </a:r>
          </a:p>
        </p:txBody>
      </p:sp>
      <p:sp>
        <p:nvSpPr>
          <p:cNvPr id="12" name="Subtítulo 5">
            <a:extLst>
              <a:ext uri="{FF2B5EF4-FFF2-40B4-BE49-F238E27FC236}">
                <a16:creationId xmlns:a16="http://schemas.microsoft.com/office/drawing/2014/main" id="{41AAA3A5-B40D-42E4-87A3-6C6D363BA335}"/>
              </a:ext>
            </a:extLst>
          </p:cNvPr>
          <p:cNvSpPr txBox="1">
            <a:spLocks/>
          </p:cNvSpPr>
          <p:nvPr/>
        </p:nvSpPr>
        <p:spPr>
          <a:xfrm>
            <a:off x="696699" y="1557347"/>
            <a:ext cx="4358633" cy="1121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Framework de utilidad de CSS que proporciona clases predefinidas para estilos y diseño.</a:t>
            </a:r>
          </a:p>
        </p:txBody>
      </p:sp>
      <p:sp>
        <p:nvSpPr>
          <p:cNvPr id="20" name="Subtítulo 5">
            <a:extLst>
              <a:ext uri="{FF2B5EF4-FFF2-40B4-BE49-F238E27FC236}">
                <a16:creationId xmlns:a16="http://schemas.microsoft.com/office/drawing/2014/main" id="{81F179EC-15E4-472C-A02A-E751B5D7648C}"/>
              </a:ext>
            </a:extLst>
          </p:cNvPr>
          <p:cNvSpPr txBox="1">
            <a:spLocks/>
          </p:cNvSpPr>
          <p:nvPr/>
        </p:nvSpPr>
        <p:spPr>
          <a:xfrm>
            <a:off x="5416447" y="1312721"/>
            <a:ext cx="4245422" cy="17289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Clases predefinidas directamente en el marcado HTML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Eliminar la necesidad de escribir y mantener estilos personalizados.</a:t>
            </a:r>
            <a:endParaRPr lang="es-EC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Subtítulo 5">
            <a:extLst>
              <a:ext uri="{FF2B5EF4-FFF2-40B4-BE49-F238E27FC236}">
                <a16:creationId xmlns:a16="http://schemas.microsoft.com/office/drawing/2014/main" id="{43B64983-787D-4DA2-9BBF-2F3DED56CAD7}"/>
              </a:ext>
            </a:extLst>
          </p:cNvPr>
          <p:cNvSpPr txBox="1">
            <a:spLocks/>
          </p:cNvSpPr>
          <p:nvPr/>
        </p:nvSpPr>
        <p:spPr>
          <a:xfrm>
            <a:off x="8845348" y="3081654"/>
            <a:ext cx="2991396" cy="946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C" dirty="0">
              <a:latin typeface="Söhne"/>
            </a:endParaRPr>
          </a:p>
        </p:txBody>
      </p:sp>
      <p:sp>
        <p:nvSpPr>
          <p:cNvPr id="16" name="Subtítulo 5">
            <a:extLst>
              <a:ext uri="{FF2B5EF4-FFF2-40B4-BE49-F238E27FC236}">
                <a16:creationId xmlns:a16="http://schemas.microsoft.com/office/drawing/2014/main" id="{5A6574F3-3DA7-4DA1-899C-DA850214A74C}"/>
              </a:ext>
            </a:extLst>
          </p:cNvPr>
          <p:cNvSpPr txBox="1">
            <a:spLocks/>
          </p:cNvSpPr>
          <p:nvPr/>
        </p:nvSpPr>
        <p:spPr>
          <a:xfrm>
            <a:off x="1395576" y="3555094"/>
            <a:ext cx="1959410" cy="43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Söhne"/>
              </a:rPr>
              <a:t>Utility-First</a:t>
            </a:r>
            <a:endParaRPr lang="es-EC" dirty="0">
              <a:latin typeface="Söhne"/>
            </a:endParaRPr>
          </a:p>
        </p:txBody>
      </p:sp>
      <p:sp>
        <p:nvSpPr>
          <p:cNvPr id="17" name="Subtítulo 5">
            <a:extLst>
              <a:ext uri="{FF2B5EF4-FFF2-40B4-BE49-F238E27FC236}">
                <a16:creationId xmlns:a16="http://schemas.microsoft.com/office/drawing/2014/main" id="{CB11043C-4FD2-4CBA-BDD0-6C038D95D37B}"/>
              </a:ext>
            </a:extLst>
          </p:cNvPr>
          <p:cNvSpPr txBox="1">
            <a:spLocks/>
          </p:cNvSpPr>
          <p:nvPr/>
        </p:nvSpPr>
        <p:spPr>
          <a:xfrm>
            <a:off x="1395577" y="5126629"/>
            <a:ext cx="1959409" cy="825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Responsive </a:t>
            </a:r>
            <a:r>
              <a:rPr lang="es-ES" dirty="0" err="1">
                <a:latin typeface="Söhne"/>
              </a:rPr>
              <a:t>Desing</a:t>
            </a:r>
            <a:endParaRPr lang="es-EC" dirty="0">
              <a:latin typeface="Söhne"/>
            </a:endParaRPr>
          </a:p>
        </p:txBody>
      </p:sp>
      <p:sp>
        <p:nvSpPr>
          <p:cNvPr id="18" name="Subtítulo 5">
            <a:extLst>
              <a:ext uri="{FF2B5EF4-FFF2-40B4-BE49-F238E27FC236}">
                <a16:creationId xmlns:a16="http://schemas.microsoft.com/office/drawing/2014/main" id="{8C22ACC5-1CA6-44DF-AEF2-C76A40A89CDE}"/>
              </a:ext>
            </a:extLst>
          </p:cNvPr>
          <p:cNvSpPr txBox="1">
            <a:spLocks/>
          </p:cNvSpPr>
          <p:nvPr/>
        </p:nvSpPr>
        <p:spPr>
          <a:xfrm>
            <a:off x="6446234" y="3429000"/>
            <a:ext cx="2185848" cy="858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Söhne"/>
              </a:rPr>
              <a:t>Variantes de Pseudo-Clase</a:t>
            </a:r>
            <a:endParaRPr lang="es-EC" dirty="0">
              <a:latin typeface="Söhne"/>
            </a:endParaRPr>
          </a:p>
        </p:txBody>
      </p:sp>
      <p:sp>
        <p:nvSpPr>
          <p:cNvPr id="22" name="Subtítulo 5">
            <a:extLst>
              <a:ext uri="{FF2B5EF4-FFF2-40B4-BE49-F238E27FC236}">
                <a16:creationId xmlns:a16="http://schemas.microsoft.com/office/drawing/2014/main" id="{D022450C-D4D8-4F90-BDE1-66072A95BA39}"/>
              </a:ext>
            </a:extLst>
          </p:cNvPr>
          <p:cNvSpPr txBox="1">
            <a:spLocks/>
          </p:cNvSpPr>
          <p:nvPr/>
        </p:nvSpPr>
        <p:spPr>
          <a:xfrm>
            <a:off x="6446234" y="5072753"/>
            <a:ext cx="1887532" cy="85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>
                <a:latin typeface="Söhne"/>
              </a:rPr>
              <a:t>Custom</a:t>
            </a:r>
            <a:r>
              <a:rPr lang="es-ES" dirty="0">
                <a:latin typeface="Söhne"/>
              </a:rPr>
              <a:t> </a:t>
            </a:r>
            <a:r>
              <a:rPr lang="es-ES" dirty="0" err="1">
                <a:latin typeface="Söhne"/>
              </a:rPr>
              <a:t>Classses</a:t>
            </a:r>
            <a:endParaRPr lang="es-EC" dirty="0">
              <a:latin typeface="Söhne"/>
            </a:endParaRPr>
          </a:p>
        </p:txBody>
      </p:sp>
      <p:pic>
        <p:nvPicPr>
          <p:cNvPr id="11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FA8E083-BECF-4DAF-8495-9D350E1E5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t="27093" r="4028" b="28854"/>
          <a:stretch/>
        </p:blipFill>
        <p:spPr>
          <a:xfrm>
            <a:off x="2944813" y="4168711"/>
            <a:ext cx="3501421" cy="8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30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2179</TotalTime>
  <Words>635</Words>
  <Application>Microsoft Office PowerPoint</Application>
  <PresentationFormat>Panorámica</PresentationFormat>
  <Paragraphs>98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Söhne</vt:lpstr>
      <vt:lpstr>Trebuchet MS</vt:lpstr>
      <vt:lpstr>Wingdings 3</vt:lpstr>
      <vt:lpstr>Faceta</vt:lpstr>
      <vt:lpstr>Curso Introductorio - Bit</vt:lpstr>
      <vt:lpstr>Que es React ?</vt:lpstr>
      <vt:lpstr>Ventajas y desventajas</vt:lpstr>
      <vt:lpstr>Entorno e instalaciones</vt:lpstr>
      <vt:lpstr>JSX</vt:lpstr>
      <vt:lpstr>Componentes</vt:lpstr>
      <vt:lpstr>Paso de datos</vt:lpstr>
      <vt:lpstr>Bibliotecas de componentes</vt:lpstr>
      <vt:lpstr>Utilidades de CSS</vt:lpstr>
      <vt:lpstr>Ciclo de vida</vt:lpstr>
      <vt:lpstr>Estado y Efectos</vt:lpstr>
      <vt:lpstr>Hooks</vt:lpstr>
      <vt:lpstr>Routing</vt:lpstr>
      <vt:lpstr>Estado Global</vt:lpstr>
      <vt:lpstr>Estado Global - Implementación</vt:lpstr>
      <vt:lpstr>Redux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React ?</dc:title>
  <dc:creator>Vic .</dc:creator>
  <cp:lastModifiedBy>Vic .</cp:lastModifiedBy>
  <cp:revision>48</cp:revision>
  <dcterms:created xsi:type="dcterms:W3CDTF">2023-11-29T12:20:38Z</dcterms:created>
  <dcterms:modified xsi:type="dcterms:W3CDTF">2023-12-04T21:17:44Z</dcterms:modified>
</cp:coreProperties>
</file>