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2"/>
  </p:notesMasterIdLst>
  <p:sldIdLst>
    <p:sldId id="256" r:id="rId2"/>
    <p:sldId id="257" r:id="rId3"/>
    <p:sldId id="258" r:id="rId4"/>
    <p:sldId id="262" r:id="rId5"/>
    <p:sldId id="261" r:id="rId6"/>
    <p:sldId id="263" r:id="rId7"/>
    <p:sldId id="264" r:id="rId8"/>
    <p:sldId id="269" r:id="rId9"/>
    <p:sldId id="268"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A8A"/>
    <a:srgbClr val="37AB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00BA82-12AB-485B-86E2-EE2018561CC7}" v="1" dt="2022-11-28T22:38:08.561"/>
    <p1510:client id="{13E5F146-15CF-4E7E-8C0C-4C3C290E348A}" v="139" dt="2022-11-29T01:13:03.374"/>
    <p1510:client id="{4B9C5654-74CB-40BB-9BF4-ED6E2C66917B}" v="75" dt="2022-11-29T16:51:13.492"/>
    <p1510:client id="{4EE646AB-DC2C-4A22-AF90-6207A9CEEC1A}" v="1" dt="2022-11-29T02:06:04.432"/>
    <p1510:client id="{7687F24B-16D0-4F86-B6E9-B94494EC5885}" v="15" dt="2022-11-29T05:29:20.924"/>
    <p1510:client id="{80A89873-FDE1-4409-B7BB-B9AA71C687EB}" v="229" dt="2022-11-29T05:49:23.900"/>
    <p1510:client id="{B03E7668-9B7B-4999-9644-C3ACB0E5F814}" v="130" dt="2022-11-29T05:28:37.876"/>
    <p1510:client id="{D8CB2239-1FD5-427D-A940-D9F02B6C6A6D}" v="10" dt="2022-11-28T17:35:03.082"/>
    <p1510:client id="{D9DA7924-2C98-4EAB-B183-DF6BEE009BE9}" v="40" dt="2022-11-29T05:12:36.323"/>
    <p1510:client id="{EE8F025B-C8E0-4A17-8925-A8AC24EE3A2F}" v="13" dt="2022-11-28T19:02:54.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F908F-9EC6-4C68-A354-093F2414617D}" type="datetimeFigureOut">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56678-7B20-4437-8255-931980129107}" type="slidenum">
              <a:t>‹#›</a:t>
            </a:fld>
            <a:endParaRPr lang="en-US"/>
          </a:p>
        </p:txBody>
      </p:sp>
    </p:spTree>
    <p:extLst>
      <p:ext uri="{BB962C8B-B14F-4D97-AF65-F5344CB8AC3E}">
        <p14:creationId xmlns:p14="http://schemas.microsoft.com/office/powerpoint/2010/main" val="269745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example, Santa Rosa, Willits, Apple Valley are Arbuckle had abnormally high occurrence rates. However, we noted differences between some of these areas. For example, while Santa Rosa had very high rates of occurrence, typically, the instances were spread relatively evenly among drivers. For example, even the riskiest drivers who had occurrences here, only had one or two, and rarely repeated. They also showed numerous normal occurrences here. Leading to a conclusion that a driver may make a mistake the first time they drive through but correct for the difficult obstacle in the future. Arbuckle, however, had a particular driver with repeated occurrences, implying that even though the driver may be aware of an obstruction, it was difficult to correct in future trips. </a:t>
            </a:r>
          </a:p>
          <a:p>
            <a:endParaRPr lang="en-US">
              <a:cs typeface="Calibri"/>
            </a:endParaRPr>
          </a:p>
        </p:txBody>
      </p:sp>
      <p:sp>
        <p:nvSpPr>
          <p:cNvPr id="4" name="Slide Number Placeholder 3"/>
          <p:cNvSpPr>
            <a:spLocks noGrp="1"/>
          </p:cNvSpPr>
          <p:nvPr>
            <p:ph type="sldNum" sz="quarter" idx="5"/>
          </p:nvPr>
        </p:nvSpPr>
        <p:spPr/>
        <p:txBody>
          <a:bodyPr/>
          <a:lstStyle/>
          <a:p>
            <a:fld id="{85E56678-7B20-4437-8255-931980129107}" type="slidenum">
              <a:t>6</a:t>
            </a:fld>
            <a:endParaRPr lang="en-US"/>
          </a:p>
        </p:txBody>
      </p:sp>
    </p:spTree>
    <p:extLst>
      <p:ext uri="{BB962C8B-B14F-4D97-AF65-F5344CB8AC3E}">
        <p14:creationId xmlns:p14="http://schemas.microsoft.com/office/powerpoint/2010/main" val="1845093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1917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3951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1380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3617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0963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9298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8495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85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832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338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5229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5112500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re engine parked inside a fire station">
            <a:extLst>
              <a:ext uri="{FF2B5EF4-FFF2-40B4-BE49-F238E27FC236}">
                <a16:creationId xmlns:a16="http://schemas.microsoft.com/office/drawing/2014/main" id="{3B7D44A5-36E5-ED91-BD17-129A8668DEA9}"/>
              </a:ext>
            </a:extLst>
          </p:cNvPr>
          <p:cNvPicPr>
            <a:picLocks noChangeAspect="1"/>
          </p:cNvPicPr>
          <p:nvPr/>
        </p:nvPicPr>
        <p:blipFill rotWithShape="1">
          <a:blip r:embed="rId2">
            <a:alphaModFix amt="50000"/>
          </a:blip>
          <a:srcRect r="-2" b="15664"/>
          <a:stretch/>
        </p:blipFill>
        <p:spPr>
          <a:xfrm>
            <a:off x="20" y="1"/>
            <a:ext cx="12191980" cy="6857999"/>
          </a:xfrm>
          <a:prstGeom prst="rect">
            <a:avLst/>
          </a:prstGeom>
        </p:spPr>
      </p:pic>
      <p:sp>
        <p:nvSpPr>
          <p:cNvPr id="2" name="Title 1">
            <a:extLst>
              <a:ext uri="{FF2B5EF4-FFF2-40B4-BE49-F238E27FC236}">
                <a16:creationId xmlns:a16="http://schemas.microsoft.com/office/drawing/2014/main" id="{95B8FCCC-CD6A-810E-C8F0-C1B10A1DE5D3}"/>
              </a:ext>
            </a:extLst>
          </p:cNvPr>
          <p:cNvSpPr>
            <a:spLocks noGrp="1"/>
          </p:cNvSpPr>
          <p:nvPr>
            <p:ph type="ctrTitle"/>
          </p:nvPr>
        </p:nvSpPr>
        <p:spPr>
          <a:xfrm>
            <a:off x="1524000" y="1122362"/>
            <a:ext cx="9144000" cy="2900518"/>
          </a:xfrm>
        </p:spPr>
        <p:txBody>
          <a:bodyPr>
            <a:normAutofit/>
          </a:bodyPr>
          <a:lstStyle/>
          <a:p>
            <a:r>
              <a:rPr lang="en-US">
                <a:solidFill>
                  <a:srgbClr val="FFFFFF"/>
                </a:solidFill>
                <a:latin typeface="Bernard MT Condensed"/>
              </a:rPr>
              <a:t>Truck Data Analysis </a:t>
            </a:r>
          </a:p>
        </p:txBody>
      </p:sp>
      <p:sp>
        <p:nvSpPr>
          <p:cNvPr id="3" name="Subtitle 2">
            <a:extLst>
              <a:ext uri="{FF2B5EF4-FFF2-40B4-BE49-F238E27FC236}">
                <a16:creationId xmlns:a16="http://schemas.microsoft.com/office/drawing/2014/main" id="{266C14D1-C679-A831-DD8A-E988C6AA80D3}"/>
              </a:ext>
            </a:extLst>
          </p:cNvPr>
          <p:cNvSpPr>
            <a:spLocks noGrp="1"/>
          </p:cNvSpPr>
          <p:nvPr>
            <p:ph type="subTitle" idx="1"/>
          </p:nvPr>
        </p:nvSpPr>
        <p:spPr>
          <a:xfrm>
            <a:off x="1524000" y="4159404"/>
            <a:ext cx="9144000" cy="1098395"/>
          </a:xfrm>
        </p:spPr>
        <p:txBody>
          <a:bodyPr vert="horz" lIns="91440" tIns="45720" rIns="91440" bIns="45720" rtlCol="0" anchor="t">
            <a:normAutofit/>
          </a:bodyPr>
          <a:lstStyle/>
          <a:p>
            <a:r>
              <a:rPr lang="en-US">
                <a:solidFill>
                  <a:srgbClr val="FFFFFF"/>
                </a:solidFill>
                <a:latin typeface="Bernard MT Condensed"/>
              </a:rPr>
              <a:t>Group 9</a:t>
            </a:r>
          </a:p>
        </p:txBody>
      </p:sp>
    </p:spTree>
    <p:extLst>
      <p:ext uri="{BB962C8B-B14F-4D97-AF65-F5344CB8AC3E}">
        <p14:creationId xmlns:p14="http://schemas.microsoft.com/office/powerpoint/2010/main" val="15431214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5" descr="Logo&#10;&#10;Description automatically generated">
            <a:extLst>
              <a:ext uri="{FF2B5EF4-FFF2-40B4-BE49-F238E27FC236}">
                <a16:creationId xmlns:a16="http://schemas.microsoft.com/office/drawing/2014/main" id="{68310DA4-A50E-0C67-3B5F-FFAD37127D88}"/>
              </a:ext>
            </a:extLst>
          </p:cNvPr>
          <p:cNvPicPr>
            <a:picLocks noChangeAspect="1"/>
          </p:cNvPicPr>
          <p:nvPr/>
        </p:nvPicPr>
        <p:blipFill rotWithShape="1">
          <a:blip r:embed="rId2"/>
          <a:srcRect r="-1" b="4333"/>
          <a:stretch/>
        </p:blipFill>
        <p:spPr>
          <a:xfrm>
            <a:off x="321733" y="321733"/>
            <a:ext cx="11548534" cy="6214534"/>
          </a:xfrm>
          <a:prstGeom prst="rect">
            <a:avLst/>
          </a:prstGeom>
        </p:spPr>
      </p:pic>
    </p:spTree>
    <p:extLst>
      <p:ext uri="{BB962C8B-B14F-4D97-AF65-F5344CB8AC3E}">
        <p14:creationId xmlns:p14="http://schemas.microsoft.com/office/powerpoint/2010/main" val="4690627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and question mark">
            <a:extLst>
              <a:ext uri="{FF2B5EF4-FFF2-40B4-BE49-F238E27FC236}">
                <a16:creationId xmlns:a16="http://schemas.microsoft.com/office/drawing/2014/main" id="{9CFA22BC-5722-3E8D-7742-D843F3358092}"/>
              </a:ext>
            </a:extLst>
          </p:cNvPr>
          <p:cNvPicPr>
            <a:picLocks noChangeAspect="1"/>
          </p:cNvPicPr>
          <p:nvPr/>
        </p:nvPicPr>
        <p:blipFill rotWithShape="1">
          <a:blip r:embed="rId2"/>
          <a:srcRect l="9756" t="9091" r="25600"/>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46E7F-0C07-38C5-2CCC-5832D0DD6E78}"/>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t>Problem Statements </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DC1AFE-709A-32BA-A213-C396BB836D6F}"/>
              </a:ext>
            </a:extLst>
          </p:cNvPr>
          <p:cNvSpPr>
            <a:spLocks noGrp="1"/>
          </p:cNvSpPr>
          <p:nvPr>
            <p:ph idx="1"/>
          </p:nvPr>
        </p:nvSpPr>
        <p:spPr>
          <a:xfrm>
            <a:off x="371094" y="2718054"/>
            <a:ext cx="5400650" cy="3207258"/>
          </a:xfrm>
        </p:spPr>
        <p:txBody>
          <a:bodyPr vert="horz" lIns="91440" tIns="45720" rIns="91440" bIns="45720" rtlCol="0" anchor="t">
            <a:normAutofit/>
          </a:bodyPr>
          <a:lstStyle/>
          <a:p>
            <a:pPr marL="0" indent="0">
              <a:buNone/>
            </a:pPr>
            <a:r>
              <a:rPr lang="en-US" sz="1700">
                <a:ea typeface="+mn-lt"/>
                <a:cs typeface="+mn-lt"/>
              </a:rPr>
              <a:t>Analyze data set to infer factors which correspond with elevated risk of events.</a:t>
            </a:r>
            <a:endParaRPr lang="en-US">
              <a:ea typeface="+mn-lt"/>
              <a:cs typeface="+mn-lt"/>
            </a:endParaRPr>
          </a:p>
          <a:p>
            <a:pPr marL="0" indent="0">
              <a:buNone/>
            </a:pPr>
            <a:r>
              <a:rPr lang="en-US" sz="1700">
                <a:ea typeface="+mn-lt"/>
                <a:cs typeface="+mn-lt"/>
              </a:rPr>
              <a:t>Provide observations and recommendations that would help management to reduce overall risk profile of a fleet of commercial truck drivers.</a:t>
            </a:r>
            <a:endParaRPr lang="en-US">
              <a:ea typeface="+mn-lt"/>
              <a:cs typeface="+mn-lt"/>
            </a:endParaRPr>
          </a:p>
          <a:p>
            <a:pPr marL="0" indent="0">
              <a:buNone/>
            </a:pPr>
            <a:r>
              <a:rPr lang="en-US" sz="1700">
                <a:ea typeface="+mn-lt"/>
                <a:cs typeface="+mn-lt"/>
              </a:rPr>
              <a:t>Analyzed truck mileage data to understand the seasonal impacts.</a:t>
            </a:r>
            <a:endParaRPr lang="en-US" sz="1700">
              <a:cs typeface="Calibri" panose="020F0502020204030204"/>
            </a:endParaRPr>
          </a:p>
        </p:txBody>
      </p:sp>
    </p:spTree>
    <p:extLst>
      <p:ext uri="{BB962C8B-B14F-4D97-AF65-F5344CB8AC3E}">
        <p14:creationId xmlns:p14="http://schemas.microsoft.com/office/powerpoint/2010/main" val="20643668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row: Up 11">
            <a:extLst>
              <a:ext uri="{FF2B5EF4-FFF2-40B4-BE49-F238E27FC236}">
                <a16:creationId xmlns:a16="http://schemas.microsoft.com/office/drawing/2014/main" id="{9C355C6A-BE5B-ED41-B895-05FEC52ECB3F}"/>
              </a:ext>
            </a:extLst>
          </p:cNvPr>
          <p:cNvSpPr/>
          <p:nvPr/>
        </p:nvSpPr>
        <p:spPr>
          <a:xfrm rot="5400000">
            <a:off x="9363039" y="3157060"/>
            <a:ext cx="364786" cy="10376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B608C-9437-C684-1241-01B0B1C21CCC}"/>
              </a:ext>
            </a:extLst>
          </p:cNvPr>
          <p:cNvSpPr>
            <a:spLocks noGrp="1"/>
          </p:cNvSpPr>
          <p:nvPr>
            <p:ph type="title"/>
          </p:nvPr>
        </p:nvSpPr>
        <p:spPr>
          <a:xfrm>
            <a:off x="3243" y="405656"/>
            <a:ext cx="4630367" cy="1122905"/>
          </a:xfrm>
          <a:solidFill>
            <a:schemeClr val="bg2">
              <a:lumMod val="90000"/>
            </a:schemeClr>
          </a:solidFill>
          <a:ln>
            <a:solidFill>
              <a:schemeClr val="bg2">
                <a:lumMod val="75000"/>
              </a:schemeClr>
            </a:solidFill>
          </a:ln>
        </p:spPr>
        <p:txBody>
          <a:bodyPr>
            <a:normAutofit/>
          </a:bodyPr>
          <a:lstStyle/>
          <a:p>
            <a:r>
              <a:rPr lang="en-US" sz="6000">
                <a:solidFill>
                  <a:schemeClr val="bg1"/>
                </a:solidFill>
                <a:latin typeface="Bernard MT Condensed"/>
              </a:rPr>
              <a:t>Process Flow</a:t>
            </a:r>
          </a:p>
        </p:txBody>
      </p:sp>
      <p:sp>
        <p:nvSpPr>
          <p:cNvPr id="4" name="Oval 3">
            <a:extLst>
              <a:ext uri="{FF2B5EF4-FFF2-40B4-BE49-F238E27FC236}">
                <a16:creationId xmlns:a16="http://schemas.microsoft.com/office/drawing/2014/main" id="{675E618E-1FE8-6E9A-104C-6974DB95DBFC}"/>
              </a:ext>
            </a:extLst>
          </p:cNvPr>
          <p:cNvSpPr/>
          <p:nvPr/>
        </p:nvSpPr>
        <p:spPr>
          <a:xfrm>
            <a:off x="105383" y="3080425"/>
            <a:ext cx="2221149" cy="2196830"/>
          </a:xfrm>
          <a:prstGeom prst="ellipse">
            <a:avLst/>
          </a:prstGeom>
          <a:solidFill>
            <a:srgbClr val="37ABBF"/>
          </a:solidFill>
          <a:ln w="28575">
            <a:solidFill>
              <a:srgbClr val="207A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6D24A54-3598-F591-44B1-548C5013E2E6}"/>
              </a:ext>
            </a:extLst>
          </p:cNvPr>
          <p:cNvSpPr/>
          <p:nvPr/>
        </p:nvSpPr>
        <p:spPr>
          <a:xfrm>
            <a:off x="4057663" y="2973924"/>
            <a:ext cx="2575315" cy="2596838"/>
          </a:xfrm>
          <a:prstGeom prst="ellipse">
            <a:avLst/>
          </a:prstGeom>
          <a:solidFill>
            <a:schemeClr val="accent6"/>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EA3826A-663B-E91A-98FA-BB7C1365AFD3}"/>
              </a:ext>
            </a:extLst>
          </p:cNvPr>
          <p:cNvSpPr/>
          <p:nvPr/>
        </p:nvSpPr>
        <p:spPr>
          <a:xfrm>
            <a:off x="6375811" y="2262238"/>
            <a:ext cx="2837235" cy="2828290"/>
          </a:xfrm>
          <a:prstGeom prst="ellipse">
            <a:avLst/>
          </a:prstGeom>
          <a:solidFill>
            <a:schemeClr val="bg2">
              <a:lumMod val="9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Text&#10;&#10;Description automatically generated">
            <a:extLst>
              <a:ext uri="{FF2B5EF4-FFF2-40B4-BE49-F238E27FC236}">
                <a16:creationId xmlns:a16="http://schemas.microsoft.com/office/drawing/2014/main" id="{A91EB228-D321-8DB2-727D-BC4C62E1FE56}"/>
              </a:ext>
            </a:extLst>
          </p:cNvPr>
          <p:cNvPicPr>
            <a:picLocks noChangeAspect="1"/>
          </p:cNvPicPr>
          <p:nvPr/>
        </p:nvPicPr>
        <p:blipFill>
          <a:blip r:embed="rId2"/>
          <a:stretch>
            <a:fillRect/>
          </a:stretch>
        </p:blipFill>
        <p:spPr>
          <a:xfrm>
            <a:off x="436124" y="3386846"/>
            <a:ext cx="1567777" cy="1592095"/>
          </a:xfrm>
          <a:prstGeom prst="rect">
            <a:avLst/>
          </a:prstGeom>
        </p:spPr>
      </p:pic>
      <p:sp>
        <p:nvSpPr>
          <p:cNvPr id="5" name="Oval 4">
            <a:extLst>
              <a:ext uri="{FF2B5EF4-FFF2-40B4-BE49-F238E27FC236}">
                <a16:creationId xmlns:a16="http://schemas.microsoft.com/office/drawing/2014/main" id="{999D3425-876F-D17B-2EBA-CE27D0C045CD}"/>
              </a:ext>
            </a:extLst>
          </p:cNvPr>
          <p:cNvSpPr/>
          <p:nvPr/>
        </p:nvSpPr>
        <p:spPr>
          <a:xfrm>
            <a:off x="1896894" y="2569723"/>
            <a:ext cx="2569724" cy="2707533"/>
          </a:xfrm>
          <a:prstGeom prst="ellipse">
            <a:avLst/>
          </a:prstGeom>
          <a:solidFill>
            <a:srgbClr val="0070C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7443C82-A093-E16A-2DFC-0BC3129731F0}"/>
              </a:ext>
            </a:extLst>
          </p:cNvPr>
          <p:cNvSpPr/>
          <p:nvPr/>
        </p:nvSpPr>
        <p:spPr>
          <a:xfrm>
            <a:off x="2496764" y="3145277"/>
            <a:ext cx="1459149" cy="1507787"/>
          </a:xfrm>
          <a:prstGeom prst="roundRect">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a:solidFill>
                  <a:schemeClr val="accent1">
                    <a:lumMod val="60000"/>
                    <a:lumOff val="40000"/>
                  </a:schemeClr>
                </a:solidFill>
                <a:cs typeface="Calibri"/>
              </a:rPr>
              <a:t>VM</a:t>
            </a:r>
          </a:p>
        </p:txBody>
      </p:sp>
      <p:pic>
        <p:nvPicPr>
          <p:cNvPr id="11" name="Picture 11" descr="Logo&#10;&#10;Description automatically generated">
            <a:extLst>
              <a:ext uri="{FF2B5EF4-FFF2-40B4-BE49-F238E27FC236}">
                <a16:creationId xmlns:a16="http://schemas.microsoft.com/office/drawing/2014/main" id="{F5463101-56B9-B6CC-BD8D-6DE4BE6F3FC8}"/>
              </a:ext>
            </a:extLst>
          </p:cNvPr>
          <p:cNvPicPr>
            <a:picLocks noChangeAspect="1"/>
          </p:cNvPicPr>
          <p:nvPr/>
        </p:nvPicPr>
        <p:blipFill>
          <a:blip r:embed="rId3"/>
          <a:stretch>
            <a:fillRect/>
          </a:stretch>
        </p:blipFill>
        <p:spPr>
          <a:xfrm>
            <a:off x="3508442" y="3114171"/>
            <a:ext cx="3886202" cy="2121234"/>
          </a:xfrm>
          <a:prstGeom prst="rect">
            <a:avLst/>
          </a:prstGeom>
        </p:spPr>
      </p:pic>
      <p:sp>
        <p:nvSpPr>
          <p:cNvPr id="13" name="Arrow: Curved Down 12">
            <a:extLst>
              <a:ext uri="{FF2B5EF4-FFF2-40B4-BE49-F238E27FC236}">
                <a16:creationId xmlns:a16="http://schemas.microsoft.com/office/drawing/2014/main" id="{F18F666D-2587-5BBC-72E1-4EF42CFBCC06}"/>
              </a:ext>
            </a:extLst>
          </p:cNvPr>
          <p:cNvSpPr/>
          <p:nvPr/>
        </p:nvSpPr>
        <p:spPr>
          <a:xfrm rot="21180000">
            <a:off x="1203183" y="2163871"/>
            <a:ext cx="1256488" cy="664723"/>
          </a:xfrm>
          <a:prstGeom prst="curved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Up 13">
            <a:extLst>
              <a:ext uri="{FF2B5EF4-FFF2-40B4-BE49-F238E27FC236}">
                <a16:creationId xmlns:a16="http://schemas.microsoft.com/office/drawing/2014/main" id="{7E701AF0-26CF-B1B4-EBB2-718DF7377163}"/>
              </a:ext>
            </a:extLst>
          </p:cNvPr>
          <p:cNvSpPr/>
          <p:nvPr/>
        </p:nvSpPr>
        <p:spPr>
          <a:xfrm rot="900000">
            <a:off x="3579255" y="5416066"/>
            <a:ext cx="1151106" cy="697149"/>
          </a:xfrm>
          <a:prstGeom prst="curved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Down 14">
            <a:extLst>
              <a:ext uri="{FF2B5EF4-FFF2-40B4-BE49-F238E27FC236}">
                <a16:creationId xmlns:a16="http://schemas.microsoft.com/office/drawing/2014/main" id="{9DA48241-2835-800A-CDFC-B35787C14894}"/>
              </a:ext>
            </a:extLst>
          </p:cNvPr>
          <p:cNvSpPr/>
          <p:nvPr/>
        </p:nvSpPr>
        <p:spPr>
          <a:xfrm rot="19860000">
            <a:off x="5451290" y="1822475"/>
            <a:ext cx="1369979" cy="794425"/>
          </a:xfrm>
          <a:prstGeom prst="curved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9" descr="A picture containing logo&#10;&#10;Description automatically generated">
            <a:extLst>
              <a:ext uri="{FF2B5EF4-FFF2-40B4-BE49-F238E27FC236}">
                <a16:creationId xmlns:a16="http://schemas.microsoft.com/office/drawing/2014/main" id="{292C0FC9-4062-A5B9-7B71-CC75DEAFEA22}"/>
              </a:ext>
            </a:extLst>
          </p:cNvPr>
          <p:cNvPicPr>
            <a:picLocks noChangeAspect="1"/>
          </p:cNvPicPr>
          <p:nvPr/>
        </p:nvPicPr>
        <p:blipFill>
          <a:blip r:embed="rId4"/>
          <a:stretch>
            <a:fillRect/>
          </a:stretch>
        </p:blipFill>
        <p:spPr>
          <a:xfrm>
            <a:off x="6094379" y="2388466"/>
            <a:ext cx="2443265" cy="1983794"/>
          </a:xfrm>
          <a:prstGeom prst="rect">
            <a:avLst/>
          </a:prstGeom>
        </p:spPr>
      </p:pic>
      <p:pic>
        <p:nvPicPr>
          <p:cNvPr id="10" name="Picture 11" descr="A picture containing text, clipart, vector graphics&#10;&#10;Description automatically generated">
            <a:extLst>
              <a:ext uri="{FF2B5EF4-FFF2-40B4-BE49-F238E27FC236}">
                <a16:creationId xmlns:a16="http://schemas.microsoft.com/office/drawing/2014/main" id="{81C6ECF5-273B-AF57-AFB7-2D10A23C631E}"/>
              </a:ext>
            </a:extLst>
          </p:cNvPr>
          <p:cNvPicPr>
            <a:picLocks noChangeAspect="1"/>
          </p:cNvPicPr>
          <p:nvPr/>
        </p:nvPicPr>
        <p:blipFill>
          <a:blip r:embed="rId5"/>
          <a:stretch>
            <a:fillRect/>
          </a:stretch>
        </p:blipFill>
        <p:spPr>
          <a:xfrm>
            <a:off x="6376705" y="3326606"/>
            <a:ext cx="3691646" cy="1346111"/>
          </a:xfrm>
          <a:prstGeom prst="rect">
            <a:avLst/>
          </a:prstGeom>
        </p:spPr>
      </p:pic>
      <p:pic>
        <p:nvPicPr>
          <p:cNvPr id="18" name="Picture 18" descr="A picture containing qr code&#10;&#10;Description automatically generated">
            <a:extLst>
              <a:ext uri="{FF2B5EF4-FFF2-40B4-BE49-F238E27FC236}">
                <a16:creationId xmlns:a16="http://schemas.microsoft.com/office/drawing/2014/main" id="{10904F36-E370-3A21-D697-1C6A30D47EE9}"/>
              </a:ext>
            </a:extLst>
          </p:cNvPr>
          <p:cNvPicPr>
            <a:picLocks noChangeAspect="1"/>
          </p:cNvPicPr>
          <p:nvPr/>
        </p:nvPicPr>
        <p:blipFill>
          <a:blip r:embed="rId6"/>
          <a:stretch>
            <a:fillRect/>
          </a:stretch>
        </p:blipFill>
        <p:spPr>
          <a:xfrm>
            <a:off x="9547698" y="3021489"/>
            <a:ext cx="2370307" cy="1325723"/>
          </a:xfrm>
          <a:prstGeom prst="rect">
            <a:avLst/>
          </a:prstGeom>
        </p:spPr>
      </p:pic>
      <p:sp>
        <p:nvSpPr>
          <p:cNvPr id="16" name="Rectangle 15">
            <a:extLst>
              <a:ext uri="{FF2B5EF4-FFF2-40B4-BE49-F238E27FC236}">
                <a16:creationId xmlns:a16="http://schemas.microsoft.com/office/drawing/2014/main" id="{1D8CB8EA-157C-96BA-3B1D-FAB0F783153F}"/>
              </a:ext>
            </a:extLst>
          </p:cNvPr>
          <p:cNvSpPr/>
          <p:nvPr/>
        </p:nvSpPr>
        <p:spPr>
          <a:xfrm>
            <a:off x="0" y="1418618"/>
            <a:ext cx="3274977" cy="210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19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CE62-6460-E3F9-8952-B92D00DD423D}"/>
              </a:ext>
            </a:extLst>
          </p:cNvPr>
          <p:cNvSpPr>
            <a:spLocks noGrp="1"/>
          </p:cNvSpPr>
          <p:nvPr>
            <p:ph type="title"/>
          </p:nvPr>
        </p:nvSpPr>
        <p:spPr>
          <a:xfrm>
            <a:off x="648928" y="338328"/>
            <a:ext cx="3685032" cy="1608328"/>
          </a:xfrm>
        </p:spPr>
        <p:txBody>
          <a:bodyPr vert="horz" lIns="91440" tIns="45720" rIns="91440" bIns="45720" rtlCol="0" anchor="ctr">
            <a:normAutofit/>
          </a:bodyPr>
          <a:lstStyle/>
          <a:p>
            <a:r>
              <a:rPr lang="en-US" sz="3600"/>
              <a:t>Trucks as Causal Factor</a:t>
            </a:r>
          </a:p>
        </p:txBody>
      </p:sp>
      <p:sp>
        <p:nvSpPr>
          <p:cNvPr id="6" name="TextBox 5">
            <a:extLst>
              <a:ext uri="{FF2B5EF4-FFF2-40B4-BE49-F238E27FC236}">
                <a16:creationId xmlns:a16="http://schemas.microsoft.com/office/drawing/2014/main" id="{E9F5CFA3-9CDE-8DCC-9769-B6E669C91AF6}"/>
              </a:ext>
            </a:extLst>
          </p:cNvPr>
          <p:cNvSpPr txBox="1"/>
          <p:nvPr/>
        </p:nvSpPr>
        <p:spPr>
          <a:xfrm>
            <a:off x="4864100" y="338328"/>
            <a:ext cx="6675627" cy="160508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a:t>Upon initial analysis, there is evidence to show that some truck manufacturers have the largest share of safety incidents. However, upon further review, these truck manufacturers also had far more drivers overall. Therefore, in aggregate, they had lower overall risk of incidents on average, both before and after outliers were removed. Therefore, there is less evidence supporting trucks being the causal risk factor. </a:t>
            </a:r>
          </a:p>
        </p:txBody>
      </p:sp>
      <p:sp>
        <p:nvSpPr>
          <p:cNvPr id="30" name="Rectangle 2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DC6F9F9-13CA-0AFB-F33A-F4C9F7DA5B1E}"/>
              </a:ext>
            </a:extLst>
          </p:cNvPr>
          <p:cNvPicPr>
            <a:picLocks noChangeAspect="1"/>
          </p:cNvPicPr>
          <p:nvPr/>
        </p:nvPicPr>
        <p:blipFill>
          <a:blip r:embed="rId2"/>
          <a:stretch>
            <a:fillRect/>
          </a:stretch>
        </p:blipFill>
        <p:spPr>
          <a:xfrm>
            <a:off x="865915" y="2742397"/>
            <a:ext cx="4524866" cy="3291840"/>
          </a:xfrm>
          <a:prstGeom prst="rect">
            <a:avLst/>
          </a:prstGeom>
        </p:spPr>
      </p:pic>
      <p:sp>
        <p:nvSpPr>
          <p:cNvPr id="32"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048F4D0-1D23-EAD7-1357-C4B4BC107C4B}"/>
              </a:ext>
            </a:extLst>
          </p:cNvPr>
          <p:cNvPicPr>
            <a:picLocks noChangeAspect="1"/>
          </p:cNvPicPr>
          <p:nvPr/>
        </p:nvPicPr>
        <p:blipFill>
          <a:blip r:embed="rId3"/>
          <a:stretch>
            <a:fillRect/>
          </a:stretch>
        </p:blipFill>
        <p:spPr>
          <a:xfrm>
            <a:off x="6254749" y="2742397"/>
            <a:ext cx="5613569" cy="3168015"/>
          </a:xfrm>
          <a:prstGeom prst="rect">
            <a:avLst/>
          </a:prstGeom>
        </p:spPr>
      </p:pic>
    </p:spTree>
    <p:extLst>
      <p:ext uri="{BB962C8B-B14F-4D97-AF65-F5344CB8AC3E}">
        <p14:creationId xmlns:p14="http://schemas.microsoft.com/office/powerpoint/2010/main" val="61589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9660-46DC-47EE-73A2-B099C398F902}"/>
              </a:ext>
            </a:extLst>
          </p:cNvPr>
          <p:cNvSpPr>
            <a:spLocks noGrp="1"/>
          </p:cNvSpPr>
          <p:nvPr>
            <p:ph type="title"/>
          </p:nvPr>
        </p:nvSpPr>
        <p:spPr>
          <a:xfrm>
            <a:off x="648929" y="629266"/>
            <a:ext cx="3505495" cy="1622321"/>
          </a:xfr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r>
              <a:rPr lang="en-US" sz="3200" kern="1200">
                <a:solidFill>
                  <a:schemeClr val="tx1"/>
                </a:solidFill>
                <a:latin typeface="+mj-lt"/>
                <a:ea typeface="+mj-ea"/>
                <a:cs typeface="+mj-cs"/>
              </a:rPr>
              <a:t>Drivers as Causal Factor</a:t>
            </a:r>
            <a:endParaRPr lang="en-US" sz="3200" kern="1200">
              <a:solidFill>
                <a:schemeClr val="tx1"/>
              </a:solidFill>
              <a:latin typeface="+mj-lt"/>
              <a:ea typeface="+mj-ea"/>
              <a:cs typeface="Calibri Light"/>
            </a:endParaRPr>
          </a:p>
        </p:txBody>
      </p:sp>
      <p:sp>
        <p:nvSpPr>
          <p:cNvPr id="6" name="TextBox 5">
            <a:extLst>
              <a:ext uri="{FF2B5EF4-FFF2-40B4-BE49-F238E27FC236}">
                <a16:creationId xmlns:a16="http://schemas.microsoft.com/office/drawing/2014/main" id="{8FBEE342-F444-9D03-E7FF-AEF039187265}"/>
              </a:ext>
            </a:extLst>
          </p:cNvPr>
          <p:cNvSpPr txBox="1"/>
          <p:nvPr/>
        </p:nvSpPr>
        <p:spPr>
          <a:xfrm>
            <a:off x="648931" y="2438400"/>
            <a:ext cx="3505494"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pPr>
            <a:r>
              <a:rPr lang="en-US" b="1">
                <a:ea typeface="Calibri" panose="020F0502020204030204"/>
                <a:cs typeface="Calibri" panose="020F0502020204030204"/>
              </a:rPr>
              <a:t>Finding</a:t>
            </a:r>
            <a:r>
              <a:rPr lang="en-US" sz="2000" b="1">
                <a:ea typeface="Calibri" panose="020F0502020204030204"/>
                <a:cs typeface="Calibri" panose="020F0502020204030204"/>
              </a:rPr>
              <a:t>:</a:t>
            </a:r>
            <a:endParaRPr lang="en-US" b="1">
              <a:ea typeface="Calibri"/>
              <a:cs typeface="Calibri"/>
            </a:endParaRPr>
          </a:p>
          <a:p>
            <a:pPr>
              <a:lnSpc>
                <a:spcPct val="90000"/>
              </a:lnSpc>
              <a:spcBef>
                <a:spcPts val="1000"/>
              </a:spcBef>
            </a:pPr>
            <a:r>
              <a:rPr lang="en-US"/>
              <a:t>There was evidence to support the hypothesis that some drivers were inherently riskier, regardless of the truck. Therefore, reducing these few outliers could significantly improve the overall risk profile of a fleet of drivers.</a:t>
            </a:r>
          </a:p>
          <a:p>
            <a:pPr>
              <a:lnSpc>
                <a:spcPct val="90000"/>
              </a:lnSpc>
              <a:spcBef>
                <a:spcPts val="1000"/>
              </a:spcBef>
            </a:pPr>
            <a:r>
              <a:rPr lang="en-US" b="1">
                <a:ea typeface="Calibri"/>
                <a:cs typeface="Calibri"/>
              </a:rPr>
              <a:t>Recommendation:</a:t>
            </a:r>
          </a:p>
          <a:p>
            <a:pPr>
              <a:lnSpc>
                <a:spcPct val="90000"/>
              </a:lnSpc>
              <a:spcBef>
                <a:spcPts val="1000"/>
              </a:spcBef>
            </a:pPr>
            <a:r>
              <a:rPr lang="en-US">
                <a:ea typeface="+mn-lt"/>
                <a:cs typeface="+mn-lt"/>
              </a:rPr>
              <a:t>Incentives for safe driving, penalties for repeated high-risk behaviors </a:t>
            </a:r>
            <a:endParaRPr lang="en-US"/>
          </a:p>
        </p:txBody>
      </p:sp>
      <p:sp>
        <p:nvSpPr>
          <p:cNvPr id="49" name="Rectangle 4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Chart, bar chart&#10;&#10;Description automatically generated">
            <a:extLst>
              <a:ext uri="{FF2B5EF4-FFF2-40B4-BE49-F238E27FC236}">
                <a16:creationId xmlns:a16="http://schemas.microsoft.com/office/drawing/2014/main" id="{1E03176B-7C1D-6AD8-A0F0-3AE3B762B8C5}"/>
              </a:ext>
            </a:extLst>
          </p:cNvPr>
          <p:cNvPicPr>
            <a:picLocks noChangeAspect="1"/>
          </p:cNvPicPr>
          <p:nvPr/>
        </p:nvPicPr>
        <p:blipFill>
          <a:blip r:embed="rId2"/>
          <a:stretch>
            <a:fillRect/>
          </a:stretch>
        </p:blipFill>
        <p:spPr>
          <a:xfrm>
            <a:off x="5123640" y="552962"/>
            <a:ext cx="6583775" cy="5748829"/>
          </a:xfrm>
          <a:prstGeom prst="rect">
            <a:avLst/>
          </a:prstGeom>
          <a:effectLst/>
        </p:spPr>
      </p:pic>
    </p:spTree>
    <p:extLst>
      <p:ext uri="{BB962C8B-B14F-4D97-AF65-F5344CB8AC3E}">
        <p14:creationId xmlns:p14="http://schemas.microsoft.com/office/powerpoint/2010/main" val="301376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B96DB-549C-11F0-C94B-2B525995DF02}"/>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Geography as Causal Factor </a:t>
            </a:r>
          </a:p>
        </p:txBody>
      </p:sp>
      <p:sp>
        <p:nvSpPr>
          <p:cNvPr id="5" name="TextBox 4">
            <a:extLst>
              <a:ext uri="{FF2B5EF4-FFF2-40B4-BE49-F238E27FC236}">
                <a16:creationId xmlns:a16="http://schemas.microsoft.com/office/drawing/2014/main" id="{EC313913-89FF-4098-9F8E-2548FD9F7154}"/>
              </a:ext>
            </a:extLst>
          </p:cNvPr>
          <p:cNvSpPr txBox="1"/>
          <p:nvPr/>
        </p:nvSpPr>
        <p:spPr>
          <a:xfrm>
            <a:off x="643468" y="2638043"/>
            <a:ext cx="3363974" cy="377204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pPr>
            <a:r>
              <a:rPr lang="en-US" b="1"/>
              <a:t>Observation: </a:t>
            </a:r>
            <a:endParaRPr lang="en-US"/>
          </a:p>
          <a:p>
            <a:pPr>
              <a:lnSpc>
                <a:spcPct val="90000"/>
              </a:lnSpc>
              <a:spcBef>
                <a:spcPts val="1000"/>
              </a:spcBef>
            </a:pPr>
            <a:r>
              <a:rPr lang="en-US"/>
              <a:t>Some geographical locations had much higher incidence of occurrences. This may be due to poor road design, natural geographic features causing visual obstruction, poor signage, or the like. </a:t>
            </a:r>
            <a:endParaRPr lang="en-US">
              <a:ea typeface="Calibri"/>
              <a:cs typeface="Calibri"/>
            </a:endParaRPr>
          </a:p>
          <a:p>
            <a:pPr>
              <a:lnSpc>
                <a:spcPct val="90000"/>
              </a:lnSpc>
              <a:spcBef>
                <a:spcPts val="1000"/>
              </a:spcBef>
            </a:pPr>
            <a:r>
              <a:rPr lang="en-US" b="1">
                <a:ea typeface="Calibri"/>
                <a:cs typeface="Calibri"/>
              </a:rPr>
              <a:t>Recommendation:</a:t>
            </a:r>
          </a:p>
          <a:p>
            <a:r>
              <a:rPr lang="en-US">
                <a:ea typeface="+mn-lt"/>
                <a:cs typeface="+mn-lt"/>
              </a:rPr>
              <a:t>Require route specific training or quick reference route guides to be reviewed prior to a new driver taking a known high-risk route.</a:t>
            </a:r>
          </a:p>
          <a:p>
            <a:pPr>
              <a:lnSpc>
                <a:spcPct val="90000"/>
              </a:lnSpc>
              <a:spcBef>
                <a:spcPts val="1000"/>
              </a:spcBef>
            </a:pPr>
            <a:endParaRPr lang="en-US" sz="2000">
              <a:ea typeface="Calibri"/>
              <a:cs typeface="Calibri"/>
            </a:endParaRPr>
          </a:p>
        </p:txBody>
      </p:sp>
      <p:pic>
        <p:nvPicPr>
          <p:cNvPr id="4" name="Picture 4" descr="Graphical user interface, line chart&#10;&#10;Description automatically generated">
            <a:extLst>
              <a:ext uri="{FF2B5EF4-FFF2-40B4-BE49-F238E27FC236}">
                <a16:creationId xmlns:a16="http://schemas.microsoft.com/office/drawing/2014/main" id="{E9D96C7B-B695-D7B7-502B-2CCC63731B77}"/>
              </a:ext>
            </a:extLst>
          </p:cNvPr>
          <p:cNvPicPr>
            <a:picLocks noGrp="1" noChangeAspect="1"/>
          </p:cNvPicPr>
          <p:nvPr>
            <p:ph idx="1"/>
          </p:nvPr>
        </p:nvPicPr>
        <p:blipFill>
          <a:blip r:embed="rId3"/>
          <a:stretch>
            <a:fillRect/>
          </a:stretch>
        </p:blipFill>
        <p:spPr>
          <a:xfrm>
            <a:off x="5297763" y="1481149"/>
            <a:ext cx="6250769" cy="3734835"/>
          </a:xfrm>
          <a:prstGeom prst="rect">
            <a:avLst/>
          </a:prstGeom>
        </p:spPr>
      </p:pic>
      <p:pic>
        <p:nvPicPr>
          <p:cNvPr id="6" name="Picture 5">
            <a:extLst>
              <a:ext uri="{FF2B5EF4-FFF2-40B4-BE49-F238E27FC236}">
                <a16:creationId xmlns:a16="http://schemas.microsoft.com/office/drawing/2014/main" id="{EB1B55CD-F066-95C5-25CE-90F28EA6F881}"/>
              </a:ext>
            </a:extLst>
          </p:cNvPr>
          <p:cNvPicPr>
            <a:picLocks noChangeAspect="1"/>
          </p:cNvPicPr>
          <p:nvPr/>
        </p:nvPicPr>
        <p:blipFill>
          <a:blip r:embed="rId4"/>
          <a:stretch>
            <a:fillRect/>
          </a:stretch>
        </p:blipFill>
        <p:spPr>
          <a:xfrm>
            <a:off x="4691509" y="1304925"/>
            <a:ext cx="7396424" cy="4116877"/>
          </a:xfrm>
          <a:prstGeom prst="rect">
            <a:avLst/>
          </a:prstGeom>
        </p:spPr>
      </p:pic>
    </p:spTree>
    <p:extLst>
      <p:ext uri="{BB962C8B-B14F-4D97-AF65-F5344CB8AC3E}">
        <p14:creationId xmlns:p14="http://schemas.microsoft.com/office/powerpoint/2010/main" val="166270349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EA9E6440-28AB-43CB-B9F2-B84F6A187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242" y="365124"/>
            <a:ext cx="5431537"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1AB56-9F83-9F48-B4B0-C23A776A1872}"/>
              </a:ext>
            </a:extLst>
          </p:cNvPr>
          <p:cNvSpPr>
            <a:spLocks noGrp="1"/>
          </p:cNvSpPr>
          <p:nvPr>
            <p:ph type="title"/>
          </p:nvPr>
        </p:nvSpPr>
        <p:spPr>
          <a:xfrm>
            <a:off x="839338" y="704088"/>
            <a:ext cx="4804011" cy="1188720"/>
          </a:xfrm>
        </p:spPr>
        <p:txBody>
          <a:bodyPr vert="horz" lIns="91440" tIns="45720" rIns="91440" bIns="45720" rtlCol="0" anchor="ctr">
            <a:normAutofit/>
          </a:bodyPr>
          <a:lstStyle/>
          <a:p>
            <a:r>
              <a:rPr lang="en-US" sz="4000">
                <a:solidFill>
                  <a:schemeClr val="bg1"/>
                </a:solidFill>
              </a:rPr>
              <a:t>Seasonality Analysis </a:t>
            </a:r>
          </a:p>
        </p:txBody>
      </p:sp>
      <p:sp>
        <p:nvSpPr>
          <p:cNvPr id="9" name="Title 1">
            <a:extLst>
              <a:ext uri="{FF2B5EF4-FFF2-40B4-BE49-F238E27FC236}">
                <a16:creationId xmlns:a16="http://schemas.microsoft.com/office/drawing/2014/main" id="{D078E6AC-F669-9C48-8DC6-F3FD48F24F27}"/>
              </a:ext>
            </a:extLst>
          </p:cNvPr>
          <p:cNvSpPr txBox="1">
            <a:spLocks/>
          </p:cNvSpPr>
          <p:nvPr/>
        </p:nvSpPr>
        <p:spPr>
          <a:xfrm>
            <a:off x="839338" y="2066544"/>
            <a:ext cx="4804011" cy="378103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buFont typeface="Arial" panose="020B0604020202020204" pitchFamily="34" charset="0"/>
              <a:buChar char="•"/>
            </a:pPr>
            <a:r>
              <a:rPr lang="en-US" sz="1400" b="1" u="sng">
                <a:solidFill>
                  <a:schemeClr val="bg1"/>
                </a:solidFill>
                <a:latin typeface="+mn-lt"/>
                <a:ea typeface="+mn-ea"/>
                <a:cs typeface="+mn-cs"/>
              </a:rPr>
              <a:t>Data  preparation</a:t>
            </a:r>
            <a:endParaRPr lang="en-US" sz="1400">
              <a:solidFill>
                <a:schemeClr val="bg1"/>
              </a:solidFill>
              <a:latin typeface="+mn-lt"/>
              <a:ea typeface="+mn-ea"/>
              <a:cs typeface="+mn-cs"/>
            </a:endParaRPr>
          </a:p>
          <a:p>
            <a:pPr marL="342900" indent="-228600">
              <a:buFont typeface="Arial" panose="020B0604020202020204" pitchFamily="34" charset="0"/>
              <a:buChar char="•"/>
            </a:pPr>
            <a:r>
              <a:rPr lang="en-US" sz="1400" b="1">
                <a:solidFill>
                  <a:schemeClr val="bg1"/>
                </a:solidFill>
                <a:latin typeface="+mn-lt"/>
                <a:ea typeface="+mn-ea"/>
                <a:cs typeface="+mn-cs"/>
              </a:rPr>
              <a:t>Dropped 2013 data as it had only 1.5 seasons data (Spring, Summer)</a:t>
            </a:r>
          </a:p>
          <a:p>
            <a:pPr marL="342900" indent="-228600">
              <a:buFont typeface="Arial" panose="020B0604020202020204" pitchFamily="34" charset="0"/>
              <a:buChar char="•"/>
            </a:pPr>
            <a:r>
              <a:rPr lang="en-US" sz="1400" b="1">
                <a:solidFill>
                  <a:schemeClr val="bg1"/>
                </a:solidFill>
                <a:latin typeface="+mn-lt"/>
                <a:ea typeface="+mn-ea"/>
                <a:cs typeface="+mn-cs"/>
              </a:rPr>
              <a:t>Split Trucks data season-wise  to generate corresponding avg/truck mileage/riskfactor data</a:t>
            </a:r>
            <a:endParaRPr lang="en-US" sz="1400">
              <a:solidFill>
                <a:schemeClr val="bg1"/>
              </a:solidFill>
              <a:latin typeface="+mn-lt"/>
              <a:ea typeface="+mn-ea"/>
              <a:cs typeface="+mn-cs"/>
            </a:endParaRPr>
          </a:p>
          <a:p>
            <a:pPr indent="-228600">
              <a:buFont typeface="Arial" panose="020B0604020202020204" pitchFamily="34" charset="0"/>
              <a:buChar char="•"/>
            </a:pPr>
            <a:endParaRPr lang="en-US" sz="1400" b="1">
              <a:solidFill>
                <a:schemeClr val="bg1"/>
              </a:solidFill>
              <a:latin typeface="+mn-lt"/>
              <a:ea typeface="+mn-ea"/>
              <a:cs typeface="+mn-cs"/>
            </a:endParaRPr>
          </a:p>
          <a:p>
            <a:pPr indent="-228600">
              <a:buFont typeface="Arial" panose="020B0604020202020204" pitchFamily="34" charset="0"/>
              <a:buChar char="•"/>
            </a:pPr>
            <a:r>
              <a:rPr lang="en-US" sz="1400" b="1" u="sng">
                <a:solidFill>
                  <a:schemeClr val="bg1"/>
                </a:solidFill>
                <a:latin typeface="+mn-lt"/>
                <a:ea typeface="+mn-ea"/>
                <a:cs typeface="+mn-cs"/>
              </a:rPr>
              <a:t>Other insights</a:t>
            </a:r>
          </a:p>
          <a:p>
            <a:pPr indent="-228600">
              <a:buFont typeface="Arial" panose="020B0604020202020204" pitchFamily="34" charset="0"/>
              <a:buChar char="•"/>
            </a:pPr>
            <a:r>
              <a:rPr lang="en-US" sz="1400" b="1" u="sng">
                <a:solidFill>
                  <a:schemeClr val="bg1"/>
                </a:solidFill>
                <a:latin typeface="+mn-lt"/>
                <a:ea typeface="+mn-ea"/>
                <a:cs typeface="+mn-cs"/>
              </a:rPr>
              <a:t>2011</a:t>
            </a:r>
            <a:endParaRPr lang="en-US" sz="1400" u="sng">
              <a:solidFill>
                <a:schemeClr val="bg1"/>
              </a:solidFill>
              <a:latin typeface="+mn-lt"/>
              <a:ea typeface="+mn-ea"/>
              <a:cs typeface="+mn-cs"/>
            </a:endParaRPr>
          </a:p>
          <a:p>
            <a:pPr marL="342900" indent="-228600">
              <a:buFont typeface="Arial" panose="020B0604020202020204" pitchFamily="34" charset="0"/>
              <a:buChar char="•"/>
            </a:pPr>
            <a:r>
              <a:rPr lang="en-US" sz="1400" b="1">
                <a:solidFill>
                  <a:schemeClr val="bg1"/>
                </a:solidFill>
                <a:latin typeface="+mn-lt"/>
                <a:ea typeface="+mn-ea"/>
                <a:cs typeface="+mn-cs"/>
              </a:rPr>
              <a:t>Spring &amp; Summer mileage dropped around 7</a:t>
            </a:r>
          </a:p>
          <a:p>
            <a:pPr marL="342900" indent="-228600">
              <a:buFont typeface="Arial" panose="020B0604020202020204" pitchFamily="34" charset="0"/>
              <a:buChar char="•"/>
            </a:pPr>
            <a:r>
              <a:rPr lang="en-US" sz="1400" b="1">
                <a:solidFill>
                  <a:schemeClr val="bg1"/>
                </a:solidFill>
                <a:latin typeface="+mn-lt"/>
                <a:ea typeface="+mn-ea"/>
                <a:cs typeface="+mn-cs"/>
              </a:rPr>
              <a:t>Fall mileage dropped to 5.8 </a:t>
            </a:r>
          </a:p>
          <a:p>
            <a:pPr indent="-228600">
              <a:buFont typeface="Arial" panose="020B0604020202020204" pitchFamily="34" charset="0"/>
              <a:buChar char="•"/>
            </a:pPr>
            <a:endParaRPr lang="en-US" sz="1400" b="1">
              <a:solidFill>
                <a:schemeClr val="bg1"/>
              </a:solidFill>
              <a:latin typeface="+mn-lt"/>
              <a:ea typeface="+mn-ea"/>
              <a:cs typeface="+mn-cs"/>
            </a:endParaRPr>
          </a:p>
          <a:p>
            <a:pPr indent="-228600">
              <a:buFont typeface="Arial" panose="020B0604020202020204" pitchFamily="34" charset="0"/>
              <a:buChar char="•"/>
            </a:pPr>
            <a:r>
              <a:rPr lang="en-US" sz="1400" b="1" u="sng">
                <a:solidFill>
                  <a:schemeClr val="bg1"/>
                </a:solidFill>
                <a:latin typeface="+mn-lt"/>
                <a:ea typeface="+mn-ea"/>
                <a:cs typeface="+mn-cs"/>
              </a:rPr>
              <a:t>2012</a:t>
            </a:r>
            <a:r>
              <a:rPr lang="en-US" sz="1400" b="1">
                <a:solidFill>
                  <a:schemeClr val="bg1"/>
                </a:solidFill>
                <a:latin typeface="+mn-lt"/>
                <a:ea typeface="+mn-ea"/>
                <a:cs typeface="+mn-cs"/>
              </a:rPr>
              <a:t> </a:t>
            </a:r>
          </a:p>
          <a:p>
            <a:pPr marL="342900" indent="-228600">
              <a:buFont typeface="Arial" panose="020B0604020202020204" pitchFamily="34" charset="0"/>
              <a:buChar char="•"/>
            </a:pPr>
            <a:r>
              <a:rPr lang="en-US" sz="1400" b="1">
                <a:solidFill>
                  <a:schemeClr val="bg1"/>
                </a:solidFill>
                <a:latin typeface="+mn-lt"/>
                <a:ea typeface="+mn-ea"/>
                <a:cs typeface="+mn-cs"/>
              </a:rPr>
              <a:t>Spring, Summer &amp; Fall  dropped around 6</a:t>
            </a:r>
          </a:p>
          <a:p>
            <a:pPr indent="-228600">
              <a:buFont typeface="Arial" panose="020B0604020202020204" pitchFamily="34" charset="0"/>
              <a:buChar char="•"/>
            </a:pPr>
            <a:endParaRPr lang="en-US" sz="1400" b="1">
              <a:solidFill>
                <a:schemeClr val="bg1"/>
              </a:solidFill>
              <a:latin typeface="+mn-lt"/>
              <a:ea typeface="+mn-ea"/>
              <a:cs typeface="+mn-cs"/>
            </a:endParaRPr>
          </a:p>
          <a:p>
            <a:pPr indent="-228600">
              <a:buFont typeface="Arial" panose="020B0604020202020204" pitchFamily="34" charset="0"/>
              <a:buChar char="•"/>
            </a:pPr>
            <a:r>
              <a:rPr lang="en-US" sz="1400" b="1" u="sng">
                <a:solidFill>
                  <a:schemeClr val="bg1"/>
                </a:solidFill>
                <a:latin typeface="+mn-lt"/>
                <a:ea typeface="+mn-ea"/>
                <a:cs typeface="+mn-cs"/>
              </a:rPr>
              <a:t>Data issues</a:t>
            </a:r>
            <a:r>
              <a:rPr lang="en-US" sz="1400" b="1">
                <a:solidFill>
                  <a:schemeClr val="bg1"/>
                </a:solidFill>
                <a:latin typeface="+mn-lt"/>
                <a:ea typeface="+mn-ea"/>
                <a:cs typeface="+mn-cs"/>
              </a:rPr>
              <a:t> </a:t>
            </a:r>
          </a:p>
          <a:p>
            <a:pPr marL="342900" indent="-228600">
              <a:buFont typeface="Arial" panose="020B0604020202020204" pitchFamily="34" charset="0"/>
              <a:buChar char="•"/>
            </a:pPr>
            <a:r>
              <a:rPr lang="en-US" sz="1400" b="1">
                <a:solidFill>
                  <a:schemeClr val="bg1"/>
                </a:solidFill>
                <a:latin typeface="+mn-lt"/>
                <a:ea typeface="+mn-ea"/>
                <a:cs typeface="+mn-cs"/>
              </a:rPr>
              <a:t>Gas &amp; total miles are pretty much same across all seasons/years </a:t>
            </a:r>
          </a:p>
          <a:p>
            <a:pPr marL="342900" indent="-228600">
              <a:buFont typeface="Arial" panose="020B0604020202020204" pitchFamily="34" charset="0"/>
              <a:buChar char="•"/>
            </a:pPr>
            <a:r>
              <a:rPr lang="en-US" sz="1400" b="1">
                <a:solidFill>
                  <a:schemeClr val="bg1"/>
                </a:solidFill>
                <a:latin typeface="+mn-lt"/>
                <a:ea typeface="+mn-ea"/>
                <a:cs typeface="+mn-cs"/>
              </a:rPr>
              <a:t>90% of seasonally divided data had riskfactor &gt;10 </a:t>
            </a:r>
          </a:p>
          <a:p>
            <a:pPr indent="-228600">
              <a:buFont typeface="Arial" panose="020B0604020202020204" pitchFamily="34" charset="0"/>
              <a:buChar char="•"/>
            </a:pPr>
            <a:endParaRPr lang="en-US" sz="1400">
              <a:solidFill>
                <a:schemeClr val="bg1"/>
              </a:solidFill>
              <a:latin typeface="+mn-lt"/>
              <a:ea typeface="+mn-ea"/>
              <a:cs typeface="+mn-cs"/>
            </a:endParaRPr>
          </a:p>
          <a:p>
            <a:pPr indent="-228600">
              <a:spcAft>
                <a:spcPts val="600"/>
              </a:spcAft>
              <a:buFont typeface="Arial" panose="020B0604020202020204" pitchFamily="34" charset="0"/>
              <a:buChar char="•"/>
            </a:pPr>
            <a:endParaRPr lang="en-US" sz="1400">
              <a:solidFill>
                <a:schemeClr val="bg1"/>
              </a:solidFill>
              <a:latin typeface="+mn-lt"/>
              <a:ea typeface="+mn-ea"/>
              <a:cs typeface="+mn-cs"/>
            </a:endParaRPr>
          </a:p>
        </p:txBody>
      </p:sp>
      <p:pic>
        <p:nvPicPr>
          <p:cNvPr id="6" name="Picture 6" descr="Table&#10;&#10;Description automatically generated">
            <a:extLst>
              <a:ext uri="{FF2B5EF4-FFF2-40B4-BE49-F238E27FC236}">
                <a16:creationId xmlns:a16="http://schemas.microsoft.com/office/drawing/2014/main" id="{B51F6C75-4704-9BD9-351D-3220BC10F185}"/>
              </a:ext>
            </a:extLst>
          </p:cNvPr>
          <p:cNvPicPr>
            <a:picLocks noChangeAspect="1"/>
          </p:cNvPicPr>
          <p:nvPr/>
        </p:nvPicPr>
        <p:blipFill>
          <a:blip r:embed="rId2"/>
          <a:stretch>
            <a:fillRect/>
          </a:stretch>
        </p:blipFill>
        <p:spPr>
          <a:xfrm>
            <a:off x="6253222" y="476006"/>
            <a:ext cx="2606040" cy="1972796"/>
          </a:xfrm>
          <a:prstGeom prst="rect">
            <a:avLst/>
          </a:prstGeom>
        </p:spPr>
      </p:pic>
      <p:pic>
        <p:nvPicPr>
          <p:cNvPr id="4" name="Picture 4" descr="Table&#10;&#10;Description automatically generated">
            <a:extLst>
              <a:ext uri="{FF2B5EF4-FFF2-40B4-BE49-F238E27FC236}">
                <a16:creationId xmlns:a16="http://schemas.microsoft.com/office/drawing/2014/main" id="{0060F643-C317-5452-7CC9-F23BD80EA52E}"/>
              </a:ext>
            </a:extLst>
          </p:cNvPr>
          <p:cNvPicPr>
            <a:picLocks noGrp="1" noChangeAspect="1"/>
          </p:cNvPicPr>
          <p:nvPr>
            <p:ph idx="1"/>
          </p:nvPr>
        </p:nvPicPr>
        <p:blipFill>
          <a:blip r:embed="rId3"/>
          <a:stretch>
            <a:fillRect/>
          </a:stretch>
        </p:blipFill>
        <p:spPr>
          <a:xfrm>
            <a:off x="9078718" y="592638"/>
            <a:ext cx="2606040" cy="1739531"/>
          </a:xfrm>
          <a:prstGeom prst="rect">
            <a:avLst/>
          </a:prstGeom>
        </p:spPr>
      </p:pic>
      <p:pic>
        <p:nvPicPr>
          <p:cNvPr id="5" name="Picture 5" descr="Table&#10;&#10;Description automatically generated">
            <a:extLst>
              <a:ext uri="{FF2B5EF4-FFF2-40B4-BE49-F238E27FC236}">
                <a16:creationId xmlns:a16="http://schemas.microsoft.com/office/drawing/2014/main" id="{EBAF2E94-7C02-1D8C-A37F-BCA503F24481}"/>
              </a:ext>
            </a:extLst>
          </p:cNvPr>
          <p:cNvPicPr>
            <a:picLocks noChangeAspect="1"/>
          </p:cNvPicPr>
          <p:nvPr/>
        </p:nvPicPr>
        <p:blipFill>
          <a:blip r:embed="rId4"/>
          <a:stretch>
            <a:fillRect/>
          </a:stretch>
        </p:blipFill>
        <p:spPr>
          <a:xfrm>
            <a:off x="6336860" y="2766972"/>
            <a:ext cx="5264260" cy="3395448"/>
          </a:xfrm>
          <a:prstGeom prst="rect">
            <a:avLst/>
          </a:prstGeom>
        </p:spPr>
      </p:pic>
    </p:spTree>
    <p:extLst>
      <p:ext uri="{BB962C8B-B14F-4D97-AF65-F5344CB8AC3E}">
        <p14:creationId xmlns:p14="http://schemas.microsoft.com/office/powerpoint/2010/main" val="329088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1BDD7F-90D9-969C-B485-41D66509B7B4}"/>
              </a:ext>
            </a:extLst>
          </p:cNvPr>
          <p:cNvSpPr/>
          <p:nvPr/>
        </p:nvSpPr>
        <p:spPr>
          <a:xfrm>
            <a:off x="162127" y="1661808"/>
            <a:ext cx="5034064" cy="4985425"/>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07C76C6-B4FC-6F2D-D90D-6B254CE15908}"/>
              </a:ext>
            </a:extLst>
          </p:cNvPr>
          <p:cNvSpPr>
            <a:spLocks noGrp="1"/>
          </p:cNvSpPr>
          <p:nvPr>
            <p:ph type="title"/>
          </p:nvPr>
        </p:nvSpPr>
        <p:spPr>
          <a:xfrm>
            <a:off x="3243" y="154360"/>
            <a:ext cx="10418323" cy="1187755"/>
          </a:xfrm>
          <a:solidFill>
            <a:schemeClr val="bg2">
              <a:lumMod val="75000"/>
            </a:schemeClr>
          </a:solidFill>
        </p:spPr>
        <p:txBody>
          <a:bodyPr>
            <a:normAutofit fontScale="90000"/>
          </a:bodyPr>
          <a:lstStyle/>
          <a:p>
            <a:r>
              <a:rPr lang="en-US" dirty="0" err="1">
                <a:latin typeface="Bernard MT Condensed"/>
                <a:cs typeface="Calibri Light"/>
              </a:rPr>
              <a:t>PySpark</a:t>
            </a:r>
            <a:r>
              <a:rPr lang="en-US" dirty="0">
                <a:latin typeface="Bernard MT Condensed"/>
                <a:cs typeface="Calibri Light"/>
              </a:rPr>
              <a:t> Machine Learning Models to Predict </a:t>
            </a:r>
            <a:r>
              <a:rPr lang="en-US" dirty="0" err="1">
                <a:latin typeface="Bernard MT Condensed"/>
                <a:cs typeface="Calibri Light"/>
              </a:rPr>
              <a:t>RiskFactor</a:t>
            </a:r>
            <a:endParaRPr lang="en-US" dirty="0" err="1">
              <a:latin typeface="Bernard MT Condensed"/>
            </a:endParaRPr>
          </a:p>
        </p:txBody>
      </p:sp>
      <p:sp>
        <p:nvSpPr>
          <p:cNvPr id="3" name="Content Placeholder 2">
            <a:extLst>
              <a:ext uri="{FF2B5EF4-FFF2-40B4-BE49-F238E27FC236}">
                <a16:creationId xmlns:a16="http://schemas.microsoft.com/office/drawing/2014/main" id="{C9B157F4-569F-9AB2-BEDC-30F1060F6BD4}"/>
              </a:ext>
            </a:extLst>
          </p:cNvPr>
          <p:cNvSpPr>
            <a:spLocks noGrp="1"/>
          </p:cNvSpPr>
          <p:nvPr>
            <p:ph idx="4294967295"/>
          </p:nvPr>
        </p:nvSpPr>
        <p:spPr>
          <a:xfrm>
            <a:off x="5511395" y="2422762"/>
            <a:ext cx="5975350" cy="876300"/>
          </a:xfr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r>
              <a:rPr lang="en-US" sz="1800"/>
              <a:t>Independent Variables : </a:t>
            </a:r>
            <a:r>
              <a:rPr lang="en-US" sz="1800" err="1"/>
              <a:t>event,model,avg_velocity,totmiles</a:t>
            </a:r>
            <a:endParaRPr lang="en-US" sz="1800">
              <a:cs typeface="Calibri" panose="020F0502020204030204"/>
            </a:endParaRPr>
          </a:p>
          <a:p>
            <a:r>
              <a:rPr lang="en-US" sz="1800"/>
              <a:t>Dependent Variable: </a:t>
            </a:r>
            <a:r>
              <a:rPr lang="en-US" sz="1800" err="1"/>
              <a:t>Riskfactor</a:t>
            </a:r>
            <a:endParaRPr lang="en-US" sz="1800" dirty="0">
              <a:cs typeface="Calibri" panose="020F0502020204030204"/>
            </a:endParaRPr>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dirty="0"/>
          </a:p>
          <a:p>
            <a:pPr marL="0" indent="0">
              <a:buNone/>
            </a:pPr>
            <a:endParaRPr lang="en-US" sz="1800"/>
          </a:p>
          <a:p>
            <a:pPr marL="0" indent="0">
              <a:buNone/>
            </a:pPr>
            <a:endParaRPr lang="en-US" sz="1800"/>
          </a:p>
        </p:txBody>
      </p:sp>
      <p:graphicFrame>
        <p:nvGraphicFramePr>
          <p:cNvPr id="4" name="Table 3">
            <a:extLst>
              <a:ext uri="{FF2B5EF4-FFF2-40B4-BE49-F238E27FC236}">
                <a16:creationId xmlns:a16="http://schemas.microsoft.com/office/drawing/2014/main" id="{E6349E76-47B8-601E-5307-B536CE1E2C52}"/>
              </a:ext>
            </a:extLst>
          </p:cNvPr>
          <p:cNvGraphicFramePr>
            <a:graphicFrameLocks noGrp="1"/>
          </p:cNvGraphicFramePr>
          <p:nvPr>
            <p:extLst>
              <p:ext uri="{D42A27DB-BD31-4B8C-83A1-F6EECF244321}">
                <p14:modId xmlns:p14="http://schemas.microsoft.com/office/powerpoint/2010/main" val="2979796623"/>
              </p:ext>
            </p:extLst>
          </p:nvPr>
        </p:nvGraphicFramePr>
        <p:xfrm>
          <a:off x="689042" y="2042808"/>
          <a:ext cx="3911658" cy="1782115"/>
        </p:xfrm>
        <a:graphic>
          <a:graphicData uri="http://schemas.openxmlformats.org/drawingml/2006/table">
            <a:tbl>
              <a:tblPr>
                <a:tableStyleId>{5C22544A-7EE6-4342-B048-85BDC9FD1C3A}</a:tableStyleId>
              </a:tblPr>
              <a:tblGrid>
                <a:gridCol w="2415702">
                  <a:extLst>
                    <a:ext uri="{9D8B030D-6E8A-4147-A177-3AD203B41FA5}">
                      <a16:colId xmlns:a16="http://schemas.microsoft.com/office/drawing/2014/main" val="2306018760"/>
                    </a:ext>
                  </a:extLst>
                </a:gridCol>
                <a:gridCol w="747978">
                  <a:extLst>
                    <a:ext uri="{9D8B030D-6E8A-4147-A177-3AD203B41FA5}">
                      <a16:colId xmlns:a16="http://schemas.microsoft.com/office/drawing/2014/main" val="1462770890"/>
                    </a:ext>
                  </a:extLst>
                </a:gridCol>
                <a:gridCol w="747978">
                  <a:extLst>
                    <a:ext uri="{9D8B030D-6E8A-4147-A177-3AD203B41FA5}">
                      <a16:colId xmlns:a16="http://schemas.microsoft.com/office/drawing/2014/main" val="2932480624"/>
                    </a:ext>
                  </a:extLst>
                </a:gridCol>
              </a:tblGrid>
              <a:tr h="456264">
                <a:tc>
                  <a:txBody>
                    <a:bodyPr/>
                    <a:lstStyle/>
                    <a:p>
                      <a:pPr algn="ctr" fontAlgn="b"/>
                      <a:r>
                        <a:rPr lang="en-US" sz="1400" u="none" strike="noStrike">
                          <a:effectLst/>
                        </a:rPr>
                        <a:t>Models</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ctr" fontAlgn="b"/>
                      <a:r>
                        <a:rPr lang="en-US" sz="1400" u="none" strike="noStrike">
                          <a:effectLst/>
                        </a:rPr>
                        <a:t>R square </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ctr" fontAlgn="b"/>
                      <a:r>
                        <a:rPr lang="en-US" sz="1400" u="none" strike="noStrike">
                          <a:effectLst/>
                        </a:rPr>
                        <a:t>RMSE</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extLst>
                  <a:ext uri="{0D108BD9-81ED-4DB2-BD59-A6C34878D82A}">
                    <a16:rowId xmlns:a16="http://schemas.microsoft.com/office/drawing/2014/main" val="3552048972"/>
                  </a:ext>
                </a:extLst>
              </a:tr>
              <a:tr h="232134">
                <a:tc>
                  <a:txBody>
                    <a:bodyPr/>
                    <a:lstStyle/>
                    <a:p>
                      <a:pPr algn="ctr" fontAlgn="b"/>
                      <a:r>
                        <a:rPr lang="en-US" sz="1400" u="none" strike="noStrike">
                          <a:effectLst/>
                        </a:rPr>
                        <a:t>Linear Regression</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ctr" fontAlgn="b"/>
                      <a:r>
                        <a:rPr lang="en-US" sz="1400" u="none" strike="noStrike">
                          <a:effectLst/>
                        </a:rPr>
                        <a:t>0.00766</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ctr" fontAlgn="b"/>
                      <a:r>
                        <a:rPr lang="en-US" sz="1400" u="none" strike="noStrike">
                          <a:effectLst/>
                        </a:rPr>
                        <a:t>4.5</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extLst>
                  <a:ext uri="{0D108BD9-81ED-4DB2-BD59-A6C34878D82A}">
                    <a16:rowId xmlns:a16="http://schemas.microsoft.com/office/drawing/2014/main" val="1475286015"/>
                  </a:ext>
                </a:extLst>
              </a:tr>
              <a:tr h="405319">
                <a:tc>
                  <a:txBody>
                    <a:bodyPr/>
                    <a:lstStyle/>
                    <a:p>
                      <a:pPr algn="ctr" fontAlgn="b"/>
                      <a:r>
                        <a:rPr lang="en-US" sz="1400" u="none" strike="noStrike">
                          <a:effectLst/>
                        </a:rPr>
                        <a:t>Random Forest Regressor</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ctr" fontAlgn="b"/>
                      <a:r>
                        <a:rPr lang="en-US" sz="1400" u="none" strike="noStrike">
                          <a:effectLst/>
                        </a:rPr>
                        <a:t>0.3335</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ctr" fontAlgn="b"/>
                      <a:r>
                        <a:rPr lang="en-US" sz="1400" u="none" strike="noStrike">
                          <a:effectLst/>
                        </a:rPr>
                        <a:t>3.65</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extLst>
                  <a:ext uri="{0D108BD9-81ED-4DB2-BD59-A6C34878D82A}">
                    <a16:rowId xmlns:a16="http://schemas.microsoft.com/office/drawing/2014/main" val="3534068738"/>
                  </a:ext>
                </a:extLst>
              </a:tr>
              <a:tr h="232134">
                <a:tc>
                  <a:txBody>
                    <a:bodyPr/>
                    <a:lstStyle/>
                    <a:p>
                      <a:pPr algn="ctr" fontAlgn="b"/>
                      <a:r>
                        <a:rPr lang="en-US" sz="1400" u="none" strike="noStrike">
                          <a:effectLst/>
                        </a:rPr>
                        <a:t>Decision Tree Regressor</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ctr" fontAlgn="b"/>
                      <a:r>
                        <a:rPr lang="en-US" sz="1400" u="none" strike="noStrike">
                          <a:effectLst/>
                        </a:rPr>
                        <a:t>0.6534</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ctr" fontAlgn="b"/>
                      <a:r>
                        <a:rPr lang="en-US" sz="1400" u="none" strike="noStrike">
                          <a:effectLst/>
                        </a:rPr>
                        <a:t>2.63</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extLst>
                  <a:ext uri="{0D108BD9-81ED-4DB2-BD59-A6C34878D82A}">
                    <a16:rowId xmlns:a16="http://schemas.microsoft.com/office/drawing/2014/main" val="4111156074"/>
                  </a:ext>
                </a:extLst>
              </a:tr>
              <a:tr h="456264">
                <a:tc>
                  <a:txBody>
                    <a:bodyPr/>
                    <a:lstStyle/>
                    <a:p>
                      <a:pPr algn="ctr" fontAlgn="b"/>
                      <a:r>
                        <a:rPr lang="en-US" sz="1400" u="none" strike="noStrike">
                          <a:effectLst/>
                        </a:rPr>
                        <a:t>Gradient Boosting Tree Regressor</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ctr" fontAlgn="b"/>
                      <a:r>
                        <a:rPr lang="en-US" sz="1400" u="none" strike="noStrike">
                          <a:effectLst/>
                        </a:rPr>
                        <a:t>0.7173</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ctr" fontAlgn="b"/>
                      <a:r>
                        <a:rPr lang="en-US" sz="1400" u="none" strike="noStrike">
                          <a:effectLst/>
                        </a:rPr>
                        <a:t>2.37</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extLst>
                  <a:ext uri="{0D108BD9-81ED-4DB2-BD59-A6C34878D82A}">
                    <a16:rowId xmlns:a16="http://schemas.microsoft.com/office/drawing/2014/main" val="4039655751"/>
                  </a:ext>
                </a:extLst>
              </a:tr>
            </a:tbl>
          </a:graphicData>
        </a:graphic>
      </p:graphicFrame>
      <p:graphicFrame>
        <p:nvGraphicFramePr>
          <p:cNvPr id="5" name="Table 4">
            <a:extLst>
              <a:ext uri="{FF2B5EF4-FFF2-40B4-BE49-F238E27FC236}">
                <a16:creationId xmlns:a16="http://schemas.microsoft.com/office/drawing/2014/main" id="{134719F6-DD5D-6EF0-F03A-C72F115B1B4C}"/>
              </a:ext>
            </a:extLst>
          </p:cNvPr>
          <p:cNvGraphicFramePr>
            <a:graphicFrameLocks noGrp="1"/>
          </p:cNvGraphicFramePr>
          <p:nvPr>
            <p:extLst>
              <p:ext uri="{D42A27DB-BD31-4B8C-83A1-F6EECF244321}">
                <p14:modId xmlns:p14="http://schemas.microsoft.com/office/powerpoint/2010/main" val="2534719601"/>
              </p:ext>
            </p:extLst>
          </p:nvPr>
        </p:nvGraphicFramePr>
        <p:xfrm>
          <a:off x="721468" y="4353127"/>
          <a:ext cx="3914511" cy="2026604"/>
        </p:xfrm>
        <a:graphic>
          <a:graphicData uri="http://schemas.openxmlformats.org/drawingml/2006/table">
            <a:tbl>
              <a:tblPr>
                <a:tableStyleId>{5C22544A-7EE6-4342-B048-85BDC9FD1C3A}</a:tableStyleId>
              </a:tblPr>
              <a:tblGrid>
                <a:gridCol w="3104503">
                  <a:extLst>
                    <a:ext uri="{9D8B030D-6E8A-4147-A177-3AD203B41FA5}">
                      <a16:colId xmlns:a16="http://schemas.microsoft.com/office/drawing/2014/main" val="1268691436"/>
                    </a:ext>
                  </a:extLst>
                </a:gridCol>
                <a:gridCol w="810008">
                  <a:extLst>
                    <a:ext uri="{9D8B030D-6E8A-4147-A177-3AD203B41FA5}">
                      <a16:colId xmlns:a16="http://schemas.microsoft.com/office/drawing/2014/main" val="241763682"/>
                    </a:ext>
                  </a:extLst>
                </a:gridCol>
              </a:tblGrid>
              <a:tr h="743089">
                <a:tc>
                  <a:txBody>
                    <a:bodyPr/>
                    <a:lstStyle/>
                    <a:p>
                      <a:pPr algn="l" fontAlgn="b"/>
                      <a:r>
                        <a:rPr lang="en-US" sz="1400" u="none" strike="noStrike">
                          <a:effectLst/>
                        </a:rPr>
                        <a:t>Feature Importance GBT model</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20" marR="7620" marT="7620" marB="0" anchor="b">
                    <a:solidFill>
                      <a:schemeClr val="bg2">
                        <a:lumMod val="90000"/>
                      </a:schemeClr>
                    </a:solidFill>
                  </a:tcPr>
                </a:tc>
                <a:extLst>
                  <a:ext uri="{0D108BD9-81ED-4DB2-BD59-A6C34878D82A}">
                    <a16:rowId xmlns:a16="http://schemas.microsoft.com/office/drawing/2014/main" val="1566362227"/>
                  </a:ext>
                </a:extLst>
              </a:tr>
              <a:tr h="30399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r" fontAlgn="ctr"/>
                      <a:r>
                        <a:rPr lang="en-US" sz="1400" u="none" strike="noStrike">
                          <a:effectLst/>
                        </a:rPr>
                        <a:t>0.0406</a:t>
                      </a:r>
                      <a:endParaRPr lang="en-US" sz="1400" b="0" i="0" u="none" strike="noStrike">
                        <a:solidFill>
                          <a:srgbClr val="000000"/>
                        </a:solidFill>
                        <a:effectLst/>
                        <a:latin typeface="Arial Unicode MS"/>
                      </a:endParaRPr>
                    </a:p>
                  </a:txBody>
                  <a:tcPr marL="7620" marR="7620" marT="7620" marB="0" anchor="ctr">
                    <a:solidFill>
                      <a:schemeClr val="bg2">
                        <a:lumMod val="90000"/>
                      </a:schemeClr>
                    </a:solidFill>
                  </a:tcPr>
                </a:tc>
                <a:extLst>
                  <a:ext uri="{0D108BD9-81ED-4DB2-BD59-A6C34878D82A}">
                    <a16:rowId xmlns:a16="http://schemas.microsoft.com/office/drawing/2014/main" val="2999664981"/>
                  </a:ext>
                </a:extLst>
              </a:tr>
              <a:tr h="320879">
                <a:tc>
                  <a:txBody>
                    <a:bodyPr/>
                    <a:lstStyle/>
                    <a:p>
                      <a:pPr algn="l" fontAlgn="b"/>
                      <a:r>
                        <a:rPr lang="en-US" sz="1400" u="none" strike="noStrike">
                          <a:effectLst/>
                        </a:rPr>
                        <a:t>model</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r" fontAlgn="b"/>
                      <a:r>
                        <a:rPr lang="en-US" sz="1400" u="none" strike="noStrike">
                          <a:effectLst/>
                        </a:rPr>
                        <a:t>0.2997</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extLst>
                  <a:ext uri="{0D108BD9-81ED-4DB2-BD59-A6C34878D82A}">
                    <a16:rowId xmlns:a16="http://schemas.microsoft.com/office/drawing/2014/main" val="2373628455"/>
                  </a:ext>
                </a:extLst>
              </a:tr>
              <a:tr h="320879">
                <a:tc>
                  <a:txBody>
                    <a:bodyPr/>
                    <a:lstStyle/>
                    <a:p>
                      <a:pPr algn="l" fontAlgn="b"/>
                      <a:r>
                        <a:rPr lang="en-US" sz="1400" u="none" strike="noStrike" err="1">
                          <a:effectLst/>
                        </a:rPr>
                        <a:t>avg_velocity</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r" fontAlgn="b"/>
                      <a:r>
                        <a:rPr lang="en-US" sz="1400" u="none" strike="noStrike">
                          <a:effectLst/>
                        </a:rPr>
                        <a:t>0.2492</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extLst>
                  <a:ext uri="{0D108BD9-81ED-4DB2-BD59-A6C34878D82A}">
                    <a16:rowId xmlns:a16="http://schemas.microsoft.com/office/drawing/2014/main" val="3245156559"/>
                  </a:ext>
                </a:extLst>
              </a:tr>
              <a:tr h="337767">
                <a:tc>
                  <a:txBody>
                    <a:bodyPr/>
                    <a:lstStyle/>
                    <a:p>
                      <a:pPr algn="l" fontAlgn="b"/>
                      <a:r>
                        <a:rPr lang="en-US" sz="1400" u="none" strike="noStrike">
                          <a:effectLst/>
                        </a:rPr>
                        <a:t>totmiles</a:t>
                      </a:r>
                      <a:endParaRPr lang="en-US" sz="1400" b="0" i="0" u="none" strike="noStrike" dirty="0" err="1">
                        <a:solidFill>
                          <a:srgbClr val="000000"/>
                        </a:solidFill>
                        <a:effectLst/>
                        <a:latin typeface="Calibri" panose="020F0502020204030204" pitchFamily="34" charset="0"/>
                      </a:endParaRPr>
                    </a:p>
                  </a:txBody>
                  <a:tcPr marL="7620" marR="7620" marT="7620" marB="0" anchor="b">
                    <a:solidFill>
                      <a:schemeClr val="bg2">
                        <a:lumMod val="90000"/>
                      </a:schemeClr>
                    </a:solidFill>
                  </a:tcPr>
                </a:tc>
                <a:tc>
                  <a:txBody>
                    <a:bodyPr/>
                    <a:lstStyle/>
                    <a:p>
                      <a:pPr algn="r" fontAlgn="b"/>
                      <a:r>
                        <a:rPr lang="en-US" sz="1400" u="none" strike="noStrike">
                          <a:effectLst/>
                        </a:rPr>
                        <a:t>0.4104</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bg2">
                        <a:lumMod val="90000"/>
                      </a:schemeClr>
                    </a:solidFill>
                  </a:tcPr>
                </a:tc>
                <a:extLst>
                  <a:ext uri="{0D108BD9-81ED-4DB2-BD59-A6C34878D82A}">
                    <a16:rowId xmlns:a16="http://schemas.microsoft.com/office/drawing/2014/main" val="1812995079"/>
                  </a:ext>
                </a:extLst>
              </a:tr>
            </a:tbl>
          </a:graphicData>
        </a:graphic>
      </p:graphicFrame>
      <p:sp>
        <p:nvSpPr>
          <p:cNvPr id="6" name="TextBox 5">
            <a:extLst>
              <a:ext uri="{FF2B5EF4-FFF2-40B4-BE49-F238E27FC236}">
                <a16:creationId xmlns:a16="http://schemas.microsoft.com/office/drawing/2014/main" id="{BF26CBE0-F89A-EA96-38FB-F79AD8ADB9E9}"/>
              </a:ext>
            </a:extLst>
          </p:cNvPr>
          <p:cNvSpPr txBox="1"/>
          <p:nvPr/>
        </p:nvSpPr>
        <p:spPr>
          <a:xfrm>
            <a:off x="5617724" y="3994124"/>
            <a:ext cx="6033781" cy="237090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lnSpc>
                <a:spcPct val="90000"/>
              </a:lnSpc>
              <a:spcBef>
                <a:spcPts val="1000"/>
              </a:spcBef>
              <a:buFont typeface="Arial"/>
              <a:buChar char="•"/>
            </a:pPr>
            <a:endParaRPr lang="en-US" dirty="0">
              <a:ea typeface="+mn-lt"/>
              <a:cs typeface="+mn-lt"/>
            </a:endParaRPr>
          </a:p>
          <a:p>
            <a:pPr marL="285750" indent="-285750">
              <a:lnSpc>
                <a:spcPct val="90000"/>
              </a:lnSpc>
              <a:spcBef>
                <a:spcPts val="1000"/>
              </a:spcBef>
              <a:buFont typeface="Arial"/>
              <a:buChar char="•"/>
            </a:pPr>
            <a:r>
              <a:rPr lang="en-US" dirty="0">
                <a:ea typeface="+mn-lt"/>
                <a:cs typeface="+mn-lt"/>
              </a:rPr>
              <a:t>Gradient Boosting Tree regressor performed the best among all the different models.</a:t>
            </a:r>
            <a:endParaRPr lang="en-US">
              <a:cs typeface="Calibri"/>
            </a:endParaRPr>
          </a:p>
          <a:p>
            <a:pPr marL="285750" indent="-285750">
              <a:lnSpc>
                <a:spcPct val="90000"/>
              </a:lnSpc>
              <a:spcBef>
                <a:spcPts val="1000"/>
              </a:spcBef>
              <a:buFont typeface="Arial"/>
              <a:buChar char="•"/>
            </a:pPr>
            <a:r>
              <a:rPr lang="en-US" dirty="0">
                <a:ea typeface="+mn-lt"/>
                <a:cs typeface="+mn-lt"/>
              </a:rPr>
              <a:t>The feature importance plot shows us that </a:t>
            </a:r>
            <a:r>
              <a:rPr lang="en-US" dirty="0" err="1">
                <a:ea typeface="+mn-lt"/>
                <a:cs typeface="+mn-lt"/>
              </a:rPr>
              <a:t>riskfactor</a:t>
            </a:r>
            <a:r>
              <a:rPr lang="en-US" dirty="0">
                <a:ea typeface="+mn-lt"/>
                <a:cs typeface="+mn-lt"/>
              </a:rPr>
              <a:t> should not only be calculated from number of events and </a:t>
            </a:r>
            <a:r>
              <a:rPr lang="en-US" dirty="0" err="1">
                <a:ea typeface="+mn-lt"/>
                <a:cs typeface="+mn-lt"/>
              </a:rPr>
              <a:t>totmiles</a:t>
            </a:r>
            <a:r>
              <a:rPr lang="en-US" dirty="0">
                <a:ea typeface="+mn-lt"/>
                <a:cs typeface="+mn-lt"/>
              </a:rPr>
              <a:t> but also include more independent variables.</a:t>
            </a:r>
          </a:p>
          <a:p>
            <a:pPr marL="285750" indent="-285750" algn="l">
              <a:buFont typeface="Arial"/>
              <a:buChar char="•"/>
            </a:pPr>
            <a:endParaRPr lang="en-US" dirty="0">
              <a:cs typeface="Calibri"/>
            </a:endParaRPr>
          </a:p>
        </p:txBody>
      </p:sp>
      <p:sp>
        <p:nvSpPr>
          <p:cNvPr id="11" name="Rectangle 10">
            <a:extLst>
              <a:ext uri="{FF2B5EF4-FFF2-40B4-BE49-F238E27FC236}">
                <a16:creationId xmlns:a16="http://schemas.microsoft.com/office/drawing/2014/main" id="{7DAECB58-31B7-4F89-A06E-F9F438F84170}"/>
              </a:ext>
            </a:extLst>
          </p:cNvPr>
          <p:cNvSpPr/>
          <p:nvPr/>
        </p:nvSpPr>
        <p:spPr>
          <a:xfrm>
            <a:off x="4571999" y="1248382"/>
            <a:ext cx="5852808" cy="19455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94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12" descr="Blurred micro image of a street traffic">
            <a:extLst>
              <a:ext uri="{FF2B5EF4-FFF2-40B4-BE49-F238E27FC236}">
                <a16:creationId xmlns:a16="http://schemas.microsoft.com/office/drawing/2014/main" id="{BFE76A75-BE68-58CD-2D47-A4C045C5BBF5}"/>
              </a:ext>
            </a:extLst>
          </p:cNvPr>
          <p:cNvPicPr>
            <a:picLocks noChangeAspect="1"/>
          </p:cNvPicPr>
          <p:nvPr/>
        </p:nvPicPr>
        <p:blipFill rotWithShape="1">
          <a:blip r:embed="rId2"/>
          <a:srcRect r="6021" b="-3"/>
          <a:stretch/>
        </p:blipFill>
        <p:spPr>
          <a:xfrm>
            <a:off x="1" y="10"/>
            <a:ext cx="9669642" cy="6857990"/>
          </a:xfrm>
          <a:prstGeom prst="rect">
            <a:avLst/>
          </a:prstGeom>
        </p:spPr>
      </p:pic>
      <p:sp>
        <p:nvSpPr>
          <p:cNvPr id="37"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0BEBAC-7CF1-E9F1-9538-52BEFEE9517F}"/>
              </a:ext>
            </a:extLst>
          </p:cNvPr>
          <p:cNvSpPr>
            <a:spLocks noGrp="1"/>
          </p:cNvSpPr>
          <p:nvPr>
            <p:ph type="title"/>
          </p:nvPr>
        </p:nvSpPr>
        <p:spPr>
          <a:xfrm>
            <a:off x="7012802" y="251636"/>
            <a:ext cx="3822189" cy="1899912"/>
          </a:xfrm>
        </p:spPr>
        <p:txBody>
          <a:bodyPr vert="horz" lIns="91440" tIns="45720" rIns="91440" bIns="45720" rtlCol="0" anchor="ctr">
            <a:normAutofit/>
          </a:bodyPr>
          <a:lstStyle/>
          <a:p>
            <a:r>
              <a:rPr lang="en-US" sz="2500" b="1"/>
              <a:t>Summary of Findings/Recommendations</a:t>
            </a:r>
          </a:p>
        </p:txBody>
      </p:sp>
      <p:sp>
        <p:nvSpPr>
          <p:cNvPr id="5" name="Content Placeholder 2">
            <a:extLst>
              <a:ext uri="{FF2B5EF4-FFF2-40B4-BE49-F238E27FC236}">
                <a16:creationId xmlns:a16="http://schemas.microsoft.com/office/drawing/2014/main" id="{ACAC1AE4-1F54-E258-0159-DB14498362E0}"/>
              </a:ext>
            </a:extLst>
          </p:cNvPr>
          <p:cNvSpPr txBox="1">
            <a:spLocks/>
          </p:cNvSpPr>
          <p:nvPr/>
        </p:nvSpPr>
        <p:spPr>
          <a:xfrm>
            <a:off x="6850674" y="1850541"/>
            <a:ext cx="5054359" cy="4423698"/>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endParaRPr lang="en-US" sz="1400" b="1" dirty="0">
              <a:ea typeface="+mn-lt"/>
              <a:cs typeface="+mn-lt"/>
            </a:endParaRPr>
          </a:p>
          <a:p>
            <a:pPr marL="0">
              <a:lnSpc>
                <a:spcPct val="110000"/>
              </a:lnSpc>
            </a:pPr>
            <a:r>
              <a:rPr lang="en-US" sz="1400" b="1" dirty="0">
                <a:ea typeface="+mn-lt"/>
                <a:cs typeface="+mn-lt"/>
              </a:rPr>
              <a:t>Summary:</a:t>
            </a:r>
          </a:p>
          <a:p>
            <a:pPr marL="0">
              <a:lnSpc>
                <a:spcPct val="110000"/>
              </a:lnSpc>
            </a:pPr>
            <a:r>
              <a:rPr lang="en-US" sz="1400" dirty="0">
                <a:ea typeface="+mn-lt"/>
                <a:cs typeface="+mn-lt"/>
              </a:rPr>
              <a:t>Trucks as casual factor</a:t>
            </a:r>
            <a:endParaRPr lang="en-US" sz="1400" b="1" dirty="0">
              <a:ea typeface="+mn-lt"/>
              <a:cs typeface="+mn-lt"/>
            </a:endParaRPr>
          </a:p>
          <a:p>
            <a:pPr marL="0">
              <a:lnSpc>
                <a:spcPct val="110000"/>
              </a:lnSpc>
            </a:pPr>
            <a:r>
              <a:rPr lang="en-US" sz="1400" dirty="0">
                <a:ea typeface="+mn-lt"/>
                <a:cs typeface="+mn-lt"/>
              </a:rPr>
              <a:t>Drivers as casual factor</a:t>
            </a:r>
          </a:p>
          <a:p>
            <a:pPr marL="0">
              <a:lnSpc>
                <a:spcPct val="110000"/>
              </a:lnSpc>
            </a:pPr>
            <a:r>
              <a:rPr lang="en-US" sz="1400" dirty="0">
                <a:ea typeface="+mn-lt"/>
                <a:cs typeface="+mn-lt"/>
              </a:rPr>
              <a:t>Geographical factors</a:t>
            </a:r>
          </a:p>
          <a:p>
            <a:pPr marL="0">
              <a:lnSpc>
                <a:spcPct val="110000"/>
              </a:lnSpc>
            </a:pPr>
            <a:r>
              <a:rPr lang="en-US" sz="1400" b="1" dirty="0">
                <a:ea typeface="+mn-lt"/>
                <a:cs typeface="+mn-lt"/>
              </a:rPr>
              <a:t>Recommendations: </a:t>
            </a:r>
            <a:endParaRPr lang="en-US" sz="1400" dirty="0">
              <a:ea typeface="+mn-lt"/>
              <a:cs typeface="+mn-lt"/>
            </a:endParaRPr>
          </a:p>
          <a:p>
            <a:pPr>
              <a:lnSpc>
                <a:spcPct val="160000"/>
              </a:lnSpc>
              <a:spcBef>
                <a:spcPts val="0"/>
              </a:spcBef>
            </a:pPr>
            <a:r>
              <a:rPr lang="en-US" sz="1400" dirty="0">
                <a:ea typeface="+mn-lt"/>
                <a:cs typeface="+mn-lt"/>
              </a:rPr>
              <a:t>Incentives for safe driving, penalties for repeated high-risk behaviors </a:t>
            </a:r>
          </a:p>
          <a:p>
            <a:pPr>
              <a:lnSpc>
                <a:spcPct val="160000"/>
              </a:lnSpc>
              <a:spcBef>
                <a:spcPts val="0"/>
              </a:spcBef>
            </a:pPr>
            <a:r>
              <a:rPr lang="en-US" sz="1400" dirty="0">
                <a:ea typeface="+mn-lt"/>
                <a:cs typeface="+mn-lt"/>
              </a:rPr>
              <a:t>Route specific training or quick reference route guides </a:t>
            </a:r>
          </a:p>
          <a:p>
            <a:pPr>
              <a:lnSpc>
                <a:spcPct val="160000"/>
              </a:lnSpc>
              <a:spcBef>
                <a:spcPts val="0"/>
              </a:spcBef>
            </a:pPr>
            <a:r>
              <a:rPr lang="en-US" sz="1400" dirty="0">
                <a:ea typeface="+mn-lt"/>
                <a:cs typeface="+mn-lt"/>
              </a:rPr>
              <a:t>Have only experienced drivers take riskier routes, until proof of route specific training </a:t>
            </a:r>
          </a:p>
          <a:p>
            <a:pPr>
              <a:lnSpc>
                <a:spcPct val="160000"/>
              </a:lnSpc>
              <a:spcBef>
                <a:spcPts val="0"/>
              </a:spcBef>
            </a:pPr>
            <a:endParaRPr lang="en-US" sz="1400" dirty="0"/>
          </a:p>
          <a:p>
            <a:pPr marL="0">
              <a:lnSpc>
                <a:spcPct val="110000"/>
              </a:lnSpc>
              <a:spcBef>
                <a:spcPts val="0"/>
              </a:spcBef>
            </a:pPr>
            <a:r>
              <a:rPr lang="en-US" sz="1400" b="1" dirty="0"/>
              <a:t>Other Desirable Data for Further Analysis:</a:t>
            </a:r>
            <a:endParaRPr lang="en-US" sz="1400" dirty="0">
              <a:cs typeface="Calibri" panose="020F0502020204030204"/>
            </a:endParaRPr>
          </a:p>
          <a:p>
            <a:pPr>
              <a:lnSpc>
                <a:spcPct val="160000"/>
              </a:lnSpc>
              <a:spcBef>
                <a:spcPts val="0"/>
              </a:spcBef>
            </a:pPr>
            <a:r>
              <a:rPr lang="en-US" sz="1400" dirty="0"/>
              <a:t>Date to determine whether seasonality exists</a:t>
            </a:r>
            <a:endParaRPr lang="en-US" sz="1400" dirty="0">
              <a:cs typeface="Calibri"/>
            </a:endParaRPr>
          </a:p>
          <a:p>
            <a:pPr>
              <a:lnSpc>
                <a:spcPct val="160000"/>
              </a:lnSpc>
              <a:spcBef>
                <a:spcPts val="0"/>
              </a:spcBef>
            </a:pPr>
            <a:r>
              <a:rPr lang="en-US" sz="1400" dirty="0"/>
              <a:t>Time of day</a:t>
            </a:r>
            <a:endParaRPr lang="en-US" sz="1400" dirty="0">
              <a:cs typeface="Calibri"/>
            </a:endParaRPr>
          </a:p>
          <a:p>
            <a:pPr>
              <a:lnSpc>
                <a:spcPct val="160000"/>
              </a:lnSpc>
              <a:spcBef>
                <a:spcPts val="0"/>
              </a:spcBef>
            </a:pPr>
            <a:r>
              <a:rPr lang="en-US" sz="1400" dirty="0"/>
              <a:t>Weather Conditions</a:t>
            </a:r>
            <a:endParaRPr lang="en-US" sz="1400" dirty="0">
              <a:cs typeface="Calibri"/>
            </a:endParaRPr>
          </a:p>
          <a:p>
            <a:pPr marL="285750">
              <a:lnSpc>
                <a:spcPct val="110000"/>
              </a:lnSpc>
              <a:spcBef>
                <a:spcPts val="0"/>
              </a:spcBef>
            </a:pPr>
            <a:endParaRPr lang="en-US" sz="1400" b="1">
              <a:cs typeface="Calibri" panose="020F0502020204030204"/>
            </a:endParaRPr>
          </a:p>
          <a:p>
            <a:pPr marL="0">
              <a:lnSpc>
                <a:spcPct val="110000"/>
              </a:lnSpc>
              <a:spcBef>
                <a:spcPts val="0"/>
              </a:spcBef>
            </a:pPr>
            <a:endParaRPr lang="en-US" sz="1400" b="1">
              <a:cs typeface="Calibri" panose="020F0502020204030204"/>
            </a:endParaRPr>
          </a:p>
          <a:p>
            <a:pPr marL="0"/>
            <a:endParaRPr lang="en-US" sz="1400" b="1"/>
          </a:p>
          <a:p>
            <a:endParaRPr lang="en-US" sz="1400"/>
          </a:p>
        </p:txBody>
      </p:sp>
    </p:spTree>
    <p:extLst>
      <p:ext uri="{BB962C8B-B14F-4D97-AF65-F5344CB8AC3E}">
        <p14:creationId xmlns:p14="http://schemas.microsoft.com/office/powerpoint/2010/main" val="2614632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Words>
  <Application>Microsoft Office PowerPoint</Application>
  <PresentationFormat>Widescreen</PresentationFormat>
  <Paragraphs>91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Unicode MS</vt:lpstr>
      <vt:lpstr>Bernard MT Condensed</vt:lpstr>
      <vt:lpstr>Calibri</vt:lpstr>
      <vt:lpstr>Calibri Light</vt:lpstr>
      <vt:lpstr>Office Theme</vt:lpstr>
      <vt:lpstr>Truck Data Analysis </vt:lpstr>
      <vt:lpstr>Problem Statements </vt:lpstr>
      <vt:lpstr>Process Flow</vt:lpstr>
      <vt:lpstr>Trucks as Causal Factor</vt:lpstr>
      <vt:lpstr>Drivers as Causal Factor</vt:lpstr>
      <vt:lpstr>Geography as Causal Factor </vt:lpstr>
      <vt:lpstr>Seasonality Analysis </vt:lpstr>
      <vt:lpstr>PySpark Machine Learning Models to Predict RiskFactor</vt:lpstr>
      <vt:lpstr>Summary of Findings/Recommendations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Truck Data Analyis</dc:title>
  <dc:creator>Sneha Koripella</dc:creator>
  <cp:lastModifiedBy>Kanderi Murali, Vamsi Krishna</cp:lastModifiedBy>
  <cp:revision>2</cp:revision>
  <dcterms:created xsi:type="dcterms:W3CDTF">2022-11-26T21:27:36Z</dcterms:created>
  <dcterms:modified xsi:type="dcterms:W3CDTF">2022-11-29T17:20:27Z</dcterms:modified>
</cp:coreProperties>
</file>