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785" r:id="rId1"/>
  </p:sldMasterIdLst>
  <p:sldIdLst>
    <p:sldId id="260" r:id="rId2"/>
    <p:sldId id="266" r:id="rId3"/>
    <p:sldId id="256" r:id="rId4"/>
    <p:sldId id="257" r:id="rId5"/>
    <p:sldId id="258" r:id="rId6"/>
    <p:sldId id="259"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764DE79-268F-4C1A-8933-263129D2AF90}" type="datetimeFigureOut">
              <a:rPr lang="en-US" smtClean="0"/>
              <a:t>6/3/2020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8F63A3B-78C7-47BE-AE5E-E10140E04643}"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03359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3416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8466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3520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6666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9438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1104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6921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0229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43038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7853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764DE79-268F-4C1A-8933-263129D2AF90}" type="datetimeFigureOut">
              <a:rPr lang="en-US" smtClean="0"/>
              <a:t>6/3/2020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5346370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9DD8DF-3BCC-417B-910C-5412A36998F7}"/>
              </a:ext>
            </a:extLst>
          </p:cNvPr>
          <p:cNvSpPr>
            <a:spLocks noGrp="1"/>
          </p:cNvSpPr>
          <p:nvPr>
            <p:ph type="ctrTitle"/>
          </p:nvPr>
        </p:nvSpPr>
        <p:spPr>
          <a:xfrm>
            <a:off x="1261872" y="758952"/>
            <a:ext cx="9418320" cy="3351654"/>
          </a:xfrm>
        </p:spPr>
        <p:txBody>
          <a:bodyPr/>
          <a:lstStyle/>
          <a:p>
            <a:pPr algn="ctr"/>
            <a:r>
              <a:rPr lang="en-US" dirty="0"/>
              <a:t>Hardware</a:t>
            </a:r>
          </a:p>
        </p:txBody>
      </p:sp>
    </p:spTree>
    <p:extLst>
      <p:ext uri="{BB962C8B-B14F-4D97-AF65-F5344CB8AC3E}">
        <p14:creationId xmlns:p14="http://schemas.microsoft.com/office/powerpoint/2010/main" val="2426791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095F01-541F-407D-8400-FDF5A7484720}"/>
              </a:ext>
            </a:extLst>
          </p:cNvPr>
          <p:cNvSpPr txBox="1"/>
          <p:nvPr/>
        </p:nvSpPr>
        <p:spPr>
          <a:xfrm>
            <a:off x="3682767" y="2776756"/>
            <a:ext cx="3414319" cy="1015663"/>
          </a:xfrm>
          <a:prstGeom prst="rect">
            <a:avLst/>
          </a:prstGeom>
          <a:noFill/>
        </p:spPr>
        <p:txBody>
          <a:bodyPr wrap="square" rtlCol="0">
            <a:spAutoFit/>
          </a:bodyPr>
          <a:lstStyle/>
          <a:p>
            <a:r>
              <a:rPr lang="en-US" sz="6000" dirty="0"/>
              <a:t>Working</a:t>
            </a:r>
          </a:p>
        </p:txBody>
      </p:sp>
    </p:spTree>
    <p:extLst>
      <p:ext uri="{BB962C8B-B14F-4D97-AF65-F5344CB8AC3E}">
        <p14:creationId xmlns:p14="http://schemas.microsoft.com/office/powerpoint/2010/main" val="128017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816F4D-F638-47AF-B132-4A4388F5E282}"/>
              </a:ext>
            </a:extLst>
          </p:cNvPr>
          <p:cNvSpPr>
            <a:spLocks noGrp="1"/>
          </p:cNvSpPr>
          <p:nvPr>
            <p:ph type="title"/>
          </p:nvPr>
        </p:nvSpPr>
        <p:spPr>
          <a:xfrm>
            <a:off x="1261872" y="365760"/>
            <a:ext cx="9692640" cy="312103"/>
          </a:xfrm>
        </p:spPr>
        <p:txBody>
          <a:bodyPr>
            <a:normAutofit fontScale="90000"/>
          </a:bodyPr>
          <a:lstStyle/>
          <a:p>
            <a:r>
              <a:rPr lang="en-US" sz="2800" dirty="0"/>
              <a:t>Working can be divided in following steps:</a:t>
            </a:r>
          </a:p>
        </p:txBody>
      </p:sp>
      <p:sp>
        <p:nvSpPr>
          <p:cNvPr id="7" name="Content Placeholder 6">
            <a:extLst>
              <a:ext uri="{FF2B5EF4-FFF2-40B4-BE49-F238E27FC236}">
                <a16:creationId xmlns:a16="http://schemas.microsoft.com/office/drawing/2014/main" id="{ACF96EE9-7EC7-403A-ADC8-337B29CB3022}"/>
              </a:ext>
            </a:extLst>
          </p:cNvPr>
          <p:cNvSpPr>
            <a:spLocks noGrp="1"/>
          </p:cNvSpPr>
          <p:nvPr>
            <p:ph idx="1"/>
          </p:nvPr>
        </p:nvSpPr>
        <p:spPr>
          <a:xfrm>
            <a:off x="1261872" y="792164"/>
            <a:ext cx="9812528" cy="5608636"/>
          </a:xfrm>
        </p:spPr>
        <p:txBody>
          <a:bodyPr>
            <a:normAutofit fontScale="70000" lnSpcReduction="20000"/>
          </a:bodyPr>
          <a:lstStyle/>
          <a:p>
            <a:pPr marL="274320" lvl="1" indent="0">
              <a:buNone/>
            </a:pPr>
            <a:r>
              <a:rPr lang="en-US" sz="3000" dirty="0"/>
              <a:t>1. Scanning RFID card/ tag of student</a:t>
            </a:r>
          </a:p>
          <a:p>
            <a:pPr marL="274320" lvl="1" indent="0">
              <a:buNone/>
            </a:pPr>
            <a:r>
              <a:rPr lang="en-US" sz="2600" dirty="0"/>
              <a:t>     &gt;The RFID card/ tag of student is scanned</a:t>
            </a:r>
          </a:p>
          <a:p>
            <a:pPr marL="274320" lvl="1" indent="0">
              <a:buNone/>
            </a:pPr>
            <a:endParaRPr lang="en-US" sz="2500" dirty="0"/>
          </a:p>
          <a:p>
            <a:pPr marL="274320" lvl="1" indent="0">
              <a:buNone/>
            </a:pPr>
            <a:r>
              <a:rPr lang="en-US" sz="3000" dirty="0"/>
              <a:t>2. RFID of student is identified and checked</a:t>
            </a:r>
          </a:p>
          <a:p>
            <a:pPr marL="274320" lvl="1" indent="0">
              <a:lnSpc>
                <a:spcPct val="120000"/>
              </a:lnSpc>
              <a:buNone/>
            </a:pPr>
            <a:r>
              <a:rPr lang="en-US" sz="2600" dirty="0"/>
              <a:t>    &gt;RFID of student is identified and checked in register for  verification and  displayed 	on LCD</a:t>
            </a:r>
          </a:p>
          <a:p>
            <a:pPr marL="274320" lvl="1" indent="0">
              <a:buNone/>
            </a:pPr>
            <a:endParaRPr lang="en-US" sz="2500" dirty="0"/>
          </a:p>
          <a:p>
            <a:pPr marL="274320" lvl="1" indent="0">
              <a:buNone/>
            </a:pPr>
            <a:r>
              <a:rPr lang="en-US" sz="3000" dirty="0"/>
              <a:t>3. Scanning RFID card/ tag of book</a:t>
            </a:r>
          </a:p>
          <a:p>
            <a:pPr marL="274320" lvl="1" indent="0">
              <a:buNone/>
            </a:pPr>
            <a:r>
              <a:rPr lang="en-US" sz="2600" dirty="0"/>
              <a:t>    &gt;The RFID card/ tag of book is scanned</a:t>
            </a:r>
          </a:p>
          <a:p>
            <a:pPr marL="274320" lvl="1" indent="0">
              <a:buNone/>
            </a:pPr>
            <a:endParaRPr lang="en-US" sz="2500" dirty="0"/>
          </a:p>
          <a:p>
            <a:pPr marL="274320" lvl="1" indent="0">
              <a:lnSpc>
                <a:spcPct val="120000"/>
              </a:lnSpc>
              <a:buNone/>
            </a:pPr>
            <a:r>
              <a:rPr lang="en-US" sz="3000" dirty="0"/>
              <a:t>4. RFID of book is identified and checked</a:t>
            </a:r>
          </a:p>
          <a:p>
            <a:pPr marL="274320" lvl="1" indent="0">
              <a:buNone/>
            </a:pPr>
            <a:r>
              <a:rPr lang="en-US" sz="2600" dirty="0"/>
              <a:t>    &gt;RFID of book is identified and checked in register for  verification and  displayed on 	LCD</a:t>
            </a:r>
          </a:p>
          <a:p>
            <a:pPr marL="274320" lvl="1" indent="0">
              <a:buNone/>
            </a:pPr>
            <a:endParaRPr lang="en-US" sz="2500" dirty="0"/>
          </a:p>
          <a:p>
            <a:pPr marL="274320" lvl="1" indent="0">
              <a:buNone/>
            </a:pPr>
            <a:r>
              <a:rPr lang="en-US" sz="3000" dirty="0"/>
              <a:t>5.  Registering of book issued/returned</a:t>
            </a:r>
          </a:p>
          <a:p>
            <a:pPr marL="274320" lvl="1" indent="0">
              <a:buNone/>
            </a:pPr>
            <a:r>
              <a:rPr lang="en-US" sz="2600" dirty="0"/>
              <a:t>    &gt;Book and name of student is registered and shown on LCD and  computer screen</a:t>
            </a:r>
          </a:p>
          <a:p>
            <a:pPr lvl="1"/>
            <a:endParaRPr lang="en-US" sz="2000" dirty="0"/>
          </a:p>
          <a:p>
            <a:pPr marL="274320" lvl="1" indent="0">
              <a:lnSpc>
                <a:spcPct val="120000"/>
              </a:lnSpc>
              <a:buNone/>
            </a:pPr>
            <a:r>
              <a:rPr lang="en-US" sz="3000" dirty="0"/>
              <a:t>6. Done</a:t>
            </a:r>
          </a:p>
          <a:p>
            <a:pPr marL="274320" lvl="1" indent="0">
              <a:buNone/>
            </a:pPr>
            <a:r>
              <a:rPr lang="en-US" sz="2900" dirty="0"/>
              <a:t>    &gt;Transaction is completed</a:t>
            </a:r>
          </a:p>
          <a:p>
            <a:endParaRPr lang="en-US" dirty="0"/>
          </a:p>
          <a:p>
            <a:endParaRPr lang="en-US" dirty="0"/>
          </a:p>
        </p:txBody>
      </p:sp>
    </p:spTree>
    <p:extLst>
      <p:ext uri="{BB962C8B-B14F-4D97-AF65-F5344CB8AC3E}">
        <p14:creationId xmlns:p14="http://schemas.microsoft.com/office/powerpoint/2010/main" val="403210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5865-F3EC-4E66-8AE2-B190891BCFA3}"/>
              </a:ext>
            </a:extLst>
          </p:cNvPr>
          <p:cNvSpPr>
            <a:spLocks noGrp="1"/>
          </p:cNvSpPr>
          <p:nvPr>
            <p:ph type="title"/>
          </p:nvPr>
        </p:nvSpPr>
        <p:spPr/>
        <p:txBody>
          <a:bodyPr/>
          <a:lstStyle/>
          <a:p>
            <a:r>
              <a:rPr lang="en-US" u="sng" dirty="0"/>
              <a:t>Components</a:t>
            </a:r>
          </a:p>
        </p:txBody>
      </p:sp>
      <p:pic>
        <p:nvPicPr>
          <p:cNvPr id="3074" name="Picture 2" descr="Image result for arduino image">
            <a:extLst>
              <a:ext uri="{FF2B5EF4-FFF2-40B4-BE49-F238E27FC236}">
                <a16:creationId xmlns:a16="http://schemas.microsoft.com/office/drawing/2014/main" id="{14941001-B06F-470F-95C3-E2B341E702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748" y="2341984"/>
            <a:ext cx="4568078" cy="28396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mfrc522">
            <a:extLst>
              <a:ext uri="{FF2B5EF4-FFF2-40B4-BE49-F238E27FC236}">
                <a16:creationId xmlns:a16="http://schemas.microsoft.com/office/drawing/2014/main" id="{2D5DEC51-9CD6-49E9-91AF-4D1060D7B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283" y="1752600"/>
            <a:ext cx="23050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lcd 16*2">
            <a:extLst>
              <a:ext uri="{FF2B5EF4-FFF2-40B4-BE49-F238E27FC236}">
                <a16:creationId xmlns:a16="http://schemas.microsoft.com/office/drawing/2014/main" id="{08C52DB1-5421-42C2-95DE-E7FAC8F20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1181" y="1624012"/>
            <a:ext cx="2447925" cy="17811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jumper wires">
            <a:extLst>
              <a:ext uri="{FF2B5EF4-FFF2-40B4-BE49-F238E27FC236}">
                <a16:creationId xmlns:a16="http://schemas.microsoft.com/office/drawing/2014/main" id="{100EEDD7-D5D7-4431-8647-72EC97BC9D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0736" y="4161745"/>
            <a:ext cx="1800225" cy="18002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breadboard">
            <a:extLst>
              <a:ext uri="{FF2B5EF4-FFF2-40B4-BE49-F238E27FC236}">
                <a16:creationId xmlns:a16="http://schemas.microsoft.com/office/drawing/2014/main" id="{DB82EB42-7C48-4384-A2C4-3EBCA23BE0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1606" y="4321120"/>
            <a:ext cx="2857500"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CB1D5F-0DEE-44EE-8C9C-25ED941493BD}"/>
              </a:ext>
            </a:extLst>
          </p:cNvPr>
          <p:cNvSpPr txBox="1"/>
          <p:nvPr/>
        </p:nvSpPr>
        <p:spPr>
          <a:xfrm flipH="1">
            <a:off x="4680824" y="3648269"/>
            <a:ext cx="2305048" cy="307777"/>
          </a:xfrm>
          <a:prstGeom prst="rect">
            <a:avLst/>
          </a:prstGeom>
          <a:noFill/>
        </p:spPr>
        <p:txBody>
          <a:bodyPr wrap="square" rtlCol="0">
            <a:spAutoFit/>
          </a:bodyPr>
          <a:lstStyle/>
          <a:p>
            <a:r>
              <a:rPr lang="en-US" sz="1400" dirty="0"/>
              <a:t>MFRC-522 RFID Reader</a:t>
            </a:r>
          </a:p>
        </p:txBody>
      </p:sp>
      <p:sp>
        <p:nvSpPr>
          <p:cNvPr id="5" name="TextBox 4">
            <a:extLst>
              <a:ext uri="{FF2B5EF4-FFF2-40B4-BE49-F238E27FC236}">
                <a16:creationId xmlns:a16="http://schemas.microsoft.com/office/drawing/2014/main" id="{53C94810-518F-459E-965C-843E2C32F745}"/>
              </a:ext>
            </a:extLst>
          </p:cNvPr>
          <p:cNvSpPr txBox="1"/>
          <p:nvPr/>
        </p:nvSpPr>
        <p:spPr>
          <a:xfrm>
            <a:off x="5092117" y="6140741"/>
            <a:ext cx="1493241" cy="307777"/>
          </a:xfrm>
          <a:prstGeom prst="rect">
            <a:avLst/>
          </a:prstGeom>
          <a:noFill/>
        </p:spPr>
        <p:txBody>
          <a:bodyPr wrap="square" rtlCol="0">
            <a:spAutoFit/>
          </a:bodyPr>
          <a:lstStyle/>
          <a:p>
            <a:r>
              <a:rPr lang="en-US" sz="1400" dirty="0"/>
              <a:t>Jumper Wires</a:t>
            </a:r>
          </a:p>
        </p:txBody>
      </p:sp>
      <p:sp>
        <p:nvSpPr>
          <p:cNvPr id="6" name="TextBox 5">
            <a:extLst>
              <a:ext uri="{FF2B5EF4-FFF2-40B4-BE49-F238E27FC236}">
                <a16:creationId xmlns:a16="http://schemas.microsoft.com/office/drawing/2014/main" id="{C3E8BDB8-450B-44E1-B9D6-87BB48F0B374}"/>
              </a:ext>
            </a:extLst>
          </p:cNvPr>
          <p:cNvSpPr txBox="1"/>
          <p:nvPr/>
        </p:nvSpPr>
        <p:spPr>
          <a:xfrm>
            <a:off x="8313430" y="3654561"/>
            <a:ext cx="1694695" cy="307777"/>
          </a:xfrm>
          <a:prstGeom prst="rect">
            <a:avLst/>
          </a:prstGeom>
          <a:noFill/>
        </p:spPr>
        <p:txBody>
          <a:bodyPr wrap="none" rtlCol="0">
            <a:spAutoFit/>
          </a:bodyPr>
          <a:lstStyle/>
          <a:p>
            <a:r>
              <a:rPr lang="en-US" sz="1400" dirty="0"/>
              <a:t>16*2 LCD Display</a:t>
            </a:r>
          </a:p>
        </p:txBody>
      </p:sp>
      <p:sp>
        <p:nvSpPr>
          <p:cNvPr id="7" name="TextBox 6">
            <a:extLst>
              <a:ext uri="{FF2B5EF4-FFF2-40B4-BE49-F238E27FC236}">
                <a16:creationId xmlns:a16="http://schemas.microsoft.com/office/drawing/2014/main" id="{6C0FB8A3-6030-4FC1-AD22-9E8EACF5A205}"/>
              </a:ext>
            </a:extLst>
          </p:cNvPr>
          <p:cNvSpPr txBox="1"/>
          <p:nvPr/>
        </p:nvSpPr>
        <p:spPr>
          <a:xfrm>
            <a:off x="8414158" y="5771626"/>
            <a:ext cx="1493241" cy="307777"/>
          </a:xfrm>
          <a:prstGeom prst="rect">
            <a:avLst/>
          </a:prstGeom>
          <a:noFill/>
        </p:spPr>
        <p:txBody>
          <a:bodyPr wrap="square" rtlCol="0">
            <a:spAutoFit/>
          </a:bodyPr>
          <a:lstStyle/>
          <a:p>
            <a:r>
              <a:rPr lang="en-US" sz="1400" dirty="0"/>
              <a:t>Breadboard</a:t>
            </a:r>
          </a:p>
        </p:txBody>
      </p:sp>
      <p:sp>
        <p:nvSpPr>
          <p:cNvPr id="8" name="TextBox 7">
            <a:extLst>
              <a:ext uri="{FF2B5EF4-FFF2-40B4-BE49-F238E27FC236}">
                <a16:creationId xmlns:a16="http://schemas.microsoft.com/office/drawing/2014/main" id="{3D339682-80AF-4CC2-9C1B-B12EE27B8303}"/>
              </a:ext>
            </a:extLst>
          </p:cNvPr>
          <p:cNvSpPr txBox="1"/>
          <p:nvPr/>
        </p:nvSpPr>
        <p:spPr>
          <a:xfrm>
            <a:off x="1996580" y="5232058"/>
            <a:ext cx="2793534" cy="307777"/>
          </a:xfrm>
          <a:prstGeom prst="rect">
            <a:avLst/>
          </a:prstGeom>
          <a:noFill/>
        </p:spPr>
        <p:txBody>
          <a:bodyPr wrap="square" rtlCol="0">
            <a:spAutoFit/>
          </a:bodyPr>
          <a:lstStyle/>
          <a:p>
            <a:r>
              <a:rPr lang="en-US" sz="1400" dirty="0"/>
              <a:t>Arduino UNO</a:t>
            </a:r>
          </a:p>
        </p:txBody>
      </p:sp>
    </p:spTree>
    <p:extLst>
      <p:ext uri="{BB962C8B-B14F-4D97-AF65-F5344CB8AC3E}">
        <p14:creationId xmlns:p14="http://schemas.microsoft.com/office/powerpoint/2010/main" val="305251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A8E80DA-8E47-44D9-98D4-4B301DEAFE08}"/>
              </a:ext>
            </a:extLst>
          </p:cNvPr>
          <p:cNvSpPr>
            <a:spLocks noGrp="1"/>
          </p:cNvSpPr>
          <p:nvPr>
            <p:ph type="title"/>
          </p:nvPr>
        </p:nvSpPr>
        <p:spPr>
          <a:xfrm>
            <a:off x="604007" y="67111"/>
            <a:ext cx="10150679" cy="1837189"/>
          </a:xfrm>
        </p:spPr>
        <p:txBody>
          <a:bodyPr>
            <a:normAutofit fontScale="90000"/>
          </a:bodyPr>
          <a:lstStyle/>
          <a:p>
            <a:r>
              <a:rPr lang="en-US" dirty="0"/>
              <a:t>Hardware components and Cost Analysis</a:t>
            </a:r>
            <a:br>
              <a:rPr lang="en-US" dirty="0"/>
            </a:br>
            <a:endParaRPr lang="en-US" dirty="0"/>
          </a:p>
        </p:txBody>
      </p:sp>
      <p:graphicFrame>
        <p:nvGraphicFramePr>
          <p:cNvPr id="12" name="Content Placeholder 11">
            <a:extLst>
              <a:ext uri="{FF2B5EF4-FFF2-40B4-BE49-F238E27FC236}">
                <a16:creationId xmlns:a16="http://schemas.microsoft.com/office/drawing/2014/main" id="{6C8ADA3C-394E-4F9C-96E4-23DD5DE40FC0}"/>
              </a:ext>
            </a:extLst>
          </p:cNvPr>
          <p:cNvGraphicFramePr>
            <a:graphicFrameLocks noGrp="1"/>
          </p:cNvGraphicFramePr>
          <p:nvPr>
            <p:ph idx="1"/>
          </p:nvPr>
        </p:nvGraphicFramePr>
        <p:xfrm>
          <a:off x="2239963" y="1936591"/>
          <a:ext cx="6638925" cy="4135755"/>
        </p:xfrm>
        <a:graphic>
          <a:graphicData uri="http://schemas.openxmlformats.org/drawingml/2006/table">
            <a:tbl>
              <a:tblPr firstRow="1" firstCol="1" bandRow="1">
                <a:tableStyleId>{5C22544A-7EE6-4342-B048-85BDC9FD1C3A}</a:tableStyleId>
              </a:tblPr>
              <a:tblGrid>
                <a:gridCol w="4894035">
                  <a:extLst>
                    <a:ext uri="{9D8B030D-6E8A-4147-A177-3AD203B41FA5}">
                      <a16:colId xmlns:a16="http://schemas.microsoft.com/office/drawing/2014/main" val="1054422835"/>
                    </a:ext>
                  </a:extLst>
                </a:gridCol>
                <a:gridCol w="1744890">
                  <a:extLst>
                    <a:ext uri="{9D8B030D-6E8A-4147-A177-3AD203B41FA5}">
                      <a16:colId xmlns:a16="http://schemas.microsoft.com/office/drawing/2014/main" val="2765517569"/>
                    </a:ext>
                  </a:extLst>
                </a:gridCol>
              </a:tblGrid>
              <a:tr h="402590">
                <a:tc>
                  <a:txBody>
                    <a:bodyPr/>
                    <a:lstStyle/>
                    <a:p>
                      <a:pPr marL="0" marR="0" algn="ctr">
                        <a:lnSpc>
                          <a:spcPct val="115000"/>
                        </a:lnSpc>
                        <a:spcBef>
                          <a:spcPts val="0"/>
                        </a:spcBef>
                        <a:spcAft>
                          <a:spcPts val="0"/>
                        </a:spcAft>
                      </a:pPr>
                      <a:r>
                        <a:rPr lang="en-US" sz="1200">
                          <a:effectLst/>
                        </a:rPr>
                        <a:t>COMPONENTS</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PRICES</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746473628"/>
                  </a:ext>
                </a:extLst>
              </a:tr>
              <a:tr h="402590">
                <a:tc>
                  <a:txBody>
                    <a:bodyPr/>
                    <a:lstStyle/>
                    <a:p>
                      <a:pPr marL="0" marR="0" algn="l">
                        <a:lnSpc>
                          <a:spcPct val="115000"/>
                        </a:lnSpc>
                        <a:spcBef>
                          <a:spcPts val="0"/>
                        </a:spcBef>
                        <a:spcAft>
                          <a:spcPts val="0"/>
                        </a:spcAft>
                      </a:pPr>
                      <a:r>
                        <a:rPr lang="en-US" sz="1200">
                          <a:effectLst/>
                        </a:rPr>
                        <a:t>ARDUINO UNO ATMEGA328P</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200">
                          <a:effectLst/>
                        </a:rPr>
                        <a:t>Rs. 380</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25680956"/>
                  </a:ext>
                </a:extLst>
              </a:tr>
              <a:tr h="422275">
                <a:tc>
                  <a:txBody>
                    <a:bodyPr/>
                    <a:lstStyle/>
                    <a:p>
                      <a:pPr marL="0" marR="0" algn="l">
                        <a:lnSpc>
                          <a:spcPct val="115000"/>
                        </a:lnSpc>
                        <a:spcBef>
                          <a:spcPts val="0"/>
                        </a:spcBef>
                        <a:spcAft>
                          <a:spcPts val="0"/>
                        </a:spcAft>
                      </a:pPr>
                      <a:r>
                        <a:rPr lang="en-US" sz="1200">
                          <a:effectLst/>
                        </a:rPr>
                        <a:t>RFID-RC522 Reader</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200">
                          <a:effectLst/>
                        </a:rPr>
                        <a:t>Rs. 200</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3779857844"/>
                  </a:ext>
                </a:extLst>
              </a:tr>
              <a:tr h="402590">
                <a:tc>
                  <a:txBody>
                    <a:bodyPr/>
                    <a:lstStyle/>
                    <a:p>
                      <a:pPr marL="0" marR="0" algn="l">
                        <a:lnSpc>
                          <a:spcPct val="115000"/>
                        </a:lnSpc>
                        <a:spcBef>
                          <a:spcPts val="0"/>
                        </a:spcBef>
                        <a:spcAft>
                          <a:spcPts val="0"/>
                        </a:spcAft>
                      </a:pPr>
                      <a:r>
                        <a:rPr lang="en-US" sz="1200">
                          <a:effectLst/>
                        </a:rPr>
                        <a:t>RFID Card</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200">
                          <a:effectLst/>
                        </a:rPr>
                        <a:t>-</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175452949"/>
                  </a:ext>
                </a:extLst>
              </a:tr>
              <a:tr h="422275">
                <a:tc>
                  <a:txBody>
                    <a:bodyPr/>
                    <a:lstStyle/>
                    <a:p>
                      <a:pPr marL="0" marR="0" algn="l">
                        <a:lnSpc>
                          <a:spcPct val="115000"/>
                        </a:lnSpc>
                        <a:spcBef>
                          <a:spcPts val="0"/>
                        </a:spcBef>
                        <a:spcAft>
                          <a:spcPts val="0"/>
                        </a:spcAft>
                      </a:pPr>
                      <a:r>
                        <a:rPr lang="en-US" sz="1200">
                          <a:effectLst/>
                        </a:rPr>
                        <a:t>LCD 16*2 Display/OLED Display</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200">
                          <a:effectLst/>
                        </a:rPr>
                        <a:t>Rs. 150</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006787128"/>
                  </a:ext>
                </a:extLst>
              </a:tr>
              <a:tr h="402590">
                <a:tc>
                  <a:txBody>
                    <a:bodyPr/>
                    <a:lstStyle/>
                    <a:p>
                      <a:pPr marL="0" marR="0" algn="l">
                        <a:lnSpc>
                          <a:spcPct val="115000"/>
                        </a:lnSpc>
                        <a:spcBef>
                          <a:spcPts val="0"/>
                        </a:spcBef>
                        <a:spcAft>
                          <a:spcPts val="0"/>
                        </a:spcAft>
                      </a:pPr>
                      <a:r>
                        <a:rPr lang="en-US" sz="1200">
                          <a:effectLst/>
                        </a:rPr>
                        <a:t>Jumper Wires</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200">
                          <a:effectLst/>
                        </a:rPr>
                        <a:t>2 Rs./ piece </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381433304"/>
                  </a:ext>
                </a:extLst>
              </a:tr>
              <a:tr h="422275">
                <a:tc>
                  <a:txBody>
                    <a:bodyPr/>
                    <a:lstStyle/>
                    <a:p>
                      <a:pPr marL="0" marR="0" algn="l">
                        <a:lnSpc>
                          <a:spcPct val="115000"/>
                        </a:lnSpc>
                        <a:spcBef>
                          <a:spcPts val="0"/>
                        </a:spcBef>
                        <a:spcAft>
                          <a:spcPts val="0"/>
                        </a:spcAft>
                      </a:pPr>
                      <a:r>
                        <a:rPr lang="en-US" sz="1200">
                          <a:effectLst/>
                        </a:rPr>
                        <a:t>Bread Board</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200">
                          <a:effectLst/>
                        </a:rPr>
                        <a:t>Rs. 110</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726275047"/>
                  </a:ext>
                </a:extLst>
              </a:tr>
              <a:tr h="433705">
                <a:tc>
                  <a:txBody>
                    <a:bodyPr/>
                    <a:lstStyle/>
                    <a:p>
                      <a:pPr marL="0" marR="0" algn="l">
                        <a:lnSpc>
                          <a:spcPct val="115000"/>
                        </a:lnSpc>
                        <a:spcBef>
                          <a:spcPts val="0"/>
                        </a:spcBef>
                        <a:spcAft>
                          <a:spcPts val="0"/>
                        </a:spcAft>
                      </a:pPr>
                      <a:r>
                        <a:rPr lang="en-US" sz="1200">
                          <a:effectLst/>
                        </a:rPr>
                        <a:t>USB Cable</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200">
                          <a:effectLst/>
                        </a:rPr>
                        <a:t>Rs. 50</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935650870"/>
                  </a:ext>
                </a:extLst>
              </a:tr>
              <a:tr h="422275">
                <a:tc>
                  <a:txBody>
                    <a:bodyPr/>
                    <a:lstStyle/>
                    <a:p>
                      <a:pPr marL="0" marR="0" algn="l">
                        <a:lnSpc>
                          <a:spcPct val="115000"/>
                        </a:lnSpc>
                        <a:spcBef>
                          <a:spcPts val="0"/>
                        </a:spcBef>
                        <a:spcAft>
                          <a:spcPts val="0"/>
                        </a:spcAft>
                      </a:pPr>
                      <a:r>
                        <a:rPr lang="en-US" sz="1200">
                          <a:effectLst/>
                        </a:rPr>
                        <a:t>10K Potentiometer/ Resistors</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200">
                          <a:effectLst/>
                        </a:rPr>
                        <a:t>Rs. 10</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4051661042"/>
                  </a:ext>
                </a:extLst>
              </a:tr>
              <a:tr h="402590">
                <a:tc>
                  <a:txBody>
                    <a:bodyPr/>
                    <a:lstStyle/>
                    <a:p>
                      <a:pPr marL="0" marR="0" algn="l">
                        <a:lnSpc>
                          <a:spcPct val="115000"/>
                        </a:lnSpc>
                        <a:spcBef>
                          <a:spcPts val="0"/>
                        </a:spcBef>
                        <a:spcAft>
                          <a:spcPts val="0"/>
                        </a:spcAft>
                      </a:pPr>
                      <a:r>
                        <a:rPr lang="en-US" sz="1200">
                          <a:effectLst/>
                        </a:rPr>
                        <a:t>Total</a:t>
                      </a:r>
                      <a:endParaRPr lang="en-US" sz="11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200" dirty="0" err="1">
                          <a:effectLst/>
                        </a:rPr>
                        <a:t>Rs</a:t>
                      </a:r>
                      <a:r>
                        <a:rPr lang="en-US" sz="1200" dirty="0">
                          <a:effectLst/>
                        </a:rPr>
                        <a:t>.  930 --950</a:t>
                      </a:r>
                      <a:endParaRPr lang="en-US" sz="1100" dirty="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3378614858"/>
                  </a:ext>
                </a:extLst>
              </a:tr>
            </a:tbl>
          </a:graphicData>
        </a:graphic>
      </p:graphicFrame>
    </p:spTree>
    <p:extLst>
      <p:ext uri="{BB962C8B-B14F-4D97-AF65-F5344CB8AC3E}">
        <p14:creationId xmlns:p14="http://schemas.microsoft.com/office/powerpoint/2010/main" val="280811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D0AF-E010-4B26-88C5-BBA39A1BF2C0}"/>
              </a:ext>
            </a:extLst>
          </p:cNvPr>
          <p:cNvSpPr>
            <a:spLocks noGrp="1"/>
          </p:cNvSpPr>
          <p:nvPr>
            <p:ph type="title"/>
          </p:nvPr>
        </p:nvSpPr>
        <p:spPr>
          <a:xfrm>
            <a:off x="1261872" y="117446"/>
            <a:ext cx="9692640" cy="864066"/>
          </a:xfrm>
        </p:spPr>
        <p:txBody>
          <a:bodyPr>
            <a:normAutofit/>
          </a:bodyPr>
          <a:lstStyle/>
          <a:p>
            <a:pPr algn="ctr"/>
            <a:r>
              <a:rPr lang="en-US" sz="2800" b="1" dirty="0"/>
              <a:t>HARDWARE CONFIGURATION </a:t>
            </a:r>
            <a:endParaRPr lang="en-US" sz="2800" dirty="0"/>
          </a:p>
        </p:txBody>
      </p:sp>
      <p:pic>
        <p:nvPicPr>
          <p:cNvPr id="4" name="Content Placeholder 3" descr="C:\Users\Asus\Desktop\Capture3.PNG">
            <a:extLst>
              <a:ext uri="{FF2B5EF4-FFF2-40B4-BE49-F238E27FC236}">
                <a16:creationId xmlns:a16="http://schemas.microsoft.com/office/drawing/2014/main" id="{B8AF8A35-9E05-4820-87EC-186F86AB4AB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890369" y="1253331"/>
            <a:ext cx="8411262"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19C128EE-3BFD-462B-969D-938F993FAC14}"/>
              </a:ext>
            </a:extLst>
          </p:cNvPr>
          <p:cNvSpPr txBox="1"/>
          <p:nvPr/>
        </p:nvSpPr>
        <p:spPr>
          <a:xfrm>
            <a:off x="4379054" y="5870259"/>
            <a:ext cx="4043493" cy="369332"/>
          </a:xfrm>
          <a:prstGeom prst="rect">
            <a:avLst/>
          </a:prstGeom>
          <a:noFill/>
        </p:spPr>
        <p:txBody>
          <a:bodyPr wrap="square" rtlCol="0">
            <a:spAutoFit/>
          </a:bodyPr>
          <a:lstStyle/>
          <a:p>
            <a:r>
              <a:rPr lang="en-US" dirty="0"/>
              <a:t>Connection Diagram of Components</a:t>
            </a:r>
          </a:p>
        </p:txBody>
      </p:sp>
    </p:spTree>
    <p:extLst>
      <p:ext uri="{BB962C8B-B14F-4D97-AF65-F5344CB8AC3E}">
        <p14:creationId xmlns:p14="http://schemas.microsoft.com/office/powerpoint/2010/main" val="232512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B2DC-04DA-44A9-AE53-56A3E33DB017}"/>
              </a:ext>
            </a:extLst>
          </p:cNvPr>
          <p:cNvSpPr>
            <a:spLocks noGrp="1"/>
          </p:cNvSpPr>
          <p:nvPr>
            <p:ph type="title"/>
          </p:nvPr>
        </p:nvSpPr>
        <p:spPr>
          <a:xfrm>
            <a:off x="1261872" y="365760"/>
            <a:ext cx="3696022" cy="3853902"/>
          </a:xfrm>
        </p:spPr>
        <p:txBody>
          <a:bodyPr>
            <a:normAutofit/>
          </a:bodyPr>
          <a:lstStyle/>
          <a:p>
            <a:pPr algn="ctr"/>
            <a:r>
              <a:rPr lang="en-US" sz="4800" dirty="0"/>
              <a:t>Connections     of components</a:t>
            </a:r>
          </a:p>
        </p:txBody>
      </p:sp>
      <p:graphicFrame>
        <p:nvGraphicFramePr>
          <p:cNvPr id="2163" name="Content Placeholder 2162">
            <a:extLst>
              <a:ext uri="{FF2B5EF4-FFF2-40B4-BE49-F238E27FC236}">
                <a16:creationId xmlns:a16="http://schemas.microsoft.com/office/drawing/2014/main" id="{4BD14572-FC45-455A-A873-B68E50338C76}"/>
              </a:ext>
            </a:extLst>
          </p:cNvPr>
          <p:cNvGraphicFramePr>
            <a:graphicFrameLocks noGrp="1"/>
          </p:cNvGraphicFramePr>
          <p:nvPr>
            <p:ph idx="1"/>
            <p:extLst>
              <p:ext uri="{D42A27DB-BD31-4B8C-83A1-F6EECF244321}">
                <p14:modId xmlns:p14="http://schemas.microsoft.com/office/powerpoint/2010/main" val="1013753989"/>
              </p:ext>
            </p:extLst>
          </p:nvPr>
        </p:nvGraphicFramePr>
        <p:xfrm>
          <a:off x="5259897" y="365760"/>
          <a:ext cx="5097619" cy="6221552"/>
        </p:xfrm>
        <a:graphic>
          <a:graphicData uri="http://schemas.openxmlformats.org/drawingml/2006/table">
            <a:tbl>
              <a:tblPr>
                <a:tableStyleId>{5C22544A-7EE6-4342-B048-85BDC9FD1C3A}</a:tableStyleId>
              </a:tblPr>
              <a:tblGrid>
                <a:gridCol w="1607231">
                  <a:extLst>
                    <a:ext uri="{9D8B030D-6E8A-4147-A177-3AD203B41FA5}">
                      <a16:colId xmlns:a16="http://schemas.microsoft.com/office/drawing/2014/main" val="2659001136"/>
                    </a:ext>
                  </a:extLst>
                </a:gridCol>
                <a:gridCol w="3490388">
                  <a:extLst>
                    <a:ext uri="{9D8B030D-6E8A-4147-A177-3AD203B41FA5}">
                      <a16:colId xmlns:a16="http://schemas.microsoft.com/office/drawing/2014/main" val="2485233930"/>
                    </a:ext>
                  </a:extLst>
                </a:gridCol>
              </a:tblGrid>
              <a:tr h="317662">
                <a:tc>
                  <a:txBody>
                    <a:bodyPr/>
                    <a:lstStyle/>
                    <a:p>
                      <a:pPr marL="0" marR="0" algn="ctr">
                        <a:lnSpc>
                          <a:spcPct val="115000"/>
                        </a:lnSpc>
                        <a:spcBef>
                          <a:spcPts val="0"/>
                        </a:spcBef>
                        <a:spcAft>
                          <a:spcPts val="0"/>
                        </a:spcAft>
                      </a:pPr>
                      <a:r>
                        <a:rPr lang="en-US" sz="1600" dirty="0">
                          <a:effectLst/>
                        </a:rPr>
                        <a:t>Arduino</a:t>
                      </a:r>
                      <a:endParaRPr lang="en-US" sz="1600" dirty="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0" marR="0" algn="ctr">
                        <a:lnSpc>
                          <a:spcPct val="115000"/>
                        </a:lnSpc>
                        <a:spcBef>
                          <a:spcPts val="0"/>
                        </a:spcBef>
                        <a:spcAft>
                          <a:spcPts val="0"/>
                        </a:spcAft>
                      </a:pPr>
                      <a:r>
                        <a:rPr lang="en-US" sz="1600" dirty="0" err="1">
                          <a:effectLst/>
                        </a:rPr>
                        <a:t>Conecction</a:t>
                      </a:r>
                      <a:endParaRPr lang="en-US" sz="1600" dirty="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661806592"/>
                  </a:ext>
                </a:extLst>
              </a:tr>
              <a:tr h="304088">
                <a:tc>
                  <a:txBody>
                    <a:bodyPr/>
                    <a:lstStyle/>
                    <a:p>
                      <a:pPr marL="8255" marR="0" algn="l">
                        <a:lnSpc>
                          <a:spcPct val="115000"/>
                        </a:lnSpc>
                        <a:spcBef>
                          <a:spcPts val="0"/>
                        </a:spcBef>
                        <a:spcAft>
                          <a:spcPts val="1000"/>
                        </a:spcAft>
                      </a:pPr>
                      <a:r>
                        <a:rPr lang="en-US" sz="1400">
                          <a:effectLst/>
                        </a:rPr>
                        <a:t>Arduino pin 1</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569595" marR="0" algn="l">
                        <a:lnSpc>
                          <a:spcPct val="115000"/>
                        </a:lnSpc>
                        <a:spcBef>
                          <a:spcPts val="0"/>
                        </a:spcBef>
                        <a:spcAft>
                          <a:spcPts val="1000"/>
                        </a:spcAft>
                      </a:pPr>
                      <a:r>
                        <a:rPr lang="en-US" sz="1400" dirty="0">
                          <a:effectLst/>
                        </a:rPr>
                        <a:t>--------------</a:t>
                      </a:r>
                      <a:endParaRPr lang="en-US" sz="1400" dirty="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2662505060"/>
                  </a:ext>
                </a:extLst>
              </a:tr>
              <a:tr h="291870">
                <a:tc>
                  <a:txBody>
                    <a:bodyPr/>
                    <a:lstStyle/>
                    <a:p>
                      <a:pPr marL="8255" marR="0" algn="l">
                        <a:lnSpc>
                          <a:spcPct val="115000"/>
                        </a:lnSpc>
                        <a:spcBef>
                          <a:spcPts val="0"/>
                        </a:spcBef>
                        <a:spcAft>
                          <a:spcPts val="1000"/>
                        </a:spcAft>
                      </a:pPr>
                      <a:r>
                        <a:rPr lang="en-US" sz="1400">
                          <a:effectLst/>
                        </a:rPr>
                        <a:t>Arduino pin 2</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569595" marR="0" algn="l">
                        <a:lnSpc>
                          <a:spcPct val="115000"/>
                        </a:lnSpc>
                        <a:spcBef>
                          <a:spcPts val="0"/>
                        </a:spcBef>
                        <a:spcAft>
                          <a:spcPts val="1000"/>
                        </a:spcAft>
                      </a:pPr>
                      <a:r>
                        <a:rPr lang="en-US" sz="1400">
                          <a:effectLst/>
                        </a:rPr>
                        <a:t>LCD  - D7(pin 14)</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1556369883"/>
                  </a:ext>
                </a:extLst>
              </a:tr>
              <a:tr h="259968">
                <a:tc>
                  <a:txBody>
                    <a:bodyPr/>
                    <a:lstStyle/>
                    <a:p>
                      <a:pPr marL="8255" marR="0" algn="l">
                        <a:lnSpc>
                          <a:spcPct val="115000"/>
                        </a:lnSpc>
                        <a:spcBef>
                          <a:spcPts val="0"/>
                        </a:spcBef>
                        <a:spcAft>
                          <a:spcPts val="1000"/>
                        </a:spcAft>
                      </a:pPr>
                      <a:r>
                        <a:rPr lang="en-US" sz="1400">
                          <a:effectLst/>
                        </a:rPr>
                        <a:t>Arduino pin 3</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569595" marR="0" algn="l">
                        <a:lnSpc>
                          <a:spcPct val="115000"/>
                        </a:lnSpc>
                        <a:spcBef>
                          <a:spcPts val="0"/>
                        </a:spcBef>
                        <a:spcAft>
                          <a:spcPts val="1000"/>
                        </a:spcAft>
                      </a:pPr>
                      <a:r>
                        <a:rPr lang="en-US" sz="1400">
                          <a:effectLst/>
                        </a:rPr>
                        <a:t>LCD – A(pin 15)</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1465842327"/>
                  </a:ext>
                </a:extLst>
              </a:tr>
              <a:tr h="393684">
                <a:tc>
                  <a:txBody>
                    <a:bodyPr/>
                    <a:lstStyle/>
                    <a:p>
                      <a:pPr marL="8255" marR="0" algn="l">
                        <a:lnSpc>
                          <a:spcPct val="115000"/>
                        </a:lnSpc>
                        <a:spcBef>
                          <a:spcPts val="0"/>
                        </a:spcBef>
                        <a:spcAft>
                          <a:spcPts val="1000"/>
                        </a:spcAft>
                      </a:pPr>
                      <a:r>
                        <a:rPr lang="en-US" sz="1400">
                          <a:effectLst/>
                        </a:rPr>
                        <a:t>Arduino pin 4</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569595" marR="0" algn="l">
                        <a:lnSpc>
                          <a:spcPct val="115000"/>
                        </a:lnSpc>
                        <a:spcBef>
                          <a:spcPts val="0"/>
                        </a:spcBef>
                        <a:spcAft>
                          <a:spcPts val="1000"/>
                        </a:spcAft>
                      </a:pPr>
                      <a:r>
                        <a:rPr lang="en-US" sz="1400">
                          <a:effectLst/>
                        </a:rPr>
                        <a:t>LCD - D5(pin 12)</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3816240148"/>
                  </a:ext>
                </a:extLst>
              </a:tr>
              <a:tr h="304088">
                <a:tc>
                  <a:txBody>
                    <a:bodyPr/>
                    <a:lstStyle/>
                    <a:p>
                      <a:pPr marL="8255" marR="0" algn="l">
                        <a:lnSpc>
                          <a:spcPct val="115000"/>
                        </a:lnSpc>
                        <a:spcBef>
                          <a:spcPts val="0"/>
                        </a:spcBef>
                        <a:spcAft>
                          <a:spcPts val="1000"/>
                        </a:spcAft>
                      </a:pPr>
                      <a:r>
                        <a:rPr lang="en-US" sz="1400">
                          <a:effectLst/>
                        </a:rPr>
                        <a:t>Arduino pin 5</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569595" marR="0" algn="l">
                        <a:lnSpc>
                          <a:spcPct val="115000"/>
                        </a:lnSpc>
                        <a:spcBef>
                          <a:spcPts val="0"/>
                        </a:spcBef>
                        <a:spcAft>
                          <a:spcPts val="1000"/>
                        </a:spcAft>
                      </a:pPr>
                      <a:r>
                        <a:rPr lang="en-US" sz="1400">
                          <a:effectLst/>
                        </a:rPr>
                        <a:t>RFID - RST</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2820689163"/>
                  </a:ext>
                </a:extLst>
              </a:tr>
              <a:tr h="329911">
                <a:tc>
                  <a:txBody>
                    <a:bodyPr/>
                    <a:lstStyle/>
                    <a:p>
                      <a:pPr marL="8255" marR="0" algn="l">
                        <a:lnSpc>
                          <a:spcPct val="115000"/>
                        </a:lnSpc>
                        <a:spcBef>
                          <a:spcPts val="0"/>
                        </a:spcBef>
                        <a:spcAft>
                          <a:spcPts val="1000"/>
                        </a:spcAft>
                      </a:pPr>
                      <a:r>
                        <a:rPr lang="en-US" sz="1400">
                          <a:effectLst/>
                        </a:rPr>
                        <a:t>Arduino pin 6</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569595" marR="0" algn="l">
                        <a:lnSpc>
                          <a:spcPct val="115000"/>
                        </a:lnSpc>
                        <a:spcBef>
                          <a:spcPts val="0"/>
                        </a:spcBef>
                        <a:spcAft>
                          <a:spcPts val="1000"/>
                        </a:spcAft>
                      </a:pPr>
                      <a:r>
                        <a:rPr lang="en-US" sz="1400">
                          <a:effectLst/>
                        </a:rPr>
                        <a:t>LCD - D4(pin 11)</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3871225069"/>
                  </a:ext>
                </a:extLst>
              </a:tr>
              <a:tr h="266076">
                <a:tc>
                  <a:txBody>
                    <a:bodyPr/>
                    <a:lstStyle/>
                    <a:p>
                      <a:pPr marL="8255" marR="0" algn="l">
                        <a:lnSpc>
                          <a:spcPct val="115000"/>
                        </a:lnSpc>
                        <a:spcBef>
                          <a:spcPts val="0"/>
                        </a:spcBef>
                        <a:spcAft>
                          <a:spcPts val="1000"/>
                        </a:spcAft>
                      </a:pPr>
                      <a:r>
                        <a:rPr lang="en-US" sz="1400" dirty="0">
                          <a:effectLst/>
                        </a:rPr>
                        <a:t>Arduino pin 7</a:t>
                      </a:r>
                      <a:endParaRPr lang="en-US" sz="1400" dirty="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569595" marR="0" algn="l">
                        <a:lnSpc>
                          <a:spcPct val="115000"/>
                        </a:lnSpc>
                        <a:spcBef>
                          <a:spcPts val="0"/>
                        </a:spcBef>
                        <a:spcAft>
                          <a:spcPts val="1000"/>
                        </a:spcAft>
                      </a:pPr>
                      <a:r>
                        <a:rPr lang="en-US" sz="1400">
                          <a:effectLst/>
                        </a:rPr>
                        <a:t>LCD – E(pin 6)</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2756073358"/>
                  </a:ext>
                </a:extLst>
              </a:tr>
              <a:tr h="291870">
                <a:tc>
                  <a:txBody>
                    <a:bodyPr/>
                    <a:lstStyle/>
                    <a:p>
                      <a:pPr marL="8255" marR="0" algn="l">
                        <a:lnSpc>
                          <a:spcPct val="115000"/>
                        </a:lnSpc>
                        <a:spcBef>
                          <a:spcPts val="0"/>
                        </a:spcBef>
                        <a:spcAft>
                          <a:spcPts val="1000"/>
                        </a:spcAft>
                      </a:pPr>
                      <a:r>
                        <a:rPr lang="en-US" sz="1400">
                          <a:effectLst/>
                        </a:rPr>
                        <a:t>Arduino pin 8</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534035" marR="0" algn="l">
                        <a:lnSpc>
                          <a:spcPct val="115000"/>
                        </a:lnSpc>
                        <a:spcBef>
                          <a:spcPts val="0"/>
                        </a:spcBef>
                        <a:spcAft>
                          <a:spcPts val="1000"/>
                        </a:spcAft>
                      </a:pPr>
                      <a:r>
                        <a:rPr lang="en-US" sz="1400">
                          <a:effectLst/>
                        </a:rPr>
                        <a:t>---------------</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2800659975"/>
                  </a:ext>
                </a:extLst>
              </a:tr>
              <a:tr h="297979">
                <a:tc>
                  <a:txBody>
                    <a:bodyPr/>
                    <a:lstStyle/>
                    <a:p>
                      <a:pPr marL="8255" marR="0" algn="l">
                        <a:lnSpc>
                          <a:spcPct val="115000"/>
                        </a:lnSpc>
                        <a:spcBef>
                          <a:spcPts val="0"/>
                        </a:spcBef>
                        <a:spcAft>
                          <a:spcPts val="1000"/>
                        </a:spcAft>
                      </a:pPr>
                      <a:r>
                        <a:rPr lang="en-US" sz="1400">
                          <a:effectLst/>
                        </a:rPr>
                        <a:t>Arduino pin 9</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534035" marR="0" algn="l">
                        <a:lnSpc>
                          <a:spcPct val="115000"/>
                        </a:lnSpc>
                        <a:spcBef>
                          <a:spcPts val="0"/>
                        </a:spcBef>
                        <a:spcAft>
                          <a:spcPts val="1000"/>
                        </a:spcAft>
                      </a:pPr>
                      <a:r>
                        <a:rPr lang="en-US" sz="1400">
                          <a:effectLst/>
                        </a:rPr>
                        <a:t>LCD -RS pin 4</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3040855588"/>
                  </a:ext>
                </a:extLst>
              </a:tr>
              <a:tr h="355674">
                <a:tc>
                  <a:txBody>
                    <a:bodyPr/>
                    <a:lstStyle/>
                    <a:p>
                      <a:pPr marL="8255" marR="0" algn="l">
                        <a:lnSpc>
                          <a:spcPct val="115000"/>
                        </a:lnSpc>
                        <a:spcBef>
                          <a:spcPts val="0"/>
                        </a:spcBef>
                        <a:spcAft>
                          <a:spcPts val="1000"/>
                        </a:spcAft>
                      </a:pPr>
                      <a:r>
                        <a:rPr lang="en-US" sz="1400">
                          <a:effectLst/>
                        </a:rPr>
                        <a:t>Arduino pin 10</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534035" marR="0" algn="l">
                        <a:lnSpc>
                          <a:spcPct val="115000"/>
                        </a:lnSpc>
                        <a:spcBef>
                          <a:spcPts val="0"/>
                        </a:spcBef>
                        <a:spcAft>
                          <a:spcPts val="1000"/>
                        </a:spcAft>
                      </a:pPr>
                      <a:r>
                        <a:rPr lang="en-US" sz="1400">
                          <a:effectLst/>
                        </a:rPr>
                        <a:t>RFID – SDA</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4265822144"/>
                  </a:ext>
                </a:extLst>
              </a:tr>
              <a:tr h="279652">
                <a:tc>
                  <a:txBody>
                    <a:bodyPr/>
                    <a:lstStyle/>
                    <a:p>
                      <a:pPr marL="8255" marR="0" algn="l">
                        <a:lnSpc>
                          <a:spcPct val="115000"/>
                        </a:lnSpc>
                        <a:spcBef>
                          <a:spcPts val="0"/>
                        </a:spcBef>
                        <a:spcAft>
                          <a:spcPts val="1000"/>
                        </a:spcAft>
                      </a:pPr>
                      <a:r>
                        <a:rPr lang="en-US" sz="1400">
                          <a:effectLst/>
                        </a:rPr>
                        <a:t>Arduino pin 11</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497840" marR="0" algn="l">
                        <a:lnSpc>
                          <a:spcPct val="115000"/>
                        </a:lnSpc>
                        <a:spcBef>
                          <a:spcPts val="0"/>
                        </a:spcBef>
                        <a:spcAft>
                          <a:spcPts val="1000"/>
                        </a:spcAft>
                      </a:pPr>
                      <a:r>
                        <a:rPr lang="en-US" sz="1400">
                          <a:effectLst/>
                        </a:rPr>
                        <a:t>RFID – MOSI</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3342589745"/>
                  </a:ext>
                </a:extLst>
              </a:tr>
              <a:tr h="266076">
                <a:tc>
                  <a:txBody>
                    <a:bodyPr/>
                    <a:lstStyle/>
                    <a:p>
                      <a:pPr marL="8255" marR="0" algn="l">
                        <a:lnSpc>
                          <a:spcPct val="115000"/>
                        </a:lnSpc>
                        <a:spcBef>
                          <a:spcPts val="0"/>
                        </a:spcBef>
                        <a:spcAft>
                          <a:spcPts val="1000"/>
                        </a:spcAft>
                      </a:pPr>
                      <a:r>
                        <a:rPr lang="en-US" sz="1400">
                          <a:effectLst/>
                        </a:rPr>
                        <a:t>Arduino pin 12</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497840" marR="0" algn="l">
                        <a:lnSpc>
                          <a:spcPct val="115000"/>
                        </a:lnSpc>
                        <a:spcBef>
                          <a:spcPts val="0"/>
                        </a:spcBef>
                        <a:spcAft>
                          <a:spcPts val="1000"/>
                        </a:spcAft>
                      </a:pPr>
                      <a:r>
                        <a:rPr lang="en-US" sz="1400">
                          <a:effectLst/>
                        </a:rPr>
                        <a:t>RFID – MISO</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2658696371"/>
                  </a:ext>
                </a:extLst>
              </a:tr>
              <a:tr h="304766">
                <a:tc>
                  <a:txBody>
                    <a:bodyPr/>
                    <a:lstStyle/>
                    <a:p>
                      <a:pPr marL="8255" marR="0" algn="l">
                        <a:lnSpc>
                          <a:spcPct val="115000"/>
                        </a:lnSpc>
                        <a:spcBef>
                          <a:spcPts val="0"/>
                        </a:spcBef>
                        <a:spcAft>
                          <a:spcPts val="1000"/>
                        </a:spcAft>
                      </a:pPr>
                      <a:r>
                        <a:rPr lang="en-US" sz="1400">
                          <a:effectLst/>
                        </a:rPr>
                        <a:t>Arduino pin 13</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497840" marR="0" algn="l">
                        <a:lnSpc>
                          <a:spcPct val="115000"/>
                        </a:lnSpc>
                        <a:spcBef>
                          <a:spcPts val="0"/>
                        </a:spcBef>
                        <a:spcAft>
                          <a:spcPts val="1000"/>
                        </a:spcAft>
                      </a:pPr>
                      <a:r>
                        <a:rPr lang="en-US" sz="1400" dirty="0">
                          <a:effectLst/>
                        </a:rPr>
                        <a:t>RFID – SCK</a:t>
                      </a:r>
                      <a:endParaRPr lang="en-US" sz="1400" dirty="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1778761533"/>
                  </a:ext>
                </a:extLst>
              </a:tr>
              <a:tr h="404707">
                <a:tc>
                  <a:txBody>
                    <a:bodyPr/>
                    <a:lstStyle/>
                    <a:p>
                      <a:pPr marL="8255" marR="0" algn="l">
                        <a:lnSpc>
                          <a:spcPct val="115000"/>
                        </a:lnSpc>
                        <a:spcBef>
                          <a:spcPts val="0"/>
                        </a:spcBef>
                        <a:spcAft>
                          <a:spcPts val="1000"/>
                        </a:spcAft>
                      </a:pPr>
                      <a:r>
                        <a:rPr lang="en-US" sz="1400">
                          <a:effectLst/>
                        </a:rPr>
                        <a:t>Arduino GND</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474345" marR="0" algn="l">
                        <a:lnSpc>
                          <a:spcPct val="115000"/>
                        </a:lnSpc>
                        <a:spcBef>
                          <a:spcPts val="0"/>
                        </a:spcBef>
                        <a:spcAft>
                          <a:spcPts val="1000"/>
                        </a:spcAft>
                      </a:pPr>
                      <a:r>
                        <a:rPr lang="en-US" sz="1400">
                          <a:effectLst/>
                        </a:rPr>
                        <a:t>RFID – GND, LCD -R/W pin 5, LCD -GND pin 1</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3711388839"/>
                  </a:ext>
                </a:extLst>
              </a:tr>
              <a:tr h="545729">
                <a:tc>
                  <a:txBody>
                    <a:bodyPr/>
                    <a:lstStyle/>
                    <a:p>
                      <a:pPr marL="8255" marR="0" algn="l">
                        <a:lnSpc>
                          <a:spcPct val="115000"/>
                        </a:lnSpc>
                        <a:spcBef>
                          <a:spcPts val="0"/>
                        </a:spcBef>
                        <a:spcAft>
                          <a:spcPts val="0"/>
                        </a:spcAft>
                        <a:tabLst>
                          <a:tab pos="2000885" algn="l"/>
                        </a:tabLst>
                      </a:pPr>
                      <a:r>
                        <a:rPr lang="en-US" sz="1400">
                          <a:effectLst/>
                        </a:rPr>
                        <a:t>Arduino GND</a:t>
                      </a:r>
                    </a:p>
                    <a:p>
                      <a:pPr marL="8255" marR="0" algn="l">
                        <a:lnSpc>
                          <a:spcPct val="115000"/>
                        </a:lnSpc>
                        <a:spcBef>
                          <a:spcPts val="0"/>
                        </a:spcBef>
                        <a:spcAft>
                          <a:spcPts val="1000"/>
                        </a:spcAft>
                        <a:tabLst>
                          <a:tab pos="2000885" algn="l"/>
                        </a:tabLst>
                      </a:pPr>
                      <a:r>
                        <a:rPr lang="en-US" sz="1400">
                          <a:effectLst/>
                        </a:rPr>
                        <a:t>                                                           </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474345" marR="0" algn="l">
                        <a:lnSpc>
                          <a:spcPct val="115000"/>
                        </a:lnSpc>
                        <a:spcBef>
                          <a:spcPts val="0"/>
                        </a:spcBef>
                        <a:spcAft>
                          <a:spcPts val="0"/>
                        </a:spcAft>
                        <a:tabLst>
                          <a:tab pos="2000885" algn="l"/>
                        </a:tabLst>
                      </a:pPr>
                      <a:r>
                        <a:rPr lang="en-US" sz="1400">
                          <a:effectLst/>
                        </a:rPr>
                        <a:t>LCD -K (pin 16) (via 220 ohm resistor), LCD -VO (pin 3) (via1k ohm)</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1053245606"/>
                  </a:ext>
                </a:extLst>
              </a:tr>
              <a:tr h="297979">
                <a:tc>
                  <a:txBody>
                    <a:bodyPr/>
                    <a:lstStyle/>
                    <a:p>
                      <a:pPr marL="8255" marR="0" algn="l">
                        <a:lnSpc>
                          <a:spcPct val="115000"/>
                        </a:lnSpc>
                        <a:spcBef>
                          <a:spcPts val="0"/>
                        </a:spcBef>
                        <a:spcAft>
                          <a:spcPts val="1000"/>
                        </a:spcAft>
                      </a:pPr>
                      <a:r>
                        <a:rPr lang="en-US" sz="1400">
                          <a:effectLst/>
                        </a:rPr>
                        <a:t>Arduino 3.3V</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486410" marR="0" algn="l">
                        <a:lnSpc>
                          <a:spcPct val="115000"/>
                        </a:lnSpc>
                        <a:spcBef>
                          <a:spcPts val="0"/>
                        </a:spcBef>
                        <a:spcAft>
                          <a:spcPts val="1000"/>
                        </a:spcAft>
                      </a:pPr>
                      <a:r>
                        <a:rPr lang="en-US" sz="1400">
                          <a:effectLst/>
                        </a:rPr>
                        <a:t>RFID – 3.3V</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1107537078"/>
                  </a:ext>
                </a:extLst>
              </a:tr>
              <a:tr h="355674">
                <a:tc>
                  <a:txBody>
                    <a:bodyPr/>
                    <a:lstStyle/>
                    <a:p>
                      <a:pPr marL="8255" marR="0" algn="l">
                        <a:lnSpc>
                          <a:spcPct val="115000"/>
                        </a:lnSpc>
                        <a:spcBef>
                          <a:spcPts val="0"/>
                        </a:spcBef>
                        <a:spcAft>
                          <a:spcPts val="1000"/>
                        </a:spcAft>
                      </a:pPr>
                      <a:r>
                        <a:rPr lang="en-US" sz="1400">
                          <a:effectLst/>
                        </a:rPr>
                        <a:t>Arduino 5V</a:t>
                      </a:r>
                      <a:endParaRPr lang="en-US" sz="140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tc>
                  <a:txBody>
                    <a:bodyPr/>
                    <a:lstStyle/>
                    <a:p>
                      <a:pPr marL="486410" marR="0" algn="l">
                        <a:lnSpc>
                          <a:spcPct val="115000"/>
                        </a:lnSpc>
                        <a:spcBef>
                          <a:spcPts val="0"/>
                        </a:spcBef>
                        <a:spcAft>
                          <a:spcPts val="1000"/>
                        </a:spcAft>
                      </a:pPr>
                      <a:r>
                        <a:rPr lang="en-US" sz="1400" dirty="0">
                          <a:effectLst/>
                        </a:rPr>
                        <a:t>LCD -D6(pin 13), LCD – VCC(pin 2)</a:t>
                      </a:r>
                      <a:endParaRPr lang="en-US" sz="1400" dirty="0">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54911" marR="54911" marT="0" marB="0"/>
                </a:tc>
                <a:extLst>
                  <a:ext uri="{0D108BD9-81ED-4DB2-BD59-A6C34878D82A}">
                    <a16:rowId xmlns:a16="http://schemas.microsoft.com/office/drawing/2014/main" val="1391531414"/>
                  </a:ext>
                </a:extLst>
              </a:tr>
            </a:tbl>
          </a:graphicData>
        </a:graphic>
      </p:graphicFrame>
    </p:spTree>
    <p:extLst>
      <p:ext uri="{BB962C8B-B14F-4D97-AF65-F5344CB8AC3E}">
        <p14:creationId xmlns:p14="http://schemas.microsoft.com/office/powerpoint/2010/main" val="293271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9487D1-5F40-4092-97F7-08B7C29CABB4}"/>
              </a:ext>
            </a:extLst>
          </p:cNvPr>
          <p:cNvSpPr>
            <a:spLocks noGrp="1"/>
          </p:cNvSpPr>
          <p:nvPr>
            <p:ph type="ctrTitle"/>
          </p:nvPr>
        </p:nvSpPr>
        <p:spPr>
          <a:xfrm>
            <a:off x="4091031" y="2885813"/>
            <a:ext cx="4009938" cy="964734"/>
          </a:xfrm>
        </p:spPr>
        <p:txBody>
          <a:bodyPr>
            <a:normAutofit fontScale="90000"/>
          </a:bodyPr>
          <a:lstStyle/>
          <a:p>
            <a:r>
              <a:rPr lang="en-US" dirty="0"/>
              <a:t>Software</a:t>
            </a:r>
          </a:p>
        </p:txBody>
      </p:sp>
    </p:spTree>
    <p:extLst>
      <p:ext uri="{BB962C8B-B14F-4D97-AF65-F5344CB8AC3E}">
        <p14:creationId xmlns:p14="http://schemas.microsoft.com/office/powerpoint/2010/main" val="394922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7D813B-0537-40E1-9560-1D2DDD99E34D}"/>
              </a:ext>
            </a:extLst>
          </p:cNvPr>
          <p:cNvSpPr>
            <a:spLocks noGrp="1"/>
          </p:cNvSpPr>
          <p:nvPr>
            <p:ph type="title"/>
          </p:nvPr>
        </p:nvSpPr>
        <p:spPr/>
        <p:txBody>
          <a:bodyPr>
            <a:noAutofit/>
          </a:bodyPr>
          <a:lstStyle/>
          <a:p>
            <a:pPr eaLnBrk="0"/>
            <a:br>
              <a:rPr lang="en-US" sz="2400" dirty="0"/>
            </a:br>
            <a:br>
              <a:rPr lang="en-US" sz="2400" dirty="0"/>
            </a:br>
            <a:br>
              <a:rPr lang="en-US" sz="2400" dirty="0"/>
            </a:br>
            <a:r>
              <a:rPr lang="en-US" sz="2400" dirty="0"/>
              <a:t>                                                                                                                </a:t>
            </a:r>
          </a:p>
        </p:txBody>
      </p:sp>
      <p:sp>
        <p:nvSpPr>
          <p:cNvPr id="7" name="Content Placeholder 6">
            <a:extLst>
              <a:ext uri="{FF2B5EF4-FFF2-40B4-BE49-F238E27FC236}">
                <a16:creationId xmlns:a16="http://schemas.microsoft.com/office/drawing/2014/main" id="{61FA99E9-5ECA-40E0-9C00-169B86C79673}"/>
              </a:ext>
            </a:extLst>
          </p:cNvPr>
          <p:cNvSpPr>
            <a:spLocks noGrp="1"/>
          </p:cNvSpPr>
          <p:nvPr>
            <p:ph idx="1"/>
          </p:nvPr>
        </p:nvSpPr>
        <p:spPr/>
        <p:txBody>
          <a:bodyPr>
            <a:normAutofit/>
          </a:bodyPr>
          <a:lstStyle/>
          <a:p>
            <a:r>
              <a:rPr lang="en-US" sz="2400" dirty="0"/>
              <a:t>Arduino language is used for programming Arduino. The Arduino used here is Arduino UNO.  Arduino IDE is required for developing code and uploading to Arduino board. Following is the code for the project.</a:t>
            </a:r>
            <a:br>
              <a:rPr lang="en-US" sz="2400" dirty="0"/>
            </a:br>
            <a:r>
              <a:rPr lang="en-US" sz="2400" dirty="0"/>
              <a:t>Liquid Crystal Display(LCD), SPI, MFRC522 these Libraries are required for code.</a:t>
            </a:r>
            <a:br>
              <a:rPr lang="en-US" sz="2400" dirty="0"/>
            </a:br>
            <a:r>
              <a:rPr lang="en-US" sz="2400" dirty="0"/>
              <a:t>Functions of these libraries and some basic functions like delay, break and loops and conditional statements are used in the code.</a:t>
            </a:r>
            <a:br>
              <a:rPr lang="en-US" sz="2400" dirty="0"/>
            </a:br>
            <a:r>
              <a:rPr lang="en-US" sz="2400" dirty="0"/>
              <a:t> </a:t>
            </a:r>
            <a:br>
              <a:rPr lang="en-US" sz="2400" dirty="0"/>
            </a:br>
            <a:endParaRPr lang="en-US" sz="2400" dirty="0"/>
          </a:p>
        </p:txBody>
      </p:sp>
      <p:sp>
        <p:nvSpPr>
          <p:cNvPr id="6" name="TextBox 5">
            <a:extLst>
              <a:ext uri="{FF2B5EF4-FFF2-40B4-BE49-F238E27FC236}">
                <a16:creationId xmlns:a16="http://schemas.microsoft.com/office/drawing/2014/main" id="{2948E325-0A44-4767-B510-73FEFEB5B143}"/>
              </a:ext>
            </a:extLst>
          </p:cNvPr>
          <p:cNvSpPr txBox="1"/>
          <p:nvPr/>
        </p:nvSpPr>
        <p:spPr>
          <a:xfrm>
            <a:off x="1937857" y="872455"/>
            <a:ext cx="6820250" cy="646331"/>
          </a:xfrm>
          <a:prstGeom prst="rect">
            <a:avLst/>
          </a:prstGeom>
          <a:noFill/>
        </p:spPr>
        <p:txBody>
          <a:bodyPr wrap="square" rtlCol="0">
            <a:spAutoFit/>
          </a:bodyPr>
          <a:lstStyle/>
          <a:p>
            <a:r>
              <a:rPr lang="en-US" sz="3600" u="sng" dirty="0"/>
              <a:t>About Software</a:t>
            </a:r>
          </a:p>
        </p:txBody>
      </p:sp>
    </p:spTree>
    <p:extLst>
      <p:ext uri="{BB962C8B-B14F-4D97-AF65-F5344CB8AC3E}">
        <p14:creationId xmlns:p14="http://schemas.microsoft.com/office/powerpoint/2010/main" val="330024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0A63F4F-4EBC-482D-A013-1BC9B7286CAC}"/>
              </a:ext>
            </a:extLst>
          </p:cNvPr>
          <p:cNvSpPr>
            <a:spLocks noGrp="1"/>
          </p:cNvSpPr>
          <p:nvPr>
            <p:ph type="title"/>
          </p:nvPr>
        </p:nvSpPr>
        <p:spPr>
          <a:xfrm>
            <a:off x="1261872" y="528507"/>
            <a:ext cx="9692640" cy="629176"/>
          </a:xfrm>
        </p:spPr>
        <p:txBody>
          <a:bodyPr>
            <a:normAutofit fontScale="90000"/>
          </a:bodyPr>
          <a:lstStyle/>
          <a:p>
            <a:r>
              <a:rPr lang="en-US" u="sng" dirty="0"/>
              <a:t> Arduino Code </a:t>
            </a:r>
            <a:br>
              <a:rPr lang="en-US" u="sng" dirty="0"/>
            </a:br>
            <a:endParaRPr lang="en-US" dirty="0"/>
          </a:p>
        </p:txBody>
      </p:sp>
      <p:sp>
        <p:nvSpPr>
          <p:cNvPr id="10" name="Content Placeholder 9">
            <a:extLst>
              <a:ext uri="{FF2B5EF4-FFF2-40B4-BE49-F238E27FC236}">
                <a16:creationId xmlns:a16="http://schemas.microsoft.com/office/drawing/2014/main" id="{7B8DD8B6-015B-4DED-B31C-5431530622C0}"/>
              </a:ext>
            </a:extLst>
          </p:cNvPr>
          <p:cNvSpPr>
            <a:spLocks noGrp="1"/>
          </p:cNvSpPr>
          <p:nvPr>
            <p:ph sz="half" idx="1"/>
          </p:nvPr>
        </p:nvSpPr>
        <p:spPr>
          <a:xfrm>
            <a:off x="1261872" y="843095"/>
            <a:ext cx="4480560" cy="5817764"/>
          </a:xfrm>
        </p:spPr>
        <p:txBody>
          <a:bodyPr>
            <a:noAutofit/>
          </a:bodyPr>
          <a:lstStyle/>
          <a:p>
            <a:pPr marL="0" lvl="0" indent="0" defTabSz="457200">
              <a:lnSpc>
                <a:spcPct val="100000"/>
              </a:lnSpc>
              <a:spcBef>
                <a:spcPts val="0"/>
              </a:spcBef>
              <a:spcAft>
                <a:spcPts val="0"/>
              </a:spcAft>
              <a:buClrTx/>
              <a:buSzTx/>
              <a:buNone/>
            </a:pPr>
            <a:r>
              <a:rPr lang="en-US" sz="1400" spc="0" dirty="0">
                <a:solidFill>
                  <a:srgbClr val="000000"/>
                </a:solidFill>
              </a:rPr>
              <a:t>#include &lt;</a:t>
            </a:r>
            <a:r>
              <a:rPr lang="en-US" sz="1400" spc="0" dirty="0" err="1">
                <a:solidFill>
                  <a:srgbClr val="000000"/>
                </a:solidFill>
              </a:rPr>
              <a:t>LiquidCrystal.h</a:t>
            </a:r>
            <a:r>
              <a:rPr lang="en-US" sz="1400" spc="0" dirty="0">
                <a:solidFill>
                  <a:srgbClr val="000000"/>
                </a:solidFill>
              </a:rPr>
              <a:t>&gt;</a:t>
            </a:r>
          </a:p>
          <a:p>
            <a:pPr marL="0" lvl="0" indent="0" defTabSz="457200">
              <a:lnSpc>
                <a:spcPct val="100000"/>
              </a:lnSpc>
              <a:spcBef>
                <a:spcPts val="0"/>
              </a:spcBef>
              <a:spcAft>
                <a:spcPts val="0"/>
              </a:spcAft>
              <a:buClrTx/>
              <a:buSzTx/>
              <a:buNone/>
            </a:pPr>
            <a:r>
              <a:rPr lang="en-US" sz="1400" spc="0" dirty="0">
                <a:solidFill>
                  <a:srgbClr val="000000"/>
                </a:solidFill>
              </a:rPr>
              <a:t>#include &lt;</a:t>
            </a:r>
            <a:r>
              <a:rPr lang="en-US" sz="1400" spc="0" dirty="0" err="1">
                <a:solidFill>
                  <a:srgbClr val="000000"/>
                </a:solidFill>
              </a:rPr>
              <a:t>SPI.h</a:t>
            </a:r>
            <a:r>
              <a:rPr lang="en-US" sz="1400" spc="0" dirty="0">
                <a:solidFill>
                  <a:srgbClr val="000000"/>
                </a:solidFill>
              </a:rPr>
              <a:t>&gt;</a:t>
            </a:r>
          </a:p>
          <a:p>
            <a:pPr marL="0" lvl="0" indent="0" defTabSz="457200">
              <a:lnSpc>
                <a:spcPct val="100000"/>
              </a:lnSpc>
              <a:spcBef>
                <a:spcPts val="0"/>
              </a:spcBef>
              <a:spcAft>
                <a:spcPts val="0"/>
              </a:spcAft>
              <a:buClrTx/>
              <a:buSzTx/>
              <a:buNone/>
            </a:pPr>
            <a:r>
              <a:rPr lang="en-US" sz="1400" spc="0" dirty="0">
                <a:solidFill>
                  <a:srgbClr val="000000"/>
                </a:solidFill>
              </a:rPr>
              <a:t>#include &lt;MFRC522.h&gt;</a:t>
            </a:r>
          </a:p>
          <a:p>
            <a:pPr marL="0" lvl="0" indent="0" defTabSz="457200">
              <a:lnSpc>
                <a:spcPct val="100000"/>
              </a:lnSpc>
              <a:spcBef>
                <a:spcPts val="0"/>
              </a:spcBef>
              <a:spcAft>
                <a:spcPts val="0"/>
              </a:spcAft>
              <a:buClrTx/>
              <a:buSzTx/>
              <a:buNone/>
            </a:pPr>
            <a:r>
              <a:rPr lang="en-US" sz="1400" spc="0" dirty="0">
                <a:solidFill>
                  <a:srgbClr val="000000"/>
                </a:solidFill>
              </a:rPr>
              <a:t> </a:t>
            </a:r>
          </a:p>
          <a:p>
            <a:pPr marL="0" lvl="0" indent="0" defTabSz="457200">
              <a:lnSpc>
                <a:spcPct val="100000"/>
              </a:lnSpc>
              <a:spcBef>
                <a:spcPts val="0"/>
              </a:spcBef>
              <a:spcAft>
                <a:spcPts val="0"/>
              </a:spcAft>
              <a:buClrTx/>
              <a:buSzTx/>
              <a:buNone/>
            </a:pPr>
            <a:r>
              <a:rPr lang="en-US" sz="1400" spc="0" dirty="0">
                <a:solidFill>
                  <a:srgbClr val="000000"/>
                </a:solidFill>
              </a:rPr>
              <a:t>#define SS_PIN 10</a:t>
            </a:r>
          </a:p>
          <a:p>
            <a:pPr marL="0" lvl="0" indent="0" defTabSz="457200">
              <a:lnSpc>
                <a:spcPct val="100000"/>
              </a:lnSpc>
              <a:spcBef>
                <a:spcPts val="0"/>
              </a:spcBef>
              <a:spcAft>
                <a:spcPts val="0"/>
              </a:spcAft>
              <a:buClrTx/>
              <a:buSzTx/>
              <a:buNone/>
            </a:pPr>
            <a:r>
              <a:rPr lang="en-US" sz="1400" spc="0" dirty="0">
                <a:solidFill>
                  <a:srgbClr val="000000"/>
                </a:solidFill>
              </a:rPr>
              <a:t>#define RST_PIN 9</a:t>
            </a:r>
          </a:p>
          <a:p>
            <a:pPr marL="0" lvl="0" indent="0" defTabSz="457200">
              <a:lnSpc>
                <a:spcPct val="100000"/>
              </a:lnSpc>
              <a:spcBef>
                <a:spcPts val="0"/>
              </a:spcBef>
              <a:spcAft>
                <a:spcPts val="0"/>
              </a:spcAft>
              <a:buClrTx/>
              <a:buSzTx/>
              <a:buNone/>
            </a:pPr>
            <a:r>
              <a:rPr lang="en-US" sz="1400" spc="0" dirty="0">
                <a:solidFill>
                  <a:srgbClr val="000000"/>
                </a:solidFill>
              </a:rPr>
              <a:t> </a:t>
            </a:r>
          </a:p>
          <a:p>
            <a:pPr marL="0" lvl="0" indent="0" defTabSz="457200">
              <a:lnSpc>
                <a:spcPct val="100000"/>
              </a:lnSpc>
              <a:spcBef>
                <a:spcPts val="0"/>
              </a:spcBef>
              <a:spcAft>
                <a:spcPts val="0"/>
              </a:spcAft>
              <a:buClrTx/>
              <a:buSzTx/>
              <a:buNone/>
            </a:pPr>
            <a:r>
              <a:rPr lang="en-US" sz="1400" spc="0" dirty="0">
                <a:solidFill>
                  <a:srgbClr val="000000"/>
                </a:solidFill>
              </a:rPr>
              <a:t>MFRC522 mfrc522(SS_PIN, RST_PIN);</a:t>
            </a:r>
          </a:p>
          <a:p>
            <a:pPr marL="0" lvl="0" indent="0" defTabSz="457200">
              <a:lnSpc>
                <a:spcPct val="100000"/>
              </a:lnSpc>
              <a:spcBef>
                <a:spcPts val="0"/>
              </a:spcBef>
              <a:spcAft>
                <a:spcPts val="0"/>
              </a:spcAft>
              <a:buClrTx/>
              <a:buSzTx/>
              <a:buNone/>
            </a:pPr>
            <a:r>
              <a:rPr lang="en-US" sz="1400" spc="0" dirty="0" err="1">
                <a:solidFill>
                  <a:srgbClr val="000000"/>
                </a:solidFill>
              </a:rPr>
              <a:t>LiquidCrystal</a:t>
            </a:r>
            <a:r>
              <a:rPr lang="en-US" sz="1400" spc="0" dirty="0">
                <a:solidFill>
                  <a:srgbClr val="000000"/>
                </a:solidFill>
              </a:rPr>
              <a:t> </a:t>
            </a:r>
            <a:r>
              <a:rPr lang="en-US" sz="1400" spc="0" dirty="0" err="1">
                <a:solidFill>
                  <a:srgbClr val="000000"/>
                </a:solidFill>
              </a:rPr>
              <a:t>lcd</a:t>
            </a:r>
            <a:r>
              <a:rPr lang="en-US" sz="1400" spc="0" dirty="0">
                <a:solidFill>
                  <a:srgbClr val="000000"/>
                </a:solidFill>
              </a:rPr>
              <a:t>(9, 7, 6, 4, 3, 2);</a:t>
            </a:r>
          </a:p>
          <a:p>
            <a:pPr marL="0" lvl="0" indent="0" defTabSz="457200">
              <a:lnSpc>
                <a:spcPct val="100000"/>
              </a:lnSpc>
              <a:spcBef>
                <a:spcPts val="0"/>
              </a:spcBef>
              <a:spcAft>
                <a:spcPts val="0"/>
              </a:spcAft>
              <a:buClrTx/>
              <a:buSzTx/>
              <a:buNone/>
            </a:pPr>
            <a:r>
              <a:rPr lang="en-US" sz="1400" spc="0" dirty="0">
                <a:solidFill>
                  <a:srgbClr val="000000"/>
                </a:solidFill>
              </a:rPr>
              <a:t>String </a:t>
            </a:r>
            <a:r>
              <a:rPr lang="en-US" sz="1400" spc="0" dirty="0" err="1">
                <a:solidFill>
                  <a:srgbClr val="000000"/>
                </a:solidFill>
              </a:rPr>
              <a:t>studentUIDArray</a:t>
            </a:r>
            <a:r>
              <a:rPr lang="en-US" sz="1400" spc="0" dirty="0">
                <a:solidFill>
                  <a:srgbClr val="000000"/>
                </a:solidFill>
              </a:rPr>
              <a:t>[]={"B1 3C CB 20","81 1B 00 1B"};</a:t>
            </a:r>
          </a:p>
          <a:p>
            <a:pPr marL="0" lvl="0" indent="0" defTabSz="457200">
              <a:lnSpc>
                <a:spcPct val="100000"/>
              </a:lnSpc>
              <a:spcBef>
                <a:spcPts val="0"/>
              </a:spcBef>
              <a:spcAft>
                <a:spcPts val="0"/>
              </a:spcAft>
              <a:buClrTx/>
              <a:buSzTx/>
              <a:buNone/>
            </a:pPr>
            <a:r>
              <a:rPr lang="en-US" sz="1400" spc="0" dirty="0">
                <a:solidFill>
                  <a:srgbClr val="000000"/>
                </a:solidFill>
              </a:rPr>
              <a:t>String </a:t>
            </a:r>
            <a:r>
              <a:rPr lang="en-US" sz="1400" spc="0" dirty="0" err="1">
                <a:solidFill>
                  <a:srgbClr val="000000"/>
                </a:solidFill>
              </a:rPr>
              <a:t>bookUIDArray</a:t>
            </a:r>
            <a:r>
              <a:rPr lang="en-US" sz="1400" spc="0" dirty="0">
                <a:solidFill>
                  <a:srgbClr val="000000"/>
                </a:solidFill>
              </a:rPr>
              <a:t>[]={"09 6E 99 6E","86 12 C3 F7"};</a:t>
            </a:r>
          </a:p>
          <a:p>
            <a:pPr marL="0" lvl="0" indent="0" defTabSz="457200">
              <a:lnSpc>
                <a:spcPct val="100000"/>
              </a:lnSpc>
              <a:spcBef>
                <a:spcPts val="0"/>
              </a:spcBef>
              <a:spcAft>
                <a:spcPts val="0"/>
              </a:spcAft>
              <a:buClrTx/>
              <a:buSzTx/>
              <a:buNone/>
            </a:pPr>
            <a:r>
              <a:rPr lang="en-US" sz="1400" spc="0" dirty="0">
                <a:solidFill>
                  <a:srgbClr val="000000"/>
                </a:solidFill>
              </a:rPr>
              <a:t>String </a:t>
            </a:r>
            <a:r>
              <a:rPr lang="en-US" sz="1400" spc="0" dirty="0" err="1">
                <a:solidFill>
                  <a:srgbClr val="000000"/>
                </a:solidFill>
              </a:rPr>
              <a:t>studentnameArray</a:t>
            </a:r>
            <a:r>
              <a:rPr lang="en-US" sz="1400" spc="0" dirty="0">
                <a:solidFill>
                  <a:srgbClr val="000000"/>
                </a:solidFill>
              </a:rPr>
              <a:t>[]={"</a:t>
            </a:r>
            <a:r>
              <a:rPr lang="en-US" sz="1400" spc="0" dirty="0" err="1">
                <a:solidFill>
                  <a:srgbClr val="000000"/>
                </a:solidFill>
              </a:rPr>
              <a:t>Aditya","Vedant</a:t>
            </a:r>
            <a:r>
              <a:rPr lang="en-US" sz="1400" spc="0" dirty="0">
                <a:solidFill>
                  <a:srgbClr val="000000"/>
                </a:solidFill>
              </a:rPr>
              <a:t>",};</a:t>
            </a:r>
          </a:p>
          <a:p>
            <a:pPr marL="0" lvl="0" indent="0" defTabSz="457200">
              <a:lnSpc>
                <a:spcPct val="100000"/>
              </a:lnSpc>
              <a:spcBef>
                <a:spcPts val="0"/>
              </a:spcBef>
              <a:spcAft>
                <a:spcPts val="0"/>
              </a:spcAft>
              <a:buClrTx/>
              <a:buSzTx/>
              <a:buNone/>
            </a:pPr>
            <a:r>
              <a:rPr lang="en-US" sz="1400" spc="0" dirty="0">
                <a:solidFill>
                  <a:srgbClr val="000000"/>
                </a:solidFill>
              </a:rPr>
              <a:t>String </a:t>
            </a:r>
            <a:r>
              <a:rPr lang="en-US" sz="1400" spc="0" dirty="0" err="1">
                <a:solidFill>
                  <a:srgbClr val="000000"/>
                </a:solidFill>
              </a:rPr>
              <a:t>booknameArray</a:t>
            </a:r>
            <a:r>
              <a:rPr lang="en-US" sz="1400" spc="0" dirty="0">
                <a:solidFill>
                  <a:srgbClr val="000000"/>
                </a:solidFill>
              </a:rPr>
              <a:t>[]={"PBL </a:t>
            </a:r>
            <a:r>
              <a:rPr lang="en-US" sz="1400" spc="0" dirty="0" err="1">
                <a:solidFill>
                  <a:srgbClr val="000000"/>
                </a:solidFill>
              </a:rPr>
              <a:t>Book","Encyclopedia</a:t>
            </a:r>
            <a:r>
              <a:rPr lang="en-US" sz="1400" spc="0" dirty="0">
                <a:solidFill>
                  <a:srgbClr val="000000"/>
                </a:solidFill>
              </a:rPr>
              <a:t>"};/*Names of books and students are to be loaded into above arrays</a:t>
            </a:r>
          </a:p>
          <a:p>
            <a:pPr marL="0" lvl="0" indent="0" defTabSz="457200">
              <a:lnSpc>
                <a:spcPct val="100000"/>
              </a:lnSpc>
              <a:spcBef>
                <a:spcPts val="0"/>
              </a:spcBef>
              <a:spcAft>
                <a:spcPts val="0"/>
              </a:spcAft>
              <a:buClrTx/>
              <a:buSzTx/>
              <a:buNone/>
            </a:pPr>
            <a:r>
              <a:rPr lang="en-US" sz="1400" spc="0" dirty="0">
                <a:solidFill>
                  <a:srgbClr val="000000"/>
                </a:solidFill>
              </a:rPr>
              <a:t>void setup() */</a:t>
            </a:r>
          </a:p>
          <a:p>
            <a:pPr marL="0" lvl="0" indent="0" defTabSz="457200">
              <a:lnSpc>
                <a:spcPct val="100000"/>
              </a:lnSpc>
              <a:spcBef>
                <a:spcPts val="0"/>
              </a:spcBef>
              <a:spcAft>
                <a:spcPts val="0"/>
              </a:spcAft>
              <a:buClrTx/>
              <a:buSzTx/>
              <a:buNone/>
            </a:pPr>
            <a:r>
              <a:rPr lang="en-US" sz="1400" spc="0" dirty="0">
                <a:solidFill>
                  <a:srgbClr val="000000"/>
                </a:solidFill>
              </a:rPr>
              <a:t>  {</a:t>
            </a:r>
          </a:p>
          <a:p>
            <a:pPr marL="0" lvl="0" indent="0" defTabSz="457200">
              <a:lnSpc>
                <a:spcPct val="100000"/>
              </a:lnSpc>
              <a:spcBef>
                <a:spcPts val="0"/>
              </a:spcBef>
              <a:spcAft>
                <a:spcPts val="0"/>
              </a:spcAft>
              <a:buClrTx/>
              <a:buSzTx/>
              <a:buNone/>
            </a:pPr>
            <a:r>
              <a:rPr lang="en-US" sz="1400" spc="0" dirty="0">
                <a:solidFill>
                  <a:srgbClr val="000000"/>
                </a:solidFill>
              </a:rPr>
              <a:t>  </a:t>
            </a:r>
            <a:r>
              <a:rPr lang="en-US" sz="1400" spc="0" dirty="0" err="1">
                <a:solidFill>
                  <a:srgbClr val="000000"/>
                </a:solidFill>
              </a:rPr>
              <a:t>Serial.begin</a:t>
            </a:r>
            <a:r>
              <a:rPr lang="en-US" sz="1400" spc="0" dirty="0">
                <a:solidFill>
                  <a:srgbClr val="000000"/>
                </a:solidFill>
              </a:rPr>
              <a:t>(9600);</a:t>
            </a:r>
          </a:p>
          <a:p>
            <a:pPr marL="0" lvl="0" indent="0" defTabSz="457200">
              <a:lnSpc>
                <a:spcPct val="100000"/>
              </a:lnSpc>
              <a:spcBef>
                <a:spcPts val="0"/>
              </a:spcBef>
              <a:spcAft>
                <a:spcPts val="0"/>
              </a:spcAft>
              <a:buClrTx/>
              <a:buSzTx/>
              <a:buNone/>
            </a:pPr>
            <a:r>
              <a:rPr lang="en-US" sz="1400" spc="0" dirty="0">
                <a:solidFill>
                  <a:srgbClr val="000000"/>
                </a:solidFill>
              </a:rPr>
              <a:t>  </a:t>
            </a:r>
            <a:r>
              <a:rPr lang="en-US" sz="1400" spc="0" dirty="0" err="1">
                <a:solidFill>
                  <a:srgbClr val="000000"/>
                </a:solidFill>
              </a:rPr>
              <a:t>Serial.print</a:t>
            </a:r>
            <a:r>
              <a:rPr lang="en-US" sz="1400" spc="0" dirty="0">
                <a:solidFill>
                  <a:srgbClr val="000000"/>
                </a:solidFill>
              </a:rPr>
              <a:t>("Student Name          Book Name");</a:t>
            </a:r>
          </a:p>
          <a:p>
            <a:pPr marL="0" lvl="0" indent="0" defTabSz="457200">
              <a:lnSpc>
                <a:spcPct val="100000"/>
              </a:lnSpc>
              <a:spcBef>
                <a:spcPts val="0"/>
              </a:spcBef>
              <a:spcAft>
                <a:spcPts val="0"/>
              </a:spcAft>
              <a:buClrTx/>
              <a:buSzTx/>
              <a:buNone/>
            </a:pPr>
            <a:r>
              <a:rPr lang="en-US" sz="1400" spc="0" dirty="0">
                <a:solidFill>
                  <a:srgbClr val="000000"/>
                </a:solidFill>
              </a:rPr>
              <a:t>  </a:t>
            </a:r>
            <a:r>
              <a:rPr lang="en-US" sz="1400" spc="0" dirty="0" err="1">
                <a:solidFill>
                  <a:srgbClr val="000000"/>
                </a:solidFill>
              </a:rPr>
              <a:t>Serial.println</a:t>
            </a:r>
            <a:r>
              <a:rPr lang="en-US" sz="1400" spc="0" dirty="0">
                <a:solidFill>
                  <a:srgbClr val="000000"/>
                </a:solidFill>
              </a:rPr>
              <a:t>();</a:t>
            </a:r>
          </a:p>
          <a:p>
            <a:pPr marL="0" lvl="0" indent="0" defTabSz="457200">
              <a:lnSpc>
                <a:spcPct val="100000"/>
              </a:lnSpc>
              <a:spcBef>
                <a:spcPts val="0"/>
              </a:spcBef>
              <a:spcAft>
                <a:spcPts val="0"/>
              </a:spcAft>
              <a:buClrTx/>
              <a:buSzTx/>
              <a:buNone/>
            </a:pPr>
            <a:r>
              <a:rPr lang="en-US" sz="1400" spc="0" dirty="0">
                <a:solidFill>
                  <a:srgbClr val="000000"/>
                </a:solidFill>
              </a:rPr>
              <a:t>  </a:t>
            </a:r>
            <a:r>
              <a:rPr lang="en-US" sz="1400" spc="0" dirty="0" err="1">
                <a:solidFill>
                  <a:srgbClr val="000000"/>
                </a:solidFill>
              </a:rPr>
              <a:t>SPI.begin</a:t>
            </a:r>
            <a:r>
              <a:rPr lang="en-US" sz="1400" spc="0" dirty="0">
                <a:solidFill>
                  <a:srgbClr val="000000"/>
                </a:solidFill>
              </a:rPr>
              <a:t>();</a:t>
            </a:r>
          </a:p>
          <a:p>
            <a:pPr marL="0" lvl="0" indent="0" defTabSz="457200">
              <a:lnSpc>
                <a:spcPct val="100000"/>
              </a:lnSpc>
              <a:spcBef>
                <a:spcPts val="0"/>
              </a:spcBef>
              <a:spcAft>
                <a:spcPts val="0"/>
              </a:spcAft>
              <a:buClrTx/>
              <a:buSzTx/>
              <a:buNone/>
            </a:pPr>
            <a:r>
              <a:rPr lang="en-US" sz="1400" spc="0" dirty="0">
                <a:solidFill>
                  <a:srgbClr val="000000"/>
                </a:solidFill>
              </a:rPr>
              <a:t>  mfrc522.PCD_Init();</a:t>
            </a:r>
          </a:p>
          <a:p>
            <a:pPr marL="0" lvl="0" indent="0" defTabSz="457200">
              <a:lnSpc>
                <a:spcPct val="100000"/>
              </a:lnSpc>
              <a:spcBef>
                <a:spcPts val="0"/>
              </a:spcBef>
              <a:spcAft>
                <a:spcPts val="0"/>
              </a:spcAft>
              <a:buClrTx/>
              <a:buSzTx/>
              <a:buNone/>
            </a:pPr>
            <a:r>
              <a:rPr lang="en-US" sz="1400" spc="0" dirty="0">
                <a:solidFill>
                  <a:srgbClr val="000000"/>
                </a:solidFill>
              </a:rPr>
              <a:t>  </a:t>
            </a:r>
            <a:r>
              <a:rPr lang="en-US" sz="1400" spc="0" dirty="0" err="1">
                <a:solidFill>
                  <a:srgbClr val="000000"/>
                </a:solidFill>
              </a:rPr>
              <a:t>lcd.begin</a:t>
            </a:r>
            <a:r>
              <a:rPr lang="en-US" sz="1400" spc="0" dirty="0">
                <a:solidFill>
                  <a:srgbClr val="000000"/>
                </a:solidFill>
              </a:rPr>
              <a:t>(16,2);         </a:t>
            </a:r>
          </a:p>
          <a:p>
            <a:pPr marL="0" lvl="0" indent="0" defTabSz="457200">
              <a:lnSpc>
                <a:spcPct val="100000"/>
              </a:lnSpc>
              <a:spcBef>
                <a:spcPts val="0"/>
              </a:spcBef>
              <a:spcAft>
                <a:spcPts val="0"/>
              </a:spcAft>
              <a:buClrTx/>
              <a:buSzTx/>
              <a:buNone/>
            </a:pPr>
            <a:r>
              <a:rPr lang="en-US" sz="1400" spc="0" dirty="0">
                <a:solidFill>
                  <a:srgbClr val="000000"/>
                </a:solidFill>
              </a:rPr>
              <a:t>  delay(2000);</a:t>
            </a:r>
          </a:p>
          <a:p>
            <a:pPr marL="0" lvl="0" indent="0" defTabSz="457200">
              <a:lnSpc>
                <a:spcPct val="100000"/>
              </a:lnSpc>
              <a:spcBef>
                <a:spcPts val="0"/>
              </a:spcBef>
              <a:spcAft>
                <a:spcPts val="0"/>
              </a:spcAft>
              <a:buClrTx/>
              <a:buSzTx/>
              <a:buNone/>
            </a:pPr>
            <a:r>
              <a:rPr lang="en-US" sz="1400" spc="0" dirty="0">
                <a:solidFill>
                  <a:srgbClr val="000000"/>
                </a:solidFill>
              </a:rPr>
              <a:t>  }</a:t>
            </a:r>
          </a:p>
          <a:p>
            <a:pPr marL="0" lvl="0" indent="0" defTabSz="457200">
              <a:lnSpc>
                <a:spcPct val="100000"/>
              </a:lnSpc>
              <a:spcBef>
                <a:spcPts val="0"/>
              </a:spcBef>
              <a:spcAft>
                <a:spcPts val="0"/>
              </a:spcAft>
              <a:buClrTx/>
              <a:buSzTx/>
              <a:buNone/>
            </a:pPr>
            <a:r>
              <a:rPr lang="en-US" sz="1400" spc="0" dirty="0">
                <a:solidFill>
                  <a:srgbClr val="000000"/>
                </a:solidFill>
              </a:rPr>
              <a:t> </a:t>
            </a:r>
          </a:p>
          <a:p>
            <a:endParaRPr lang="en-US" sz="1400" dirty="0"/>
          </a:p>
        </p:txBody>
      </p:sp>
      <p:sp>
        <p:nvSpPr>
          <p:cNvPr id="11" name="Content Placeholder 10">
            <a:extLst>
              <a:ext uri="{FF2B5EF4-FFF2-40B4-BE49-F238E27FC236}">
                <a16:creationId xmlns:a16="http://schemas.microsoft.com/office/drawing/2014/main" id="{AED8BFC6-89E5-4612-8C43-C4DBBA522778}"/>
              </a:ext>
            </a:extLst>
          </p:cNvPr>
          <p:cNvSpPr>
            <a:spLocks noGrp="1"/>
          </p:cNvSpPr>
          <p:nvPr>
            <p:ph sz="half" idx="2"/>
          </p:nvPr>
        </p:nvSpPr>
        <p:spPr>
          <a:xfrm>
            <a:off x="5983868" y="989901"/>
            <a:ext cx="4480560" cy="5276675"/>
          </a:xfrm>
        </p:spPr>
        <p:txBody>
          <a:bodyPr>
            <a:noAutofit/>
          </a:bodyPr>
          <a:lstStyle/>
          <a:p>
            <a:pPr marL="0" lvl="0" indent="0" defTabSz="457200">
              <a:lnSpc>
                <a:spcPct val="100000"/>
              </a:lnSpc>
              <a:spcBef>
                <a:spcPts val="0"/>
              </a:spcBef>
              <a:spcAft>
                <a:spcPts val="0"/>
              </a:spcAft>
              <a:buClrTx/>
              <a:buSzTx/>
              <a:buNone/>
            </a:pPr>
            <a:r>
              <a:rPr lang="en-US" sz="1400" spc="0" dirty="0">
                <a:solidFill>
                  <a:srgbClr val="000000"/>
                </a:solidFill>
              </a:rPr>
              <a:t>/*following block identifies UID of student*/</a:t>
            </a:r>
          </a:p>
          <a:p>
            <a:pPr marL="0" lvl="0" indent="0" defTabSz="457200">
              <a:lnSpc>
                <a:spcPct val="100000"/>
              </a:lnSpc>
              <a:spcBef>
                <a:spcPts val="0"/>
              </a:spcBef>
              <a:spcAft>
                <a:spcPts val="0"/>
              </a:spcAft>
              <a:buClrTx/>
              <a:buSzTx/>
              <a:buNone/>
            </a:pPr>
            <a:r>
              <a:rPr lang="en-US" sz="1400" spc="0" dirty="0">
                <a:solidFill>
                  <a:srgbClr val="000000"/>
                </a:solidFill>
              </a:rPr>
              <a:t>void loop() </a:t>
            </a:r>
          </a:p>
          <a:p>
            <a:pPr marL="0" lvl="0" indent="0" defTabSz="457200">
              <a:lnSpc>
                <a:spcPct val="100000"/>
              </a:lnSpc>
              <a:spcBef>
                <a:spcPts val="0"/>
              </a:spcBef>
              <a:spcAft>
                <a:spcPts val="0"/>
              </a:spcAft>
              <a:buClrTx/>
              <a:buSzTx/>
              <a:buNone/>
            </a:pPr>
            <a:r>
              <a:rPr lang="en-US" sz="1400" spc="0" dirty="0">
                <a:solidFill>
                  <a:srgbClr val="000000"/>
                </a:solidFill>
              </a:rPr>
              <a:t>{</a:t>
            </a:r>
          </a:p>
          <a:p>
            <a:pPr marL="0" lvl="0" indent="0" defTabSz="457200">
              <a:lnSpc>
                <a:spcPct val="100000"/>
              </a:lnSpc>
              <a:spcBef>
                <a:spcPts val="0"/>
              </a:spcBef>
              <a:spcAft>
                <a:spcPts val="0"/>
              </a:spcAft>
              <a:buClrTx/>
              <a:buSzTx/>
              <a:buNone/>
            </a:pPr>
            <a:r>
              <a:rPr lang="en-US" sz="1400" spc="0" dirty="0" err="1">
                <a:solidFill>
                  <a:srgbClr val="000000"/>
                </a:solidFill>
              </a:rPr>
              <a:t>lcd.print</a:t>
            </a:r>
            <a:r>
              <a:rPr lang="en-US" sz="1400" spc="0" dirty="0">
                <a:solidFill>
                  <a:srgbClr val="000000"/>
                </a:solidFill>
              </a:rPr>
              <a:t>("Show </a:t>
            </a:r>
            <a:r>
              <a:rPr lang="en-US" sz="1400" spc="0" dirty="0" err="1">
                <a:solidFill>
                  <a:srgbClr val="000000"/>
                </a:solidFill>
              </a:rPr>
              <a:t>StudentCard</a:t>
            </a:r>
            <a:r>
              <a:rPr lang="en-US" sz="1400" spc="0" dirty="0">
                <a:solidFill>
                  <a:srgbClr val="000000"/>
                </a:solidFill>
              </a:rPr>
              <a:t>");</a:t>
            </a:r>
          </a:p>
          <a:p>
            <a:pPr marL="0" lvl="0" indent="0" defTabSz="457200">
              <a:lnSpc>
                <a:spcPct val="100000"/>
              </a:lnSpc>
              <a:spcBef>
                <a:spcPts val="0"/>
              </a:spcBef>
              <a:spcAft>
                <a:spcPts val="0"/>
              </a:spcAft>
              <a:buClrTx/>
              <a:buSzTx/>
              <a:buNone/>
            </a:pPr>
            <a:r>
              <a:rPr lang="en-US" sz="1400" spc="0" dirty="0">
                <a:solidFill>
                  <a:srgbClr val="000000"/>
                </a:solidFill>
              </a:rPr>
              <a:t>delay(1000);</a:t>
            </a:r>
          </a:p>
          <a:p>
            <a:pPr marL="0" lvl="0" indent="0" defTabSz="457200">
              <a:lnSpc>
                <a:spcPct val="100000"/>
              </a:lnSpc>
              <a:spcBef>
                <a:spcPts val="0"/>
              </a:spcBef>
              <a:spcAft>
                <a:spcPts val="0"/>
              </a:spcAft>
              <a:buClrTx/>
              <a:buSzTx/>
              <a:buNone/>
            </a:pPr>
            <a:r>
              <a:rPr lang="en-US" sz="1400" spc="0" dirty="0" err="1">
                <a:solidFill>
                  <a:srgbClr val="000000"/>
                </a:solidFill>
              </a:rPr>
              <a:t>lcd.clear</a:t>
            </a:r>
            <a:r>
              <a:rPr lang="en-US" sz="1400" spc="0" dirty="0">
                <a:solidFill>
                  <a:srgbClr val="000000"/>
                </a:solidFill>
              </a:rPr>
              <a:t>();</a:t>
            </a:r>
          </a:p>
          <a:p>
            <a:pPr marL="0" lvl="0" indent="0" defTabSz="457200">
              <a:lnSpc>
                <a:spcPct val="100000"/>
              </a:lnSpc>
              <a:spcBef>
                <a:spcPts val="0"/>
              </a:spcBef>
              <a:spcAft>
                <a:spcPts val="0"/>
              </a:spcAft>
              <a:buClrTx/>
              <a:buSzTx/>
              <a:buNone/>
            </a:pPr>
            <a:r>
              <a:rPr lang="en-US" sz="1400" spc="0" dirty="0">
                <a:solidFill>
                  <a:srgbClr val="000000"/>
                </a:solidFill>
              </a:rPr>
              <a:t>delay(400);</a:t>
            </a:r>
          </a:p>
          <a:p>
            <a:pPr marL="0" lvl="0" indent="0" defTabSz="457200">
              <a:lnSpc>
                <a:spcPct val="100000"/>
              </a:lnSpc>
              <a:spcBef>
                <a:spcPts val="0"/>
              </a:spcBef>
              <a:spcAft>
                <a:spcPts val="0"/>
              </a:spcAft>
              <a:buClrTx/>
              <a:buSzTx/>
              <a:buNone/>
            </a:pPr>
            <a:r>
              <a:rPr lang="en-US" sz="1400" spc="0" dirty="0">
                <a:solidFill>
                  <a:srgbClr val="000000"/>
                </a:solidFill>
              </a:rPr>
              <a:t>String t;</a:t>
            </a:r>
          </a:p>
          <a:p>
            <a:pPr marL="0" lvl="0" indent="0" defTabSz="457200">
              <a:lnSpc>
                <a:spcPct val="100000"/>
              </a:lnSpc>
              <a:spcBef>
                <a:spcPts val="0"/>
              </a:spcBef>
              <a:spcAft>
                <a:spcPts val="0"/>
              </a:spcAft>
              <a:buClrTx/>
              <a:buSzTx/>
              <a:buNone/>
            </a:pPr>
            <a:r>
              <a:rPr lang="en-US" sz="1400" spc="0" dirty="0">
                <a:solidFill>
                  <a:srgbClr val="000000"/>
                </a:solidFill>
              </a:rPr>
              <a:t>String s;</a:t>
            </a:r>
          </a:p>
          <a:p>
            <a:pPr marL="0" lvl="0" indent="0" defTabSz="457200">
              <a:lnSpc>
                <a:spcPct val="100000"/>
              </a:lnSpc>
              <a:spcBef>
                <a:spcPts val="0"/>
              </a:spcBef>
              <a:spcAft>
                <a:spcPts val="0"/>
              </a:spcAft>
              <a:buClrTx/>
              <a:buSzTx/>
              <a:buNone/>
            </a:pPr>
            <a:r>
              <a:rPr lang="en-US" sz="1400" spc="0" dirty="0">
                <a:solidFill>
                  <a:srgbClr val="000000"/>
                </a:solidFill>
              </a:rPr>
              <a:t>String q;</a:t>
            </a:r>
          </a:p>
          <a:p>
            <a:pPr marL="0" lvl="0" indent="0" defTabSz="457200">
              <a:lnSpc>
                <a:spcPct val="100000"/>
              </a:lnSpc>
              <a:spcBef>
                <a:spcPts val="0"/>
              </a:spcBef>
              <a:spcAft>
                <a:spcPts val="0"/>
              </a:spcAft>
              <a:buClrTx/>
              <a:buSzTx/>
              <a:buNone/>
            </a:pPr>
            <a:r>
              <a:rPr lang="en-US" sz="1400" spc="0" dirty="0" err="1">
                <a:solidFill>
                  <a:srgbClr val="000000"/>
                </a:solidFill>
              </a:rPr>
              <a:t>int</a:t>
            </a:r>
            <a:r>
              <a:rPr lang="en-US" sz="1400" spc="0" dirty="0">
                <a:solidFill>
                  <a:srgbClr val="000000"/>
                </a:solidFill>
              </a:rPr>
              <a:t> f[]={};</a:t>
            </a:r>
          </a:p>
          <a:p>
            <a:pPr marL="0" lvl="0" indent="0" defTabSz="457200">
              <a:lnSpc>
                <a:spcPct val="100000"/>
              </a:lnSpc>
              <a:spcBef>
                <a:spcPts val="0"/>
              </a:spcBef>
              <a:spcAft>
                <a:spcPts val="0"/>
              </a:spcAft>
              <a:buClrTx/>
              <a:buSzTx/>
              <a:buNone/>
            </a:pPr>
            <a:r>
              <a:rPr lang="en-US" sz="1400" spc="0" dirty="0">
                <a:solidFill>
                  <a:srgbClr val="000000"/>
                </a:solidFill>
              </a:rPr>
              <a:t>if ( ! mfrc522.PICC_IsNewCardPresent()) </a:t>
            </a:r>
          </a:p>
          <a:p>
            <a:pPr marL="0" lvl="0" indent="0" defTabSz="457200">
              <a:lnSpc>
                <a:spcPct val="100000"/>
              </a:lnSpc>
              <a:spcBef>
                <a:spcPts val="0"/>
              </a:spcBef>
              <a:spcAft>
                <a:spcPts val="0"/>
              </a:spcAft>
              <a:buClrTx/>
              <a:buSzTx/>
              <a:buNone/>
            </a:pPr>
            <a:r>
              <a:rPr lang="en-US" sz="1400" spc="0" dirty="0">
                <a:solidFill>
                  <a:srgbClr val="000000"/>
                </a:solidFill>
              </a:rPr>
              <a:t>  {return;}</a:t>
            </a:r>
          </a:p>
          <a:p>
            <a:pPr marL="0" lvl="0" indent="0" defTabSz="457200">
              <a:lnSpc>
                <a:spcPct val="100000"/>
              </a:lnSpc>
              <a:spcBef>
                <a:spcPts val="0"/>
              </a:spcBef>
              <a:spcAft>
                <a:spcPts val="0"/>
              </a:spcAft>
              <a:buClrTx/>
              <a:buSzTx/>
              <a:buNone/>
            </a:pPr>
            <a:r>
              <a:rPr lang="en-US" sz="1400" spc="0" dirty="0">
                <a:solidFill>
                  <a:srgbClr val="000000"/>
                </a:solidFill>
              </a:rPr>
              <a:t>if ( ! mfrc522.PICC_ReadCardSerial()) </a:t>
            </a:r>
          </a:p>
          <a:p>
            <a:pPr marL="0" lvl="0" indent="0" defTabSz="457200">
              <a:lnSpc>
                <a:spcPct val="100000"/>
              </a:lnSpc>
              <a:spcBef>
                <a:spcPts val="0"/>
              </a:spcBef>
              <a:spcAft>
                <a:spcPts val="0"/>
              </a:spcAft>
              <a:buClrTx/>
              <a:buSzTx/>
              <a:buNone/>
            </a:pPr>
            <a:r>
              <a:rPr lang="en-US" sz="1400" spc="0" dirty="0">
                <a:solidFill>
                  <a:srgbClr val="000000"/>
                </a:solidFill>
              </a:rPr>
              <a:t>  {return;}</a:t>
            </a:r>
          </a:p>
          <a:p>
            <a:pPr marL="0" lvl="0" indent="0" defTabSz="457200">
              <a:lnSpc>
                <a:spcPct val="100000"/>
              </a:lnSpc>
              <a:spcBef>
                <a:spcPts val="0"/>
              </a:spcBef>
              <a:spcAft>
                <a:spcPts val="0"/>
              </a:spcAft>
              <a:buClrTx/>
              <a:buSzTx/>
              <a:buNone/>
            </a:pPr>
            <a:r>
              <a:rPr lang="en-US" sz="1400" spc="0" dirty="0">
                <a:solidFill>
                  <a:srgbClr val="000000"/>
                </a:solidFill>
              </a:rPr>
              <a:t>String content="";</a:t>
            </a:r>
          </a:p>
          <a:p>
            <a:pPr marL="0" lvl="0" indent="0" defTabSz="457200">
              <a:lnSpc>
                <a:spcPct val="100000"/>
              </a:lnSpc>
              <a:spcBef>
                <a:spcPts val="0"/>
              </a:spcBef>
              <a:spcAft>
                <a:spcPts val="0"/>
              </a:spcAft>
              <a:buClrTx/>
              <a:buSzTx/>
              <a:buNone/>
            </a:pPr>
            <a:r>
              <a:rPr lang="en-US" sz="1400" spc="0" dirty="0">
                <a:solidFill>
                  <a:srgbClr val="000000"/>
                </a:solidFill>
              </a:rPr>
              <a:t>byte letter;</a:t>
            </a:r>
          </a:p>
          <a:p>
            <a:pPr marL="0" lvl="0" indent="0" defTabSz="457200">
              <a:lnSpc>
                <a:spcPct val="100000"/>
              </a:lnSpc>
              <a:spcBef>
                <a:spcPts val="0"/>
              </a:spcBef>
              <a:spcAft>
                <a:spcPts val="0"/>
              </a:spcAft>
              <a:buClrTx/>
              <a:buSzTx/>
              <a:buNone/>
            </a:pPr>
            <a:r>
              <a:rPr lang="en-US" sz="1400" spc="0" dirty="0">
                <a:solidFill>
                  <a:srgbClr val="000000"/>
                </a:solidFill>
              </a:rPr>
              <a:t>for (byte </a:t>
            </a:r>
            <a:r>
              <a:rPr lang="en-US" sz="1400" spc="0" dirty="0" err="1">
                <a:solidFill>
                  <a:srgbClr val="000000"/>
                </a:solidFill>
              </a:rPr>
              <a:t>i</a:t>
            </a:r>
            <a:r>
              <a:rPr lang="en-US" sz="1400" spc="0" dirty="0">
                <a:solidFill>
                  <a:srgbClr val="000000"/>
                </a:solidFill>
              </a:rPr>
              <a:t> = 0; </a:t>
            </a:r>
            <a:r>
              <a:rPr lang="en-US" sz="1400" spc="0" dirty="0" err="1">
                <a:solidFill>
                  <a:srgbClr val="000000"/>
                </a:solidFill>
              </a:rPr>
              <a:t>i</a:t>
            </a:r>
            <a:r>
              <a:rPr lang="en-US" sz="1400" spc="0" dirty="0">
                <a:solidFill>
                  <a:srgbClr val="000000"/>
                </a:solidFill>
              </a:rPr>
              <a:t> &lt; mfrc522.uid.size; </a:t>
            </a:r>
            <a:r>
              <a:rPr lang="en-US" sz="1400" spc="0" dirty="0" err="1">
                <a:solidFill>
                  <a:srgbClr val="000000"/>
                </a:solidFill>
              </a:rPr>
              <a:t>i</a:t>
            </a:r>
            <a:r>
              <a:rPr lang="en-US" sz="1400" spc="0" dirty="0">
                <a:solidFill>
                  <a:srgbClr val="000000"/>
                </a:solidFill>
              </a:rPr>
              <a:t>++) </a:t>
            </a:r>
          </a:p>
          <a:p>
            <a:pPr marL="0" lvl="0" indent="0" defTabSz="457200">
              <a:lnSpc>
                <a:spcPct val="100000"/>
              </a:lnSpc>
              <a:spcBef>
                <a:spcPts val="0"/>
              </a:spcBef>
              <a:spcAft>
                <a:spcPts val="0"/>
              </a:spcAft>
              <a:buClrTx/>
              <a:buSzTx/>
              <a:buNone/>
            </a:pPr>
            <a:r>
              <a:rPr lang="en-US" sz="1400" spc="0" dirty="0">
                <a:solidFill>
                  <a:srgbClr val="000000"/>
                </a:solidFill>
              </a:rPr>
              <a:t>    {</a:t>
            </a:r>
            <a:r>
              <a:rPr lang="en-US" sz="1400" spc="0" dirty="0" err="1">
                <a:solidFill>
                  <a:srgbClr val="000000"/>
                </a:solidFill>
              </a:rPr>
              <a:t>content.concat</a:t>
            </a:r>
            <a:r>
              <a:rPr lang="en-US" sz="1400" spc="0" dirty="0">
                <a:solidFill>
                  <a:srgbClr val="000000"/>
                </a:solidFill>
              </a:rPr>
              <a:t>(String(mfrc522.uid.uidByte[</a:t>
            </a:r>
            <a:r>
              <a:rPr lang="en-US" sz="1400" spc="0" dirty="0" err="1">
                <a:solidFill>
                  <a:srgbClr val="000000"/>
                </a:solidFill>
              </a:rPr>
              <a:t>i</a:t>
            </a:r>
            <a:r>
              <a:rPr lang="en-US" sz="1400" spc="0" dirty="0">
                <a:solidFill>
                  <a:srgbClr val="000000"/>
                </a:solidFill>
              </a:rPr>
              <a:t>] &lt; 0x10 ? " 0" : " "));</a:t>
            </a:r>
          </a:p>
          <a:p>
            <a:pPr marL="0" lvl="0" indent="0" defTabSz="457200">
              <a:lnSpc>
                <a:spcPct val="100000"/>
              </a:lnSpc>
              <a:spcBef>
                <a:spcPts val="0"/>
              </a:spcBef>
              <a:spcAft>
                <a:spcPts val="0"/>
              </a:spcAft>
              <a:buClrTx/>
              <a:buSzTx/>
              <a:buNone/>
            </a:pPr>
            <a:r>
              <a:rPr lang="en-US" sz="1400" spc="0" dirty="0">
                <a:solidFill>
                  <a:srgbClr val="000000"/>
                </a:solidFill>
              </a:rPr>
              <a:t>     </a:t>
            </a:r>
            <a:r>
              <a:rPr lang="en-US" sz="1400" spc="0" dirty="0" err="1">
                <a:solidFill>
                  <a:srgbClr val="000000"/>
                </a:solidFill>
              </a:rPr>
              <a:t>content.concat</a:t>
            </a:r>
            <a:r>
              <a:rPr lang="en-US" sz="1400" spc="0" dirty="0">
                <a:solidFill>
                  <a:srgbClr val="000000"/>
                </a:solidFill>
              </a:rPr>
              <a:t>(String(mfrc522.uid.uidByte[</a:t>
            </a:r>
            <a:r>
              <a:rPr lang="en-US" sz="1400" spc="0" dirty="0" err="1">
                <a:solidFill>
                  <a:srgbClr val="000000"/>
                </a:solidFill>
              </a:rPr>
              <a:t>i</a:t>
            </a:r>
            <a:r>
              <a:rPr lang="en-US" sz="1400" spc="0" dirty="0">
                <a:solidFill>
                  <a:srgbClr val="000000"/>
                </a:solidFill>
              </a:rPr>
              <a:t>], HEX));}</a:t>
            </a:r>
          </a:p>
          <a:p>
            <a:pPr marL="0" lvl="0" indent="0" defTabSz="457200">
              <a:lnSpc>
                <a:spcPct val="100000"/>
              </a:lnSpc>
              <a:spcBef>
                <a:spcPts val="0"/>
              </a:spcBef>
              <a:spcAft>
                <a:spcPts val="0"/>
              </a:spcAft>
              <a:buClrTx/>
              <a:buSzTx/>
              <a:buNone/>
            </a:pPr>
            <a:r>
              <a:rPr lang="en-US" sz="1400" spc="0" dirty="0" err="1">
                <a:solidFill>
                  <a:srgbClr val="000000"/>
                </a:solidFill>
              </a:rPr>
              <a:t>content.toUpperCase</a:t>
            </a:r>
            <a:r>
              <a:rPr lang="en-US" sz="1400" spc="0" dirty="0">
                <a:solidFill>
                  <a:srgbClr val="000000"/>
                </a:solidFill>
              </a:rPr>
              <a:t>();</a:t>
            </a:r>
          </a:p>
          <a:p>
            <a:endParaRPr lang="en-US" sz="1400" dirty="0"/>
          </a:p>
        </p:txBody>
      </p:sp>
    </p:spTree>
    <p:extLst>
      <p:ext uri="{BB962C8B-B14F-4D97-AF65-F5344CB8AC3E}">
        <p14:creationId xmlns:p14="http://schemas.microsoft.com/office/powerpoint/2010/main" val="412921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C61B3BE-AE59-4B81-B1BF-CC35AA5A4C11}"/>
              </a:ext>
            </a:extLst>
          </p:cNvPr>
          <p:cNvSpPr>
            <a:spLocks noGrp="1"/>
          </p:cNvSpPr>
          <p:nvPr>
            <p:ph sz="half" idx="1"/>
          </p:nvPr>
        </p:nvSpPr>
        <p:spPr>
          <a:xfrm>
            <a:off x="1000615" y="522514"/>
            <a:ext cx="4480560" cy="6079622"/>
          </a:xfrm>
        </p:spPr>
        <p:txBody>
          <a:bodyPr>
            <a:noAutofit/>
          </a:bodyPr>
          <a:lstStyle/>
          <a:p>
            <a:pPr marL="0" indent="0">
              <a:buNone/>
            </a:pPr>
            <a:r>
              <a:rPr lang="en-US" sz="1400" spc="-50" dirty="0">
                <a:solidFill>
                  <a:srgbClr val="000000"/>
                </a:solidFill>
                <a:ea typeface="+mj-ea"/>
                <a:cs typeface="+mj-cs"/>
              </a:rPr>
              <a:t>/*following block </a:t>
            </a:r>
            <a:r>
              <a:rPr lang="en-US" sz="1400" spc="-50" dirty="0" err="1">
                <a:solidFill>
                  <a:srgbClr val="000000"/>
                </a:solidFill>
                <a:ea typeface="+mj-ea"/>
                <a:cs typeface="+mj-cs"/>
              </a:rPr>
              <a:t>varifies</a:t>
            </a:r>
            <a:r>
              <a:rPr lang="en-US" sz="1400" spc="-50" dirty="0">
                <a:solidFill>
                  <a:srgbClr val="000000"/>
                </a:solidFill>
                <a:ea typeface="+mj-ea"/>
                <a:cs typeface="+mj-cs"/>
              </a:rPr>
              <a:t> id of student and then shows output*/                                                                            for(</a:t>
            </a:r>
            <a:r>
              <a:rPr lang="en-US" sz="1400" spc="-50" dirty="0" err="1">
                <a:solidFill>
                  <a:srgbClr val="000000"/>
                </a:solidFill>
                <a:ea typeface="+mj-ea"/>
                <a:cs typeface="+mj-cs"/>
              </a:rPr>
              <a:t>int</a:t>
            </a:r>
            <a:r>
              <a:rPr lang="en-US" sz="1400" spc="-50" dirty="0">
                <a:solidFill>
                  <a:srgbClr val="000000"/>
                </a:solidFill>
                <a:ea typeface="+mj-ea"/>
                <a:cs typeface="+mj-cs"/>
              </a:rPr>
              <a:t> k=0;k&lt;2;k++)</a:t>
            </a:r>
            <a:br>
              <a:rPr lang="en-US" sz="1400" spc="-50" dirty="0">
                <a:solidFill>
                  <a:srgbClr val="000000"/>
                </a:solidFill>
                <a:ea typeface="+mj-ea"/>
                <a:cs typeface="+mj-cs"/>
              </a:rPr>
            </a:br>
            <a:r>
              <a:rPr lang="en-US" sz="1400" spc="-50" dirty="0">
                <a:solidFill>
                  <a:srgbClr val="000000"/>
                </a:solidFill>
                <a:ea typeface="+mj-ea"/>
                <a:cs typeface="+mj-cs"/>
              </a:rPr>
              <a:t>   {if (</a:t>
            </a:r>
            <a:r>
              <a:rPr lang="en-US" sz="1400" spc="-50" dirty="0" err="1">
                <a:solidFill>
                  <a:srgbClr val="000000"/>
                </a:solidFill>
                <a:ea typeface="+mj-ea"/>
                <a:cs typeface="+mj-cs"/>
              </a:rPr>
              <a:t>studentUIDArray</a:t>
            </a:r>
            <a:r>
              <a:rPr lang="en-US" sz="1400" spc="-50" dirty="0">
                <a:solidFill>
                  <a:srgbClr val="000000"/>
                </a:solidFill>
                <a:ea typeface="+mj-ea"/>
                <a:cs typeface="+mj-cs"/>
              </a:rPr>
              <a:t>[k]==</a:t>
            </a:r>
            <a:r>
              <a:rPr lang="en-US" sz="1400" spc="-50" dirty="0" err="1">
                <a:solidFill>
                  <a:srgbClr val="000000"/>
                </a:solidFill>
                <a:ea typeface="+mj-ea"/>
                <a:cs typeface="+mj-cs"/>
              </a:rPr>
              <a:t>content.substring</a:t>
            </a:r>
            <a:r>
              <a:rPr lang="en-US" sz="1400" spc="-50" dirty="0">
                <a:solidFill>
                  <a:srgbClr val="000000"/>
                </a:solidFill>
                <a:ea typeface="+mj-ea"/>
                <a:cs typeface="+mj-cs"/>
              </a:rPr>
              <a:t>(1))</a:t>
            </a:r>
            <a:br>
              <a:rPr lang="en-US" sz="1400" spc="-50" dirty="0">
                <a:solidFill>
                  <a:srgbClr val="000000"/>
                </a:solidFill>
                <a:ea typeface="+mj-ea"/>
                <a:cs typeface="+mj-cs"/>
              </a:rPr>
            </a:br>
            <a:r>
              <a:rPr lang="en-US" sz="1400" spc="-50" dirty="0">
                <a:solidFill>
                  <a:srgbClr val="000000"/>
                </a:solidFill>
                <a:ea typeface="+mj-ea"/>
                <a:cs typeface="+mj-cs"/>
              </a:rPr>
              <a:t>    {</a:t>
            </a:r>
            <a:r>
              <a:rPr lang="en-US" sz="1400" spc="-50" dirty="0" err="1">
                <a:solidFill>
                  <a:srgbClr val="000000"/>
                </a:solidFill>
                <a:ea typeface="+mj-ea"/>
                <a:cs typeface="+mj-cs"/>
              </a:rPr>
              <a:t>lcd.setCursor</a:t>
            </a:r>
            <a:r>
              <a:rPr lang="en-US" sz="1400" spc="-50" dirty="0">
                <a:solidFill>
                  <a:srgbClr val="000000"/>
                </a:solidFill>
                <a:ea typeface="+mj-ea"/>
                <a:cs typeface="+mj-cs"/>
              </a:rPr>
              <a:t>(0,0);</a:t>
            </a:r>
            <a:br>
              <a:rPr lang="en-US" sz="1400" spc="-50" dirty="0">
                <a:solidFill>
                  <a:srgbClr val="000000"/>
                </a:solidFill>
                <a:ea typeface="+mj-ea"/>
                <a:cs typeface="+mj-cs"/>
              </a:rPr>
            </a:br>
            <a:r>
              <a:rPr lang="en-US" sz="1400" spc="-50" dirty="0">
                <a:solidFill>
                  <a:srgbClr val="000000"/>
                </a:solidFill>
                <a:ea typeface="+mj-ea"/>
                <a:cs typeface="+mj-cs"/>
              </a:rPr>
              <a:t>    </a:t>
            </a:r>
            <a:r>
              <a:rPr lang="en-US" sz="1400" spc="-50" dirty="0" err="1">
                <a:solidFill>
                  <a:srgbClr val="000000"/>
                </a:solidFill>
                <a:ea typeface="+mj-ea"/>
                <a:cs typeface="+mj-cs"/>
              </a:rPr>
              <a:t>lcd.print</a:t>
            </a:r>
            <a:r>
              <a:rPr lang="en-US" sz="1400" spc="-50" dirty="0">
                <a:solidFill>
                  <a:srgbClr val="000000"/>
                </a:solidFill>
                <a:ea typeface="+mj-ea"/>
                <a:cs typeface="+mj-cs"/>
              </a:rPr>
              <a:t>("</a:t>
            </a:r>
            <a:r>
              <a:rPr lang="en-US" sz="1400" spc="-50" dirty="0" err="1">
                <a:solidFill>
                  <a:srgbClr val="000000"/>
                </a:solidFill>
                <a:ea typeface="+mj-ea"/>
                <a:cs typeface="+mj-cs"/>
              </a:rPr>
              <a:t>Varified</a:t>
            </a:r>
            <a:r>
              <a:rPr lang="en-US" sz="1400" spc="-50" dirty="0">
                <a:solidFill>
                  <a:srgbClr val="000000"/>
                </a:solidFill>
                <a:ea typeface="+mj-ea"/>
                <a:cs typeface="+mj-cs"/>
              </a:rPr>
              <a:t> Student");</a:t>
            </a:r>
            <a:br>
              <a:rPr lang="en-US" sz="1400" spc="-50" dirty="0">
                <a:solidFill>
                  <a:srgbClr val="000000"/>
                </a:solidFill>
                <a:ea typeface="+mj-ea"/>
                <a:cs typeface="+mj-cs"/>
              </a:rPr>
            </a:br>
            <a:r>
              <a:rPr lang="en-US" sz="1400" spc="-50" dirty="0">
                <a:solidFill>
                  <a:srgbClr val="000000"/>
                </a:solidFill>
                <a:ea typeface="+mj-ea"/>
                <a:cs typeface="+mj-cs"/>
              </a:rPr>
              <a:t>    t=</a:t>
            </a:r>
            <a:r>
              <a:rPr lang="en-US" sz="1400" spc="-50" dirty="0" err="1">
                <a:solidFill>
                  <a:srgbClr val="000000"/>
                </a:solidFill>
                <a:ea typeface="+mj-ea"/>
                <a:cs typeface="+mj-cs"/>
              </a:rPr>
              <a:t>studentnameArray</a:t>
            </a:r>
            <a:r>
              <a:rPr lang="en-US" sz="1400" spc="-50" dirty="0">
                <a:solidFill>
                  <a:srgbClr val="000000"/>
                </a:solidFill>
                <a:ea typeface="+mj-ea"/>
                <a:cs typeface="+mj-cs"/>
              </a:rPr>
              <a:t>[k];</a:t>
            </a:r>
            <a:br>
              <a:rPr lang="en-US" sz="1400" spc="-50" dirty="0">
                <a:solidFill>
                  <a:srgbClr val="000000"/>
                </a:solidFill>
                <a:ea typeface="+mj-ea"/>
                <a:cs typeface="+mj-cs"/>
              </a:rPr>
            </a:br>
            <a:r>
              <a:rPr lang="en-US" sz="1400" spc="-50" dirty="0">
                <a:solidFill>
                  <a:srgbClr val="000000"/>
                </a:solidFill>
                <a:ea typeface="+mj-ea"/>
                <a:cs typeface="+mj-cs"/>
              </a:rPr>
              <a:t>    delay(3000);</a:t>
            </a:r>
            <a:br>
              <a:rPr lang="en-US" sz="1400" spc="-50" dirty="0">
                <a:solidFill>
                  <a:srgbClr val="000000"/>
                </a:solidFill>
                <a:ea typeface="+mj-ea"/>
                <a:cs typeface="+mj-cs"/>
              </a:rPr>
            </a:br>
            <a:r>
              <a:rPr lang="en-US" sz="1400" spc="-50" dirty="0">
                <a:solidFill>
                  <a:srgbClr val="000000"/>
                </a:solidFill>
                <a:ea typeface="+mj-ea"/>
                <a:cs typeface="+mj-cs"/>
              </a:rPr>
              <a:t>    break;}</a:t>
            </a:r>
            <a:br>
              <a:rPr lang="en-US" sz="1400" spc="-50" dirty="0">
                <a:solidFill>
                  <a:srgbClr val="000000"/>
                </a:solidFill>
                <a:ea typeface="+mj-ea"/>
                <a:cs typeface="+mj-cs"/>
              </a:rPr>
            </a:br>
            <a:r>
              <a:rPr lang="en-US" sz="1400" spc="-50" dirty="0">
                <a:solidFill>
                  <a:srgbClr val="000000"/>
                </a:solidFill>
                <a:ea typeface="+mj-ea"/>
                <a:cs typeface="+mj-cs"/>
              </a:rPr>
              <a:t>   else</a:t>
            </a:r>
            <a:br>
              <a:rPr lang="en-US" sz="1400" spc="-50" dirty="0">
                <a:solidFill>
                  <a:srgbClr val="000000"/>
                </a:solidFill>
                <a:ea typeface="+mj-ea"/>
                <a:cs typeface="+mj-cs"/>
              </a:rPr>
            </a:br>
            <a:r>
              <a:rPr lang="en-US" sz="1400" spc="-50" dirty="0">
                <a:solidFill>
                  <a:srgbClr val="000000"/>
                </a:solidFill>
                <a:ea typeface="+mj-ea"/>
                <a:cs typeface="+mj-cs"/>
              </a:rPr>
              <a:t>   {f[k]=1;}}</a:t>
            </a:r>
            <a:br>
              <a:rPr lang="en-US" sz="1400" spc="-50" dirty="0">
                <a:solidFill>
                  <a:srgbClr val="000000"/>
                </a:solidFill>
                <a:ea typeface="+mj-ea"/>
                <a:cs typeface="+mj-cs"/>
              </a:rPr>
            </a:br>
            <a:r>
              <a:rPr lang="en-US" sz="1400" spc="-50" dirty="0">
                <a:solidFill>
                  <a:srgbClr val="000000"/>
                </a:solidFill>
                <a:ea typeface="+mj-ea"/>
                <a:cs typeface="+mj-cs"/>
              </a:rPr>
              <a:t>for(</a:t>
            </a:r>
            <a:r>
              <a:rPr lang="en-US" sz="1400" spc="-50" dirty="0" err="1">
                <a:solidFill>
                  <a:srgbClr val="000000"/>
                </a:solidFill>
                <a:ea typeface="+mj-ea"/>
                <a:cs typeface="+mj-cs"/>
              </a:rPr>
              <a:t>int</a:t>
            </a:r>
            <a:r>
              <a:rPr lang="en-US" sz="1400" spc="-50" dirty="0">
                <a:solidFill>
                  <a:srgbClr val="000000"/>
                </a:solidFill>
                <a:ea typeface="+mj-ea"/>
                <a:cs typeface="+mj-cs"/>
              </a:rPr>
              <a:t> g=0;g&lt;2;g++)</a:t>
            </a:r>
            <a:br>
              <a:rPr lang="en-US" sz="1400" spc="-50" dirty="0">
                <a:solidFill>
                  <a:srgbClr val="000000"/>
                </a:solidFill>
                <a:ea typeface="+mj-ea"/>
                <a:cs typeface="+mj-cs"/>
              </a:rPr>
            </a:br>
            <a:r>
              <a:rPr lang="en-US" sz="1400" spc="-50" dirty="0">
                <a:solidFill>
                  <a:srgbClr val="000000"/>
                </a:solidFill>
                <a:ea typeface="+mj-ea"/>
                <a:cs typeface="+mj-cs"/>
              </a:rPr>
              <a:t>   {if(f[g]==1)</a:t>
            </a:r>
            <a:br>
              <a:rPr lang="en-US" sz="1400" spc="-50" dirty="0">
                <a:solidFill>
                  <a:srgbClr val="000000"/>
                </a:solidFill>
                <a:ea typeface="+mj-ea"/>
                <a:cs typeface="+mj-cs"/>
              </a:rPr>
            </a:br>
            <a:r>
              <a:rPr lang="en-US" sz="1400" spc="-50" dirty="0">
                <a:solidFill>
                  <a:srgbClr val="000000"/>
                </a:solidFill>
                <a:ea typeface="+mj-ea"/>
                <a:cs typeface="+mj-cs"/>
              </a:rPr>
              <a:t>   {</a:t>
            </a:r>
            <a:r>
              <a:rPr lang="en-US" sz="1400" spc="-50" dirty="0" err="1">
                <a:solidFill>
                  <a:srgbClr val="000000"/>
                </a:solidFill>
                <a:ea typeface="+mj-ea"/>
                <a:cs typeface="+mj-cs"/>
              </a:rPr>
              <a:t>Serial.println</a:t>
            </a:r>
            <a:r>
              <a:rPr lang="en-US" sz="1400" spc="-50" dirty="0">
                <a:solidFill>
                  <a:srgbClr val="000000"/>
                </a:solidFill>
                <a:ea typeface="+mj-ea"/>
                <a:cs typeface="+mj-cs"/>
              </a:rPr>
              <a:t>("</a:t>
            </a:r>
            <a:r>
              <a:rPr lang="en-US" sz="1400" spc="-50" dirty="0" err="1">
                <a:solidFill>
                  <a:srgbClr val="000000"/>
                </a:solidFill>
                <a:ea typeface="+mj-ea"/>
                <a:cs typeface="+mj-cs"/>
              </a:rPr>
              <a:t>Insecured</a:t>
            </a:r>
            <a:r>
              <a:rPr lang="en-US" sz="1400" spc="-50" dirty="0">
                <a:solidFill>
                  <a:srgbClr val="000000"/>
                </a:solidFill>
                <a:ea typeface="+mj-ea"/>
                <a:cs typeface="+mj-cs"/>
              </a:rPr>
              <a:t> attempt by "+ </a:t>
            </a:r>
            <a:r>
              <a:rPr lang="en-US" sz="1400" spc="-50" dirty="0" err="1">
                <a:solidFill>
                  <a:srgbClr val="000000"/>
                </a:solidFill>
                <a:ea typeface="+mj-ea"/>
                <a:cs typeface="+mj-cs"/>
              </a:rPr>
              <a:t>content.substring</a:t>
            </a:r>
            <a:r>
              <a:rPr lang="en-US" sz="1400" spc="-50" dirty="0">
                <a:solidFill>
                  <a:srgbClr val="000000"/>
                </a:solidFill>
                <a:ea typeface="+mj-ea"/>
                <a:cs typeface="+mj-cs"/>
              </a:rPr>
              <a:t>(1));</a:t>
            </a:r>
            <a:br>
              <a:rPr lang="en-US" sz="1400" spc="-50" dirty="0">
                <a:solidFill>
                  <a:srgbClr val="000000"/>
                </a:solidFill>
                <a:ea typeface="+mj-ea"/>
                <a:cs typeface="+mj-cs"/>
              </a:rPr>
            </a:br>
            <a:r>
              <a:rPr lang="en-US" sz="1400" spc="-50" dirty="0">
                <a:solidFill>
                  <a:srgbClr val="000000"/>
                </a:solidFill>
                <a:ea typeface="+mj-ea"/>
                <a:cs typeface="+mj-cs"/>
              </a:rPr>
              <a:t>   delay(2000);</a:t>
            </a:r>
            <a:br>
              <a:rPr lang="en-US" sz="1400" spc="-50" dirty="0">
                <a:solidFill>
                  <a:srgbClr val="000000"/>
                </a:solidFill>
                <a:ea typeface="+mj-ea"/>
                <a:cs typeface="+mj-cs"/>
              </a:rPr>
            </a:br>
            <a:r>
              <a:rPr lang="en-US" sz="1400" spc="-50" dirty="0">
                <a:solidFill>
                  <a:srgbClr val="000000"/>
                </a:solidFill>
                <a:ea typeface="+mj-ea"/>
                <a:cs typeface="+mj-cs"/>
              </a:rPr>
              <a:t>   break;}}                                                                                                                 </a:t>
            </a:r>
            <a:br>
              <a:rPr lang="en-US" sz="1400" spc="-50" dirty="0">
                <a:solidFill>
                  <a:srgbClr val="000000"/>
                </a:solidFill>
                <a:ea typeface="+mj-ea"/>
                <a:cs typeface="+mj-cs"/>
              </a:rPr>
            </a:br>
            <a:r>
              <a:rPr lang="en-US" sz="1400" spc="-50" dirty="0">
                <a:solidFill>
                  <a:srgbClr val="000000"/>
                </a:solidFill>
                <a:ea typeface="+mj-ea"/>
                <a:cs typeface="+mj-cs"/>
              </a:rPr>
              <a:t>/*following block identifies book UID by scanning*/          if ( ! mfrc522.PICC_IsNewCardPresent()) </a:t>
            </a:r>
            <a:br>
              <a:rPr lang="en-US" sz="1400" spc="-50" dirty="0">
                <a:solidFill>
                  <a:srgbClr val="000000"/>
                </a:solidFill>
                <a:ea typeface="+mj-ea"/>
                <a:cs typeface="+mj-cs"/>
              </a:rPr>
            </a:br>
            <a:r>
              <a:rPr lang="en-US" sz="1400" spc="-50" dirty="0">
                <a:solidFill>
                  <a:srgbClr val="000000"/>
                </a:solidFill>
                <a:ea typeface="+mj-ea"/>
                <a:cs typeface="+mj-cs"/>
              </a:rPr>
              <a:t>  {return;}</a:t>
            </a:r>
            <a:br>
              <a:rPr lang="en-US" sz="1400" spc="-50" dirty="0">
                <a:solidFill>
                  <a:srgbClr val="000000"/>
                </a:solidFill>
                <a:ea typeface="+mj-ea"/>
                <a:cs typeface="+mj-cs"/>
              </a:rPr>
            </a:br>
            <a:r>
              <a:rPr lang="en-US" sz="1400" spc="-50" dirty="0">
                <a:solidFill>
                  <a:srgbClr val="000000"/>
                </a:solidFill>
                <a:ea typeface="+mj-ea"/>
                <a:cs typeface="+mj-cs"/>
              </a:rPr>
              <a:t>if ( ! mfrc522.PICC_ReadCardSerial()) </a:t>
            </a:r>
            <a:br>
              <a:rPr lang="en-US" sz="1400" spc="-50" dirty="0">
                <a:solidFill>
                  <a:srgbClr val="000000"/>
                </a:solidFill>
                <a:ea typeface="+mj-ea"/>
                <a:cs typeface="+mj-cs"/>
              </a:rPr>
            </a:br>
            <a:r>
              <a:rPr lang="en-US" sz="1400" spc="-50" dirty="0">
                <a:solidFill>
                  <a:srgbClr val="000000"/>
                </a:solidFill>
                <a:ea typeface="+mj-ea"/>
                <a:cs typeface="+mj-cs"/>
              </a:rPr>
              <a:t>  {return;}</a:t>
            </a:r>
            <a:br>
              <a:rPr lang="en-US" sz="1400" spc="-50" dirty="0">
                <a:solidFill>
                  <a:srgbClr val="000000"/>
                </a:solidFill>
                <a:ea typeface="+mj-ea"/>
                <a:cs typeface="+mj-cs"/>
              </a:rPr>
            </a:br>
            <a:r>
              <a:rPr lang="en-US" sz="1400" spc="-50" dirty="0">
                <a:solidFill>
                  <a:srgbClr val="000000"/>
                </a:solidFill>
                <a:ea typeface="+mj-ea"/>
                <a:cs typeface="+mj-cs"/>
              </a:rPr>
              <a:t>String content1="";</a:t>
            </a:r>
            <a:br>
              <a:rPr lang="en-US" sz="1400" spc="-50" dirty="0">
                <a:solidFill>
                  <a:srgbClr val="000000"/>
                </a:solidFill>
                <a:ea typeface="+mj-ea"/>
                <a:cs typeface="+mj-cs"/>
              </a:rPr>
            </a:br>
            <a:r>
              <a:rPr lang="en-US" sz="1400" spc="-50" dirty="0">
                <a:solidFill>
                  <a:srgbClr val="000000"/>
                </a:solidFill>
                <a:ea typeface="+mj-ea"/>
                <a:cs typeface="+mj-cs"/>
              </a:rPr>
              <a:t>byte letter1;</a:t>
            </a:r>
            <a:br>
              <a:rPr lang="en-US" sz="1400" spc="-50" dirty="0">
                <a:solidFill>
                  <a:srgbClr val="000000"/>
                </a:solidFill>
                <a:ea typeface="+mj-ea"/>
                <a:cs typeface="+mj-cs"/>
              </a:rPr>
            </a:br>
            <a:r>
              <a:rPr lang="en-US" sz="1400" spc="-50" dirty="0">
                <a:solidFill>
                  <a:srgbClr val="000000"/>
                </a:solidFill>
                <a:ea typeface="+mj-ea"/>
                <a:cs typeface="+mj-cs"/>
              </a:rPr>
              <a:t>for (byte </a:t>
            </a:r>
            <a:r>
              <a:rPr lang="en-US" sz="1400" spc="-50" dirty="0" err="1">
                <a:solidFill>
                  <a:srgbClr val="000000"/>
                </a:solidFill>
                <a:ea typeface="+mj-ea"/>
                <a:cs typeface="+mj-cs"/>
              </a:rPr>
              <a:t>i</a:t>
            </a:r>
            <a:r>
              <a:rPr lang="en-US" sz="1400" spc="-50" dirty="0">
                <a:solidFill>
                  <a:srgbClr val="000000"/>
                </a:solidFill>
                <a:ea typeface="+mj-ea"/>
                <a:cs typeface="+mj-cs"/>
              </a:rPr>
              <a:t> = 0; </a:t>
            </a:r>
            <a:r>
              <a:rPr lang="en-US" sz="1400" spc="-50" dirty="0" err="1">
                <a:solidFill>
                  <a:srgbClr val="000000"/>
                </a:solidFill>
                <a:ea typeface="+mj-ea"/>
                <a:cs typeface="+mj-cs"/>
              </a:rPr>
              <a:t>i</a:t>
            </a:r>
            <a:r>
              <a:rPr lang="en-US" sz="1400" spc="-50" dirty="0">
                <a:solidFill>
                  <a:srgbClr val="000000"/>
                </a:solidFill>
                <a:ea typeface="+mj-ea"/>
                <a:cs typeface="+mj-cs"/>
              </a:rPr>
              <a:t> &lt; mfrc522.uid.size; </a:t>
            </a:r>
            <a:r>
              <a:rPr lang="en-US" sz="1400" spc="-50" dirty="0" err="1">
                <a:solidFill>
                  <a:srgbClr val="000000"/>
                </a:solidFill>
                <a:ea typeface="+mj-ea"/>
                <a:cs typeface="+mj-cs"/>
              </a:rPr>
              <a:t>i</a:t>
            </a:r>
            <a:r>
              <a:rPr lang="en-US" sz="1400" spc="-50" dirty="0">
                <a:solidFill>
                  <a:srgbClr val="000000"/>
                </a:solidFill>
                <a:ea typeface="+mj-ea"/>
                <a:cs typeface="+mj-cs"/>
              </a:rPr>
              <a:t>++) </a:t>
            </a:r>
            <a:br>
              <a:rPr lang="en-US" sz="1400" spc="-50" dirty="0">
                <a:solidFill>
                  <a:srgbClr val="000000"/>
                </a:solidFill>
                <a:ea typeface="+mj-ea"/>
                <a:cs typeface="+mj-cs"/>
              </a:rPr>
            </a:br>
            <a:r>
              <a:rPr lang="en-US" sz="1400" spc="-50" dirty="0">
                <a:solidFill>
                  <a:srgbClr val="000000"/>
                </a:solidFill>
                <a:ea typeface="+mj-ea"/>
                <a:cs typeface="+mj-cs"/>
              </a:rPr>
              <a:t>    {content1.concat(String(mfrc522.uid.uidByte[</a:t>
            </a:r>
            <a:r>
              <a:rPr lang="en-US" sz="1400" spc="-50" dirty="0" err="1">
                <a:solidFill>
                  <a:srgbClr val="000000"/>
                </a:solidFill>
                <a:ea typeface="+mj-ea"/>
                <a:cs typeface="+mj-cs"/>
              </a:rPr>
              <a:t>i</a:t>
            </a:r>
            <a:r>
              <a:rPr lang="en-US" sz="1400" spc="-50" dirty="0">
                <a:solidFill>
                  <a:srgbClr val="000000"/>
                </a:solidFill>
                <a:ea typeface="+mj-ea"/>
                <a:cs typeface="+mj-cs"/>
              </a:rPr>
              <a:t>] &lt; 0x10 ? " 0" : " "));</a:t>
            </a:r>
            <a:br>
              <a:rPr lang="en-US" sz="1400" spc="-50" dirty="0">
                <a:solidFill>
                  <a:srgbClr val="000000"/>
                </a:solidFill>
                <a:ea typeface="+mj-ea"/>
                <a:cs typeface="+mj-cs"/>
              </a:rPr>
            </a:br>
            <a:r>
              <a:rPr lang="en-US" sz="1400" spc="-50" dirty="0">
                <a:solidFill>
                  <a:srgbClr val="000000"/>
                </a:solidFill>
                <a:ea typeface="+mj-ea"/>
                <a:cs typeface="+mj-cs"/>
              </a:rPr>
              <a:t>     content1.concat(String(mfrc522.uid.uidByte[</a:t>
            </a:r>
            <a:r>
              <a:rPr lang="en-US" sz="1400" spc="-50" dirty="0" err="1">
                <a:solidFill>
                  <a:srgbClr val="000000"/>
                </a:solidFill>
                <a:ea typeface="+mj-ea"/>
                <a:cs typeface="+mj-cs"/>
              </a:rPr>
              <a:t>i</a:t>
            </a:r>
            <a:r>
              <a:rPr lang="en-US" sz="1400" spc="-50" dirty="0">
                <a:solidFill>
                  <a:srgbClr val="000000"/>
                </a:solidFill>
                <a:ea typeface="+mj-ea"/>
                <a:cs typeface="+mj-cs"/>
              </a:rPr>
              <a:t>], HEX));}</a:t>
            </a:r>
            <a:br>
              <a:rPr lang="en-US" sz="1400" spc="-50" dirty="0">
                <a:solidFill>
                  <a:srgbClr val="000000"/>
                </a:solidFill>
                <a:ea typeface="+mj-ea"/>
                <a:cs typeface="+mj-cs"/>
              </a:rPr>
            </a:br>
            <a:br>
              <a:rPr lang="en-US" sz="1400" spc="-50" dirty="0">
                <a:solidFill>
                  <a:srgbClr val="000000"/>
                </a:solidFill>
                <a:ea typeface="+mj-ea"/>
                <a:cs typeface="+mj-cs"/>
              </a:rPr>
            </a:br>
            <a:endParaRPr lang="en-US" sz="1400" dirty="0"/>
          </a:p>
        </p:txBody>
      </p:sp>
      <p:sp>
        <p:nvSpPr>
          <p:cNvPr id="8" name="Content Placeholder 7">
            <a:extLst>
              <a:ext uri="{FF2B5EF4-FFF2-40B4-BE49-F238E27FC236}">
                <a16:creationId xmlns:a16="http://schemas.microsoft.com/office/drawing/2014/main" id="{640D9D7C-4C9B-4AF2-AF43-6390CA4E22C2}"/>
              </a:ext>
            </a:extLst>
          </p:cNvPr>
          <p:cNvSpPr>
            <a:spLocks noGrp="1"/>
          </p:cNvSpPr>
          <p:nvPr>
            <p:ph sz="half" idx="2"/>
          </p:nvPr>
        </p:nvSpPr>
        <p:spPr>
          <a:xfrm>
            <a:off x="6096000" y="522514"/>
            <a:ext cx="4480560" cy="5685339"/>
          </a:xfrm>
        </p:spPr>
        <p:txBody>
          <a:bodyPr>
            <a:noAutofit/>
          </a:bodyPr>
          <a:lstStyle/>
          <a:p>
            <a:pPr marL="0" lvl="0" indent="0" defTabSz="457200">
              <a:lnSpc>
                <a:spcPct val="100000"/>
              </a:lnSpc>
              <a:spcBef>
                <a:spcPts val="0"/>
              </a:spcBef>
              <a:spcAft>
                <a:spcPts val="0"/>
              </a:spcAft>
              <a:buClrTx/>
              <a:buSzTx/>
              <a:buNone/>
            </a:pPr>
            <a:r>
              <a:rPr lang="en-US" sz="1400" spc="-50" dirty="0">
                <a:solidFill>
                  <a:srgbClr val="000000"/>
                </a:solidFill>
              </a:rPr>
              <a:t>/*following block </a:t>
            </a:r>
            <a:r>
              <a:rPr lang="en-US" sz="1400" spc="-50" dirty="0" err="1">
                <a:solidFill>
                  <a:srgbClr val="000000"/>
                </a:solidFill>
              </a:rPr>
              <a:t>varifies</a:t>
            </a:r>
            <a:r>
              <a:rPr lang="en-US" sz="1400" spc="-50" dirty="0">
                <a:solidFill>
                  <a:srgbClr val="000000"/>
                </a:solidFill>
              </a:rPr>
              <a:t> id of student and then shows output*/</a:t>
            </a:r>
          </a:p>
          <a:p>
            <a:pPr marL="0" lvl="0" indent="0" defTabSz="457200">
              <a:lnSpc>
                <a:spcPct val="100000"/>
              </a:lnSpc>
              <a:spcBef>
                <a:spcPts val="0"/>
              </a:spcBef>
              <a:spcAft>
                <a:spcPts val="0"/>
              </a:spcAft>
              <a:buClrTx/>
              <a:buSzTx/>
              <a:buNone/>
            </a:pPr>
            <a:r>
              <a:rPr lang="en-US" sz="1400" spc="-50" dirty="0" err="1">
                <a:solidFill>
                  <a:srgbClr val="000000"/>
                </a:solidFill>
              </a:rPr>
              <a:t>Serial.println</a:t>
            </a:r>
            <a:r>
              <a:rPr lang="en-US" sz="1400" spc="-50" dirty="0">
                <a:solidFill>
                  <a:srgbClr val="000000"/>
                </a:solidFill>
              </a:rPr>
              <a:t>();</a:t>
            </a:r>
            <a:br>
              <a:rPr lang="en-US" sz="1400" spc="-50" dirty="0">
                <a:solidFill>
                  <a:srgbClr val="000000"/>
                </a:solidFill>
              </a:rPr>
            </a:br>
            <a:r>
              <a:rPr lang="en-US" sz="1400" spc="-50" dirty="0">
                <a:solidFill>
                  <a:srgbClr val="000000"/>
                </a:solidFill>
              </a:rPr>
              <a:t>content1.toUpperCase();</a:t>
            </a:r>
            <a:endParaRPr lang="en-US" sz="1400" spc="0" dirty="0">
              <a:solidFill>
                <a:srgbClr val="000000"/>
              </a:solidFill>
            </a:endParaRPr>
          </a:p>
          <a:p>
            <a:pPr marL="0" lvl="0" indent="0" defTabSz="457200">
              <a:lnSpc>
                <a:spcPct val="100000"/>
              </a:lnSpc>
              <a:spcBef>
                <a:spcPts val="0"/>
              </a:spcBef>
              <a:spcAft>
                <a:spcPts val="0"/>
              </a:spcAft>
              <a:buClrTx/>
              <a:buSzTx/>
              <a:buNone/>
            </a:pPr>
            <a:r>
              <a:rPr lang="en-US" sz="1400" spc="0" dirty="0">
                <a:solidFill>
                  <a:srgbClr val="000000"/>
                </a:solidFill>
              </a:rPr>
              <a:t>{for(</a:t>
            </a:r>
            <a:r>
              <a:rPr lang="en-US" sz="1400" spc="0" dirty="0" err="1">
                <a:solidFill>
                  <a:srgbClr val="000000"/>
                </a:solidFill>
              </a:rPr>
              <a:t>int</a:t>
            </a:r>
            <a:r>
              <a:rPr lang="en-US" sz="1400" spc="0" dirty="0">
                <a:solidFill>
                  <a:srgbClr val="000000"/>
                </a:solidFill>
              </a:rPr>
              <a:t> z=0;z&lt;1;z++)</a:t>
            </a:r>
          </a:p>
          <a:p>
            <a:pPr marL="0" lvl="0" indent="0" defTabSz="457200">
              <a:lnSpc>
                <a:spcPct val="100000"/>
              </a:lnSpc>
              <a:spcBef>
                <a:spcPts val="0"/>
              </a:spcBef>
              <a:spcAft>
                <a:spcPts val="0"/>
              </a:spcAft>
              <a:buClrTx/>
              <a:buSzTx/>
              <a:buNone/>
            </a:pPr>
            <a:r>
              <a:rPr lang="en-US" sz="1400" spc="0" dirty="0">
                <a:solidFill>
                  <a:srgbClr val="000000"/>
                </a:solidFill>
              </a:rPr>
              <a:t>   if (content1.substring(1)=</a:t>
            </a:r>
            <a:r>
              <a:rPr lang="en-US" sz="1400" spc="0" dirty="0" err="1">
                <a:solidFill>
                  <a:srgbClr val="000000"/>
                </a:solidFill>
              </a:rPr>
              <a:t>bookUIDArray</a:t>
            </a:r>
            <a:r>
              <a:rPr lang="en-US" sz="1400" spc="0" dirty="0">
                <a:solidFill>
                  <a:srgbClr val="000000"/>
                </a:solidFill>
              </a:rPr>
              <a:t>[z] and </a:t>
            </a:r>
            <a:r>
              <a:rPr lang="en-US" sz="1400" spc="0" dirty="0" err="1">
                <a:solidFill>
                  <a:srgbClr val="000000"/>
                </a:solidFill>
              </a:rPr>
              <a:t>content.substring</a:t>
            </a:r>
            <a:r>
              <a:rPr lang="en-US" sz="1400" spc="0" dirty="0">
                <a:solidFill>
                  <a:srgbClr val="000000"/>
                </a:solidFill>
              </a:rPr>
              <a:t>(1) == t)</a:t>
            </a:r>
          </a:p>
          <a:p>
            <a:pPr marL="0" lvl="0" indent="0" defTabSz="457200">
              <a:lnSpc>
                <a:spcPct val="100000"/>
              </a:lnSpc>
              <a:spcBef>
                <a:spcPts val="0"/>
              </a:spcBef>
              <a:spcAft>
                <a:spcPts val="0"/>
              </a:spcAft>
              <a:buClrTx/>
              <a:buSzTx/>
              <a:buNone/>
            </a:pPr>
            <a:r>
              <a:rPr lang="en-US" sz="1400" spc="0" dirty="0">
                <a:solidFill>
                  <a:srgbClr val="000000"/>
                </a:solidFill>
              </a:rPr>
              <a:t>   {</a:t>
            </a:r>
            <a:r>
              <a:rPr lang="en-US" sz="1400" spc="0" dirty="0" err="1">
                <a:solidFill>
                  <a:srgbClr val="000000"/>
                </a:solidFill>
              </a:rPr>
              <a:t>lcd.clear</a:t>
            </a:r>
            <a:r>
              <a:rPr lang="en-US" sz="1400" spc="0" dirty="0">
                <a:solidFill>
                  <a:srgbClr val="000000"/>
                </a:solidFill>
              </a:rPr>
              <a:t>();</a:t>
            </a:r>
          </a:p>
          <a:p>
            <a:pPr marL="0" lvl="0" indent="0" defTabSz="457200">
              <a:lnSpc>
                <a:spcPct val="100000"/>
              </a:lnSpc>
              <a:spcBef>
                <a:spcPts val="0"/>
              </a:spcBef>
              <a:spcAft>
                <a:spcPts val="0"/>
              </a:spcAft>
              <a:buClrTx/>
              <a:buSzTx/>
              <a:buNone/>
            </a:pPr>
            <a:r>
              <a:rPr lang="en-US" sz="1400" spc="0" dirty="0">
                <a:solidFill>
                  <a:srgbClr val="000000"/>
                </a:solidFill>
              </a:rPr>
              <a:t>   </a:t>
            </a:r>
            <a:r>
              <a:rPr lang="en-US" sz="1400" spc="0" dirty="0" err="1">
                <a:solidFill>
                  <a:srgbClr val="000000"/>
                </a:solidFill>
              </a:rPr>
              <a:t>lcd.print</a:t>
            </a:r>
            <a:r>
              <a:rPr lang="en-US" sz="1400" spc="0" dirty="0">
                <a:solidFill>
                  <a:srgbClr val="000000"/>
                </a:solidFill>
              </a:rPr>
              <a:t>("book issued");</a:t>
            </a:r>
          </a:p>
          <a:p>
            <a:pPr marL="0" lvl="0" indent="0" defTabSz="457200">
              <a:lnSpc>
                <a:spcPct val="100000"/>
              </a:lnSpc>
              <a:spcBef>
                <a:spcPts val="0"/>
              </a:spcBef>
              <a:spcAft>
                <a:spcPts val="0"/>
              </a:spcAft>
              <a:buClrTx/>
              <a:buSzTx/>
              <a:buNone/>
            </a:pPr>
            <a:r>
              <a:rPr lang="en-US" sz="1400" spc="0" dirty="0">
                <a:solidFill>
                  <a:srgbClr val="000000"/>
                </a:solidFill>
              </a:rPr>
              <a:t>   s=</a:t>
            </a:r>
            <a:r>
              <a:rPr lang="en-US" sz="1400" spc="0" dirty="0" err="1">
                <a:solidFill>
                  <a:srgbClr val="000000"/>
                </a:solidFill>
              </a:rPr>
              <a:t>booknameArray</a:t>
            </a:r>
            <a:r>
              <a:rPr lang="en-US" sz="1400" spc="0" dirty="0">
                <a:solidFill>
                  <a:srgbClr val="000000"/>
                </a:solidFill>
              </a:rPr>
              <a:t>[z];</a:t>
            </a:r>
          </a:p>
          <a:p>
            <a:pPr marL="0" lvl="0" indent="0" defTabSz="457200">
              <a:lnSpc>
                <a:spcPct val="100000"/>
              </a:lnSpc>
              <a:spcBef>
                <a:spcPts val="0"/>
              </a:spcBef>
              <a:spcAft>
                <a:spcPts val="0"/>
              </a:spcAft>
              <a:buClrTx/>
              <a:buSzTx/>
              <a:buNone/>
            </a:pPr>
            <a:r>
              <a:rPr lang="en-US" sz="1400" spc="0" dirty="0">
                <a:solidFill>
                  <a:srgbClr val="000000"/>
                </a:solidFill>
              </a:rPr>
              <a:t>   delay(3000);}</a:t>
            </a:r>
          </a:p>
          <a:p>
            <a:pPr marL="0" lvl="0" indent="0" defTabSz="457200">
              <a:lnSpc>
                <a:spcPct val="100000"/>
              </a:lnSpc>
              <a:spcBef>
                <a:spcPts val="0"/>
              </a:spcBef>
              <a:spcAft>
                <a:spcPts val="0"/>
              </a:spcAft>
              <a:buClrTx/>
              <a:buSzTx/>
              <a:buNone/>
            </a:pPr>
            <a:r>
              <a:rPr lang="en-US" sz="1400" spc="0" dirty="0">
                <a:solidFill>
                  <a:srgbClr val="000000"/>
                </a:solidFill>
              </a:rPr>
              <a:t>   }</a:t>
            </a:r>
          </a:p>
          <a:p>
            <a:pPr marL="0" lvl="0" indent="0" defTabSz="457200">
              <a:lnSpc>
                <a:spcPct val="100000"/>
              </a:lnSpc>
              <a:spcBef>
                <a:spcPts val="0"/>
              </a:spcBef>
              <a:spcAft>
                <a:spcPts val="0"/>
              </a:spcAft>
              <a:buClrTx/>
              <a:buSzTx/>
              <a:buNone/>
            </a:pPr>
            <a:r>
              <a:rPr lang="en-US" sz="1400" spc="0" dirty="0">
                <a:solidFill>
                  <a:srgbClr val="000000"/>
                </a:solidFill>
              </a:rPr>
              <a:t>/*following block stores register*/</a:t>
            </a:r>
          </a:p>
          <a:p>
            <a:pPr marL="0" lvl="0" indent="0" defTabSz="457200">
              <a:lnSpc>
                <a:spcPct val="100000"/>
              </a:lnSpc>
              <a:spcBef>
                <a:spcPts val="0"/>
              </a:spcBef>
              <a:spcAft>
                <a:spcPts val="0"/>
              </a:spcAft>
              <a:buClrTx/>
              <a:buSzTx/>
              <a:buNone/>
            </a:pPr>
            <a:r>
              <a:rPr lang="en-US" sz="1400" spc="0" dirty="0" err="1">
                <a:solidFill>
                  <a:srgbClr val="000000"/>
                </a:solidFill>
              </a:rPr>
              <a:t>Serial.println</a:t>
            </a:r>
            <a:r>
              <a:rPr lang="en-US" sz="1400" spc="0" dirty="0">
                <a:solidFill>
                  <a:srgbClr val="000000"/>
                </a:solidFill>
              </a:rPr>
              <a:t>( t +"          "+ s );</a:t>
            </a:r>
          </a:p>
          <a:p>
            <a:pPr marL="0" lvl="0" indent="0" defTabSz="457200">
              <a:lnSpc>
                <a:spcPct val="100000"/>
              </a:lnSpc>
              <a:spcBef>
                <a:spcPts val="0"/>
              </a:spcBef>
              <a:spcAft>
                <a:spcPts val="0"/>
              </a:spcAft>
              <a:buClrTx/>
              <a:buSzTx/>
              <a:buNone/>
            </a:pPr>
            <a:r>
              <a:rPr lang="en-US" sz="1400" spc="0" dirty="0">
                <a:solidFill>
                  <a:srgbClr val="000000"/>
                </a:solidFill>
              </a:rPr>
              <a:t>delay(50);    </a:t>
            </a:r>
          </a:p>
          <a:p>
            <a:pPr marL="0" lvl="0" indent="0" defTabSz="457200">
              <a:lnSpc>
                <a:spcPct val="100000"/>
              </a:lnSpc>
              <a:spcBef>
                <a:spcPts val="0"/>
              </a:spcBef>
              <a:spcAft>
                <a:spcPts val="0"/>
              </a:spcAft>
              <a:buClrTx/>
              <a:buSzTx/>
              <a:buNone/>
            </a:pPr>
            <a:r>
              <a:rPr lang="en-US" sz="1400" spc="0" dirty="0" err="1">
                <a:solidFill>
                  <a:srgbClr val="000000"/>
                </a:solidFill>
              </a:rPr>
              <a:t>lcd.clear</a:t>
            </a:r>
            <a:r>
              <a:rPr lang="en-US" sz="1400" spc="0" dirty="0">
                <a:solidFill>
                  <a:srgbClr val="000000"/>
                </a:solidFill>
              </a:rPr>
              <a:t>();</a:t>
            </a:r>
          </a:p>
          <a:p>
            <a:pPr marL="0" lvl="0" indent="0" defTabSz="457200">
              <a:lnSpc>
                <a:spcPct val="100000"/>
              </a:lnSpc>
              <a:spcBef>
                <a:spcPts val="0"/>
              </a:spcBef>
              <a:spcAft>
                <a:spcPts val="0"/>
              </a:spcAft>
              <a:buClrTx/>
              <a:buSzTx/>
              <a:buNone/>
            </a:pPr>
            <a:r>
              <a:rPr lang="en-US" sz="1400" spc="0" dirty="0" err="1">
                <a:solidFill>
                  <a:srgbClr val="000000"/>
                </a:solidFill>
              </a:rPr>
              <a:t>lcd.print</a:t>
            </a:r>
            <a:r>
              <a:rPr lang="en-US" sz="1400" spc="0" dirty="0">
                <a:solidFill>
                  <a:srgbClr val="000000"/>
                </a:solidFill>
              </a:rPr>
              <a:t>("</a:t>
            </a:r>
            <a:r>
              <a:rPr lang="en-US" sz="1400" spc="0" dirty="0" err="1">
                <a:solidFill>
                  <a:srgbClr val="000000"/>
                </a:solidFill>
              </a:rPr>
              <a:t>Sname</a:t>
            </a:r>
            <a:r>
              <a:rPr lang="en-US" sz="1400" spc="0" dirty="0">
                <a:solidFill>
                  <a:srgbClr val="000000"/>
                </a:solidFill>
              </a:rPr>
              <a:t> "+t);</a:t>
            </a:r>
          </a:p>
          <a:p>
            <a:pPr marL="0" lvl="0" indent="0" defTabSz="457200">
              <a:lnSpc>
                <a:spcPct val="100000"/>
              </a:lnSpc>
              <a:spcBef>
                <a:spcPts val="0"/>
              </a:spcBef>
              <a:spcAft>
                <a:spcPts val="0"/>
              </a:spcAft>
              <a:buClrTx/>
              <a:buSzTx/>
              <a:buNone/>
            </a:pPr>
            <a:r>
              <a:rPr lang="en-US" sz="1400" spc="0" dirty="0" err="1">
                <a:solidFill>
                  <a:srgbClr val="000000"/>
                </a:solidFill>
              </a:rPr>
              <a:t>lcd.setCursor</a:t>
            </a:r>
            <a:r>
              <a:rPr lang="en-US" sz="1400" spc="0" dirty="0">
                <a:solidFill>
                  <a:srgbClr val="000000"/>
                </a:solidFill>
              </a:rPr>
              <a:t>(0,1);</a:t>
            </a:r>
          </a:p>
          <a:p>
            <a:pPr marL="0" lvl="0" indent="0" defTabSz="457200">
              <a:lnSpc>
                <a:spcPct val="100000"/>
              </a:lnSpc>
              <a:spcBef>
                <a:spcPts val="0"/>
              </a:spcBef>
              <a:spcAft>
                <a:spcPts val="0"/>
              </a:spcAft>
              <a:buClrTx/>
              <a:buSzTx/>
              <a:buNone/>
            </a:pPr>
            <a:r>
              <a:rPr lang="en-US" sz="1400" spc="0" dirty="0" err="1">
                <a:solidFill>
                  <a:srgbClr val="000000"/>
                </a:solidFill>
              </a:rPr>
              <a:t>lcd.print</a:t>
            </a:r>
            <a:r>
              <a:rPr lang="en-US" sz="1400" spc="0" dirty="0">
                <a:solidFill>
                  <a:srgbClr val="000000"/>
                </a:solidFill>
              </a:rPr>
              <a:t>("</a:t>
            </a:r>
            <a:r>
              <a:rPr lang="en-US" sz="1400" spc="0" dirty="0" err="1">
                <a:solidFill>
                  <a:srgbClr val="000000"/>
                </a:solidFill>
              </a:rPr>
              <a:t>Bname</a:t>
            </a:r>
            <a:r>
              <a:rPr lang="en-US" sz="1400" spc="0" dirty="0">
                <a:solidFill>
                  <a:srgbClr val="000000"/>
                </a:solidFill>
              </a:rPr>
              <a:t> "+s);</a:t>
            </a:r>
          </a:p>
          <a:p>
            <a:pPr marL="0" lvl="0" indent="0" defTabSz="457200">
              <a:lnSpc>
                <a:spcPct val="100000"/>
              </a:lnSpc>
              <a:spcBef>
                <a:spcPts val="0"/>
              </a:spcBef>
              <a:spcAft>
                <a:spcPts val="0"/>
              </a:spcAft>
              <a:buClrTx/>
              <a:buSzTx/>
              <a:buNone/>
            </a:pPr>
            <a:r>
              <a:rPr lang="en-US" sz="1400" spc="0" dirty="0">
                <a:solidFill>
                  <a:srgbClr val="000000"/>
                </a:solidFill>
              </a:rPr>
              <a:t>delay(2000);</a:t>
            </a:r>
          </a:p>
          <a:p>
            <a:pPr marL="0" lvl="0" indent="0" defTabSz="457200">
              <a:lnSpc>
                <a:spcPct val="100000"/>
              </a:lnSpc>
              <a:spcBef>
                <a:spcPts val="0"/>
              </a:spcBef>
              <a:spcAft>
                <a:spcPts val="0"/>
              </a:spcAft>
              <a:buClrTx/>
              <a:buSzTx/>
              <a:buNone/>
            </a:pPr>
            <a:r>
              <a:rPr lang="en-US" sz="1400" spc="0" dirty="0" err="1">
                <a:solidFill>
                  <a:srgbClr val="000000"/>
                </a:solidFill>
              </a:rPr>
              <a:t>lcd.clear</a:t>
            </a:r>
            <a:r>
              <a:rPr lang="en-US" sz="1400" spc="0" dirty="0">
                <a:solidFill>
                  <a:srgbClr val="000000"/>
                </a:solidFill>
              </a:rPr>
              <a:t>();</a:t>
            </a:r>
          </a:p>
          <a:p>
            <a:pPr marL="0" lvl="0" indent="0" defTabSz="457200">
              <a:lnSpc>
                <a:spcPct val="100000"/>
              </a:lnSpc>
              <a:spcBef>
                <a:spcPts val="0"/>
              </a:spcBef>
              <a:spcAft>
                <a:spcPts val="0"/>
              </a:spcAft>
              <a:buClrTx/>
              <a:buSzTx/>
              <a:buNone/>
            </a:pPr>
            <a:r>
              <a:rPr lang="en-US" sz="1400" spc="0" dirty="0">
                <a:solidFill>
                  <a:srgbClr val="000000"/>
                </a:solidFill>
              </a:rPr>
              <a:t>/*done*/</a:t>
            </a:r>
          </a:p>
          <a:p>
            <a:pPr marL="0" lvl="0" indent="0" defTabSz="457200">
              <a:lnSpc>
                <a:spcPct val="100000"/>
              </a:lnSpc>
              <a:spcBef>
                <a:spcPts val="0"/>
              </a:spcBef>
              <a:spcAft>
                <a:spcPts val="0"/>
              </a:spcAft>
              <a:buClrTx/>
              <a:buSzTx/>
              <a:buNone/>
            </a:pPr>
            <a:r>
              <a:rPr lang="en-US" sz="1400" spc="0" dirty="0" err="1">
                <a:solidFill>
                  <a:srgbClr val="000000"/>
                </a:solidFill>
              </a:rPr>
              <a:t>lcd.print</a:t>
            </a:r>
            <a:r>
              <a:rPr lang="en-US" sz="1400" spc="0" dirty="0">
                <a:solidFill>
                  <a:srgbClr val="000000"/>
                </a:solidFill>
              </a:rPr>
              <a:t>("      DONE      ");</a:t>
            </a:r>
          </a:p>
          <a:p>
            <a:pPr marL="0" lvl="0" indent="0" defTabSz="457200">
              <a:lnSpc>
                <a:spcPct val="100000"/>
              </a:lnSpc>
              <a:spcBef>
                <a:spcPts val="0"/>
              </a:spcBef>
              <a:spcAft>
                <a:spcPts val="0"/>
              </a:spcAft>
              <a:buClrTx/>
              <a:buSzTx/>
              <a:buNone/>
            </a:pPr>
            <a:r>
              <a:rPr lang="en-US" sz="1400" spc="0" dirty="0">
                <a:solidFill>
                  <a:srgbClr val="000000"/>
                </a:solidFill>
              </a:rPr>
              <a:t>delay(3000);</a:t>
            </a:r>
          </a:p>
          <a:p>
            <a:pPr marL="0" lvl="0" indent="0" defTabSz="457200">
              <a:lnSpc>
                <a:spcPct val="100000"/>
              </a:lnSpc>
              <a:spcBef>
                <a:spcPts val="0"/>
              </a:spcBef>
              <a:spcAft>
                <a:spcPts val="0"/>
              </a:spcAft>
              <a:buClrTx/>
              <a:buSzTx/>
              <a:buNone/>
            </a:pPr>
            <a:r>
              <a:rPr lang="en-US" sz="1400" spc="0" dirty="0" err="1">
                <a:solidFill>
                  <a:srgbClr val="000000"/>
                </a:solidFill>
              </a:rPr>
              <a:t>lcd.clear</a:t>
            </a:r>
            <a:r>
              <a:rPr lang="en-US" sz="1400" spc="0" dirty="0">
                <a:solidFill>
                  <a:srgbClr val="000000"/>
                </a:solidFill>
              </a:rPr>
              <a:t>();  </a:t>
            </a:r>
          </a:p>
          <a:p>
            <a:pPr marL="0" lvl="0" indent="0" defTabSz="457200">
              <a:lnSpc>
                <a:spcPct val="100000"/>
              </a:lnSpc>
              <a:spcBef>
                <a:spcPts val="0"/>
              </a:spcBef>
              <a:spcAft>
                <a:spcPts val="0"/>
              </a:spcAft>
              <a:buClrTx/>
              <a:buSzTx/>
              <a:buNone/>
            </a:pPr>
            <a:r>
              <a:rPr lang="en-US" sz="1400" spc="0" dirty="0">
                <a:solidFill>
                  <a:srgbClr val="000000"/>
                </a:solidFill>
              </a:rPr>
              <a:t>}</a:t>
            </a:r>
          </a:p>
          <a:p>
            <a:endParaRPr lang="en-US" sz="1400" dirty="0"/>
          </a:p>
        </p:txBody>
      </p:sp>
    </p:spTree>
    <p:extLst>
      <p:ext uri="{BB962C8B-B14F-4D97-AF65-F5344CB8AC3E}">
        <p14:creationId xmlns:p14="http://schemas.microsoft.com/office/powerpoint/2010/main" val="3465304362"/>
      </p:ext>
    </p:extLst>
  </p:cSld>
  <p:clrMapOvr>
    <a:masterClrMapping/>
  </p:clrMapOvr>
</p:sld>
</file>

<file path=ppt/theme/theme1.xml><?xml version="1.0" encoding="utf-8"?>
<a:theme xmlns:a="http://schemas.openxmlformats.org/drawingml/2006/main" name="View">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351</TotalTime>
  <Words>555</Words>
  <Application>Microsoft Office PowerPoint</Application>
  <PresentationFormat>Widescreen</PresentationFormat>
  <Paragraphs>161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Unicode MS</vt:lpstr>
      <vt:lpstr>Arial</vt:lpstr>
      <vt:lpstr>Century Schoolbook</vt:lpstr>
      <vt:lpstr>Times New Roman</vt:lpstr>
      <vt:lpstr>Wingdings 2</vt:lpstr>
      <vt:lpstr>View</vt:lpstr>
      <vt:lpstr>Hardware</vt:lpstr>
      <vt:lpstr>Components</vt:lpstr>
      <vt:lpstr>Hardware components and Cost Analysis </vt:lpstr>
      <vt:lpstr>HARDWARE CONFIGURATION </vt:lpstr>
      <vt:lpstr>Connections     of components</vt:lpstr>
      <vt:lpstr>Software</vt:lpstr>
      <vt:lpstr>                                                                                                                   </vt:lpstr>
      <vt:lpstr> Arduino Code  </vt:lpstr>
      <vt:lpstr>PowerPoint Presentation</vt:lpstr>
      <vt:lpstr>PowerPoint Presentation</vt:lpstr>
      <vt:lpstr>Working can be divided in following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Kulkarni Vedant Mahendra</dc:creator>
  <cp:lastModifiedBy>Kulkarni Vedant Mahendra</cp:lastModifiedBy>
  <cp:revision>20</cp:revision>
  <dcterms:created xsi:type="dcterms:W3CDTF">2020-06-03T12:32:24Z</dcterms:created>
  <dcterms:modified xsi:type="dcterms:W3CDTF">2020-06-03T18:23:27Z</dcterms:modified>
</cp:coreProperties>
</file>