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6224-F6DB-4547-870F-C8ABA7EDF7D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70E5D-D826-4E38-8A3A-F48A96F1E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7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Coccidea</a:t>
            </a:r>
            <a:r>
              <a:rPr lang="ru-RU" sz="1200" dirty="0" smtClean="0"/>
              <a:t> – группа, выделенная зелёным контуром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0E5D-D826-4E38-8A3A-F48A96F1E4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97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0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7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4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8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0343-B6F7-4371-BFF9-2E5BCC02078F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16E2-0631-4E83-AC51-6619B424D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Apicomplexa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Грегарины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04855" cy="4351338"/>
          </a:xfrm>
        </p:spPr>
        <p:txBody>
          <a:bodyPr/>
          <a:lstStyle/>
          <a:p>
            <a:r>
              <a:rPr lang="ru-RU" dirty="0" smtClean="0"/>
              <a:t>Паразиты беспозвоночных и низших хордовых (оболочники)</a:t>
            </a:r>
          </a:p>
          <a:p>
            <a:r>
              <a:rPr lang="ru-RU" dirty="0" smtClean="0"/>
              <a:t>В основном паразитируют в кишечнике</a:t>
            </a:r>
          </a:p>
          <a:p>
            <a:r>
              <a:rPr lang="ru-RU" dirty="0" smtClean="0"/>
              <a:t>Не проникают внутрь клеток хозяина</a:t>
            </a:r>
          </a:p>
        </p:txBody>
      </p:sp>
      <p:pic>
        <p:nvPicPr>
          <p:cNvPr id="5122" name="Picture 2" descr="ÐÐ°ÑÑÐ¸Ð½ÐºÐ¸ Ð¿Ð¾ Ð·Ð°Ð¿ÑÐ¾ÑÑ gregar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8510" y="-497981"/>
            <a:ext cx="1956262" cy="35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0856" y="2333873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Грегарина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30856" y="5526504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Каудофронтальный</a:t>
            </a:r>
            <a:r>
              <a:rPr lang="ru-RU" dirty="0" smtClean="0"/>
              <a:t> сизигий</a:t>
            </a:r>
            <a:endParaRPr lang="ru-RU" dirty="0"/>
          </a:p>
        </p:txBody>
      </p:sp>
      <p:pic>
        <p:nvPicPr>
          <p:cNvPr id="5126" name="Picture 6" descr="ÐÐ°ÑÑÐ¸Ð½ÐºÐ¸ Ð¿Ð¾ Ð·Ð°Ð¿ÑÐ¾ÑÑ gregar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56" y="2876649"/>
            <a:ext cx="3528224" cy="265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072" y="193964"/>
            <a:ext cx="4777510" cy="1325563"/>
          </a:xfrm>
        </p:spPr>
        <p:txBody>
          <a:bodyPr/>
          <a:lstStyle/>
          <a:p>
            <a:r>
              <a:rPr lang="ru-RU" dirty="0" smtClean="0"/>
              <a:t>Жизненный цикл грегарин</a:t>
            </a:r>
            <a:endParaRPr lang="ru-RU" dirty="0"/>
          </a:p>
        </p:txBody>
      </p:sp>
      <p:pic>
        <p:nvPicPr>
          <p:cNvPr id="409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66" y="965055"/>
            <a:ext cx="7169245" cy="52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olweb.org/tree/ToLimages/apicomplex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3" y="118424"/>
            <a:ext cx="10207752" cy="67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1939636" y="267855"/>
            <a:ext cx="8950037" cy="4341090"/>
          </a:xfrm>
          <a:custGeom>
            <a:avLst/>
            <a:gdLst>
              <a:gd name="connsiteX0" fmla="*/ 665019 w 8950037"/>
              <a:gd name="connsiteY0" fmla="*/ 83127 h 4341090"/>
              <a:gd name="connsiteX1" fmla="*/ 665019 w 8950037"/>
              <a:gd name="connsiteY1" fmla="*/ 83127 h 4341090"/>
              <a:gd name="connsiteX2" fmla="*/ 581891 w 8950037"/>
              <a:gd name="connsiteY2" fmla="*/ 64654 h 4341090"/>
              <a:gd name="connsiteX3" fmla="*/ 249382 w 8950037"/>
              <a:gd name="connsiteY3" fmla="*/ 221672 h 4341090"/>
              <a:gd name="connsiteX4" fmla="*/ 46182 w 8950037"/>
              <a:gd name="connsiteY4" fmla="*/ 350981 h 4341090"/>
              <a:gd name="connsiteX5" fmla="*/ 18473 w 8950037"/>
              <a:gd name="connsiteY5" fmla="*/ 498763 h 4341090"/>
              <a:gd name="connsiteX6" fmla="*/ 0 w 8950037"/>
              <a:gd name="connsiteY6" fmla="*/ 748145 h 4341090"/>
              <a:gd name="connsiteX7" fmla="*/ 9237 w 8950037"/>
              <a:gd name="connsiteY7" fmla="*/ 997527 h 4341090"/>
              <a:gd name="connsiteX8" fmla="*/ 55419 w 8950037"/>
              <a:gd name="connsiteY8" fmla="*/ 1320800 h 4341090"/>
              <a:gd name="connsiteX9" fmla="*/ 83128 w 8950037"/>
              <a:gd name="connsiteY9" fmla="*/ 1394690 h 4341090"/>
              <a:gd name="connsiteX10" fmla="*/ 101600 w 8950037"/>
              <a:gd name="connsiteY10" fmla="*/ 1505527 h 4341090"/>
              <a:gd name="connsiteX11" fmla="*/ 147782 w 8950037"/>
              <a:gd name="connsiteY11" fmla="*/ 1570181 h 4341090"/>
              <a:gd name="connsiteX12" fmla="*/ 157019 w 8950037"/>
              <a:gd name="connsiteY12" fmla="*/ 1607127 h 4341090"/>
              <a:gd name="connsiteX13" fmla="*/ 212437 w 8950037"/>
              <a:gd name="connsiteY13" fmla="*/ 1681018 h 4341090"/>
              <a:gd name="connsiteX14" fmla="*/ 378691 w 8950037"/>
              <a:gd name="connsiteY14" fmla="*/ 1828800 h 4341090"/>
              <a:gd name="connsiteX15" fmla="*/ 738909 w 8950037"/>
              <a:gd name="connsiteY15" fmla="*/ 2022763 h 4341090"/>
              <a:gd name="connsiteX16" fmla="*/ 997528 w 8950037"/>
              <a:gd name="connsiteY16" fmla="*/ 2041236 h 4341090"/>
              <a:gd name="connsiteX17" fmla="*/ 1450109 w 8950037"/>
              <a:gd name="connsiteY17" fmla="*/ 2004290 h 4341090"/>
              <a:gd name="connsiteX18" fmla="*/ 1662546 w 8950037"/>
              <a:gd name="connsiteY18" fmla="*/ 2068945 h 4341090"/>
              <a:gd name="connsiteX19" fmla="*/ 1764146 w 8950037"/>
              <a:gd name="connsiteY19" fmla="*/ 2115127 h 4341090"/>
              <a:gd name="connsiteX20" fmla="*/ 2133600 w 8950037"/>
              <a:gd name="connsiteY20" fmla="*/ 2142836 h 4341090"/>
              <a:gd name="connsiteX21" fmla="*/ 2438400 w 8950037"/>
              <a:gd name="connsiteY21" fmla="*/ 2207490 h 4341090"/>
              <a:gd name="connsiteX22" fmla="*/ 2733964 w 8950037"/>
              <a:gd name="connsiteY22" fmla="*/ 2281381 h 4341090"/>
              <a:gd name="connsiteX23" fmla="*/ 2807855 w 8950037"/>
              <a:gd name="connsiteY23" fmla="*/ 2309090 h 4341090"/>
              <a:gd name="connsiteX24" fmla="*/ 2854037 w 8950037"/>
              <a:gd name="connsiteY24" fmla="*/ 2336800 h 4341090"/>
              <a:gd name="connsiteX25" fmla="*/ 3158837 w 8950037"/>
              <a:gd name="connsiteY25" fmla="*/ 2355272 h 4341090"/>
              <a:gd name="connsiteX26" fmla="*/ 3278909 w 8950037"/>
              <a:gd name="connsiteY26" fmla="*/ 2382981 h 4341090"/>
              <a:gd name="connsiteX27" fmla="*/ 3482109 w 8950037"/>
              <a:gd name="connsiteY27" fmla="*/ 2401454 h 4341090"/>
              <a:gd name="connsiteX28" fmla="*/ 3565237 w 8950037"/>
              <a:gd name="connsiteY28" fmla="*/ 2419927 h 4341090"/>
              <a:gd name="connsiteX29" fmla="*/ 3786909 w 8950037"/>
              <a:gd name="connsiteY29" fmla="*/ 2466109 h 4341090"/>
              <a:gd name="connsiteX30" fmla="*/ 4064000 w 8950037"/>
              <a:gd name="connsiteY30" fmla="*/ 2558472 h 4341090"/>
              <a:gd name="connsiteX31" fmla="*/ 4137891 w 8950037"/>
              <a:gd name="connsiteY31" fmla="*/ 2586181 h 4341090"/>
              <a:gd name="connsiteX32" fmla="*/ 4165600 w 8950037"/>
              <a:gd name="connsiteY32" fmla="*/ 2595418 h 4341090"/>
              <a:gd name="connsiteX33" fmla="*/ 4350328 w 8950037"/>
              <a:gd name="connsiteY33" fmla="*/ 2715490 h 4341090"/>
              <a:gd name="connsiteX34" fmla="*/ 4396509 w 8950037"/>
              <a:gd name="connsiteY34" fmla="*/ 2780145 h 4341090"/>
              <a:gd name="connsiteX35" fmla="*/ 4479637 w 8950037"/>
              <a:gd name="connsiteY35" fmla="*/ 2863272 h 4341090"/>
              <a:gd name="connsiteX36" fmla="*/ 4553528 w 8950037"/>
              <a:gd name="connsiteY36" fmla="*/ 2937163 h 4341090"/>
              <a:gd name="connsiteX37" fmla="*/ 4636655 w 8950037"/>
              <a:gd name="connsiteY37" fmla="*/ 3020290 h 4341090"/>
              <a:gd name="connsiteX38" fmla="*/ 4812146 w 8950037"/>
              <a:gd name="connsiteY38" fmla="*/ 3177309 h 4341090"/>
              <a:gd name="connsiteX39" fmla="*/ 4858328 w 8950037"/>
              <a:gd name="connsiteY39" fmla="*/ 3278909 h 4341090"/>
              <a:gd name="connsiteX40" fmla="*/ 4950691 w 8950037"/>
              <a:gd name="connsiteY40" fmla="*/ 3491345 h 4341090"/>
              <a:gd name="connsiteX41" fmla="*/ 5015346 w 8950037"/>
              <a:gd name="connsiteY41" fmla="*/ 3574472 h 4341090"/>
              <a:gd name="connsiteX42" fmla="*/ 5135419 w 8950037"/>
              <a:gd name="connsiteY42" fmla="*/ 3694545 h 4341090"/>
              <a:gd name="connsiteX43" fmla="*/ 5320146 w 8950037"/>
              <a:gd name="connsiteY43" fmla="*/ 3888509 h 4341090"/>
              <a:gd name="connsiteX44" fmla="*/ 5541819 w 8950037"/>
              <a:gd name="connsiteY44" fmla="*/ 4054763 h 4341090"/>
              <a:gd name="connsiteX45" fmla="*/ 5615709 w 8950037"/>
              <a:gd name="connsiteY45" fmla="*/ 4110181 h 4341090"/>
              <a:gd name="connsiteX46" fmla="*/ 5763491 w 8950037"/>
              <a:gd name="connsiteY46" fmla="*/ 4174836 h 4341090"/>
              <a:gd name="connsiteX47" fmla="*/ 5883564 w 8950037"/>
              <a:gd name="connsiteY47" fmla="*/ 4221018 h 4341090"/>
              <a:gd name="connsiteX48" fmla="*/ 6086764 w 8950037"/>
              <a:gd name="connsiteY48" fmla="*/ 4276436 h 4341090"/>
              <a:gd name="connsiteX49" fmla="*/ 6188364 w 8950037"/>
              <a:gd name="connsiteY49" fmla="*/ 4322618 h 4341090"/>
              <a:gd name="connsiteX50" fmla="*/ 6317673 w 8950037"/>
              <a:gd name="connsiteY50" fmla="*/ 4341090 h 4341090"/>
              <a:gd name="connsiteX51" fmla="*/ 6474691 w 8950037"/>
              <a:gd name="connsiteY51" fmla="*/ 4341090 h 4341090"/>
              <a:gd name="connsiteX52" fmla="*/ 6714837 w 8950037"/>
              <a:gd name="connsiteY52" fmla="*/ 4341090 h 4341090"/>
              <a:gd name="connsiteX53" fmla="*/ 6825673 w 8950037"/>
              <a:gd name="connsiteY53" fmla="*/ 4341090 h 4341090"/>
              <a:gd name="connsiteX54" fmla="*/ 7084291 w 8950037"/>
              <a:gd name="connsiteY54" fmla="*/ 4341090 h 4341090"/>
              <a:gd name="connsiteX55" fmla="*/ 7573819 w 8950037"/>
              <a:gd name="connsiteY55" fmla="*/ 4202545 h 4341090"/>
              <a:gd name="connsiteX56" fmla="*/ 7666182 w 8950037"/>
              <a:gd name="connsiteY56" fmla="*/ 4202545 h 4341090"/>
              <a:gd name="connsiteX57" fmla="*/ 7878619 w 8950037"/>
              <a:gd name="connsiteY57" fmla="*/ 4073236 h 4341090"/>
              <a:gd name="connsiteX58" fmla="*/ 7980219 w 8950037"/>
              <a:gd name="connsiteY58" fmla="*/ 4008581 h 4341090"/>
              <a:gd name="connsiteX59" fmla="*/ 8026400 w 8950037"/>
              <a:gd name="connsiteY59" fmla="*/ 3980872 h 4341090"/>
              <a:gd name="connsiteX60" fmla="*/ 8201891 w 8950037"/>
              <a:gd name="connsiteY60" fmla="*/ 3888509 h 4341090"/>
              <a:gd name="connsiteX61" fmla="*/ 8257309 w 8950037"/>
              <a:gd name="connsiteY61" fmla="*/ 3833090 h 4341090"/>
              <a:gd name="connsiteX62" fmla="*/ 8275782 w 8950037"/>
              <a:gd name="connsiteY62" fmla="*/ 3805381 h 4341090"/>
              <a:gd name="connsiteX63" fmla="*/ 8488219 w 8950037"/>
              <a:gd name="connsiteY63" fmla="*/ 3666836 h 4341090"/>
              <a:gd name="connsiteX64" fmla="*/ 8663709 w 8950037"/>
              <a:gd name="connsiteY64" fmla="*/ 3463636 h 4341090"/>
              <a:gd name="connsiteX65" fmla="*/ 8857673 w 8950037"/>
              <a:gd name="connsiteY65" fmla="*/ 2844800 h 4341090"/>
              <a:gd name="connsiteX66" fmla="*/ 8857673 w 8950037"/>
              <a:gd name="connsiteY66" fmla="*/ 2733963 h 4341090"/>
              <a:gd name="connsiteX67" fmla="*/ 8931564 w 8950037"/>
              <a:gd name="connsiteY67" fmla="*/ 2484581 h 4341090"/>
              <a:gd name="connsiteX68" fmla="*/ 8931564 w 8950037"/>
              <a:gd name="connsiteY68" fmla="*/ 2364509 h 4341090"/>
              <a:gd name="connsiteX69" fmla="*/ 8950037 w 8950037"/>
              <a:gd name="connsiteY69" fmla="*/ 2096654 h 4341090"/>
              <a:gd name="connsiteX70" fmla="*/ 8903855 w 8950037"/>
              <a:gd name="connsiteY70" fmla="*/ 2013527 h 4341090"/>
              <a:gd name="connsiteX71" fmla="*/ 8793019 w 8950037"/>
              <a:gd name="connsiteY71" fmla="*/ 1782618 h 4341090"/>
              <a:gd name="connsiteX72" fmla="*/ 8709891 w 8950037"/>
              <a:gd name="connsiteY72" fmla="*/ 1708727 h 4341090"/>
              <a:gd name="connsiteX73" fmla="*/ 8599055 w 8950037"/>
              <a:gd name="connsiteY73" fmla="*/ 1524000 h 4341090"/>
              <a:gd name="connsiteX74" fmla="*/ 8552873 w 8950037"/>
              <a:gd name="connsiteY74" fmla="*/ 1440872 h 4341090"/>
              <a:gd name="connsiteX75" fmla="*/ 8534400 w 8950037"/>
              <a:gd name="connsiteY75" fmla="*/ 1413163 h 4341090"/>
              <a:gd name="connsiteX76" fmla="*/ 8478982 w 8950037"/>
              <a:gd name="connsiteY76" fmla="*/ 1376218 h 4341090"/>
              <a:gd name="connsiteX77" fmla="*/ 8285019 w 8950037"/>
              <a:gd name="connsiteY77" fmla="*/ 1191490 h 4341090"/>
              <a:gd name="connsiteX78" fmla="*/ 8137237 w 8950037"/>
              <a:gd name="connsiteY78" fmla="*/ 1108363 h 4341090"/>
              <a:gd name="connsiteX79" fmla="*/ 8072582 w 8950037"/>
              <a:gd name="connsiteY79" fmla="*/ 1052945 h 4341090"/>
              <a:gd name="connsiteX80" fmla="*/ 8044873 w 8950037"/>
              <a:gd name="connsiteY80" fmla="*/ 1025236 h 4341090"/>
              <a:gd name="connsiteX81" fmla="*/ 8017164 w 8950037"/>
              <a:gd name="connsiteY81" fmla="*/ 1006763 h 4341090"/>
              <a:gd name="connsiteX82" fmla="*/ 7980219 w 8950037"/>
              <a:gd name="connsiteY82" fmla="*/ 997527 h 4341090"/>
              <a:gd name="connsiteX83" fmla="*/ 7897091 w 8950037"/>
              <a:gd name="connsiteY83" fmla="*/ 951345 h 4341090"/>
              <a:gd name="connsiteX84" fmla="*/ 7758546 w 8950037"/>
              <a:gd name="connsiteY84" fmla="*/ 914400 h 4341090"/>
              <a:gd name="connsiteX85" fmla="*/ 7740073 w 8950037"/>
              <a:gd name="connsiteY85" fmla="*/ 886690 h 4341090"/>
              <a:gd name="connsiteX86" fmla="*/ 7703128 w 8950037"/>
              <a:gd name="connsiteY86" fmla="*/ 877454 h 4341090"/>
              <a:gd name="connsiteX87" fmla="*/ 7675419 w 8950037"/>
              <a:gd name="connsiteY87" fmla="*/ 868218 h 4341090"/>
              <a:gd name="connsiteX88" fmla="*/ 7564582 w 8950037"/>
              <a:gd name="connsiteY88" fmla="*/ 803563 h 4341090"/>
              <a:gd name="connsiteX89" fmla="*/ 7416800 w 8950037"/>
              <a:gd name="connsiteY89" fmla="*/ 738909 h 4341090"/>
              <a:gd name="connsiteX90" fmla="*/ 7352146 w 8950037"/>
              <a:gd name="connsiteY90" fmla="*/ 683490 h 4341090"/>
              <a:gd name="connsiteX91" fmla="*/ 7010400 w 8950037"/>
              <a:gd name="connsiteY91" fmla="*/ 628072 h 4341090"/>
              <a:gd name="connsiteX92" fmla="*/ 6659419 w 8950037"/>
              <a:gd name="connsiteY92" fmla="*/ 609600 h 4341090"/>
              <a:gd name="connsiteX93" fmla="*/ 6345382 w 8950037"/>
              <a:gd name="connsiteY93" fmla="*/ 609600 h 4341090"/>
              <a:gd name="connsiteX94" fmla="*/ 5966691 w 8950037"/>
              <a:gd name="connsiteY94" fmla="*/ 508000 h 4341090"/>
              <a:gd name="connsiteX95" fmla="*/ 5791200 w 8950037"/>
              <a:gd name="connsiteY95" fmla="*/ 498763 h 4341090"/>
              <a:gd name="connsiteX96" fmla="*/ 5569528 w 8950037"/>
              <a:gd name="connsiteY96" fmla="*/ 480290 h 4341090"/>
              <a:gd name="connsiteX97" fmla="*/ 5477164 w 8950037"/>
              <a:gd name="connsiteY97" fmla="*/ 434109 h 4341090"/>
              <a:gd name="connsiteX98" fmla="*/ 5384800 w 8950037"/>
              <a:gd name="connsiteY98" fmla="*/ 406400 h 4341090"/>
              <a:gd name="connsiteX99" fmla="*/ 5273964 w 8950037"/>
              <a:gd name="connsiteY99" fmla="*/ 397163 h 4341090"/>
              <a:gd name="connsiteX100" fmla="*/ 5116946 w 8950037"/>
              <a:gd name="connsiteY100" fmla="*/ 350981 h 4341090"/>
              <a:gd name="connsiteX101" fmla="*/ 4876800 w 8950037"/>
              <a:gd name="connsiteY101" fmla="*/ 286327 h 4341090"/>
              <a:gd name="connsiteX102" fmla="*/ 4553528 w 8950037"/>
              <a:gd name="connsiteY102" fmla="*/ 230909 h 4341090"/>
              <a:gd name="connsiteX103" fmla="*/ 4387273 w 8950037"/>
              <a:gd name="connsiteY103" fmla="*/ 175490 h 4341090"/>
              <a:gd name="connsiteX104" fmla="*/ 4221019 w 8950037"/>
              <a:gd name="connsiteY104" fmla="*/ 147781 h 4341090"/>
              <a:gd name="connsiteX105" fmla="*/ 4073237 w 8950037"/>
              <a:gd name="connsiteY105" fmla="*/ 147781 h 4341090"/>
              <a:gd name="connsiteX106" fmla="*/ 3805382 w 8950037"/>
              <a:gd name="connsiteY106" fmla="*/ 147781 h 4341090"/>
              <a:gd name="connsiteX107" fmla="*/ 3602182 w 8950037"/>
              <a:gd name="connsiteY107" fmla="*/ 129309 h 4341090"/>
              <a:gd name="connsiteX108" fmla="*/ 3528291 w 8950037"/>
              <a:gd name="connsiteY108" fmla="*/ 101600 h 4341090"/>
              <a:gd name="connsiteX109" fmla="*/ 3463637 w 8950037"/>
              <a:gd name="connsiteY109" fmla="*/ 83127 h 4341090"/>
              <a:gd name="connsiteX110" fmla="*/ 3398982 w 8950037"/>
              <a:gd name="connsiteY110" fmla="*/ 64654 h 4341090"/>
              <a:gd name="connsiteX111" fmla="*/ 3158837 w 8950037"/>
              <a:gd name="connsiteY111" fmla="*/ 18472 h 4341090"/>
              <a:gd name="connsiteX112" fmla="*/ 3048000 w 8950037"/>
              <a:gd name="connsiteY112" fmla="*/ 18472 h 4341090"/>
              <a:gd name="connsiteX113" fmla="*/ 2724728 w 8950037"/>
              <a:gd name="connsiteY113" fmla="*/ 18472 h 4341090"/>
              <a:gd name="connsiteX114" fmla="*/ 2632364 w 8950037"/>
              <a:gd name="connsiteY114" fmla="*/ 18472 h 4341090"/>
              <a:gd name="connsiteX115" fmla="*/ 2373746 w 8950037"/>
              <a:gd name="connsiteY115" fmla="*/ 18472 h 4341090"/>
              <a:gd name="connsiteX116" fmla="*/ 2059709 w 8950037"/>
              <a:gd name="connsiteY116" fmla="*/ 18472 h 4341090"/>
              <a:gd name="connsiteX117" fmla="*/ 1939637 w 8950037"/>
              <a:gd name="connsiteY117" fmla="*/ 18472 h 4341090"/>
              <a:gd name="connsiteX118" fmla="*/ 1801091 w 8950037"/>
              <a:gd name="connsiteY118" fmla="*/ 9236 h 4341090"/>
              <a:gd name="connsiteX119" fmla="*/ 1505528 w 8950037"/>
              <a:gd name="connsiteY119" fmla="*/ 0 h 4341090"/>
              <a:gd name="connsiteX120" fmla="*/ 1357746 w 8950037"/>
              <a:gd name="connsiteY120" fmla="*/ 0 h 4341090"/>
              <a:gd name="connsiteX121" fmla="*/ 1265382 w 8950037"/>
              <a:gd name="connsiteY121" fmla="*/ 0 h 4341090"/>
              <a:gd name="connsiteX122" fmla="*/ 1173019 w 8950037"/>
              <a:gd name="connsiteY122" fmla="*/ 0 h 4341090"/>
              <a:gd name="connsiteX123" fmla="*/ 1052946 w 8950037"/>
              <a:gd name="connsiteY123" fmla="*/ 0 h 4341090"/>
              <a:gd name="connsiteX124" fmla="*/ 895928 w 8950037"/>
              <a:gd name="connsiteY124" fmla="*/ 9236 h 4341090"/>
              <a:gd name="connsiteX125" fmla="*/ 665019 w 8950037"/>
              <a:gd name="connsiteY125" fmla="*/ 83127 h 4341090"/>
              <a:gd name="connsiteX0" fmla="*/ 738910 w 8950037"/>
              <a:gd name="connsiteY0" fmla="*/ 0 h 4341090"/>
              <a:gd name="connsiteX1" fmla="*/ 665019 w 8950037"/>
              <a:gd name="connsiteY1" fmla="*/ 83127 h 4341090"/>
              <a:gd name="connsiteX2" fmla="*/ 581891 w 8950037"/>
              <a:gd name="connsiteY2" fmla="*/ 64654 h 4341090"/>
              <a:gd name="connsiteX3" fmla="*/ 249382 w 8950037"/>
              <a:gd name="connsiteY3" fmla="*/ 221672 h 4341090"/>
              <a:gd name="connsiteX4" fmla="*/ 46182 w 8950037"/>
              <a:gd name="connsiteY4" fmla="*/ 350981 h 4341090"/>
              <a:gd name="connsiteX5" fmla="*/ 18473 w 8950037"/>
              <a:gd name="connsiteY5" fmla="*/ 498763 h 4341090"/>
              <a:gd name="connsiteX6" fmla="*/ 0 w 8950037"/>
              <a:gd name="connsiteY6" fmla="*/ 748145 h 4341090"/>
              <a:gd name="connsiteX7" fmla="*/ 9237 w 8950037"/>
              <a:gd name="connsiteY7" fmla="*/ 997527 h 4341090"/>
              <a:gd name="connsiteX8" fmla="*/ 55419 w 8950037"/>
              <a:gd name="connsiteY8" fmla="*/ 1320800 h 4341090"/>
              <a:gd name="connsiteX9" fmla="*/ 83128 w 8950037"/>
              <a:gd name="connsiteY9" fmla="*/ 1394690 h 4341090"/>
              <a:gd name="connsiteX10" fmla="*/ 101600 w 8950037"/>
              <a:gd name="connsiteY10" fmla="*/ 1505527 h 4341090"/>
              <a:gd name="connsiteX11" fmla="*/ 147782 w 8950037"/>
              <a:gd name="connsiteY11" fmla="*/ 1570181 h 4341090"/>
              <a:gd name="connsiteX12" fmla="*/ 157019 w 8950037"/>
              <a:gd name="connsiteY12" fmla="*/ 1607127 h 4341090"/>
              <a:gd name="connsiteX13" fmla="*/ 212437 w 8950037"/>
              <a:gd name="connsiteY13" fmla="*/ 1681018 h 4341090"/>
              <a:gd name="connsiteX14" fmla="*/ 378691 w 8950037"/>
              <a:gd name="connsiteY14" fmla="*/ 1828800 h 4341090"/>
              <a:gd name="connsiteX15" fmla="*/ 738909 w 8950037"/>
              <a:gd name="connsiteY15" fmla="*/ 2022763 h 4341090"/>
              <a:gd name="connsiteX16" fmla="*/ 997528 w 8950037"/>
              <a:gd name="connsiteY16" fmla="*/ 2041236 h 4341090"/>
              <a:gd name="connsiteX17" fmla="*/ 1450109 w 8950037"/>
              <a:gd name="connsiteY17" fmla="*/ 2004290 h 4341090"/>
              <a:gd name="connsiteX18" fmla="*/ 1662546 w 8950037"/>
              <a:gd name="connsiteY18" fmla="*/ 2068945 h 4341090"/>
              <a:gd name="connsiteX19" fmla="*/ 1764146 w 8950037"/>
              <a:gd name="connsiteY19" fmla="*/ 2115127 h 4341090"/>
              <a:gd name="connsiteX20" fmla="*/ 2133600 w 8950037"/>
              <a:gd name="connsiteY20" fmla="*/ 2142836 h 4341090"/>
              <a:gd name="connsiteX21" fmla="*/ 2438400 w 8950037"/>
              <a:gd name="connsiteY21" fmla="*/ 2207490 h 4341090"/>
              <a:gd name="connsiteX22" fmla="*/ 2733964 w 8950037"/>
              <a:gd name="connsiteY22" fmla="*/ 2281381 h 4341090"/>
              <a:gd name="connsiteX23" fmla="*/ 2807855 w 8950037"/>
              <a:gd name="connsiteY23" fmla="*/ 2309090 h 4341090"/>
              <a:gd name="connsiteX24" fmla="*/ 2854037 w 8950037"/>
              <a:gd name="connsiteY24" fmla="*/ 2336800 h 4341090"/>
              <a:gd name="connsiteX25" fmla="*/ 3158837 w 8950037"/>
              <a:gd name="connsiteY25" fmla="*/ 2355272 h 4341090"/>
              <a:gd name="connsiteX26" fmla="*/ 3278909 w 8950037"/>
              <a:gd name="connsiteY26" fmla="*/ 2382981 h 4341090"/>
              <a:gd name="connsiteX27" fmla="*/ 3482109 w 8950037"/>
              <a:gd name="connsiteY27" fmla="*/ 2401454 h 4341090"/>
              <a:gd name="connsiteX28" fmla="*/ 3565237 w 8950037"/>
              <a:gd name="connsiteY28" fmla="*/ 2419927 h 4341090"/>
              <a:gd name="connsiteX29" fmla="*/ 3786909 w 8950037"/>
              <a:gd name="connsiteY29" fmla="*/ 2466109 h 4341090"/>
              <a:gd name="connsiteX30" fmla="*/ 4064000 w 8950037"/>
              <a:gd name="connsiteY30" fmla="*/ 2558472 h 4341090"/>
              <a:gd name="connsiteX31" fmla="*/ 4137891 w 8950037"/>
              <a:gd name="connsiteY31" fmla="*/ 2586181 h 4341090"/>
              <a:gd name="connsiteX32" fmla="*/ 4165600 w 8950037"/>
              <a:gd name="connsiteY32" fmla="*/ 2595418 h 4341090"/>
              <a:gd name="connsiteX33" fmla="*/ 4350328 w 8950037"/>
              <a:gd name="connsiteY33" fmla="*/ 2715490 h 4341090"/>
              <a:gd name="connsiteX34" fmla="*/ 4396509 w 8950037"/>
              <a:gd name="connsiteY34" fmla="*/ 2780145 h 4341090"/>
              <a:gd name="connsiteX35" fmla="*/ 4479637 w 8950037"/>
              <a:gd name="connsiteY35" fmla="*/ 2863272 h 4341090"/>
              <a:gd name="connsiteX36" fmla="*/ 4553528 w 8950037"/>
              <a:gd name="connsiteY36" fmla="*/ 2937163 h 4341090"/>
              <a:gd name="connsiteX37" fmla="*/ 4636655 w 8950037"/>
              <a:gd name="connsiteY37" fmla="*/ 3020290 h 4341090"/>
              <a:gd name="connsiteX38" fmla="*/ 4812146 w 8950037"/>
              <a:gd name="connsiteY38" fmla="*/ 3177309 h 4341090"/>
              <a:gd name="connsiteX39" fmla="*/ 4858328 w 8950037"/>
              <a:gd name="connsiteY39" fmla="*/ 3278909 h 4341090"/>
              <a:gd name="connsiteX40" fmla="*/ 4950691 w 8950037"/>
              <a:gd name="connsiteY40" fmla="*/ 3491345 h 4341090"/>
              <a:gd name="connsiteX41" fmla="*/ 5015346 w 8950037"/>
              <a:gd name="connsiteY41" fmla="*/ 3574472 h 4341090"/>
              <a:gd name="connsiteX42" fmla="*/ 5135419 w 8950037"/>
              <a:gd name="connsiteY42" fmla="*/ 3694545 h 4341090"/>
              <a:gd name="connsiteX43" fmla="*/ 5320146 w 8950037"/>
              <a:gd name="connsiteY43" fmla="*/ 3888509 h 4341090"/>
              <a:gd name="connsiteX44" fmla="*/ 5541819 w 8950037"/>
              <a:gd name="connsiteY44" fmla="*/ 4054763 h 4341090"/>
              <a:gd name="connsiteX45" fmla="*/ 5615709 w 8950037"/>
              <a:gd name="connsiteY45" fmla="*/ 4110181 h 4341090"/>
              <a:gd name="connsiteX46" fmla="*/ 5763491 w 8950037"/>
              <a:gd name="connsiteY46" fmla="*/ 4174836 h 4341090"/>
              <a:gd name="connsiteX47" fmla="*/ 5883564 w 8950037"/>
              <a:gd name="connsiteY47" fmla="*/ 4221018 h 4341090"/>
              <a:gd name="connsiteX48" fmla="*/ 6086764 w 8950037"/>
              <a:gd name="connsiteY48" fmla="*/ 4276436 h 4341090"/>
              <a:gd name="connsiteX49" fmla="*/ 6188364 w 8950037"/>
              <a:gd name="connsiteY49" fmla="*/ 4322618 h 4341090"/>
              <a:gd name="connsiteX50" fmla="*/ 6317673 w 8950037"/>
              <a:gd name="connsiteY50" fmla="*/ 4341090 h 4341090"/>
              <a:gd name="connsiteX51" fmla="*/ 6474691 w 8950037"/>
              <a:gd name="connsiteY51" fmla="*/ 4341090 h 4341090"/>
              <a:gd name="connsiteX52" fmla="*/ 6714837 w 8950037"/>
              <a:gd name="connsiteY52" fmla="*/ 4341090 h 4341090"/>
              <a:gd name="connsiteX53" fmla="*/ 6825673 w 8950037"/>
              <a:gd name="connsiteY53" fmla="*/ 4341090 h 4341090"/>
              <a:gd name="connsiteX54" fmla="*/ 7084291 w 8950037"/>
              <a:gd name="connsiteY54" fmla="*/ 4341090 h 4341090"/>
              <a:gd name="connsiteX55" fmla="*/ 7573819 w 8950037"/>
              <a:gd name="connsiteY55" fmla="*/ 4202545 h 4341090"/>
              <a:gd name="connsiteX56" fmla="*/ 7666182 w 8950037"/>
              <a:gd name="connsiteY56" fmla="*/ 4202545 h 4341090"/>
              <a:gd name="connsiteX57" fmla="*/ 7878619 w 8950037"/>
              <a:gd name="connsiteY57" fmla="*/ 4073236 h 4341090"/>
              <a:gd name="connsiteX58" fmla="*/ 7980219 w 8950037"/>
              <a:gd name="connsiteY58" fmla="*/ 4008581 h 4341090"/>
              <a:gd name="connsiteX59" fmla="*/ 8026400 w 8950037"/>
              <a:gd name="connsiteY59" fmla="*/ 3980872 h 4341090"/>
              <a:gd name="connsiteX60" fmla="*/ 8201891 w 8950037"/>
              <a:gd name="connsiteY60" fmla="*/ 3888509 h 4341090"/>
              <a:gd name="connsiteX61" fmla="*/ 8257309 w 8950037"/>
              <a:gd name="connsiteY61" fmla="*/ 3833090 h 4341090"/>
              <a:gd name="connsiteX62" fmla="*/ 8275782 w 8950037"/>
              <a:gd name="connsiteY62" fmla="*/ 3805381 h 4341090"/>
              <a:gd name="connsiteX63" fmla="*/ 8488219 w 8950037"/>
              <a:gd name="connsiteY63" fmla="*/ 3666836 h 4341090"/>
              <a:gd name="connsiteX64" fmla="*/ 8663709 w 8950037"/>
              <a:gd name="connsiteY64" fmla="*/ 3463636 h 4341090"/>
              <a:gd name="connsiteX65" fmla="*/ 8857673 w 8950037"/>
              <a:gd name="connsiteY65" fmla="*/ 2844800 h 4341090"/>
              <a:gd name="connsiteX66" fmla="*/ 8857673 w 8950037"/>
              <a:gd name="connsiteY66" fmla="*/ 2733963 h 4341090"/>
              <a:gd name="connsiteX67" fmla="*/ 8931564 w 8950037"/>
              <a:gd name="connsiteY67" fmla="*/ 2484581 h 4341090"/>
              <a:gd name="connsiteX68" fmla="*/ 8931564 w 8950037"/>
              <a:gd name="connsiteY68" fmla="*/ 2364509 h 4341090"/>
              <a:gd name="connsiteX69" fmla="*/ 8950037 w 8950037"/>
              <a:gd name="connsiteY69" fmla="*/ 2096654 h 4341090"/>
              <a:gd name="connsiteX70" fmla="*/ 8903855 w 8950037"/>
              <a:gd name="connsiteY70" fmla="*/ 2013527 h 4341090"/>
              <a:gd name="connsiteX71" fmla="*/ 8793019 w 8950037"/>
              <a:gd name="connsiteY71" fmla="*/ 1782618 h 4341090"/>
              <a:gd name="connsiteX72" fmla="*/ 8709891 w 8950037"/>
              <a:gd name="connsiteY72" fmla="*/ 1708727 h 4341090"/>
              <a:gd name="connsiteX73" fmla="*/ 8599055 w 8950037"/>
              <a:gd name="connsiteY73" fmla="*/ 1524000 h 4341090"/>
              <a:gd name="connsiteX74" fmla="*/ 8552873 w 8950037"/>
              <a:gd name="connsiteY74" fmla="*/ 1440872 h 4341090"/>
              <a:gd name="connsiteX75" fmla="*/ 8534400 w 8950037"/>
              <a:gd name="connsiteY75" fmla="*/ 1413163 h 4341090"/>
              <a:gd name="connsiteX76" fmla="*/ 8478982 w 8950037"/>
              <a:gd name="connsiteY76" fmla="*/ 1376218 h 4341090"/>
              <a:gd name="connsiteX77" fmla="*/ 8285019 w 8950037"/>
              <a:gd name="connsiteY77" fmla="*/ 1191490 h 4341090"/>
              <a:gd name="connsiteX78" fmla="*/ 8137237 w 8950037"/>
              <a:gd name="connsiteY78" fmla="*/ 1108363 h 4341090"/>
              <a:gd name="connsiteX79" fmla="*/ 8072582 w 8950037"/>
              <a:gd name="connsiteY79" fmla="*/ 1052945 h 4341090"/>
              <a:gd name="connsiteX80" fmla="*/ 8044873 w 8950037"/>
              <a:gd name="connsiteY80" fmla="*/ 1025236 h 4341090"/>
              <a:gd name="connsiteX81" fmla="*/ 8017164 w 8950037"/>
              <a:gd name="connsiteY81" fmla="*/ 1006763 h 4341090"/>
              <a:gd name="connsiteX82" fmla="*/ 7980219 w 8950037"/>
              <a:gd name="connsiteY82" fmla="*/ 997527 h 4341090"/>
              <a:gd name="connsiteX83" fmla="*/ 7897091 w 8950037"/>
              <a:gd name="connsiteY83" fmla="*/ 951345 h 4341090"/>
              <a:gd name="connsiteX84" fmla="*/ 7758546 w 8950037"/>
              <a:gd name="connsiteY84" fmla="*/ 914400 h 4341090"/>
              <a:gd name="connsiteX85" fmla="*/ 7740073 w 8950037"/>
              <a:gd name="connsiteY85" fmla="*/ 886690 h 4341090"/>
              <a:gd name="connsiteX86" fmla="*/ 7703128 w 8950037"/>
              <a:gd name="connsiteY86" fmla="*/ 877454 h 4341090"/>
              <a:gd name="connsiteX87" fmla="*/ 7675419 w 8950037"/>
              <a:gd name="connsiteY87" fmla="*/ 868218 h 4341090"/>
              <a:gd name="connsiteX88" fmla="*/ 7564582 w 8950037"/>
              <a:gd name="connsiteY88" fmla="*/ 803563 h 4341090"/>
              <a:gd name="connsiteX89" fmla="*/ 7416800 w 8950037"/>
              <a:gd name="connsiteY89" fmla="*/ 738909 h 4341090"/>
              <a:gd name="connsiteX90" fmla="*/ 7352146 w 8950037"/>
              <a:gd name="connsiteY90" fmla="*/ 683490 h 4341090"/>
              <a:gd name="connsiteX91" fmla="*/ 7010400 w 8950037"/>
              <a:gd name="connsiteY91" fmla="*/ 628072 h 4341090"/>
              <a:gd name="connsiteX92" fmla="*/ 6659419 w 8950037"/>
              <a:gd name="connsiteY92" fmla="*/ 609600 h 4341090"/>
              <a:gd name="connsiteX93" fmla="*/ 6345382 w 8950037"/>
              <a:gd name="connsiteY93" fmla="*/ 609600 h 4341090"/>
              <a:gd name="connsiteX94" fmla="*/ 5966691 w 8950037"/>
              <a:gd name="connsiteY94" fmla="*/ 508000 h 4341090"/>
              <a:gd name="connsiteX95" fmla="*/ 5791200 w 8950037"/>
              <a:gd name="connsiteY95" fmla="*/ 498763 h 4341090"/>
              <a:gd name="connsiteX96" fmla="*/ 5569528 w 8950037"/>
              <a:gd name="connsiteY96" fmla="*/ 480290 h 4341090"/>
              <a:gd name="connsiteX97" fmla="*/ 5477164 w 8950037"/>
              <a:gd name="connsiteY97" fmla="*/ 434109 h 4341090"/>
              <a:gd name="connsiteX98" fmla="*/ 5384800 w 8950037"/>
              <a:gd name="connsiteY98" fmla="*/ 406400 h 4341090"/>
              <a:gd name="connsiteX99" fmla="*/ 5273964 w 8950037"/>
              <a:gd name="connsiteY99" fmla="*/ 397163 h 4341090"/>
              <a:gd name="connsiteX100" fmla="*/ 5116946 w 8950037"/>
              <a:gd name="connsiteY100" fmla="*/ 350981 h 4341090"/>
              <a:gd name="connsiteX101" fmla="*/ 4876800 w 8950037"/>
              <a:gd name="connsiteY101" fmla="*/ 286327 h 4341090"/>
              <a:gd name="connsiteX102" fmla="*/ 4553528 w 8950037"/>
              <a:gd name="connsiteY102" fmla="*/ 230909 h 4341090"/>
              <a:gd name="connsiteX103" fmla="*/ 4387273 w 8950037"/>
              <a:gd name="connsiteY103" fmla="*/ 175490 h 4341090"/>
              <a:gd name="connsiteX104" fmla="*/ 4221019 w 8950037"/>
              <a:gd name="connsiteY104" fmla="*/ 147781 h 4341090"/>
              <a:gd name="connsiteX105" fmla="*/ 4073237 w 8950037"/>
              <a:gd name="connsiteY105" fmla="*/ 147781 h 4341090"/>
              <a:gd name="connsiteX106" fmla="*/ 3805382 w 8950037"/>
              <a:gd name="connsiteY106" fmla="*/ 147781 h 4341090"/>
              <a:gd name="connsiteX107" fmla="*/ 3602182 w 8950037"/>
              <a:gd name="connsiteY107" fmla="*/ 129309 h 4341090"/>
              <a:gd name="connsiteX108" fmla="*/ 3528291 w 8950037"/>
              <a:gd name="connsiteY108" fmla="*/ 101600 h 4341090"/>
              <a:gd name="connsiteX109" fmla="*/ 3463637 w 8950037"/>
              <a:gd name="connsiteY109" fmla="*/ 83127 h 4341090"/>
              <a:gd name="connsiteX110" fmla="*/ 3398982 w 8950037"/>
              <a:gd name="connsiteY110" fmla="*/ 64654 h 4341090"/>
              <a:gd name="connsiteX111" fmla="*/ 3158837 w 8950037"/>
              <a:gd name="connsiteY111" fmla="*/ 18472 h 4341090"/>
              <a:gd name="connsiteX112" fmla="*/ 3048000 w 8950037"/>
              <a:gd name="connsiteY112" fmla="*/ 18472 h 4341090"/>
              <a:gd name="connsiteX113" fmla="*/ 2724728 w 8950037"/>
              <a:gd name="connsiteY113" fmla="*/ 18472 h 4341090"/>
              <a:gd name="connsiteX114" fmla="*/ 2632364 w 8950037"/>
              <a:gd name="connsiteY114" fmla="*/ 18472 h 4341090"/>
              <a:gd name="connsiteX115" fmla="*/ 2373746 w 8950037"/>
              <a:gd name="connsiteY115" fmla="*/ 18472 h 4341090"/>
              <a:gd name="connsiteX116" fmla="*/ 2059709 w 8950037"/>
              <a:gd name="connsiteY116" fmla="*/ 18472 h 4341090"/>
              <a:gd name="connsiteX117" fmla="*/ 1939637 w 8950037"/>
              <a:gd name="connsiteY117" fmla="*/ 18472 h 4341090"/>
              <a:gd name="connsiteX118" fmla="*/ 1801091 w 8950037"/>
              <a:gd name="connsiteY118" fmla="*/ 9236 h 4341090"/>
              <a:gd name="connsiteX119" fmla="*/ 1505528 w 8950037"/>
              <a:gd name="connsiteY119" fmla="*/ 0 h 4341090"/>
              <a:gd name="connsiteX120" fmla="*/ 1357746 w 8950037"/>
              <a:gd name="connsiteY120" fmla="*/ 0 h 4341090"/>
              <a:gd name="connsiteX121" fmla="*/ 1265382 w 8950037"/>
              <a:gd name="connsiteY121" fmla="*/ 0 h 4341090"/>
              <a:gd name="connsiteX122" fmla="*/ 1173019 w 8950037"/>
              <a:gd name="connsiteY122" fmla="*/ 0 h 4341090"/>
              <a:gd name="connsiteX123" fmla="*/ 1052946 w 8950037"/>
              <a:gd name="connsiteY123" fmla="*/ 0 h 4341090"/>
              <a:gd name="connsiteX124" fmla="*/ 895928 w 8950037"/>
              <a:gd name="connsiteY124" fmla="*/ 9236 h 4341090"/>
              <a:gd name="connsiteX125" fmla="*/ 738910 w 8950037"/>
              <a:gd name="connsiteY125" fmla="*/ 0 h 434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8950037" h="4341090">
                <a:moveTo>
                  <a:pt x="738910" y="0"/>
                </a:moveTo>
                <a:cubicBezTo>
                  <a:pt x="714280" y="27709"/>
                  <a:pt x="691189" y="72351"/>
                  <a:pt x="665019" y="83127"/>
                </a:cubicBezTo>
                <a:cubicBezTo>
                  <a:pt x="638849" y="93903"/>
                  <a:pt x="609600" y="70812"/>
                  <a:pt x="581891" y="64654"/>
                </a:cubicBezTo>
                <a:lnTo>
                  <a:pt x="249382" y="221672"/>
                </a:lnTo>
                <a:lnTo>
                  <a:pt x="46182" y="350981"/>
                </a:lnTo>
                <a:lnTo>
                  <a:pt x="18473" y="498763"/>
                </a:lnTo>
                <a:lnTo>
                  <a:pt x="0" y="748145"/>
                </a:lnTo>
                <a:lnTo>
                  <a:pt x="9237" y="997527"/>
                </a:lnTo>
                <a:lnTo>
                  <a:pt x="55419" y="1320800"/>
                </a:lnTo>
                <a:lnTo>
                  <a:pt x="83128" y="1394690"/>
                </a:lnTo>
                <a:lnTo>
                  <a:pt x="101600" y="1505527"/>
                </a:lnTo>
                <a:cubicBezTo>
                  <a:pt x="116994" y="1527078"/>
                  <a:pt x="135100" y="1546930"/>
                  <a:pt x="147782" y="1570181"/>
                </a:cubicBezTo>
                <a:cubicBezTo>
                  <a:pt x="153861" y="1581325"/>
                  <a:pt x="157019" y="1607127"/>
                  <a:pt x="157019" y="1607127"/>
                </a:cubicBezTo>
                <a:lnTo>
                  <a:pt x="212437" y="1681018"/>
                </a:lnTo>
                <a:lnTo>
                  <a:pt x="378691" y="1828800"/>
                </a:lnTo>
                <a:lnTo>
                  <a:pt x="738909" y="2022763"/>
                </a:lnTo>
                <a:lnTo>
                  <a:pt x="997528" y="2041236"/>
                </a:lnTo>
                <a:lnTo>
                  <a:pt x="1450109" y="2004290"/>
                </a:lnTo>
                <a:lnTo>
                  <a:pt x="1662546" y="2068945"/>
                </a:lnTo>
                <a:lnTo>
                  <a:pt x="1764146" y="2115127"/>
                </a:lnTo>
                <a:lnTo>
                  <a:pt x="2133600" y="2142836"/>
                </a:lnTo>
                <a:lnTo>
                  <a:pt x="2438400" y="2207490"/>
                </a:lnTo>
                <a:lnTo>
                  <a:pt x="2733964" y="2281381"/>
                </a:lnTo>
                <a:cubicBezTo>
                  <a:pt x="2758594" y="2290617"/>
                  <a:pt x="2783971" y="2298066"/>
                  <a:pt x="2807855" y="2309090"/>
                </a:cubicBezTo>
                <a:cubicBezTo>
                  <a:pt x="2824155" y="2316613"/>
                  <a:pt x="2854037" y="2336800"/>
                  <a:pt x="2854037" y="2336800"/>
                </a:cubicBezTo>
                <a:lnTo>
                  <a:pt x="3158837" y="2355272"/>
                </a:lnTo>
                <a:cubicBezTo>
                  <a:pt x="3247142" y="2388386"/>
                  <a:pt x="3206423" y="2382981"/>
                  <a:pt x="3278909" y="2382981"/>
                </a:cubicBezTo>
                <a:lnTo>
                  <a:pt x="3482109" y="2401454"/>
                </a:lnTo>
                <a:lnTo>
                  <a:pt x="3565237" y="2419927"/>
                </a:lnTo>
                <a:lnTo>
                  <a:pt x="3786909" y="2466109"/>
                </a:lnTo>
                <a:lnTo>
                  <a:pt x="4064000" y="2558472"/>
                </a:lnTo>
                <a:lnTo>
                  <a:pt x="4137891" y="2586181"/>
                </a:lnTo>
                <a:cubicBezTo>
                  <a:pt x="4147041" y="2589508"/>
                  <a:pt x="4165600" y="2595418"/>
                  <a:pt x="4165600" y="2595418"/>
                </a:cubicBezTo>
                <a:lnTo>
                  <a:pt x="4350328" y="2715490"/>
                </a:lnTo>
                <a:lnTo>
                  <a:pt x="4396509" y="2780145"/>
                </a:lnTo>
                <a:lnTo>
                  <a:pt x="4479637" y="2863272"/>
                </a:lnTo>
                <a:lnTo>
                  <a:pt x="4553528" y="2937163"/>
                </a:lnTo>
                <a:lnTo>
                  <a:pt x="4636655" y="3020290"/>
                </a:lnTo>
                <a:lnTo>
                  <a:pt x="4812146" y="3177309"/>
                </a:lnTo>
                <a:cubicBezTo>
                  <a:pt x="4842609" y="3268697"/>
                  <a:pt x="4819202" y="3239783"/>
                  <a:pt x="4858328" y="3278909"/>
                </a:cubicBezTo>
                <a:lnTo>
                  <a:pt x="4950691" y="3491345"/>
                </a:lnTo>
                <a:cubicBezTo>
                  <a:pt x="5001934" y="3563086"/>
                  <a:pt x="4978145" y="3537273"/>
                  <a:pt x="5015346" y="3574472"/>
                </a:cubicBezTo>
                <a:lnTo>
                  <a:pt x="5135419" y="3694545"/>
                </a:lnTo>
                <a:lnTo>
                  <a:pt x="5320146" y="3888509"/>
                </a:lnTo>
                <a:lnTo>
                  <a:pt x="5541819" y="4054763"/>
                </a:lnTo>
                <a:lnTo>
                  <a:pt x="5615709" y="4110181"/>
                </a:lnTo>
                <a:lnTo>
                  <a:pt x="5763491" y="4174836"/>
                </a:lnTo>
                <a:cubicBezTo>
                  <a:pt x="5864116" y="4225149"/>
                  <a:pt x="5821433" y="4221018"/>
                  <a:pt x="5883564" y="4221018"/>
                </a:cubicBezTo>
                <a:lnTo>
                  <a:pt x="6086764" y="4276436"/>
                </a:lnTo>
                <a:cubicBezTo>
                  <a:pt x="6168487" y="4327513"/>
                  <a:pt x="6131610" y="4322618"/>
                  <a:pt x="6188364" y="4322618"/>
                </a:cubicBezTo>
                <a:lnTo>
                  <a:pt x="6317673" y="4341090"/>
                </a:lnTo>
                <a:lnTo>
                  <a:pt x="6474691" y="4341090"/>
                </a:lnTo>
                <a:lnTo>
                  <a:pt x="6714837" y="4341090"/>
                </a:lnTo>
                <a:lnTo>
                  <a:pt x="6825673" y="4341090"/>
                </a:lnTo>
                <a:lnTo>
                  <a:pt x="7084291" y="4341090"/>
                </a:lnTo>
                <a:lnTo>
                  <a:pt x="7573819" y="4202545"/>
                </a:lnTo>
                <a:lnTo>
                  <a:pt x="7666182" y="4202545"/>
                </a:lnTo>
                <a:lnTo>
                  <a:pt x="7878619" y="4073236"/>
                </a:lnTo>
                <a:lnTo>
                  <a:pt x="7980219" y="4008581"/>
                </a:lnTo>
                <a:cubicBezTo>
                  <a:pt x="7995442" y="3999066"/>
                  <a:pt x="8026400" y="3980872"/>
                  <a:pt x="8026400" y="3980872"/>
                </a:cubicBezTo>
                <a:lnTo>
                  <a:pt x="8201891" y="3888509"/>
                </a:lnTo>
                <a:cubicBezTo>
                  <a:pt x="8220364" y="3870036"/>
                  <a:pt x="8239953" y="3852616"/>
                  <a:pt x="8257309" y="3833090"/>
                </a:cubicBezTo>
                <a:cubicBezTo>
                  <a:pt x="8264684" y="3824793"/>
                  <a:pt x="8275782" y="3805381"/>
                  <a:pt x="8275782" y="3805381"/>
                </a:cubicBezTo>
                <a:lnTo>
                  <a:pt x="8488219" y="3666836"/>
                </a:lnTo>
                <a:lnTo>
                  <a:pt x="8663709" y="3463636"/>
                </a:lnTo>
                <a:lnTo>
                  <a:pt x="8857673" y="2844800"/>
                </a:lnTo>
                <a:lnTo>
                  <a:pt x="8857673" y="2733963"/>
                </a:lnTo>
                <a:lnTo>
                  <a:pt x="8931564" y="2484581"/>
                </a:lnTo>
                <a:lnTo>
                  <a:pt x="8931564" y="2364509"/>
                </a:lnTo>
                <a:lnTo>
                  <a:pt x="8950037" y="2096654"/>
                </a:lnTo>
                <a:lnTo>
                  <a:pt x="8903855" y="2013527"/>
                </a:lnTo>
                <a:lnTo>
                  <a:pt x="8793019" y="1782618"/>
                </a:lnTo>
                <a:lnTo>
                  <a:pt x="8709891" y="1708727"/>
                </a:lnTo>
                <a:lnTo>
                  <a:pt x="8599055" y="1524000"/>
                </a:lnTo>
                <a:cubicBezTo>
                  <a:pt x="8583661" y="1496291"/>
                  <a:pt x="8568845" y="1468252"/>
                  <a:pt x="8552873" y="1440872"/>
                </a:cubicBezTo>
                <a:cubicBezTo>
                  <a:pt x="8547280" y="1431283"/>
                  <a:pt x="8542754" y="1420473"/>
                  <a:pt x="8534400" y="1413163"/>
                </a:cubicBezTo>
                <a:cubicBezTo>
                  <a:pt x="8517692" y="1398543"/>
                  <a:pt x="8478982" y="1376218"/>
                  <a:pt x="8478982" y="1376218"/>
                </a:cubicBezTo>
                <a:lnTo>
                  <a:pt x="8285019" y="1191490"/>
                </a:lnTo>
                <a:lnTo>
                  <a:pt x="8137237" y="1108363"/>
                </a:lnTo>
                <a:cubicBezTo>
                  <a:pt x="8115685" y="1089890"/>
                  <a:pt x="8093681" y="1071934"/>
                  <a:pt x="8072582" y="1052945"/>
                </a:cubicBezTo>
                <a:cubicBezTo>
                  <a:pt x="8062873" y="1044207"/>
                  <a:pt x="8054908" y="1033598"/>
                  <a:pt x="8044873" y="1025236"/>
                </a:cubicBezTo>
                <a:cubicBezTo>
                  <a:pt x="8036345" y="1018129"/>
                  <a:pt x="8027367" y="1011136"/>
                  <a:pt x="8017164" y="1006763"/>
                </a:cubicBezTo>
                <a:cubicBezTo>
                  <a:pt x="8005496" y="1001763"/>
                  <a:pt x="7980219" y="997527"/>
                  <a:pt x="7980219" y="997527"/>
                </a:cubicBezTo>
                <a:lnTo>
                  <a:pt x="7897091" y="951345"/>
                </a:lnTo>
                <a:cubicBezTo>
                  <a:pt x="7875658" y="947058"/>
                  <a:pt x="7787840" y="935324"/>
                  <a:pt x="7758546" y="914400"/>
                </a:cubicBezTo>
                <a:cubicBezTo>
                  <a:pt x="7749513" y="907948"/>
                  <a:pt x="7749310" y="892848"/>
                  <a:pt x="7740073" y="886690"/>
                </a:cubicBezTo>
                <a:cubicBezTo>
                  <a:pt x="7729511" y="879649"/>
                  <a:pt x="7703128" y="877454"/>
                  <a:pt x="7703128" y="877454"/>
                </a:cubicBezTo>
                <a:lnTo>
                  <a:pt x="7675419" y="868218"/>
                </a:lnTo>
                <a:lnTo>
                  <a:pt x="7564582" y="803563"/>
                </a:lnTo>
                <a:lnTo>
                  <a:pt x="7416800" y="738909"/>
                </a:lnTo>
                <a:lnTo>
                  <a:pt x="7352146" y="683490"/>
                </a:lnTo>
                <a:lnTo>
                  <a:pt x="7010400" y="628072"/>
                </a:lnTo>
                <a:lnTo>
                  <a:pt x="6659419" y="609600"/>
                </a:lnTo>
                <a:lnTo>
                  <a:pt x="6345382" y="609600"/>
                </a:lnTo>
                <a:lnTo>
                  <a:pt x="5966691" y="508000"/>
                </a:lnTo>
                <a:cubicBezTo>
                  <a:pt x="5852964" y="495363"/>
                  <a:pt x="5911444" y="498763"/>
                  <a:pt x="5791200" y="498763"/>
                </a:cubicBezTo>
                <a:lnTo>
                  <a:pt x="5569528" y="480290"/>
                </a:lnTo>
                <a:cubicBezTo>
                  <a:pt x="5482421" y="441577"/>
                  <a:pt x="5507841" y="464786"/>
                  <a:pt x="5477164" y="434109"/>
                </a:cubicBezTo>
                <a:lnTo>
                  <a:pt x="5384800" y="406400"/>
                </a:lnTo>
                <a:cubicBezTo>
                  <a:pt x="5292493" y="396143"/>
                  <a:pt x="5329553" y="397163"/>
                  <a:pt x="5273964" y="397163"/>
                </a:cubicBezTo>
                <a:lnTo>
                  <a:pt x="5116946" y="350981"/>
                </a:lnTo>
                <a:lnTo>
                  <a:pt x="4876800" y="286327"/>
                </a:lnTo>
                <a:lnTo>
                  <a:pt x="4553528" y="230909"/>
                </a:lnTo>
                <a:lnTo>
                  <a:pt x="4387273" y="175490"/>
                </a:lnTo>
                <a:lnTo>
                  <a:pt x="4221019" y="147781"/>
                </a:lnTo>
                <a:lnTo>
                  <a:pt x="4073237" y="147781"/>
                </a:lnTo>
                <a:lnTo>
                  <a:pt x="3805382" y="147781"/>
                </a:lnTo>
                <a:lnTo>
                  <a:pt x="3602182" y="129309"/>
                </a:lnTo>
                <a:cubicBezTo>
                  <a:pt x="3577552" y="120073"/>
                  <a:pt x="3553584" y="108827"/>
                  <a:pt x="3528291" y="101600"/>
                </a:cubicBezTo>
                <a:cubicBezTo>
                  <a:pt x="3458627" y="81696"/>
                  <a:pt x="3488429" y="107919"/>
                  <a:pt x="3463637" y="83127"/>
                </a:cubicBezTo>
                <a:lnTo>
                  <a:pt x="3398982" y="64654"/>
                </a:lnTo>
                <a:lnTo>
                  <a:pt x="3158837" y="18472"/>
                </a:lnTo>
                <a:lnTo>
                  <a:pt x="3048000" y="18472"/>
                </a:lnTo>
                <a:lnTo>
                  <a:pt x="2724728" y="18472"/>
                </a:lnTo>
                <a:lnTo>
                  <a:pt x="2632364" y="18472"/>
                </a:lnTo>
                <a:lnTo>
                  <a:pt x="2373746" y="18472"/>
                </a:lnTo>
                <a:lnTo>
                  <a:pt x="2059709" y="18472"/>
                </a:lnTo>
                <a:lnTo>
                  <a:pt x="1939637" y="18472"/>
                </a:lnTo>
                <a:lnTo>
                  <a:pt x="1801091" y="9236"/>
                </a:lnTo>
                <a:lnTo>
                  <a:pt x="1505528" y="0"/>
                </a:lnTo>
                <a:lnTo>
                  <a:pt x="1357746" y="0"/>
                </a:lnTo>
                <a:lnTo>
                  <a:pt x="1265382" y="0"/>
                </a:lnTo>
                <a:lnTo>
                  <a:pt x="1173019" y="0"/>
                </a:lnTo>
                <a:lnTo>
                  <a:pt x="1052946" y="0"/>
                </a:lnTo>
                <a:lnTo>
                  <a:pt x="895928" y="9236"/>
                </a:lnTo>
                <a:lnTo>
                  <a:pt x="738910" y="0"/>
                </a:lnTo>
                <a:close/>
              </a:path>
            </a:pathLst>
          </a:custGeom>
          <a:solidFill>
            <a:srgbClr val="92D050">
              <a:alpha val="27059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539494" y="535710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Coccidea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10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72" y="-23541"/>
            <a:ext cx="5950527" cy="1325563"/>
          </a:xfrm>
        </p:spPr>
        <p:txBody>
          <a:bodyPr/>
          <a:lstStyle/>
          <a:p>
            <a:r>
              <a:rPr lang="ru-RU" dirty="0" smtClean="0"/>
              <a:t>Общий план строения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39240"/>
            <a:ext cx="5606159" cy="58908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10" y="850497"/>
            <a:ext cx="3823908" cy="29179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49" y="3905521"/>
            <a:ext cx="3561629" cy="28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864436" y="6022109"/>
            <a:ext cx="2235200" cy="758644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b="1" dirty="0" err="1" smtClean="0"/>
              <a:t>Frénal</a:t>
            </a:r>
            <a:r>
              <a:rPr lang="en-US" b="1" dirty="0" smtClean="0"/>
              <a:t> </a:t>
            </a:r>
            <a:r>
              <a:rPr lang="en-US" b="1" dirty="0"/>
              <a:t>et al., </a:t>
            </a:r>
            <a:r>
              <a:rPr lang="en-US" b="1" dirty="0" smtClean="0"/>
              <a:t>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18" y="0"/>
            <a:ext cx="7479555" cy="6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Подвижность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326291" y="6269036"/>
            <a:ext cx="3151909" cy="418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Jacot</a:t>
            </a:r>
            <a:r>
              <a:rPr lang="en-US" dirty="0" smtClean="0"/>
              <a:t> </a:t>
            </a:r>
            <a:r>
              <a:rPr lang="en-US" dirty="0"/>
              <a:t>et al., 2016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19" y="1408777"/>
            <a:ext cx="9876297" cy="47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91" y="-9237"/>
            <a:ext cx="10515600" cy="1325563"/>
          </a:xfrm>
        </p:spPr>
        <p:txBody>
          <a:bodyPr/>
          <a:lstStyle/>
          <a:p>
            <a:r>
              <a:rPr lang="ru-RU" dirty="0" smtClean="0"/>
              <a:t>Общий план жизненного цикла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5" y="974580"/>
            <a:ext cx="9782829" cy="56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i="1" dirty="0" smtClean="0"/>
              <a:t>Toxoplasma </a:t>
            </a:r>
            <a:r>
              <a:rPr lang="en-US" i="1" dirty="0" err="1" smtClean="0"/>
              <a:t>gondii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51909" cy="4351338"/>
          </a:xfrm>
        </p:spPr>
        <p:txBody>
          <a:bodyPr/>
          <a:lstStyle/>
          <a:p>
            <a:r>
              <a:rPr lang="ru-RU" dirty="0" smtClean="0"/>
              <a:t>Основной хозяин – представители семейства кошачьих</a:t>
            </a:r>
          </a:p>
          <a:p>
            <a:r>
              <a:rPr lang="ru-RU" dirty="0" smtClean="0"/>
              <a:t>Очень много потенциальных промежуточных хозяев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¶Ð¸Ð·Ð½ÐµÐ½Ð½ÑÐ¹ ÑÐ¸ÐºÐ» toxoplasma gon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632401"/>
            <a:ext cx="6773860" cy="55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480" cy="1325563"/>
          </a:xfrm>
        </p:spPr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i="1" dirty="0" smtClean="0"/>
              <a:t>Toxoplasma </a:t>
            </a:r>
            <a:r>
              <a:rPr lang="en-US" i="1" dirty="0" err="1" smtClean="0"/>
              <a:t>gondii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02018" cy="4351338"/>
          </a:xfrm>
        </p:spPr>
        <p:txBody>
          <a:bodyPr/>
          <a:lstStyle/>
          <a:p>
            <a:r>
              <a:rPr lang="ru-RU" dirty="0" smtClean="0"/>
              <a:t>Заражение человека может происходить при</a:t>
            </a:r>
          </a:p>
          <a:p>
            <a:pPr lvl="1"/>
            <a:r>
              <a:rPr lang="ru-RU" dirty="0" smtClean="0"/>
              <a:t>Контакте с фекалиями кошки</a:t>
            </a:r>
          </a:p>
          <a:p>
            <a:pPr lvl="1"/>
            <a:r>
              <a:rPr lang="ru-RU" dirty="0" smtClean="0"/>
              <a:t>Поедании загрязнённых фруктов и овощей</a:t>
            </a:r>
          </a:p>
          <a:p>
            <a:pPr lvl="1"/>
            <a:r>
              <a:rPr lang="ru-RU" dirty="0" smtClean="0"/>
              <a:t>Поедании недожаренного мяса</a:t>
            </a:r>
          </a:p>
          <a:p>
            <a:pPr lvl="1"/>
            <a:r>
              <a:rPr lang="ru-RU" dirty="0" err="1" smtClean="0"/>
              <a:t>Трансовариально</a:t>
            </a:r>
            <a:r>
              <a:rPr lang="ru-RU" dirty="0" smtClean="0"/>
              <a:t> (от матери к плоду через плаценту). Это наиболее опасный вариант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¶Ð¸Ð·Ð½ÐµÐ½Ð½ÑÐ¹ ÑÐ¸ÐºÐ» toxoplasma gon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98" y="102883"/>
            <a:ext cx="6065200" cy="67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62236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Жизненный цикл малярийного плазмодия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161309"/>
            <a:ext cx="4269510" cy="42579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Возбудителями малярии могут быть несколько представителей рода </a:t>
            </a:r>
            <a:r>
              <a:rPr lang="en-US" i="1" dirty="0" smtClean="0"/>
              <a:t>Plasmodium</a:t>
            </a:r>
            <a:r>
              <a:rPr lang="en-US" dirty="0" smtClean="0"/>
              <a:t> (</a:t>
            </a:r>
            <a:r>
              <a:rPr lang="en-US" i="1" dirty="0" smtClean="0"/>
              <a:t>P. falciparum, P. </a:t>
            </a:r>
            <a:r>
              <a:rPr lang="en-US" i="1" dirty="0" err="1" smtClean="0"/>
              <a:t>vivax</a:t>
            </a:r>
            <a:r>
              <a:rPr lang="en-US" i="1" dirty="0" smtClean="0"/>
              <a:t>, P. </a:t>
            </a:r>
            <a:r>
              <a:rPr lang="en-US" i="1" dirty="0" err="1" smtClean="0"/>
              <a:t>ovale</a:t>
            </a:r>
            <a:r>
              <a:rPr lang="en-US" i="1" dirty="0" smtClean="0"/>
              <a:t>)</a:t>
            </a:r>
          </a:p>
          <a:p>
            <a:r>
              <a:rPr lang="ru-RU" dirty="0" smtClean="0"/>
              <a:t>В некоторых случаях </a:t>
            </a:r>
            <a:r>
              <a:rPr lang="ru-RU" dirty="0" err="1" smtClean="0"/>
              <a:t>спорозоиты</a:t>
            </a:r>
            <a:r>
              <a:rPr lang="ru-RU" dirty="0" smtClean="0"/>
              <a:t> способны задерживать начало </a:t>
            </a:r>
            <a:r>
              <a:rPr lang="ru-RU" dirty="0" err="1" smtClean="0"/>
              <a:t>мерогонии</a:t>
            </a:r>
            <a:r>
              <a:rPr lang="ru-RU" dirty="0" smtClean="0"/>
              <a:t> на много лет (до 33)</a:t>
            </a:r>
          </a:p>
          <a:p>
            <a:r>
              <a:rPr lang="ru-RU" dirty="0" smtClean="0"/>
              <a:t>Основные переносчики – комары из рода </a:t>
            </a:r>
            <a:r>
              <a:rPr lang="la-Latn" i="1" dirty="0"/>
              <a:t>Anopheles</a:t>
            </a:r>
            <a:r>
              <a:rPr lang="la-Latn" dirty="0"/>
              <a:t>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838" t="3360" r="1119" b="2719"/>
          <a:stretch/>
        </p:blipFill>
        <p:spPr>
          <a:xfrm>
            <a:off x="5477163" y="175490"/>
            <a:ext cx="6308437" cy="64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149</Words>
  <Application>Microsoft Office PowerPoint</Application>
  <PresentationFormat>Широкоэкранный</PresentationFormat>
  <Paragraphs>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Apicomplexa</vt:lpstr>
      <vt:lpstr>Презентация PowerPoint</vt:lpstr>
      <vt:lpstr>Общий план строения</vt:lpstr>
      <vt:lpstr>Презентация PowerPoint</vt:lpstr>
      <vt:lpstr>Подвижность</vt:lpstr>
      <vt:lpstr>Общий план жизненного цикла</vt:lpstr>
      <vt:lpstr>Жизненный цикл Toxoplasma gondii</vt:lpstr>
      <vt:lpstr>Жизненный цикл Toxoplasma gondii</vt:lpstr>
      <vt:lpstr>Жизненный цикл малярийного плазмодия</vt:lpstr>
      <vt:lpstr>Грегарины</vt:lpstr>
      <vt:lpstr>Жизненный цикл грегарин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Сафонов</dc:creator>
  <cp:lastModifiedBy>Павел Сафонов</cp:lastModifiedBy>
  <cp:revision>33</cp:revision>
  <dcterms:created xsi:type="dcterms:W3CDTF">2018-12-19T11:42:26Z</dcterms:created>
  <dcterms:modified xsi:type="dcterms:W3CDTF">2018-12-19T16:40:27Z</dcterms:modified>
</cp:coreProperties>
</file>