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1" r:id="rId6"/>
    <p:sldId id="262" r:id="rId7"/>
    <p:sldId id="263" r:id="rId8"/>
    <p:sldId id="264" r:id="rId9"/>
    <p:sldId id="266" r:id="rId10"/>
    <p:sldId id="267" r:id="rId11"/>
    <p:sldId id="268" r:id="rId12"/>
    <p:sldId id="269" r:id="rId13"/>
    <p:sldId id="272"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3"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37220-EDC9-4182-B9E0-654B1F53943A}" type="datetimeFigureOut">
              <a:rPr lang="ru-RU" smtClean="0"/>
              <a:t>06.03.2019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0FB1-974D-4330-B8FC-311987A3DD68}" type="slidenum">
              <a:rPr lang="ru-RU" smtClean="0"/>
              <a:t>‹#›</a:t>
            </a:fld>
            <a:endParaRPr lang="ru-RU"/>
          </a:p>
        </p:txBody>
      </p:sp>
    </p:spTree>
    <p:extLst>
      <p:ext uri="{BB962C8B-B14F-4D97-AF65-F5344CB8AC3E}">
        <p14:creationId xmlns:p14="http://schemas.microsoft.com/office/powerpoint/2010/main" val="23623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Dinozoa</a:t>
            </a:r>
            <a:r>
              <a:rPr lang="en-US" dirty="0" smtClean="0"/>
              <a:t> – </a:t>
            </a:r>
            <a:r>
              <a:rPr lang="en-US" dirty="0" err="1" smtClean="0"/>
              <a:t>Dinoflagellata</a:t>
            </a:r>
            <a:r>
              <a:rPr lang="en-US" dirty="0" smtClean="0"/>
              <a:t> + </a:t>
            </a:r>
            <a:r>
              <a:rPr lang="en-US" dirty="0" err="1" smtClean="0"/>
              <a:t>Perkinsozoa</a:t>
            </a:r>
            <a:endParaRPr lang="ru-RU" dirty="0"/>
          </a:p>
        </p:txBody>
      </p:sp>
      <p:sp>
        <p:nvSpPr>
          <p:cNvPr id="4" name="Номер слайда 3"/>
          <p:cNvSpPr>
            <a:spLocks noGrp="1"/>
          </p:cNvSpPr>
          <p:nvPr>
            <p:ph type="sldNum" sz="quarter" idx="10"/>
          </p:nvPr>
        </p:nvSpPr>
        <p:spPr/>
        <p:txBody>
          <a:bodyPr/>
          <a:lstStyle/>
          <a:p>
            <a:fld id="{FED607ED-9A54-400E-B322-D2B6F9775AE1}" type="slidenum">
              <a:rPr lang="ru-RU" smtClean="0"/>
              <a:t>2</a:t>
            </a:fld>
            <a:endParaRPr lang="ru-RU"/>
          </a:p>
        </p:txBody>
      </p:sp>
    </p:spTree>
    <p:extLst>
      <p:ext uri="{BB962C8B-B14F-4D97-AF65-F5344CB8AC3E}">
        <p14:creationId xmlns:p14="http://schemas.microsoft.com/office/powerpoint/2010/main" val="249296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Реснички присутствуют хотя</a:t>
            </a:r>
            <a:r>
              <a:rPr lang="ru-RU" baseline="0" dirty="0" smtClean="0"/>
              <a:t> бы у некоторых стадий жизненного цикла (так, у </a:t>
            </a:r>
            <a:r>
              <a:rPr lang="en-US" baseline="0" dirty="0" err="1" smtClean="0"/>
              <a:t>Suctoria</a:t>
            </a:r>
            <a:r>
              <a:rPr lang="en-US" baseline="0" dirty="0" smtClean="0"/>
              <a:t> (</a:t>
            </a:r>
            <a:r>
              <a:rPr lang="ru-RU" baseline="0" dirty="0" err="1" smtClean="0"/>
              <a:t>кл</a:t>
            </a:r>
            <a:r>
              <a:rPr lang="ru-RU" baseline="0" dirty="0" smtClean="0"/>
              <a:t>. </a:t>
            </a:r>
            <a:r>
              <a:rPr lang="en-US" sz="1200" dirty="0" err="1" smtClean="0"/>
              <a:t>Phyllopharyngea</a:t>
            </a:r>
            <a:r>
              <a:rPr lang="ru-RU" sz="1200" dirty="0" smtClean="0"/>
              <a:t>,</a:t>
            </a:r>
            <a:r>
              <a:rPr lang="ru-RU" sz="1200" baseline="0" dirty="0" smtClean="0"/>
              <a:t> на слайде приведена как раз фотография инфузории из этой группы) реснички имеют только </a:t>
            </a:r>
            <a:r>
              <a:rPr lang="ru-RU" sz="1200" baseline="0" dirty="0" err="1" smtClean="0"/>
              <a:t>расселительные</a:t>
            </a:r>
            <a:r>
              <a:rPr lang="ru-RU" sz="1200" baseline="0" dirty="0" smtClean="0"/>
              <a:t> стадии - </a:t>
            </a:r>
            <a:r>
              <a:rPr lang="ru-RU" sz="1200" b="1" baseline="0" dirty="0" smtClean="0"/>
              <a:t>бродяжки</a:t>
            </a:r>
            <a:endParaRPr lang="ru-RU" b="1" dirty="0"/>
          </a:p>
        </p:txBody>
      </p:sp>
      <p:sp>
        <p:nvSpPr>
          <p:cNvPr id="4" name="Номер слайда 3"/>
          <p:cNvSpPr>
            <a:spLocks noGrp="1"/>
          </p:cNvSpPr>
          <p:nvPr>
            <p:ph type="sldNum" sz="quarter" idx="10"/>
          </p:nvPr>
        </p:nvSpPr>
        <p:spPr/>
        <p:txBody>
          <a:bodyPr/>
          <a:lstStyle/>
          <a:p>
            <a:fld id="{5F2D0FB1-974D-4330-B8FC-311987A3DD68}" type="slidenum">
              <a:rPr lang="ru-RU" smtClean="0"/>
              <a:t>3</a:t>
            </a:fld>
            <a:endParaRPr lang="ru-RU"/>
          </a:p>
        </p:txBody>
      </p:sp>
    </p:spTree>
    <p:extLst>
      <p:ext uri="{BB962C8B-B14F-4D97-AF65-F5344CB8AC3E}">
        <p14:creationId xmlns:p14="http://schemas.microsoft.com/office/powerpoint/2010/main" val="38943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Тут рисунок на доске. Не забыть отметить что такое </a:t>
            </a:r>
            <a:r>
              <a:rPr lang="ru-RU" dirty="0" err="1" smtClean="0"/>
              <a:t>кинета</a:t>
            </a:r>
            <a:r>
              <a:rPr lang="ru-RU" baseline="0" dirty="0" smtClean="0"/>
              <a:t>. Волна сокращения ресничек – </a:t>
            </a:r>
            <a:r>
              <a:rPr lang="ru-RU" baseline="0" dirty="0" err="1" smtClean="0"/>
              <a:t>метахрональная</a:t>
            </a:r>
            <a:r>
              <a:rPr lang="ru-RU" baseline="0" dirty="0" smtClean="0"/>
              <a:t> волна</a:t>
            </a:r>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5F2D0FB1-974D-4330-B8FC-311987A3DD68}" type="slidenum">
              <a:rPr lang="ru-RU" smtClean="0"/>
              <a:t>4</a:t>
            </a:fld>
            <a:endParaRPr lang="ru-RU"/>
          </a:p>
        </p:txBody>
      </p:sp>
    </p:spTree>
    <p:extLst>
      <p:ext uri="{BB962C8B-B14F-4D97-AF65-F5344CB8AC3E}">
        <p14:creationId xmlns:p14="http://schemas.microsoft.com/office/powerpoint/2010/main" val="111443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Сокращение</a:t>
            </a:r>
            <a:r>
              <a:rPr lang="ru-RU" baseline="0" dirty="0" smtClean="0"/>
              <a:t> </a:t>
            </a:r>
            <a:r>
              <a:rPr lang="ru-RU" baseline="0" dirty="0" err="1" smtClean="0"/>
              <a:t>сувойки</a:t>
            </a:r>
            <a:r>
              <a:rPr lang="ru-RU" baseline="0" dirty="0" smtClean="0"/>
              <a:t> (</a:t>
            </a:r>
            <a:r>
              <a:rPr lang="en-US" baseline="0" dirty="0" smtClean="0"/>
              <a:t>Vorticella </a:t>
            </a:r>
            <a:r>
              <a:rPr lang="ru-RU" dirty="0" err="1" smtClean="0"/>
              <a:t>кл</a:t>
            </a:r>
            <a:r>
              <a:rPr lang="ru-RU" dirty="0" smtClean="0"/>
              <a:t>. </a:t>
            </a:r>
            <a:r>
              <a:rPr lang="en-US" dirty="0" err="1" smtClean="0"/>
              <a:t>Oligohymenophorea</a:t>
            </a:r>
            <a:r>
              <a:rPr lang="en-US" dirty="0" smtClean="0"/>
              <a:t>)</a:t>
            </a:r>
            <a:r>
              <a:rPr lang="ru-RU" dirty="0" smtClean="0"/>
              <a:t>. Клетка сокращается благодаря наличию специализированной органеллы - </a:t>
            </a:r>
            <a:r>
              <a:rPr lang="ru-RU" dirty="0" err="1" smtClean="0"/>
              <a:t>спазмонемы</a:t>
            </a:r>
            <a:endParaRPr lang="ru-RU" dirty="0"/>
          </a:p>
        </p:txBody>
      </p:sp>
      <p:sp>
        <p:nvSpPr>
          <p:cNvPr id="4" name="Номер слайда 3"/>
          <p:cNvSpPr>
            <a:spLocks noGrp="1"/>
          </p:cNvSpPr>
          <p:nvPr>
            <p:ph type="sldNum" sz="quarter" idx="10"/>
          </p:nvPr>
        </p:nvSpPr>
        <p:spPr/>
        <p:txBody>
          <a:bodyPr/>
          <a:lstStyle/>
          <a:p>
            <a:fld id="{5F2D0FB1-974D-4330-B8FC-311987A3DD68}" type="slidenum">
              <a:rPr lang="ru-RU" smtClean="0"/>
              <a:t>5</a:t>
            </a:fld>
            <a:endParaRPr lang="ru-RU"/>
          </a:p>
        </p:txBody>
      </p:sp>
    </p:spTree>
    <p:extLst>
      <p:ext uri="{BB962C8B-B14F-4D97-AF65-F5344CB8AC3E}">
        <p14:creationId xmlns:p14="http://schemas.microsoft.com/office/powerpoint/2010/main" val="246450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a:t>
            </a:r>
            <a:r>
              <a:rPr lang="ru-RU" baseline="0" dirty="0" smtClean="0"/>
              <a:t> инфузории-трубача (</a:t>
            </a:r>
            <a:r>
              <a:rPr lang="en-US" baseline="0" dirty="0" smtClean="0"/>
              <a:t>Stentor, </a:t>
            </a:r>
            <a:r>
              <a:rPr lang="ru-RU" baseline="0" dirty="0" err="1" smtClean="0"/>
              <a:t>кл</a:t>
            </a:r>
            <a:r>
              <a:rPr lang="en-US" baseline="0" dirty="0" smtClean="0"/>
              <a:t> </a:t>
            </a:r>
            <a:r>
              <a:rPr lang="en-US" sz="1200" dirty="0" err="1" smtClean="0"/>
              <a:t>Heterotrichea</a:t>
            </a:r>
            <a:r>
              <a:rPr lang="en-US" sz="1200" dirty="0" smtClean="0"/>
              <a:t>)</a:t>
            </a:r>
            <a:r>
              <a:rPr lang="ru-RU" sz="1200" dirty="0" smtClean="0"/>
              <a:t> под каждым рядом ресничек залегает специальный сократимый тяж</a:t>
            </a:r>
            <a:endParaRPr lang="ru-RU" dirty="0"/>
          </a:p>
        </p:txBody>
      </p:sp>
      <p:sp>
        <p:nvSpPr>
          <p:cNvPr id="4" name="Номер слайда 3"/>
          <p:cNvSpPr>
            <a:spLocks noGrp="1"/>
          </p:cNvSpPr>
          <p:nvPr>
            <p:ph type="sldNum" sz="quarter" idx="10"/>
          </p:nvPr>
        </p:nvSpPr>
        <p:spPr/>
        <p:txBody>
          <a:bodyPr/>
          <a:lstStyle/>
          <a:p>
            <a:fld id="{5F2D0FB1-974D-4330-B8FC-311987A3DD68}" type="slidenum">
              <a:rPr lang="ru-RU" smtClean="0"/>
              <a:t>6</a:t>
            </a:fld>
            <a:endParaRPr lang="ru-RU"/>
          </a:p>
        </p:txBody>
      </p:sp>
    </p:spTree>
    <p:extLst>
      <p:ext uri="{BB962C8B-B14F-4D97-AF65-F5344CB8AC3E}">
        <p14:creationId xmlns:p14="http://schemas.microsoft.com/office/powerpoint/2010/main" val="42247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Питание</a:t>
            </a:r>
            <a:r>
              <a:rPr lang="ru-RU" baseline="0" dirty="0" smtClean="0"/>
              <a:t> и движение инфузории </a:t>
            </a:r>
            <a:r>
              <a:rPr lang="en-US" baseline="0" dirty="0" err="1" smtClean="0"/>
              <a:t>Euplotes</a:t>
            </a:r>
            <a:r>
              <a:rPr lang="en-US" baseline="0" dirty="0" smtClean="0"/>
              <a:t> (</a:t>
            </a:r>
            <a:r>
              <a:rPr lang="ru-RU" baseline="0" dirty="0" err="1" smtClean="0"/>
              <a:t>кл</a:t>
            </a:r>
            <a:r>
              <a:rPr lang="ru-RU" baseline="0" dirty="0" smtClean="0"/>
              <a:t> </a:t>
            </a:r>
            <a:r>
              <a:rPr lang="en-US" sz="1200" dirty="0" err="1" smtClean="0"/>
              <a:t>Spirotrichea</a:t>
            </a:r>
            <a:r>
              <a:rPr lang="ru-RU" sz="1200" dirty="0" smtClean="0"/>
              <a:t>). Видна </a:t>
            </a:r>
            <a:r>
              <a:rPr lang="ru-RU" sz="1200" dirty="0" err="1" smtClean="0"/>
              <a:t>цилиатура</a:t>
            </a:r>
            <a:r>
              <a:rPr lang="ru-RU" sz="1200" dirty="0" smtClean="0"/>
              <a:t> области </a:t>
            </a:r>
            <a:r>
              <a:rPr lang="ru-RU" sz="1200" dirty="0" err="1" smtClean="0"/>
              <a:t>цитостома</a:t>
            </a:r>
            <a:r>
              <a:rPr lang="ru-RU" sz="1200" baseline="0" dirty="0" smtClean="0"/>
              <a:t> (при помощи которой инфузория загоняет пищевые частицы в </a:t>
            </a:r>
            <a:r>
              <a:rPr lang="ru-RU" sz="1200" baseline="0" dirty="0" err="1" smtClean="0"/>
              <a:t>цитостом</a:t>
            </a:r>
            <a:r>
              <a:rPr lang="ru-RU" sz="1200" baseline="0" dirty="0" smtClean="0"/>
              <a:t>), а так же ц</a:t>
            </a:r>
            <a:endParaRPr lang="ru-RU" dirty="0"/>
          </a:p>
        </p:txBody>
      </p:sp>
      <p:sp>
        <p:nvSpPr>
          <p:cNvPr id="4" name="Номер слайда 3"/>
          <p:cNvSpPr>
            <a:spLocks noGrp="1"/>
          </p:cNvSpPr>
          <p:nvPr>
            <p:ph type="sldNum" sz="quarter" idx="10"/>
          </p:nvPr>
        </p:nvSpPr>
        <p:spPr/>
        <p:txBody>
          <a:bodyPr/>
          <a:lstStyle/>
          <a:p>
            <a:fld id="{5F2D0FB1-974D-4330-B8FC-311987A3DD68}" type="slidenum">
              <a:rPr lang="ru-RU" smtClean="0"/>
              <a:t>7</a:t>
            </a:fld>
            <a:endParaRPr lang="ru-RU"/>
          </a:p>
        </p:txBody>
      </p:sp>
    </p:spTree>
    <p:extLst>
      <p:ext uri="{BB962C8B-B14F-4D97-AF65-F5344CB8AC3E}">
        <p14:creationId xmlns:p14="http://schemas.microsoft.com/office/powerpoint/2010/main" val="7298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171011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278898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260879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143711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201484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13D93C-ECEB-42B0-8A5B-B89DE4F6711E}"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191536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C13D93C-ECEB-42B0-8A5B-B89DE4F6711E}" type="datetimeFigureOut">
              <a:rPr lang="ru-RU" smtClean="0"/>
              <a:t>06.03.2019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164797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C13D93C-ECEB-42B0-8A5B-B89DE4F6711E}" type="datetimeFigureOut">
              <a:rPr lang="ru-RU" smtClean="0"/>
              <a:t>06.03.2019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34888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C13D93C-ECEB-42B0-8A5B-B89DE4F6711E}" type="datetimeFigureOut">
              <a:rPr lang="ru-RU" smtClean="0"/>
              <a:t>06.03.2019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414475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13D93C-ECEB-42B0-8A5B-B89DE4F6711E}"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310444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13D93C-ECEB-42B0-8A5B-B89DE4F6711E}"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6ABF6E-4F5A-4503-AC3F-0962E39E3202}" type="slidenum">
              <a:rPr lang="ru-RU" smtClean="0"/>
              <a:t>‹#›</a:t>
            </a:fld>
            <a:endParaRPr lang="ru-RU"/>
          </a:p>
        </p:txBody>
      </p:sp>
    </p:spTree>
    <p:extLst>
      <p:ext uri="{BB962C8B-B14F-4D97-AF65-F5344CB8AC3E}">
        <p14:creationId xmlns:p14="http://schemas.microsoft.com/office/powerpoint/2010/main" val="246555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3D93C-ECEB-42B0-8A5B-B89DE4F6711E}" type="datetimeFigureOut">
              <a:rPr lang="ru-RU" smtClean="0"/>
              <a:t>06.03.2019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ABF6E-4F5A-4503-AC3F-0962E39E3202}" type="slidenum">
              <a:rPr lang="ru-RU" smtClean="0"/>
              <a:t>‹#›</a:t>
            </a:fld>
            <a:endParaRPr lang="ru-RU"/>
          </a:p>
        </p:txBody>
      </p:sp>
    </p:spTree>
    <p:extLst>
      <p:ext uri="{BB962C8B-B14F-4D97-AF65-F5344CB8AC3E}">
        <p14:creationId xmlns:p14="http://schemas.microsoft.com/office/powerpoint/2010/main" val="356254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ZoIoPLEwtM?start=41"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_K334PFmamQ?start=41"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pzrLj-RZPcQ?start=41"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7200" b="1" dirty="0" err="1" smtClean="0"/>
              <a:t>Ciliophora</a:t>
            </a:r>
            <a:endParaRPr lang="ru-RU" sz="7200" dirty="0"/>
          </a:p>
        </p:txBody>
      </p:sp>
      <p:sp>
        <p:nvSpPr>
          <p:cNvPr id="4" name="Подзаголовок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0300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6476214" cy="6901249"/>
          </a:xfrm>
          <a:prstGeom prst="rect">
            <a:avLst/>
          </a:prstGeom>
        </p:spPr>
      </p:pic>
      <p:sp>
        <p:nvSpPr>
          <p:cNvPr id="5" name="TextBox 4"/>
          <p:cNvSpPr txBox="1"/>
          <p:nvPr/>
        </p:nvSpPr>
        <p:spPr>
          <a:xfrm>
            <a:off x="6956981" y="197962"/>
            <a:ext cx="4647415" cy="4093428"/>
          </a:xfrm>
          <a:prstGeom prst="rect">
            <a:avLst/>
          </a:prstGeom>
          <a:noFill/>
        </p:spPr>
        <p:txBody>
          <a:bodyPr wrap="square" rtlCol="0">
            <a:spAutoFit/>
          </a:bodyPr>
          <a:lstStyle/>
          <a:p>
            <a:r>
              <a:rPr lang="en-US" sz="2000" dirty="0"/>
              <a:t>In the mechanism proposed, ingestion and</a:t>
            </a:r>
          </a:p>
          <a:p>
            <a:r>
              <a:rPr lang="en-US" sz="2000" dirty="0"/>
              <a:t>transportation of the prey's cytoplasm</a:t>
            </a:r>
          </a:p>
          <a:p>
            <a:r>
              <a:rPr lang="en-US" sz="2000" dirty="0"/>
              <a:t>(dotted) are suggested to result from a</a:t>
            </a:r>
          </a:p>
          <a:p>
            <a:r>
              <a:rPr lang="en-US" sz="2000" dirty="0"/>
              <a:t>repeated sliding back and forth of the inner</a:t>
            </a:r>
          </a:p>
          <a:p>
            <a:r>
              <a:rPr lang="en-US" sz="2000" dirty="0"/>
              <a:t>microtubule ribbons, coupled with a cyclic</a:t>
            </a:r>
          </a:p>
          <a:p>
            <a:r>
              <a:rPr lang="en-US" sz="2000" dirty="0"/>
              <a:t>bridging- and release mechanism of small</a:t>
            </a:r>
          </a:p>
          <a:p>
            <a:r>
              <a:rPr lang="en-US" sz="2000" dirty="0"/>
              <a:t>projection between the microtubule ribbons</a:t>
            </a:r>
          </a:p>
          <a:p>
            <a:r>
              <a:rPr lang="en-US" sz="2000" dirty="0"/>
              <a:t>and the "growing" membrane of the knob.</a:t>
            </a:r>
          </a:p>
          <a:p>
            <a:r>
              <a:rPr lang="en-US" sz="2000" b="1" dirty="0"/>
              <a:t>A Microtubule Model for Ingestion and Transport in the </a:t>
            </a:r>
            <a:r>
              <a:rPr lang="en-US" sz="2000" b="1" dirty="0" err="1"/>
              <a:t>Suctorian</a:t>
            </a:r>
            <a:r>
              <a:rPr lang="en-US" sz="2000" b="1" dirty="0"/>
              <a:t> Tentacle</a:t>
            </a:r>
          </a:p>
          <a:p>
            <a:r>
              <a:rPr lang="en-US" sz="2000" dirty="0" smtClean="0"/>
              <a:t>(</a:t>
            </a:r>
            <a:r>
              <a:rPr lang="en-US" sz="2000" dirty="0" err="1" smtClean="0"/>
              <a:t>Bardele</a:t>
            </a:r>
            <a:r>
              <a:rPr lang="en-US" sz="2000" dirty="0"/>
              <a:t>, 1971, 1972)</a:t>
            </a:r>
            <a:endParaRPr lang="ru-RU" sz="2000" dirty="0"/>
          </a:p>
        </p:txBody>
      </p:sp>
    </p:spTree>
    <p:extLst>
      <p:ext uri="{BB962C8B-B14F-4D97-AF65-F5344CB8AC3E}">
        <p14:creationId xmlns:p14="http://schemas.microsoft.com/office/powerpoint/2010/main" val="3581672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Сократительные вакуоли (</a:t>
            </a:r>
            <a:r>
              <a:rPr lang="ru-RU" dirty="0" err="1" smtClean="0"/>
              <a:t>осморегуляция</a:t>
            </a:r>
            <a:r>
              <a:rPr lang="ru-RU" dirty="0" smtClean="0"/>
              <a:t>)</a:t>
            </a:r>
            <a:endParaRPr lang="ru-RU" dirty="0"/>
          </a:p>
        </p:txBody>
      </p:sp>
      <p:sp>
        <p:nvSpPr>
          <p:cNvPr id="3" name="Объект 2"/>
          <p:cNvSpPr>
            <a:spLocks noGrp="1"/>
          </p:cNvSpPr>
          <p:nvPr>
            <p:ph idx="1"/>
          </p:nvPr>
        </p:nvSpPr>
        <p:spPr>
          <a:xfrm>
            <a:off x="7041822" y="1825624"/>
            <a:ext cx="4100659" cy="4351338"/>
          </a:xfrm>
        </p:spPr>
        <p:txBody>
          <a:bodyPr>
            <a:normAutofit fontScale="92500" lnSpcReduction="10000"/>
          </a:bodyPr>
          <a:lstStyle/>
          <a:p>
            <a:r>
              <a:rPr lang="ru-RU" dirty="0" smtClean="0"/>
              <a:t>Клетку пронизывает система </a:t>
            </a:r>
            <a:r>
              <a:rPr lang="ru-RU" dirty="0" err="1" smtClean="0"/>
              <a:t>микроканалов</a:t>
            </a:r>
            <a:r>
              <a:rPr lang="ru-RU" dirty="0" smtClean="0"/>
              <a:t> (</a:t>
            </a:r>
            <a:r>
              <a:rPr lang="ru-RU" dirty="0" err="1" smtClean="0"/>
              <a:t>спонгиом</a:t>
            </a:r>
            <a:r>
              <a:rPr lang="ru-RU" dirty="0" smtClean="0"/>
              <a:t>), которые извлекают излишки воды из цитоплазмы</a:t>
            </a:r>
          </a:p>
          <a:p>
            <a:r>
              <a:rPr lang="ru-RU" dirty="0" err="1" smtClean="0"/>
              <a:t>Спонгиом</a:t>
            </a:r>
            <a:r>
              <a:rPr lang="ru-RU" dirty="0" smtClean="0"/>
              <a:t> связан с резервуаром вакуоли через ампулу. Резервуар сокращается, при этом вода из него выводится наружу через специальный канал</a:t>
            </a:r>
            <a:endParaRPr lang="ru-RU" dirty="0"/>
          </a:p>
        </p:txBody>
      </p:sp>
      <p:pic>
        <p:nvPicPr>
          <p:cNvPr id="1026" name="Picture 2" descr="https://upload.wikimedia.org/wikipedia/commons/f/f8/Paramecium_contractile_vacuo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89" y="1480263"/>
            <a:ext cx="5130877" cy="504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3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3221"/>
            <a:ext cx="5732282" cy="1325563"/>
          </a:xfrm>
        </p:spPr>
        <p:txBody>
          <a:bodyPr/>
          <a:lstStyle/>
          <a:p>
            <a:r>
              <a:rPr lang="ru-RU" dirty="0" smtClean="0"/>
              <a:t>Экология инфузори</a:t>
            </a:r>
            <a:r>
              <a:rPr lang="ru-RU" dirty="0"/>
              <a:t>й</a:t>
            </a:r>
          </a:p>
        </p:txBody>
      </p:sp>
      <p:pic>
        <p:nvPicPr>
          <p:cNvPr id="2050" name="Picture 2" descr="ÐÐ°ÑÑÐ¸Ð½ÐºÐ¸ Ð¿Ð¾ Ð·Ð°Ð¿ÑÐ¾ÑÑ Vorticel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511" y="1429158"/>
            <a:ext cx="3753922" cy="32522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58511" y="4885907"/>
            <a:ext cx="3092385" cy="461665"/>
          </a:xfrm>
          <a:prstGeom prst="rect">
            <a:avLst/>
          </a:prstGeom>
          <a:noFill/>
        </p:spPr>
        <p:txBody>
          <a:bodyPr wrap="none" rtlCol="0">
            <a:spAutoFit/>
          </a:bodyPr>
          <a:lstStyle/>
          <a:p>
            <a:r>
              <a:rPr lang="ru-RU" sz="2400" dirty="0" err="1" smtClean="0"/>
              <a:t>Эпибионты</a:t>
            </a:r>
            <a:r>
              <a:rPr lang="ru-RU" sz="2400" dirty="0" smtClean="0"/>
              <a:t> (</a:t>
            </a:r>
            <a:r>
              <a:rPr lang="en-US" sz="2400" dirty="0" smtClean="0"/>
              <a:t>Vorticella)</a:t>
            </a:r>
            <a:endParaRPr lang="ru-RU" dirty="0"/>
          </a:p>
        </p:txBody>
      </p:sp>
      <p:pic>
        <p:nvPicPr>
          <p:cNvPr id="2052" name="Picture 4" descr="ÐÐ¾ÑÐ¾Ð¶ÐµÐµ Ð¸Ð·Ð¾Ð±ÑÐ°Ð¶Ðµ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047" y="267423"/>
            <a:ext cx="3736004" cy="24926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971154" y="2847788"/>
            <a:ext cx="3839897" cy="461665"/>
          </a:xfrm>
          <a:prstGeom prst="rect">
            <a:avLst/>
          </a:prstGeom>
          <a:noFill/>
        </p:spPr>
        <p:txBody>
          <a:bodyPr wrap="none" rtlCol="0">
            <a:spAutoFit/>
          </a:bodyPr>
          <a:lstStyle/>
          <a:p>
            <a:r>
              <a:rPr lang="ru-RU" sz="2400" dirty="0" smtClean="0"/>
              <a:t>Планктонные</a:t>
            </a:r>
            <a:r>
              <a:rPr lang="en-US" sz="2400" dirty="0" smtClean="0"/>
              <a:t> (</a:t>
            </a:r>
            <a:r>
              <a:rPr lang="en-US" sz="2400" dirty="0" err="1" smtClean="0"/>
              <a:t>Tetrahymena</a:t>
            </a:r>
            <a:r>
              <a:rPr lang="en-US" sz="2400" dirty="0" smtClean="0"/>
              <a:t>)</a:t>
            </a:r>
            <a:endParaRPr lang="ru-RU" dirty="0"/>
          </a:p>
        </p:txBody>
      </p:sp>
      <p:pic>
        <p:nvPicPr>
          <p:cNvPr id="2054" name="Picture 6" descr="ÐÐ°ÑÑÐ¸Ð½ÐºÐ¸ Ð¿Ð¾ Ð·Ð°Ð¿ÑÐ¾ÑÑ euplotes patell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7817398" y="3069851"/>
            <a:ext cx="2279122" cy="36321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075047" y="6035540"/>
            <a:ext cx="2935034" cy="461665"/>
          </a:xfrm>
          <a:prstGeom prst="rect">
            <a:avLst/>
          </a:prstGeom>
          <a:noFill/>
        </p:spPr>
        <p:txBody>
          <a:bodyPr wrap="none" rtlCol="0">
            <a:spAutoFit/>
          </a:bodyPr>
          <a:lstStyle/>
          <a:p>
            <a:r>
              <a:rPr lang="ru-RU" sz="2400" dirty="0" smtClean="0"/>
              <a:t>Бентосные</a:t>
            </a:r>
            <a:r>
              <a:rPr lang="en-US" sz="2400" dirty="0" smtClean="0"/>
              <a:t> (</a:t>
            </a:r>
            <a:r>
              <a:rPr lang="en-US" sz="2400" dirty="0" err="1" smtClean="0"/>
              <a:t>Euplotes</a:t>
            </a:r>
            <a:r>
              <a:rPr lang="en-US" sz="2400" dirty="0" smtClean="0"/>
              <a:t>)</a:t>
            </a:r>
            <a:endParaRPr lang="ru-RU" dirty="0"/>
          </a:p>
        </p:txBody>
      </p:sp>
    </p:spTree>
    <p:extLst>
      <p:ext uri="{BB962C8B-B14F-4D97-AF65-F5344CB8AC3E}">
        <p14:creationId xmlns:p14="http://schemas.microsoft.com/office/powerpoint/2010/main" val="1536993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t>Paramecium </a:t>
            </a:r>
            <a:r>
              <a:rPr lang="en-US" i="1" dirty="0" err="1" smtClean="0"/>
              <a:t>bursa</a:t>
            </a:r>
            <a:r>
              <a:rPr lang="en-US" dirty="0" err="1" smtClean="0"/>
              <a:t>ria</a:t>
            </a:r>
            <a:r>
              <a:rPr lang="en-US" dirty="0" smtClean="0"/>
              <a:t> </a:t>
            </a:r>
            <a:r>
              <a:rPr lang="ru-RU" dirty="0" smtClean="0"/>
              <a:t>и </a:t>
            </a:r>
            <a:r>
              <a:rPr lang="ru-RU" dirty="0" err="1" smtClean="0"/>
              <a:t>зоохлореллы</a:t>
            </a:r>
            <a:endParaRPr lang="ru-RU" dirty="0"/>
          </a:p>
        </p:txBody>
      </p:sp>
      <p:sp>
        <p:nvSpPr>
          <p:cNvPr id="3" name="Объект 2"/>
          <p:cNvSpPr>
            <a:spLocks noGrp="1"/>
          </p:cNvSpPr>
          <p:nvPr>
            <p:ph idx="1"/>
          </p:nvPr>
        </p:nvSpPr>
        <p:spPr>
          <a:xfrm>
            <a:off x="7814822" y="1781666"/>
            <a:ext cx="3538978" cy="4395297"/>
          </a:xfrm>
        </p:spPr>
        <p:txBody>
          <a:bodyPr/>
          <a:lstStyle/>
          <a:p>
            <a:r>
              <a:rPr lang="ru-RU" dirty="0" smtClean="0"/>
              <a:t>Клетки </a:t>
            </a:r>
            <a:r>
              <a:rPr lang="en-US" i="1" dirty="0" smtClean="0"/>
              <a:t>P. </a:t>
            </a:r>
            <a:r>
              <a:rPr lang="en-US" i="1" dirty="0" err="1" smtClean="0"/>
              <a:t>bursaria</a:t>
            </a:r>
            <a:r>
              <a:rPr lang="en-US" i="1" dirty="0" smtClean="0"/>
              <a:t> </a:t>
            </a:r>
            <a:r>
              <a:rPr lang="ru-RU" dirty="0" smtClean="0"/>
              <a:t>имеют в цитоплазме симбионтов – зелёную водоросль </a:t>
            </a:r>
            <a:r>
              <a:rPr lang="en-US" i="1" dirty="0" err="1"/>
              <a:t>Zoochlorella</a:t>
            </a:r>
            <a:r>
              <a:rPr lang="en-US" dirty="0"/>
              <a:t> </a:t>
            </a:r>
            <a:endParaRPr lang="ru-RU" dirty="0"/>
          </a:p>
        </p:txBody>
      </p:sp>
      <p:pic>
        <p:nvPicPr>
          <p:cNvPr id="6146" name="Picture 2" descr="ÐÐ¾ÑÐ¾Ð¶ÐµÐµ Ð¸Ð·Ð¾Ð±ÑÐ°Ð¶Ðµ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22" y="1582526"/>
            <a:ext cx="6255214" cy="444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96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324" y="82321"/>
            <a:ext cx="10515600" cy="1325563"/>
          </a:xfrm>
        </p:spPr>
        <p:txBody>
          <a:bodyPr/>
          <a:lstStyle/>
          <a:p>
            <a:r>
              <a:rPr lang="ru-RU" dirty="0" smtClean="0"/>
              <a:t>Паразиты</a:t>
            </a:r>
            <a:endParaRPr lang="ru-RU" dirty="0"/>
          </a:p>
        </p:txBody>
      </p:sp>
      <p:pic>
        <p:nvPicPr>
          <p:cNvPr id="3074" name="Picture 2" descr="ÐÐ°ÑÑÐ¸Ð½ÐºÐ¸ Ð¿Ð¾ Ð·Ð°Ð¿ÑÐ¾ÑÑ trichod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79" y="1179869"/>
            <a:ext cx="3928003" cy="39280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8554" y="5259405"/>
            <a:ext cx="3969228" cy="461665"/>
          </a:xfrm>
          <a:prstGeom prst="rect">
            <a:avLst/>
          </a:prstGeom>
          <a:noFill/>
        </p:spPr>
        <p:txBody>
          <a:bodyPr wrap="none" rtlCol="0">
            <a:spAutoFit/>
          </a:bodyPr>
          <a:lstStyle/>
          <a:p>
            <a:r>
              <a:rPr lang="en-US" sz="2400" i="1" dirty="0" err="1" smtClean="0"/>
              <a:t>Trichodina</a:t>
            </a:r>
            <a:r>
              <a:rPr lang="en-US" sz="2400" dirty="0" smtClean="0"/>
              <a:t> </a:t>
            </a:r>
            <a:r>
              <a:rPr lang="ru-RU" sz="2400" dirty="0" smtClean="0"/>
              <a:t>– эктопаразит рыб</a:t>
            </a:r>
            <a:endParaRPr lang="ru-RU" sz="2400" dirty="0"/>
          </a:p>
        </p:txBody>
      </p:sp>
      <p:pic>
        <p:nvPicPr>
          <p:cNvPr id="3076" name="Picture 4" descr="Balantidium coli wet mount.jpg"/>
          <p:cNvPicPr>
            <a:picLocks noChangeAspect="1" noChangeArrowheads="1"/>
          </p:cNvPicPr>
          <p:nvPr/>
        </p:nvPicPr>
        <p:blipFill rotWithShape="1">
          <a:blip r:embed="rId3">
            <a:extLst>
              <a:ext uri="{28A0092B-C50C-407E-A947-70E740481C1C}">
                <a14:useLocalDpi xmlns:a14="http://schemas.microsoft.com/office/drawing/2010/main" val="0"/>
              </a:ext>
            </a:extLst>
          </a:blip>
          <a:srcRect l="11964" t="9844" r="18911" b="15631"/>
          <a:stretch/>
        </p:blipFill>
        <p:spPr bwMode="auto">
          <a:xfrm>
            <a:off x="6834437" y="1179869"/>
            <a:ext cx="3709780" cy="39280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55327" y="5259405"/>
            <a:ext cx="4911364" cy="1200329"/>
          </a:xfrm>
          <a:prstGeom prst="rect">
            <a:avLst/>
          </a:prstGeom>
          <a:noFill/>
        </p:spPr>
        <p:txBody>
          <a:bodyPr wrap="square" rtlCol="0">
            <a:spAutoFit/>
          </a:bodyPr>
          <a:lstStyle/>
          <a:p>
            <a:r>
              <a:rPr lang="en-US" sz="2400" i="1" dirty="0" err="1"/>
              <a:t>Balantidium</a:t>
            </a:r>
            <a:r>
              <a:rPr lang="en-US" sz="2400" i="1" dirty="0"/>
              <a:t> </a:t>
            </a:r>
            <a:r>
              <a:rPr lang="en-US" sz="2400" i="1" dirty="0" smtClean="0"/>
              <a:t>coli</a:t>
            </a:r>
            <a:r>
              <a:rPr lang="en-US" sz="2400" dirty="0" smtClean="0"/>
              <a:t> – </a:t>
            </a:r>
            <a:r>
              <a:rPr lang="ru-RU" sz="2400" dirty="0" smtClean="0"/>
              <a:t>паразит толстого</a:t>
            </a:r>
          </a:p>
          <a:p>
            <a:r>
              <a:rPr lang="ru-RU" sz="2400" dirty="0" smtClean="0"/>
              <a:t>кишечника некоторых млекопитающих</a:t>
            </a:r>
            <a:endParaRPr lang="ru-RU" sz="2400" dirty="0"/>
          </a:p>
        </p:txBody>
      </p:sp>
    </p:spTree>
    <p:extLst>
      <p:ext uri="{BB962C8B-B14F-4D97-AF65-F5344CB8AC3E}">
        <p14:creationId xmlns:p14="http://schemas.microsoft.com/office/powerpoint/2010/main" val="93519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err="1"/>
              <a:t>Ichthyophthirius</a:t>
            </a:r>
            <a:r>
              <a:rPr lang="en-US" i="1" dirty="0"/>
              <a:t> </a:t>
            </a:r>
            <a:r>
              <a:rPr lang="en-US" i="1" dirty="0" err="1" smtClean="0"/>
              <a:t>multifiliis</a:t>
            </a:r>
            <a:r>
              <a:rPr lang="en-US" dirty="0"/>
              <a:t> </a:t>
            </a:r>
            <a:r>
              <a:rPr lang="en-US" dirty="0" smtClean="0"/>
              <a:t>– </a:t>
            </a:r>
            <a:r>
              <a:rPr lang="ru-RU" dirty="0" smtClean="0"/>
              <a:t>переход от </a:t>
            </a:r>
            <a:r>
              <a:rPr lang="ru-RU" dirty="0" err="1" smtClean="0"/>
              <a:t>экто</a:t>
            </a:r>
            <a:r>
              <a:rPr lang="ru-RU" dirty="0" smtClean="0"/>
              <a:t> к </a:t>
            </a:r>
            <a:r>
              <a:rPr lang="ru-RU" dirty="0" err="1" smtClean="0"/>
              <a:t>эндопаразитизму</a:t>
            </a:r>
            <a:endParaRPr lang="ru-RU" dirty="0"/>
          </a:p>
        </p:txBody>
      </p:sp>
      <p:pic>
        <p:nvPicPr>
          <p:cNvPr id="4098" name="Picture 2" descr="ÐÐ°ÑÑÐ¸Ð½ÐºÐ¸ Ð¿Ð¾ Ð·Ð°Ð¿ÑÐ¾ÑÑ ichthyophthirius multifili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57" y="2519584"/>
            <a:ext cx="4949783" cy="21837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f/fe/Life_cycle_of_Ichthyophthirius_multifili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987" y="1254010"/>
            <a:ext cx="6477000"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97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433" y="-38873"/>
            <a:ext cx="5622279" cy="1325563"/>
          </a:xfrm>
        </p:spPr>
        <p:txBody>
          <a:bodyPr/>
          <a:lstStyle/>
          <a:p>
            <a:r>
              <a:rPr lang="ru-RU" dirty="0" smtClean="0"/>
              <a:t>Системати</a:t>
            </a:r>
            <a:r>
              <a:rPr lang="ru-RU" dirty="0"/>
              <a:t>к</a:t>
            </a:r>
            <a:r>
              <a:rPr lang="ru-RU" dirty="0" smtClean="0"/>
              <a:t>а </a:t>
            </a:r>
            <a:r>
              <a:rPr lang="en-US" dirty="0" err="1" smtClean="0"/>
              <a:t>Alveolata</a:t>
            </a:r>
            <a:endParaRPr lang="ru-RU" dirty="0"/>
          </a:p>
        </p:txBody>
      </p:sp>
      <p:sp>
        <p:nvSpPr>
          <p:cNvPr id="43" name="Полилиния 42"/>
          <p:cNvSpPr/>
          <p:nvPr/>
        </p:nvSpPr>
        <p:spPr>
          <a:xfrm>
            <a:off x="3065074" y="1534610"/>
            <a:ext cx="8357037" cy="4765964"/>
          </a:xfrm>
          <a:custGeom>
            <a:avLst/>
            <a:gdLst>
              <a:gd name="connsiteX0" fmla="*/ 189534 w 6251245"/>
              <a:gd name="connsiteY0" fmla="*/ 386499 h 3243589"/>
              <a:gd name="connsiteX1" fmla="*/ 189534 w 6251245"/>
              <a:gd name="connsiteY1" fmla="*/ 386499 h 3243589"/>
              <a:gd name="connsiteX2" fmla="*/ 123546 w 6251245"/>
              <a:gd name="connsiteY2" fmla="*/ 433633 h 3243589"/>
              <a:gd name="connsiteX3" fmla="*/ 95266 w 6251245"/>
              <a:gd name="connsiteY3" fmla="*/ 461913 h 3243589"/>
              <a:gd name="connsiteX4" fmla="*/ 38705 w 6251245"/>
              <a:gd name="connsiteY4" fmla="*/ 509047 h 3243589"/>
              <a:gd name="connsiteX5" fmla="*/ 19852 w 6251245"/>
              <a:gd name="connsiteY5" fmla="*/ 546754 h 3243589"/>
              <a:gd name="connsiteX6" fmla="*/ 998 w 6251245"/>
              <a:gd name="connsiteY6" fmla="*/ 575035 h 3243589"/>
              <a:gd name="connsiteX7" fmla="*/ 10425 w 6251245"/>
              <a:gd name="connsiteY7" fmla="*/ 952107 h 3243589"/>
              <a:gd name="connsiteX8" fmla="*/ 29278 w 6251245"/>
              <a:gd name="connsiteY8" fmla="*/ 980387 h 3243589"/>
              <a:gd name="connsiteX9" fmla="*/ 57559 w 6251245"/>
              <a:gd name="connsiteY9" fmla="*/ 1046375 h 3243589"/>
              <a:gd name="connsiteX10" fmla="*/ 76412 w 6251245"/>
              <a:gd name="connsiteY10" fmla="*/ 1093509 h 3243589"/>
              <a:gd name="connsiteX11" fmla="*/ 85839 w 6251245"/>
              <a:gd name="connsiteY11" fmla="*/ 1150070 h 3243589"/>
              <a:gd name="connsiteX12" fmla="*/ 114120 w 6251245"/>
              <a:gd name="connsiteY12" fmla="*/ 1197204 h 3243589"/>
              <a:gd name="connsiteX13" fmla="*/ 123546 w 6251245"/>
              <a:gd name="connsiteY13" fmla="*/ 1225484 h 3243589"/>
              <a:gd name="connsiteX14" fmla="*/ 142400 w 6251245"/>
              <a:gd name="connsiteY14" fmla="*/ 1253765 h 3243589"/>
              <a:gd name="connsiteX15" fmla="*/ 180107 w 6251245"/>
              <a:gd name="connsiteY15" fmla="*/ 1319752 h 3243589"/>
              <a:gd name="connsiteX16" fmla="*/ 236668 w 6251245"/>
              <a:gd name="connsiteY16" fmla="*/ 1366886 h 3243589"/>
              <a:gd name="connsiteX17" fmla="*/ 293229 w 6251245"/>
              <a:gd name="connsiteY17" fmla="*/ 1423447 h 3243589"/>
              <a:gd name="connsiteX18" fmla="*/ 321509 w 6251245"/>
              <a:gd name="connsiteY18" fmla="*/ 1451727 h 3243589"/>
              <a:gd name="connsiteX19" fmla="*/ 349790 w 6251245"/>
              <a:gd name="connsiteY19" fmla="*/ 1480008 h 3243589"/>
              <a:gd name="connsiteX20" fmla="*/ 415777 w 6251245"/>
              <a:gd name="connsiteY20" fmla="*/ 1536569 h 3243589"/>
              <a:gd name="connsiteX21" fmla="*/ 462911 w 6251245"/>
              <a:gd name="connsiteY21" fmla="*/ 1640264 h 3243589"/>
              <a:gd name="connsiteX22" fmla="*/ 500619 w 6251245"/>
              <a:gd name="connsiteY22" fmla="*/ 1668544 h 3243589"/>
              <a:gd name="connsiteX23" fmla="*/ 557179 w 6251245"/>
              <a:gd name="connsiteY23" fmla="*/ 1753385 h 3243589"/>
              <a:gd name="connsiteX24" fmla="*/ 576033 w 6251245"/>
              <a:gd name="connsiteY24" fmla="*/ 1800519 h 3243589"/>
              <a:gd name="connsiteX25" fmla="*/ 613740 w 6251245"/>
              <a:gd name="connsiteY25" fmla="*/ 1838226 h 3243589"/>
              <a:gd name="connsiteX26" fmla="*/ 651448 w 6251245"/>
              <a:gd name="connsiteY26" fmla="*/ 1894787 h 3243589"/>
              <a:gd name="connsiteX27" fmla="*/ 679728 w 6251245"/>
              <a:gd name="connsiteY27" fmla="*/ 1923068 h 3243589"/>
              <a:gd name="connsiteX28" fmla="*/ 726862 w 6251245"/>
              <a:gd name="connsiteY28" fmla="*/ 1960775 h 3243589"/>
              <a:gd name="connsiteX29" fmla="*/ 792850 w 6251245"/>
              <a:gd name="connsiteY29" fmla="*/ 2017336 h 3243589"/>
              <a:gd name="connsiteX30" fmla="*/ 811703 w 6251245"/>
              <a:gd name="connsiteY30" fmla="*/ 2045616 h 3243589"/>
              <a:gd name="connsiteX31" fmla="*/ 849410 w 6251245"/>
              <a:gd name="connsiteY31" fmla="*/ 2055043 h 3243589"/>
              <a:gd name="connsiteX32" fmla="*/ 887118 w 6251245"/>
              <a:gd name="connsiteY32" fmla="*/ 2102177 h 3243589"/>
              <a:gd name="connsiteX33" fmla="*/ 905971 w 6251245"/>
              <a:gd name="connsiteY33" fmla="*/ 2139884 h 3243589"/>
              <a:gd name="connsiteX34" fmla="*/ 934252 w 6251245"/>
              <a:gd name="connsiteY34" fmla="*/ 2158738 h 3243589"/>
              <a:gd name="connsiteX35" fmla="*/ 990812 w 6251245"/>
              <a:gd name="connsiteY35" fmla="*/ 2215299 h 3243589"/>
              <a:gd name="connsiteX36" fmla="*/ 1047373 w 6251245"/>
              <a:gd name="connsiteY36" fmla="*/ 2281286 h 3243589"/>
              <a:gd name="connsiteX37" fmla="*/ 1132215 w 6251245"/>
              <a:gd name="connsiteY37" fmla="*/ 2375554 h 3243589"/>
              <a:gd name="connsiteX38" fmla="*/ 1207629 w 6251245"/>
              <a:gd name="connsiteY38" fmla="*/ 2422688 h 3243589"/>
              <a:gd name="connsiteX39" fmla="*/ 1283043 w 6251245"/>
              <a:gd name="connsiteY39" fmla="*/ 2479249 h 3243589"/>
              <a:gd name="connsiteX40" fmla="*/ 1311324 w 6251245"/>
              <a:gd name="connsiteY40" fmla="*/ 2507529 h 3243589"/>
              <a:gd name="connsiteX41" fmla="*/ 1349031 w 6251245"/>
              <a:gd name="connsiteY41" fmla="*/ 2516956 h 3243589"/>
              <a:gd name="connsiteX42" fmla="*/ 1424445 w 6251245"/>
              <a:gd name="connsiteY42" fmla="*/ 2564090 h 3243589"/>
              <a:gd name="connsiteX43" fmla="*/ 1481006 w 6251245"/>
              <a:gd name="connsiteY43" fmla="*/ 2582944 h 3243589"/>
              <a:gd name="connsiteX44" fmla="*/ 1518713 w 6251245"/>
              <a:gd name="connsiteY44" fmla="*/ 2601798 h 3243589"/>
              <a:gd name="connsiteX45" fmla="*/ 1678969 w 6251245"/>
              <a:gd name="connsiteY45" fmla="*/ 2639505 h 3243589"/>
              <a:gd name="connsiteX46" fmla="*/ 1810944 w 6251245"/>
              <a:gd name="connsiteY46" fmla="*/ 2696066 h 3243589"/>
              <a:gd name="connsiteX47" fmla="*/ 1914639 w 6251245"/>
              <a:gd name="connsiteY47" fmla="*/ 2733773 h 3243589"/>
              <a:gd name="connsiteX48" fmla="*/ 1952346 w 6251245"/>
              <a:gd name="connsiteY48" fmla="*/ 2752626 h 3243589"/>
              <a:gd name="connsiteX49" fmla="*/ 1980627 w 6251245"/>
              <a:gd name="connsiteY49" fmla="*/ 2771480 h 3243589"/>
              <a:gd name="connsiteX50" fmla="*/ 2027761 w 6251245"/>
              <a:gd name="connsiteY50" fmla="*/ 2780907 h 3243589"/>
              <a:gd name="connsiteX51" fmla="*/ 2065468 w 6251245"/>
              <a:gd name="connsiteY51" fmla="*/ 2799760 h 3243589"/>
              <a:gd name="connsiteX52" fmla="*/ 2150309 w 6251245"/>
              <a:gd name="connsiteY52" fmla="*/ 2828041 h 3243589"/>
              <a:gd name="connsiteX53" fmla="*/ 2225724 w 6251245"/>
              <a:gd name="connsiteY53" fmla="*/ 2865748 h 3243589"/>
              <a:gd name="connsiteX54" fmla="*/ 2291711 w 6251245"/>
              <a:gd name="connsiteY54" fmla="*/ 2894028 h 3243589"/>
              <a:gd name="connsiteX55" fmla="*/ 2414260 w 6251245"/>
              <a:gd name="connsiteY55" fmla="*/ 2950589 h 3243589"/>
              <a:gd name="connsiteX56" fmla="*/ 2489674 w 6251245"/>
              <a:gd name="connsiteY56" fmla="*/ 2960016 h 3243589"/>
              <a:gd name="connsiteX57" fmla="*/ 2555662 w 6251245"/>
              <a:gd name="connsiteY57" fmla="*/ 2997723 h 3243589"/>
              <a:gd name="connsiteX58" fmla="*/ 2621650 w 6251245"/>
              <a:gd name="connsiteY58" fmla="*/ 3016577 h 3243589"/>
              <a:gd name="connsiteX59" fmla="*/ 2800759 w 6251245"/>
              <a:gd name="connsiteY59" fmla="*/ 3073138 h 3243589"/>
              <a:gd name="connsiteX60" fmla="*/ 2979868 w 6251245"/>
              <a:gd name="connsiteY60" fmla="*/ 3120272 h 3243589"/>
              <a:gd name="connsiteX61" fmla="*/ 3253245 w 6251245"/>
              <a:gd name="connsiteY61" fmla="*/ 3148552 h 3243589"/>
              <a:gd name="connsiteX62" fmla="*/ 3432355 w 6251245"/>
              <a:gd name="connsiteY62" fmla="*/ 3167406 h 3243589"/>
              <a:gd name="connsiteX63" fmla="*/ 3573757 w 6251245"/>
              <a:gd name="connsiteY63" fmla="*/ 3195686 h 3243589"/>
              <a:gd name="connsiteX64" fmla="*/ 3856561 w 6251245"/>
              <a:gd name="connsiteY64" fmla="*/ 3223967 h 3243589"/>
              <a:gd name="connsiteX65" fmla="*/ 4318474 w 6251245"/>
              <a:gd name="connsiteY65" fmla="*/ 3205113 h 3243589"/>
              <a:gd name="connsiteX66" fmla="*/ 4572998 w 6251245"/>
              <a:gd name="connsiteY66" fmla="*/ 3073138 h 3243589"/>
              <a:gd name="connsiteX67" fmla="*/ 4770961 w 6251245"/>
              <a:gd name="connsiteY67" fmla="*/ 2978870 h 3243589"/>
              <a:gd name="connsiteX68" fmla="*/ 4893509 w 6251245"/>
              <a:gd name="connsiteY68" fmla="*/ 2903455 h 3243589"/>
              <a:gd name="connsiteX69" fmla="*/ 4950070 w 6251245"/>
              <a:gd name="connsiteY69" fmla="*/ 2865748 h 3243589"/>
              <a:gd name="connsiteX70" fmla="*/ 5034911 w 6251245"/>
              <a:gd name="connsiteY70" fmla="*/ 2828041 h 3243589"/>
              <a:gd name="connsiteX71" fmla="*/ 5110326 w 6251245"/>
              <a:gd name="connsiteY71" fmla="*/ 2780907 h 3243589"/>
              <a:gd name="connsiteX72" fmla="*/ 5261155 w 6251245"/>
              <a:gd name="connsiteY72" fmla="*/ 2705492 h 3243589"/>
              <a:gd name="connsiteX73" fmla="*/ 5591093 w 6251245"/>
              <a:gd name="connsiteY73" fmla="*/ 2516956 h 3243589"/>
              <a:gd name="connsiteX74" fmla="*/ 5628800 w 6251245"/>
              <a:gd name="connsiteY74" fmla="*/ 2488676 h 3243589"/>
              <a:gd name="connsiteX75" fmla="*/ 5751349 w 6251245"/>
              <a:gd name="connsiteY75" fmla="*/ 2403835 h 3243589"/>
              <a:gd name="connsiteX76" fmla="*/ 5817336 w 6251245"/>
              <a:gd name="connsiteY76" fmla="*/ 2328420 h 3243589"/>
              <a:gd name="connsiteX77" fmla="*/ 5864470 w 6251245"/>
              <a:gd name="connsiteY77" fmla="*/ 2290713 h 3243589"/>
              <a:gd name="connsiteX78" fmla="*/ 5968165 w 6251245"/>
              <a:gd name="connsiteY78" fmla="*/ 2102177 h 3243589"/>
              <a:gd name="connsiteX79" fmla="*/ 6043579 w 6251245"/>
              <a:gd name="connsiteY79" fmla="*/ 1960775 h 3243589"/>
              <a:gd name="connsiteX80" fmla="*/ 6081287 w 6251245"/>
              <a:gd name="connsiteY80" fmla="*/ 1904214 h 3243589"/>
              <a:gd name="connsiteX81" fmla="*/ 6100140 w 6251245"/>
              <a:gd name="connsiteY81" fmla="*/ 1857080 h 3243589"/>
              <a:gd name="connsiteX82" fmla="*/ 6137848 w 6251245"/>
              <a:gd name="connsiteY82" fmla="*/ 1734532 h 3243589"/>
              <a:gd name="connsiteX83" fmla="*/ 6156701 w 6251245"/>
              <a:gd name="connsiteY83" fmla="*/ 1659117 h 3243589"/>
              <a:gd name="connsiteX84" fmla="*/ 6175555 w 6251245"/>
              <a:gd name="connsiteY84" fmla="*/ 1602556 h 3243589"/>
              <a:gd name="connsiteX85" fmla="*/ 6213262 w 6251245"/>
              <a:gd name="connsiteY85" fmla="*/ 1432874 h 3243589"/>
              <a:gd name="connsiteX86" fmla="*/ 6222689 w 6251245"/>
              <a:gd name="connsiteY86" fmla="*/ 1348033 h 3243589"/>
              <a:gd name="connsiteX87" fmla="*/ 6232116 w 6251245"/>
              <a:gd name="connsiteY87" fmla="*/ 886119 h 3243589"/>
              <a:gd name="connsiteX88" fmla="*/ 6213262 w 6251245"/>
              <a:gd name="connsiteY88" fmla="*/ 829558 h 3243589"/>
              <a:gd name="connsiteX89" fmla="*/ 6203835 w 6251245"/>
              <a:gd name="connsiteY89" fmla="*/ 744717 h 3243589"/>
              <a:gd name="connsiteX90" fmla="*/ 6184982 w 6251245"/>
              <a:gd name="connsiteY90" fmla="*/ 716437 h 3243589"/>
              <a:gd name="connsiteX91" fmla="*/ 6166128 w 6251245"/>
              <a:gd name="connsiteY91" fmla="*/ 641022 h 3243589"/>
              <a:gd name="connsiteX92" fmla="*/ 6090713 w 6251245"/>
              <a:gd name="connsiteY92" fmla="*/ 556181 h 3243589"/>
              <a:gd name="connsiteX93" fmla="*/ 6081287 w 6251245"/>
              <a:gd name="connsiteY93" fmla="*/ 518474 h 3243589"/>
              <a:gd name="connsiteX94" fmla="*/ 6024726 w 6251245"/>
              <a:gd name="connsiteY94" fmla="*/ 452486 h 3243589"/>
              <a:gd name="connsiteX95" fmla="*/ 5996445 w 6251245"/>
              <a:gd name="connsiteY95" fmla="*/ 414779 h 3243589"/>
              <a:gd name="connsiteX96" fmla="*/ 5958738 w 6251245"/>
              <a:gd name="connsiteY96" fmla="*/ 377072 h 3243589"/>
              <a:gd name="connsiteX97" fmla="*/ 5921031 w 6251245"/>
              <a:gd name="connsiteY97" fmla="*/ 320511 h 3243589"/>
              <a:gd name="connsiteX98" fmla="*/ 5751349 w 6251245"/>
              <a:gd name="connsiteY98" fmla="*/ 169682 h 3243589"/>
              <a:gd name="connsiteX99" fmla="*/ 5704215 w 6251245"/>
              <a:gd name="connsiteY99" fmla="*/ 141402 h 3243589"/>
              <a:gd name="connsiteX100" fmla="*/ 5647654 w 6251245"/>
              <a:gd name="connsiteY100" fmla="*/ 103694 h 3243589"/>
              <a:gd name="connsiteX101" fmla="*/ 5600520 w 6251245"/>
              <a:gd name="connsiteY101" fmla="*/ 84841 h 3243589"/>
              <a:gd name="connsiteX102" fmla="*/ 5515678 w 6251245"/>
              <a:gd name="connsiteY102" fmla="*/ 47134 h 3243589"/>
              <a:gd name="connsiteX103" fmla="*/ 5223448 w 6251245"/>
              <a:gd name="connsiteY103" fmla="*/ 28280 h 3243589"/>
              <a:gd name="connsiteX104" fmla="*/ 5185740 w 6251245"/>
              <a:gd name="connsiteY104" fmla="*/ 18853 h 3243589"/>
              <a:gd name="connsiteX105" fmla="*/ 5129179 w 6251245"/>
              <a:gd name="connsiteY105" fmla="*/ 9426 h 3243589"/>
              <a:gd name="connsiteX106" fmla="*/ 5100899 w 6251245"/>
              <a:gd name="connsiteY106" fmla="*/ 0 h 3243589"/>
              <a:gd name="connsiteX107" fmla="*/ 1669542 w 6251245"/>
              <a:gd name="connsiteY107" fmla="*/ 9426 h 3243589"/>
              <a:gd name="connsiteX108" fmla="*/ 1565848 w 6251245"/>
              <a:gd name="connsiteY108" fmla="*/ 28280 h 3243589"/>
              <a:gd name="connsiteX109" fmla="*/ 1433872 w 6251245"/>
              <a:gd name="connsiteY109" fmla="*/ 47134 h 3243589"/>
              <a:gd name="connsiteX110" fmla="*/ 1339604 w 6251245"/>
              <a:gd name="connsiteY110" fmla="*/ 65987 h 3243589"/>
              <a:gd name="connsiteX111" fmla="*/ 1151068 w 6251245"/>
              <a:gd name="connsiteY111" fmla="*/ 94268 h 3243589"/>
              <a:gd name="connsiteX112" fmla="*/ 1000239 w 6251245"/>
              <a:gd name="connsiteY112" fmla="*/ 131975 h 3243589"/>
              <a:gd name="connsiteX113" fmla="*/ 764569 w 6251245"/>
              <a:gd name="connsiteY113" fmla="*/ 169682 h 3243589"/>
              <a:gd name="connsiteX114" fmla="*/ 632594 w 6251245"/>
              <a:gd name="connsiteY114" fmla="*/ 197962 h 3243589"/>
              <a:gd name="connsiteX115" fmla="*/ 538326 w 6251245"/>
              <a:gd name="connsiteY115" fmla="*/ 216816 h 3243589"/>
              <a:gd name="connsiteX116" fmla="*/ 434631 w 6251245"/>
              <a:gd name="connsiteY116" fmla="*/ 254523 h 3243589"/>
              <a:gd name="connsiteX117" fmla="*/ 406351 w 6251245"/>
              <a:gd name="connsiteY117" fmla="*/ 263950 h 3243589"/>
              <a:gd name="connsiteX118" fmla="*/ 368643 w 6251245"/>
              <a:gd name="connsiteY118" fmla="*/ 273377 h 3243589"/>
              <a:gd name="connsiteX119" fmla="*/ 321509 w 6251245"/>
              <a:gd name="connsiteY119" fmla="*/ 292231 h 3243589"/>
              <a:gd name="connsiteX120" fmla="*/ 293229 w 6251245"/>
              <a:gd name="connsiteY120" fmla="*/ 301657 h 3243589"/>
              <a:gd name="connsiteX121" fmla="*/ 264949 w 6251245"/>
              <a:gd name="connsiteY121" fmla="*/ 320511 h 3243589"/>
              <a:gd name="connsiteX122" fmla="*/ 208388 w 6251245"/>
              <a:gd name="connsiteY122" fmla="*/ 339365 h 3243589"/>
              <a:gd name="connsiteX123" fmla="*/ 189534 w 6251245"/>
              <a:gd name="connsiteY123" fmla="*/ 386499 h 324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251245" h="3243589">
                <a:moveTo>
                  <a:pt x="189534" y="386499"/>
                </a:moveTo>
                <a:lnTo>
                  <a:pt x="189534" y="386499"/>
                </a:lnTo>
                <a:cubicBezTo>
                  <a:pt x="167538" y="402210"/>
                  <a:pt x="144654" y="416747"/>
                  <a:pt x="123546" y="433633"/>
                </a:cubicBezTo>
                <a:cubicBezTo>
                  <a:pt x="113136" y="441961"/>
                  <a:pt x="105507" y="453378"/>
                  <a:pt x="95266" y="461913"/>
                </a:cubicBezTo>
                <a:cubicBezTo>
                  <a:pt x="16513" y="527542"/>
                  <a:pt x="121337" y="426418"/>
                  <a:pt x="38705" y="509047"/>
                </a:cubicBezTo>
                <a:cubicBezTo>
                  <a:pt x="32421" y="521616"/>
                  <a:pt x="26824" y="534553"/>
                  <a:pt x="19852" y="546754"/>
                </a:cubicBezTo>
                <a:cubicBezTo>
                  <a:pt x="14231" y="556591"/>
                  <a:pt x="1261" y="563708"/>
                  <a:pt x="998" y="575035"/>
                </a:cubicBezTo>
                <a:cubicBezTo>
                  <a:pt x="-1925" y="700731"/>
                  <a:pt x="1675" y="826682"/>
                  <a:pt x="10425" y="952107"/>
                </a:cubicBezTo>
                <a:cubicBezTo>
                  <a:pt x="11213" y="963409"/>
                  <a:pt x="23657" y="970550"/>
                  <a:pt x="29278" y="980387"/>
                </a:cubicBezTo>
                <a:cubicBezTo>
                  <a:pt x="53355" y="1022521"/>
                  <a:pt x="43137" y="1007916"/>
                  <a:pt x="57559" y="1046375"/>
                </a:cubicBezTo>
                <a:cubicBezTo>
                  <a:pt x="63500" y="1062219"/>
                  <a:pt x="70128" y="1077798"/>
                  <a:pt x="76412" y="1093509"/>
                </a:cubicBezTo>
                <a:cubicBezTo>
                  <a:pt x="79554" y="1112363"/>
                  <a:pt x="79307" y="1132107"/>
                  <a:pt x="85839" y="1150070"/>
                </a:cubicBezTo>
                <a:cubicBezTo>
                  <a:pt x="92101" y="1167289"/>
                  <a:pt x="105926" y="1180816"/>
                  <a:pt x="114120" y="1197204"/>
                </a:cubicBezTo>
                <a:cubicBezTo>
                  <a:pt x="118564" y="1206091"/>
                  <a:pt x="119102" y="1216596"/>
                  <a:pt x="123546" y="1225484"/>
                </a:cubicBezTo>
                <a:cubicBezTo>
                  <a:pt x="128613" y="1235618"/>
                  <a:pt x="136779" y="1243928"/>
                  <a:pt x="142400" y="1253765"/>
                </a:cubicBezTo>
                <a:cubicBezTo>
                  <a:pt x="159162" y="1283098"/>
                  <a:pt x="159231" y="1294700"/>
                  <a:pt x="180107" y="1319752"/>
                </a:cubicBezTo>
                <a:cubicBezTo>
                  <a:pt x="226163" y="1375020"/>
                  <a:pt x="188998" y="1324512"/>
                  <a:pt x="236668" y="1366886"/>
                </a:cubicBezTo>
                <a:cubicBezTo>
                  <a:pt x="256596" y="1384600"/>
                  <a:pt x="274375" y="1404593"/>
                  <a:pt x="293229" y="1423447"/>
                </a:cubicBezTo>
                <a:lnTo>
                  <a:pt x="321509" y="1451727"/>
                </a:lnTo>
                <a:cubicBezTo>
                  <a:pt x="330936" y="1461154"/>
                  <a:pt x="339125" y="1472009"/>
                  <a:pt x="349790" y="1480008"/>
                </a:cubicBezTo>
                <a:cubicBezTo>
                  <a:pt x="398162" y="1516287"/>
                  <a:pt x="376388" y="1497178"/>
                  <a:pt x="415777" y="1536569"/>
                </a:cubicBezTo>
                <a:cubicBezTo>
                  <a:pt x="425812" y="1566674"/>
                  <a:pt x="444179" y="1626216"/>
                  <a:pt x="462911" y="1640264"/>
                </a:cubicBezTo>
                <a:lnTo>
                  <a:pt x="500619" y="1668544"/>
                </a:lnTo>
                <a:cubicBezTo>
                  <a:pt x="549714" y="1791286"/>
                  <a:pt x="482673" y="1641627"/>
                  <a:pt x="557179" y="1753385"/>
                </a:cubicBezTo>
                <a:cubicBezTo>
                  <a:pt x="566565" y="1767465"/>
                  <a:pt x="566647" y="1786439"/>
                  <a:pt x="576033" y="1800519"/>
                </a:cubicBezTo>
                <a:cubicBezTo>
                  <a:pt x="585893" y="1815309"/>
                  <a:pt x="602636" y="1824346"/>
                  <a:pt x="613740" y="1838226"/>
                </a:cubicBezTo>
                <a:cubicBezTo>
                  <a:pt x="627895" y="1855920"/>
                  <a:pt x="635426" y="1878764"/>
                  <a:pt x="651448" y="1894787"/>
                </a:cubicBezTo>
                <a:cubicBezTo>
                  <a:pt x="660875" y="1904214"/>
                  <a:pt x="669695" y="1914289"/>
                  <a:pt x="679728" y="1923068"/>
                </a:cubicBezTo>
                <a:cubicBezTo>
                  <a:pt x="694870" y="1936317"/>
                  <a:pt x="712635" y="1946548"/>
                  <a:pt x="726862" y="1960775"/>
                </a:cubicBezTo>
                <a:cubicBezTo>
                  <a:pt x="788049" y="2021962"/>
                  <a:pt x="719197" y="1980510"/>
                  <a:pt x="792850" y="2017336"/>
                </a:cubicBezTo>
                <a:cubicBezTo>
                  <a:pt x="799134" y="2026763"/>
                  <a:pt x="802276" y="2039332"/>
                  <a:pt x="811703" y="2045616"/>
                </a:cubicBezTo>
                <a:cubicBezTo>
                  <a:pt x="822483" y="2052803"/>
                  <a:pt x="840249" y="2045882"/>
                  <a:pt x="849410" y="2055043"/>
                </a:cubicBezTo>
                <a:cubicBezTo>
                  <a:pt x="914512" y="2120145"/>
                  <a:pt x="805692" y="2075035"/>
                  <a:pt x="887118" y="2102177"/>
                </a:cubicBezTo>
                <a:cubicBezTo>
                  <a:pt x="893402" y="2114746"/>
                  <a:pt x="896975" y="2129089"/>
                  <a:pt x="905971" y="2139884"/>
                </a:cubicBezTo>
                <a:cubicBezTo>
                  <a:pt x="913224" y="2148588"/>
                  <a:pt x="925784" y="2151211"/>
                  <a:pt x="934252" y="2158738"/>
                </a:cubicBezTo>
                <a:cubicBezTo>
                  <a:pt x="954180" y="2176452"/>
                  <a:pt x="974814" y="2193969"/>
                  <a:pt x="990812" y="2215299"/>
                </a:cubicBezTo>
                <a:cubicBezTo>
                  <a:pt x="1096747" y="2356542"/>
                  <a:pt x="948880" y="2163094"/>
                  <a:pt x="1047373" y="2281286"/>
                </a:cubicBezTo>
                <a:cubicBezTo>
                  <a:pt x="1083569" y="2324722"/>
                  <a:pt x="1057976" y="2331010"/>
                  <a:pt x="1132215" y="2375554"/>
                </a:cubicBezTo>
                <a:cubicBezTo>
                  <a:pt x="1155534" y="2389545"/>
                  <a:pt x="1184836" y="2406112"/>
                  <a:pt x="1207629" y="2422688"/>
                </a:cubicBezTo>
                <a:cubicBezTo>
                  <a:pt x="1233042" y="2441170"/>
                  <a:pt x="1260823" y="2457030"/>
                  <a:pt x="1283043" y="2479249"/>
                </a:cubicBezTo>
                <a:cubicBezTo>
                  <a:pt x="1292470" y="2488676"/>
                  <a:pt x="1299749" y="2500915"/>
                  <a:pt x="1311324" y="2507529"/>
                </a:cubicBezTo>
                <a:cubicBezTo>
                  <a:pt x="1322573" y="2513957"/>
                  <a:pt x="1336462" y="2513814"/>
                  <a:pt x="1349031" y="2516956"/>
                </a:cubicBezTo>
                <a:cubicBezTo>
                  <a:pt x="1368455" y="2529906"/>
                  <a:pt x="1406572" y="2555966"/>
                  <a:pt x="1424445" y="2564090"/>
                </a:cubicBezTo>
                <a:cubicBezTo>
                  <a:pt x="1442537" y="2572314"/>
                  <a:pt x="1463231" y="2574056"/>
                  <a:pt x="1481006" y="2582944"/>
                </a:cubicBezTo>
                <a:cubicBezTo>
                  <a:pt x="1493575" y="2589229"/>
                  <a:pt x="1505282" y="2597665"/>
                  <a:pt x="1518713" y="2601798"/>
                </a:cubicBezTo>
                <a:cubicBezTo>
                  <a:pt x="1619867" y="2632922"/>
                  <a:pt x="1583484" y="2607676"/>
                  <a:pt x="1678969" y="2639505"/>
                </a:cubicBezTo>
                <a:cubicBezTo>
                  <a:pt x="1803776" y="2681108"/>
                  <a:pt x="1735704" y="2662626"/>
                  <a:pt x="1810944" y="2696066"/>
                </a:cubicBezTo>
                <a:cubicBezTo>
                  <a:pt x="1903658" y="2737272"/>
                  <a:pt x="1810165" y="2691984"/>
                  <a:pt x="1914639" y="2733773"/>
                </a:cubicBezTo>
                <a:cubicBezTo>
                  <a:pt x="1927686" y="2738992"/>
                  <a:pt x="1940145" y="2745654"/>
                  <a:pt x="1952346" y="2752626"/>
                </a:cubicBezTo>
                <a:cubicBezTo>
                  <a:pt x="1962183" y="2758247"/>
                  <a:pt x="1970019" y="2767502"/>
                  <a:pt x="1980627" y="2771480"/>
                </a:cubicBezTo>
                <a:cubicBezTo>
                  <a:pt x="1995629" y="2777106"/>
                  <a:pt x="2012050" y="2777765"/>
                  <a:pt x="2027761" y="2780907"/>
                </a:cubicBezTo>
                <a:cubicBezTo>
                  <a:pt x="2040330" y="2787191"/>
                  <a:pt x="2052352" y="2794715"/>
                  <a:pt x="2065468" y="2799760"/>
                </a:cubicBezTo>
                <a:cubicBezTo>
                  <a:pt x="2093291" y="2810461"/>
                  <a:pt x="2123646" y="2814710"/>
                  <a:pt x="2150309" y="2828041"/>
                </a:cubicBezTo>
                <a:cubicBezTo>
                  <a:pt x="2175447" y="2840610"/>
                  <a:pt x="2199061" y="2856860"/>
                  <a:pt x="2225724" y="2865748"/>
                </a:cubicBezTo>
                <a:cubicBezTo>
                  <a:pt x="2257449" y="2876324"/>
                  <a:pt x="2259097" y="2875392"/>
                  <a:pt x="2291711" y="2894028"/>
                </a:cubicBezTo>
                <a:cubicBezTo>
                  <a:pt x="2338584" y="2920812"/>
                  <a:pt x="2338052" y="2941063"/>
                  <a:pt x="2414260" y="2950589"/>
                </a:cubicBezTo>
                <a:lnTo>
                  <a:pt x="2489674" y="2960016"/>
                </a:lnTo>
                <a:cubicBezTo>
                  <a:pt x="2513118" y="2975645"/>
                  <a:pt x="2528323" y="2987471"/>
                  <a:pt x="2555662" y="2997723"/>
                </a:cubicBezTo>
                <a:cubicBezTo>
                  <a:pt x="2596800" y="3013150"/>
                  <a:pt x="2585840" y="3000300"/>
                  <a:pt x="2621650" y="3016577"/>
                </a:cubicBezTo>
                <a:cubicBezTo>
                  <a:pt x="2746294" y="3073233"/>
                  <a:pt x="2647154" y="3045209"/>
                  <a:pt x="2800759" y="3073138"/>
                </a:cubicBezTo>
                <a:cubicBezTo>
                  <a:pt x="2883671" y="3122885"/>
                  <a:pt x="2835400" y="3102214"/>
                  <a:pt x="2979868" y="3120272"/>
                </a:cubicBezTo>
                <a:cubicBezTo>
                  <a:pt x="3100835" y="3135393"/>
                  <a:pt x="3143623" y="3138586"/>
                  <a:pt x="3253245" y="3148552"/>
                </a:cubicBezTo>
                <a:cubicBezTo>
                  <a:pt x="3333031" y="3175147"/>
                  <a:pt x="3252770" y="3151080"/>
                  <a:pt x="3432355" y="3167406"/>
                </a:cubicBezTo>
                <a:cubicBezTo>
                  <a:pt x="3479524" y="3171694"/>
                  <a:pt x="3527805" y="3187694"/>
                  <a:pt x="3573757" y="3195686"/>
                </a:cubicBezTo>
                <a:cubicBezTo>
                  <a:pt x="3704918" y="3218496"/>
                  <a:pt x="3718833" y="3215359"/>
                  <a:pt x="3856561" y="3223967"/>
                </a:cubicBezTo>
                <a:cubicBezTo>
                  <a:pt x="4026403" y="3248228"/>
                  <a:pt x="4061927" y="3258051"/>
                  <a:pt x="4318474" y="3205113"/>
                </a:cubicBezTo>
                <a:cubicBezTo>
                  <a:pt x="4527754" y="3161928"/>
                  <a:pt x="4458459" y="3132529"/>
                  <a:pt x="4572998" y="3073138"/>
                </a:cubicBezTo>
                <a:cubicBezTo>
                  <a:pt x="4637882" y="3039495"/>
                  <a:pt x="4712492" y="3022723"/>
                  <a:pt x="4770961" y="2978870"/>
                </a:cubicBezTo>
                <a:cubicBezTo>
                  <a:pt x="4848731" y="2920541"/>
                  <a:pt x="4765732" y="2980121"/>
                  <a:pt x="4893509" y="2903455"/>
                </a:cubicBezTo>
                <a:cubicBezTo>
                  <a:pt x="4912939" y="2891797"/>
                  <a:pt x="4930077" y="2876411"/>
                  <a:pt x="4950070" y="2865748"/>
                </a:cubicBezTo>
                <a:cubicBezTo>
                  <a:pt x="4977377" y="2851184"/>
                  <a:pt x="5007560" y="2842521"/>
                  <a:pt x="5034911" y="2828041"/>
                </a:cubicBezTo>
                <a:cubicBezTo>
                  <a:pt x="5061110" y="2814171"/>
                  <a:pt x="5084260" y="2795026"/>
                  <a:pt x="5110326" y="2780907"/>
                </a:cubicBezTo>
                <a:cubicBezTo>
                  <a:pt x="5159752" y="2754135"/>
                  <a:pt x="5210879" y="2730630"/>
                  <a:pt x="5261155" y="2705492"/>
                </a:cubicBezTo>
                <a:cubicBezTo>
                  <a:pt x="5376209" y="2647965"/>
                  <a:pt x="5484770" y="2596698"/>
                  <a:pt x="5591093" y="2516956"/>
                </a:cubicBezTo>
                <a:cubicBezTo>
                  <a:pt x="5603662" y="2507529"/>
                  <a:pt x="5615964" y="2497736"/>
                  <a:pt x="5628800" y="2488676"/>
                </a:cubicBezTo>
                <a:cubicBezTo>
                  <a:pt x="5669390" y="2460024"/>
                  <a:pt x="5718632" y="2441226"/>
                  <a:pt x="5751349" y="2403835"/>
                </a:cubicBezTo>
                <a:cubicBezTo>
                  <a:pt x="5773345" y="2378697"/>
                  <a:pt x="5793717" y="2352039"/>
                  <a:pt x="5817336" y="2328420"/>
                </a:cubicBezTo>
                <a:cubicBezTo>
                  <a:pt x="5831563" y="2314193"/>
                  <a:pt x="5851010" y="2305668"/>
                  <a:pt x="5864470" y="2290713"/>
                </a:cubicBezTo>
                <a:cubicBezTo>
                  <a:pt x="5936853" y="2210288"/>
                  <a:pt x="5875996" y="2217389"/>
                  <a:pt x="5968165" y="2102177"/>
                </a:cubicBezTo>
                <a:cubicBezTo>
                  <a:pt x="6044922" y="2006231"/>
                  <a:pt x="5968278" y="2111377"/>
                  <a:pt x="6043579" y="1960775"/>
                </a:cubicBezTo>
                <a:cubicBezTo>
                  <a:pt x="6053713" y="1940508"/>
                  <a:pt x="6070436" y="1924107"/>
                  <a:pt x="6081287" y="1904214"/>
                </a:cubicBezTo>
                <a:cubicBezTo>
                  <a:pt x="6089390" y="1889359"/>
                  <a:pt x="6094357" y="1872983"/>
                  <a:pt x="6100140" y="1857080"/>
                </a:cubicBezTo>
                <a:cubicBezTo>
                  <a:pt x="6114425" y="1817797"/>
                  <a:pt x="6127121" y="1774759"/>
                  <a:pt x="6137848" y="1734532"/>
                </a:cubicBezTo>
                <a:cubicBezTo>
                  <a:pt x="6144525" y="1709495"/>
                  <a:pt x="6149583" y="1684032"/>
                  <a:pt x="6156701" y="1659117"/>
                </a:cubicBezTo>
                <a:cubicBezTo>
                  <a:pt x="6162161" y="1640008"/>
                  <a:pt x="6170095" y="1621665"/>
                  <a:pt x="6175555" y="1602556"/>
                </a:cubicBezTo>
                <a:cubicBezTo>
                  <a:pt x="6188372" y="1557696"/>
                  <a:pt x="6206402" y="1476317"/>
                  <a:pt x="6213262" y="1432874"/>
                </a:cubicBezTo>
                <a:cubicBezTo>
                  <a:pt x="6217700" y="1404768"/>
                  <a:pt x="6219547" y="1376313"/>
                  <a:pt x="6222689" y="1348033"/>
                </a:cubicBezTo>
                <a:cubicBezTo>
                  <a:pt x="6229777" y="1188542"/>
                  <a:pt x="6276998" y="1035727"/>
                  <a:pt x="6232116" y="886119"/>
                </a:cubicBezTo>
                <a:cubicBezTo>
                  <a:pt x="6226405" y="867084"/>
                  <a:pt x="6219547" y="848412"/>
                  <a:pt x="6213262" y="829558"/>
                </a:cubicBezTo>
                <a:cubicBezTo>
                  <a:pt x="6210120" y="801278"/>
                  <a:pt x="6210736" y="772322"/>
                  <a:pt x="6203835" y="744717"/>
                </a:cubicBezTo>
                <a:cubicBezTo>
                  <a:pt x="6201087" y="733726"/>
                  <a:pt x="6188960" y="727045"/>
                  <a:pt x="6184982" y="716437"/>
                </a:cubicBezTo>
                <a:cubicBezTo>
                  <a:pt x="6176519" y="693868"/>
                  <a:pt x="6178815" y="663225"/>
                  <a:pt x="6166128" y="641022"/>
                </a:cubicBezTo>
                <a:cubicBezTo>
                  <a:pt x="6147633" y="608656"/>
                  <a:pt x="6116265" y="581732"/>
                  <a:pt x="6090713" y="556181"/>
                </a:cubicBezTo>
                <a:cubicBezTo>
                  <a:pt x="6087571" y="543612"/>
                  <a:pt x="6088243" y="529404"/>
                  <a:pt x="6081287" y="518474"/>
                </a:cubicBezTo>
                <a:cubicBezTo>
                  <a:pt x="6065734" y="494033"/>
                  <a:pt x="6043071" y="474908"/>
                  <a:pt x="6024726" y="452486"/>
                </a:cubicBezTo>
                <a:cubicBezTo>
                  <a:pt x="6014777" y="440326"/>
                  <a:pt x="6006791" y="426603"/>
                  <a:pt x="5996445" y="414779"/>
                </a:cubicBezTo>
                <a:cubicBezTo>
                  <a:pt x="5984740" y="401402"/>
                  <a:pt x="5969842" y="390952"/>
                  <a:pt x="5958738" y="377072"/>
                </a:cubicBezTo>
                <a:cubicBezTo>
                  <a:pt x="5944583" y="359378"/>
                  <a:pt x="5936085" y="337447"/>
                  <a:pt x="5921031" y="320511"/>
                </a:cubicBezTo>
                <a:cubicBezTo>
                  <a:pt x="5839658" y="228966"/>
                  <a:pt x="5831980" y="220993"/>
                  <a:pt x="5751349" y="169682"/>
                </a:cubicBezTo>
                <a:cubicBezTo>
                  <a:pt x="5735891" y="159845"/>
                  <a:pt x="5719673" y="151239"/>
                  <a:pt x="5704215" y="141402"/>
                </a:cubicBezTo>
                <a:cubicBezTo>
                  <a:pt x="5685098" y="129237"/>
                  <a:pt x="5667547" y="114545"/>
                  <a:pt x="5647654" y="103694"/>
                </a:cubicBezTo>
                <a:cubicBezTo>
                  <a:pt x="5632799" y="95591"/>
                  <a:pt x="5615655" y="92408"/>
                  <a:pt x="5600520" y="84841"/>
                </a:cubicBezTo>
                <a:cubicBezTo>
                  <a:pt x="5549706" y="59435"/>
                  <a:pt x="5593507" y="61727"/>
                  <a:pt x="5515678" y="47134"/>
                </a:cubicBezTo>
                <a:cubicBezTo>
                  <a:pt x="5455759" y="35899"/>
                  <a:pt x="5243585" y="29239"/>
                  <a:pt x="5223448" y="28280"/>
                </a:cubicBezTo>
                <a:cubicBezTo>
                  <a:pt x="5210879" y="25138"/>
                  <a:pt x="5198445" y="21394"/>
                  <a:pt x="5185740" y="18853"/>
                </a:cubicBezTo>
                <a:cubicBezTo>
                  <a:pt x="5166997" y="15104"/>
                  <a:pt x="5147838" y="13572"/>
                  <a:pt x="5129179" y="9426"/>
                </a:cubicBezTo>
                <a:cubicBezTo>
                  <a:pt x="5119479" y="7271"/>
                  <a:pt x="5110326" y="3142"/>
                  <a:pt x="5100899" y="0"/>
                </a:cubicBezTo>
                <a:lnTo>
                  <a:pt x="1669542" y="9426"/>
                </a:lnTo>
                <a:cubicBezTo>
                  <a:pt x="1634412" y="9707"/>
                  <a:pt x="1600538" y="22729"/>
                  <a:pt x="1565848" y="28280"/>
                </a:cubicBezTo>
                <a:cubicBezTo>
                  <a:pt x="1521968" y="35301"/>
                  <a:pt x="1477706" y="39828"/>
                  <a:pt x="1433872" y="47134"/>
                </a:cubicBezTo>
                <a:cubicBezTo>
                  <a:pt x="1402263" y="52402"/>
                  <a:pt x="1371294" y="61234"/>
                  <a:pt x="1339604" y="65987"/>
                </a:cubicBezTo>
                <a:cubicBezTo>
                  <a:pt x="1087323" y="103829"/>
                  <a:pt x="1404289" y="43623"/>
                  <a:pt x="1151068" y="94268"/>
                </a:cubicBezTo>
                <a:cubicBezTo>
                  <a:pt x="1086906" y="137042"/>
                  <a:pt x="1139431" y="107768"/>
                  <a:pt x="1000239" y="131975"/>
                </a:cubicBezTo>
                <a:cubicBezTo>
                  <a:pt x="768775" y="172229"/>
                  <a:pt x="1072128" y="128673"/>
                  <a:pt x="764569" y="169682"/>
                </a:cubicBezTo>
                <a:cubicBezTo>
                  <a:pt x="679332" y="203777"/>
                  <a:pt x="753900" y="178809"/>
                  <a:pt x="632594" y="197962"/>
                </a:cubicBezTo>
                <a:cubicBezTo>
                  <a:pt x="600941" y="202960"/>
                  <a:pt x="569749" y="210531"/>
                  <a:pt x="538326" y="216816"/>
                </a:cubicBezTo>
                <a:cubicBezTo>
                  <a:pt x="479038" y="256342"/>
                  <a:pt x="542644" y="218518"/>
                  <a:pt x="434631" y="254523"/>
                </a:cubicBezTo>
                <a:cubicBezTo>
                  <a:pt x="425204" y="257665"/>
                  <a:pt x="415905" y="261220"/>
                  <a:pt x="406351" y="263950"/>
                </a:cubicBezTo>
                <a:cubicBezTo>
                  <a:pt x="393893" y="267509"/>
                  <a:pt x="380934" y="269280"/>
                  <a:pt x="368643" y="273377"/>
                </a:cubicBezTo>
                <a:cubicBezTo>
                  <a:pt x="352590" y="278728"/>
                  <a:pt x="337353" y="286289"/>
                  <a:pt x="321509" y="292231"/>
                </a:cubicBezTo>
                <a:cubicBezTo>
                  <a:pt x="312205" y="295720"/>
                  <a:pt x="302656" y="298515"/>
                  <a:pt x="293229" y="301657"/>
                </a:cubicBezTo>
                <a:cubicBezTo>
                  <a:pt x="283802" y="307942"/>
                  <a:pt x="275302" y="315910"/>
                  <a:pt x="264949" y="320511"/>
                </a:cubicBezTo>
                <a:cubicBezTo>
                  <a:pt x="246788" y="328583"/>
                  <a:pt x="208388" y="339365"/>
                  <a:pt x="208388" y="339365"/>
                </a:cubicBezTo>
                <a:cubicBezTo>
                  <a:pt x="187069" y="371343"/>
                  <a:pt x="192676" y="378643"/>
                  <a:pt x="189534" y="386499"/>
                </a:cubicBezTo>
                <a:close/>
              </a:path>
            </a:pathLst>
          </a:custGeom>
          <a:solidFill>
            <a:srgbClr val="5E7AD2"/>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u="sng">
              <a:solidFill>
                <a:srgbClr val="002060"/>
              </a:solidFill>
            </a:endParaRPr>
          </a:p>
        </p:txBody>
      </p:sp>
      <p:cxnSp>
        <p:nvCxnSpPr>
          <p:cNvPr id="5" name="Прямая соединительная линия 4"/>
          <p:cNvCxnSpPr/>
          <p:nvPr/>
        </p:nvCxnSpPr>
        <p:spPr>
          <a:xfrm flipV="1">
            <a:off x="4554584" y="2845947"/>
            <a:ext cx="4623969" cy="386889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H="1" flipV="1">
            <a:off x="1991525" y="3813389"/>
            <a:ext cx="2581712" cy="29014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H="1" flipV="1">
            <a:off x="7788855" y="2845947"/>
            <a:ext cx="572998" cy="708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1772" y="3273081"/>
            <a:ext cx="1927131" cy="584775"/>
          </a:xfrm>
          <a:prstGeom prst="rect">
            <a:avLst/>
          </a:prstGeom>
          <a:noFill/>
        </p:spPr>
        <p:txBody>
          <a:bodyPr wrap="none" rtlCol="0">
            <a:spAutoFit/>
          </a:bodyPr>
          <a:lstStyle/>
          <a:p>
            <a:r>
              <a:rPr lang="en-US" sz="3200" b="1" i="1" dirty="0" err="1">
                <a:solidFill>
                  <a:srgbClr val="C00000"/>
                </a:solidFill>
              </a:rPr>
              <a:t>Ciliophora</a:t>
            </a:r>
            <a:endParaRPr lang="ru-RU" sz="3200" i="1" dirty="0">
              <a:solidFill>
                <a:srgbClr val="C00000"/>
              </a:solidFill>
            </a:endParaRPr>
          </a:p>
        </p:txBody>
      </p:sp>
      <p:sp>
        <p:nvSpPr>
          <p:cNvPr id="17" name="TextBox 16"/>
          <p:cNvSpPr txBox="1"/>
          <p:nvPr/>
        </p:nvSpPr>
        <p:spPr>
          <a:xfrm>
            <a:off x="7087474" y="2469415"/>
            <a:ext cx="1455334" cy="400110"/>
          </a:xfrm>
          <a:prstGeom prst="rect">
            <a:avLst/>
          </a:prstGeom>
          <a:noFill/>
        </p:spPr>
        <p:txBody>
          <a:bodyPr wrap="none" rtlCol="0">
            <a:spAutoFit/>
          </a:bodyPr>
          <a:lstStyle/>
          <a:p>
            <a:r>
              <a:rPr lang="en-US" sz="2000" b="1" i="1" dirty="0" err="1">
                <a:solidFill>
                  <a:srgbClr val="FFC000"/>
                </a:solidFill>
              </a:rPr>
              <a:t>Perkinsozoa</a:t>
            </a:r>
            <a:endParaRPr lang="ru-RU" sz="2800" b="1" i="1" dirty="0">
              <a:solidFill>
                <a:srgbClr val="FFC000"/>
              </a:solidFill>
            </a:endParaRPr>
          </a:p>
        </p:txBody>
      </p:sp>
      <p:sp>
        <p:nvSpPr>
          <p:cNvPr id="18" name="TextBox 17"/>
          <p:cNvSpPr txBox="1"/>
          <p:nvPr/>
        </p:nvSpPr>
        <p:spPr>
          <a:xfrm>
            <a:off x="8851317" y="2393748"/>
            <a:ext cx="2003690" cy="461665"/>
          </a:xfrm>
          <a:prstGeom prst="rect">
            <a:avLst/>
          </a:prstGeom>
          <a:noFill/>
        </p:spPr>
        <p:txBody>
          <a:bodyPr wrap="none" rtlCol="0">
            <a:spAutoFit/>
          </a:bodyPr>
          <a:lstStyle/>
          <a:p>
            <a:r>
              <a:rPr lang="en-US" sz="2400" b="1" i="1" dirty="0" err="1" smtClean="0">
                <a:solidFill>
                  <a:srgbClr val="FFC000"/>
                </a:solidFill>
              </a:rPr>
              <a:t>Dinoflagellata</a:t>
            </a:r>
            <a:endParaRPr lang="ru-RU" sz="2400" b="1" i="1" dirty="0">
              <a:solidFill>
                <a:srgbClr val="FFC000"/>
              </a:solidFill>
            </a:endParaRPr>
          </a:p>
        </p:txBody>
      </p:sp>
      <p:sp>
        <p:nvSpPr>
          <p:cNvPr id="40" name="TextBox 39"/>
          <p:cNvSpPr txBox="1"/>
          <p:nvPr/>
        </p:nvSpPr>
        <p:spPr>
          <a:xfrm>
            <a:off x="7881795" y="4669414"/>
            <a:ext cx="1506823" cy="523220"/>
          </a:xfrm>
          <a:prstGeom prst="rect">
            <a:avLst/>
          </a:prstGeom>
          <a:noFill/>
        </p:spPr>
        <p:txBody>
          <a:bodyPr wrap="none" rtlCol="0">
            <a:spAutoFit/>
          </a:bodyPr>
          <a:lstStyle/>
          <a:p>
            <a:r>
              <a:rPr lang="en-US" sz="2800" b="1" i="1" dirty="0" err="1">
                <a:solidFill>
                  <a:srgbClr val="FFC000"/>
                </a:solidFill>
              </a:rPr>
              <a:t>Myzozoa</a:t>
            </a:r>
            <a:endParaRPr lang="ru-RU" sz="3600" b="1" i="1" dirty="0">
              <a:solidFill>
                <a:srgbClr val="FFC000"/>
              </a:solidFill>
            </a:endParaRPr>
          </a:p>
        </p:txBody>
      </p:sp>
      <p:cxnSp>
        <p:nvCxnSpPr>
          <p:cNvPr id="27" name="Прямая соединительная линия 26"/>
          <p:cNvCxnSpPr/>
          <p:nvPr/>
        </p:nvCxnSpPr>
        <p:spPr>
          <a:xfrm flipH="1" flipV="1">
            <a:off x="5415021" y="3424435"/>
            <a:ext cx="1251849" cy="1506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65487" y="2614004"/>
            <a:ext cx="1818062" cy="830997"/>
          </a:xfrm>
          <a:prstGeom prst="rect">
            <a:avLst/>
          </a:prstGeom>
          <a:noFill/>
        </p:spPr>
        <p:txBody>
          <a:bodyPr wrap="none" rtlCol="0">
            <a:spAutoFit/>
          </a:bodyPr>
          <a:lstStyle/>
          <a:p>
            <a:r>
              <a:rPr lang="en-US" sz="2400" b="1" i="1" dirty="0" err="1" smtClean="0">
                <a:solidFill>
                  <a:srgbClr val="FFC000"/>
                </a:solidFill>
              </a:rPr>
              <a:t>Apicomplexa</a:t>
            </a:r>
            <a:endParaRPr lang="en-US" sz="2400" b="1" i="1" dirty="0" smtClean="0">
              <a:solidFill>
                <a:srgbClr val="FFC000"/>
              </a:solidFill>
            </a:endParaRPr>
          </a:p>
          <a:p>
            <a:r>
              <a:rPr lang="en-US" sz="2400" b="1" i="1" dirty="0" smtClean="0">
                <a:solidFill>
                  <a:srgbClr val="FFC000"/>
                </a:solidFill>
              </a:rPr>
              <a:t>(</a:t>
            </a:r>
            <a:r>
              <a:rPr lang="en-US" sz="2400" b="1" i="1" dirty="0" err="1" smtClean="0">
                <a:solidFill>
                  <a:srgbClr val="FFC000"/>
                </a:solidFill>
              </a:rPr>
              <a:t>Sporozoa</a:t>
            </a:r>
            <a:r>
              <a:rPr lang="en-US" sz="2400" b="1" i="1" dirty="0" smtClean="0">
                <a:solidFill>
                  <a:srgbClr val="FFC000"/>
                </a:solidFill>
              </a:rPr>
              <a:t>)</a:t>
            </a:r>
            <a:endParaRPr lang="ru-RU" sz="3200" i="1" dirty="0">
              <a:solidFill>
                <a:srgbClr val="FFC000"/>
              </a:solidFill>
            </a:endParaRPr>
          </a:p>
        </p:txBody>
      </p:sp>
      <p:cxnSp>
        <p:nvCxnSpPr>
          <p:cNvPr id="25" name="Прямая соединительная линия 24"/>
          <p:cNvCxnSpPr/>
          <p:nvPr/>
        </p:nvCxnSpPr>
        <p:spPr>
          <a:xfrm flipH="1" flipV="1">
            <a:off x="4992355" y="3793280"/>
            <a:ext cx="1370286" cy="7815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6327363" y="3379016"/>
            <a:ext cx="20665" cy="11453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06181" y="3029502"/>
            <a:ext cx="1502334" cy="400110"/>
          </a:xfrm>
          <a:prstGeom prst="rect">
            <a:avLst/>
          </a:prstGeom>
          <a:noFill/>
        </p:spPr>
        <p:txBody>
          <a:bodyPr wrap="none" rtlCol="0">
            <a:spAutoFit/>
          </a:bodyPr>
          <a:lstStyle/>
          <a:p>
            <a:r>
              <a:rPr lang="en-US" sz="2000" b="1" i="1" dirty="0" err="1" smtClean="0">
                <a:solidFill>
                  <a:srgbClr val="FFC000"/>
                </a:solidFill>
              </a:rPr>
              <a:t>Colpodellida</a:t>
            </a:r>
            <a:endParaRPr lang="ru-RU" sz="3200" b="1" i="1" dirty="0">
              <a:solidFill>
                <a:srgbClr val="FFC000"/>
              </a:solidFill>
            </a:endParaRPr>
          </a:p>
        </p:txBody>
      </p:sp>
      <p:sp>
        <p:nvSpPr>
          <p:cNvPr id="33" name="TextBox 32"/>
          <p:cNvSpPr txBox="1"/>
          <p:nvPr/>
        </p:nvSpPr>
        <p:spPr>
          <a:xfrm>
            <a:off x="3895195" y="3445001"/>
            <a:ext cx="1431802" cy="400110"/>
          </a:xfrm>
          <a:prstGeom prst="rect">
            <a:avLst/>
          </a:prstGeom>
          <a:noFill/>
        </p:spPr>
        <p:txBody>
          <a:bodyPr wrap="none" rtlCol="0">
            <a:spAutoFit/>
          </a:bodyPr>
          <a:lstStyle/>
          <a:p>
            <a:r>
              <a:rPr lang="en-US" sz="2000" b="1" i="1" dirty="0" err="1">
                <a:solidFill>
                  <a:srgbClr val="FFC000"/>
                </a:solidFill>
              </a:rPr>
              <a:t>Chromerida</a:t>
            </a:r>
            <a:endParaRPr lang="ru-RU" sz="3600" b="1" i="1" dirty="0">
              <a:solidFill>
                <a:srgbClr val="FFC000"/>
              </a:solidFill>
            </a:endParaRPr>
          </a:p>
        </p:txBody>
      </p:sp>
      <p:pic>
        <p:nvPicPr>
          <p:cNvPr id="1026" name="Picture 2" descr="https://comenius.susqu.edu/biol/202/chromalveolata/alveolatae/apicomplexata/Colpodell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8093" y="3380937"/>
            <a:ext cx="627163" cy="1225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ra.jpg"/>
          <p:cNvPicPr>
            <a:picLocks noChangeAspect="1" noChangeArrowheads="1"/>
          </p:cNvPicPr>
          <p:nvPr/>
        </p:nvPicPr>
        <p:blipFill rotWithShape="1">
          <a:blip r:embed="rId4">
            <a:extLst>
              <a:ext uri="{28A0092B-C50C-407E-A947-70E740481C1C}">
                <a14:useLocalDpi xmlns:a14="http://schemas.microsoft.com/office/drawing/2010/main" val="0"/>
              </a:ext>
            </a:extLst>
          </a:blip>
          <a:srcRect l="3483" t="33215" r="62166" b="28849"/>
          <a:stretch/>
        </p:blipFill>
        <p:spPr bwMode="auto">
          <a:xfrm>
            <a:off x="4406272" y="4180123"/>
            <a:ext cx="1051505" cy="989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ÐÐ¾ÑÐ¾Ð¶ÐµÐµ Ð¸Ð·Ð¾Ð±ÑÐ°Ð¶ÐµÐ½Ð¸Ð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5633" y="1167133"/>
            <a:ext cx="1256470" cy="1492427"/>
          </a:xfrm>
          <a:prstGeom prst="rect">
            <a:avLst/>
          </a:prstGeom>
          <a:noFill/>
          <a:extLst>
            <a:ext uri="{909E8E84-426E-40DD-AFC4-6F175D3DCCD1}">
              <a14:hiddenFill xmlns:a14="http://schemas.microsoft.com/office/drawing/2010/main">
                <a:solidFill>
                  <a:srgbClr val="FFFFFF"/>
                </a:solidFill>
              </a14:hiddenFill>
            </a:ext>
          </a:extLst>
        </p:spPr>
      </p:pic>
      <p:pic>
        <p:nvPicPr>
          <p:cNvPr id="24" name="Рисунок 23"/>
          <p:cNvPicPr>
            <a:picLocks noChangeAspect="1"/>
          </p:cNvPicPr>
          <p:nvPr/>
        </p:nvPicPr>
        <p:blipFill>
          <a:blip r:embed="rId6"/>
          <a:stretch>
            <a:fillRect/>
          </a:stretch>
        </p:blipFill>
        <p:spPr>
          <a:xfrm>
            <a:off x="5123874" y="1186331"/>
            <a:ext cx="1487582" cy="1511259"/>
          </a:xfrm>
          <a:prstGeom prst="rect">
            <a:avLst/>
          </a:prstGeom>
        </p:spPr>
      </p:pic>
      <p:pic>
        <p:nvPicPr>
          <p:cNvPr id="1032" name="Picture 8" descr="ÐÐ¾ÑÐ¾Ð¶ÐµÐµ Ð¸Ð·Ð¾Ð±ÑÐ°Ð¶ÐµÐ½Ð¸Ðµ"/>
          <p:cNvPicPr>
            <a:picLocks noChangeAspect="1" noChangeArrowheads="1"/>
          </p:cNvPicPr>
          <p:nvPr/>
        </p:nvPicPr>
        <p:blipFill rotWithShape="1">
          <a:blip r:embed="rId7">
            <a:extLst>
              <a:ext uri="{28A0092B-C50C-407E-A947-70E740481C1C}">
                <a14:useLocalDpi xmlns:a14="http://schemas.microsoft.com/office/drawing/2010/main" val="0"/>
              </a:ext>
            </a:extLst>
          </a:blip>
          <a:srcRect l="14013" r="20387"/>
          <a:stretch/>
        </p:blipFill>
        <p:spPr bwMode="auto">
          <a:xfrm rot="16200000">
            <a:off x="610874" y="797989"/>
            <a:ext cx="2306868" cy="28554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stb.royalsocietypublishing.org/content/royptb/371/1689/20150215/F1.large.jpg?width=800&amp;height=600&amp;carousel=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0200" b="50626"/>
          <a:stretch/>
        </p:blipFill>
        <p:spPr bwMode="auto">
          <a:xfrm>
            <a:off x="6628533" y="881482"/>
            <a:ext cx="2214994" cy="16470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ÐÐ¾ÑÐ¾Ð¶ÐµÐµ Ð¸Ð·Ð¾Ð±ÑÐ°Ð¶ÐµÐ½Ð¸Ðµ"/>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200000">
            <a:off x="8835363" y="503179"/>
            <a:ext cx="2035597" cy="179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387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153" y="0"/>
            <a:ext cx="5920738" cy="1325563"/>
          </a:xfrm>
        </p:spPr>
        <p:txBody>
          <a:bodyPr/>
          <a:lstStyle/>
          <a:p>
            <a:r>
              <a:rPr lang="ru-RU" dirty="0" smtClean="0"/>
              <a:t>Систематика инфузорий</a:t>
            </a:r>
            <a:endParaRPr lang="ru-RU" dirty="0"/>
          </a:p>
        </p:txBody>
      </p:sp>
      <p:sp>
        <p:nvSpPr>
          <p:cNvPr id="3" name="Объект 2"/>
          <p:cNvSpPr>
            <a:spLocks noGrp="1"/>
          </p:cNvSpPr>
          <p:nvPr>
            <p:ph idx="1"/>
          </p:nvPr>
        </p:nvSpPr>
        <p:spPr>
          <a:xfrm>
            <a:off x="233367" y="4062600"/>
            <a:ext cx="4184442" cy="2152935"/>
          </a:xfrm>
        </p:spPr>
        <p:txBody>
          <a:bodyPr>
            <a:normAutofit fontScale="92500" lnSpcReduction="10000"/>
          </a:bodyPr>
          <a:lstStyle/>
          <a:p>
            <a:r>
              <a:rPr lang="en-US" b="1" dirty="0" smtClean="0"/>
              <a:t>2 </a:t>
            </a:r>
            <a:r>
              <a:rPr lang="ru-RU" b="1" dirty="0" smtClean="0"/>
              <a:t>общих признака</a:t>
            </a:r>
            <a:r>
              <a:rPr lang="en-US" b="1" dirty="0" smtClean="0"/>
              <a:t>:</a:t>
            </a:r>
          </a:p>
          <a:p>
            <a:pPr lvl="1"/>
            <a:r>
              <a:rPr lang="ru-RU" b="1" dirty="0" smtClean="0"/>
              <a:t>Наличие ресничек (их совокупность – </a:t>
            </a:r>
            <a:r>
              <a:rPr lang="ru-RU" b="1" dirty="0" err="1" smtClean="0"/>
              <a:t>цилиатура</a:t>
            </a:r>
            <a:r>
              <a:rPr lang="ru-RU" b="1" dirty="0" smtClean="0"/>
              <a:t>)</a:t>
            </a:r>
          </a:p>
          <a:p>
            <a:pPr lvl="1"/>
            <a:r>
              <a:rPr lang="ru-RU" b="1" dirty="0" smtClean="0"/>
              <a:t>Наличие морфологически различающихся ядер (гетероморфный ядерный аппарат)</a:t>
            </a:r>
          </a:p>
          <a:p>
            <a:endParaRPr lang="ru-RU" b="1" dirty="0"/>
          </a:p>
        </p:txBody>
      </p:sp>
      <p:cxnSp>
        <p:nvCxnSpPr>
          <p:cNvPr id="4" name="Прямая соединительная линия 3"/>
          <p:cNvCxnSpPr/>
          <p:nvPr/>
        </p:nvCxnSpPr>
        <p:spPr>
          <a:xfrm flipV="1">
            <a:off x="4839855" y="555632"/>
            <a:ext cx="3682261" cy="53925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flipH="1" flipV="1">
            <a:off x="4119420" y="3509819"/>
            <a:ext cx="1466274" cy="13132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67275" y="3025777"/>
            <a:ext cx="3600216" cy="523220"/>
          </a:xfrm>
          <a:prstGeom prst="rect">
            <a:avLst/>
          </a:prstGeom>
          <a:noFill/>
        </p:spPr>
        <p:txBody>
          <a:bodyPr wrap="none" rtlCol="0">
            <a:spAutoFit/>
          </a:bodyPr>
          <a:lstStyle/>
          <a:p>
            <a:r>
              <a:rPr lang="en-US" sz="2800" b="1" dirty="0" err="1" smtClean="0"/>
              <a:t>Postciliodesmatophora</a:t>
            </a:r>
            <a:endParaRPr lang="ru-RU" sz="2800" b="1" dirty="0" smtClean="0"/>
          </a:p>
        </p:txBody>
      </p:sp>
      <p:cxnSp>
        <p:nvCxnSpPr>
          <p:cNvPr id="14" name="Прямая соединительная линия 13"/>
          <p:cNvCxnSpPr/>
          <p:nvPr/>
        </p:nvCxnSpPr>
        <p:spPr>
          <a:xfrm flipH="1" flipV="1">
            <a:off x="2693524" y="2125688"/>
            <a:ext cx="1047205" cy="9557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V="1">
            <a:off x="3987114" y="1733979"/>
            <a:ext cx="226249" cy="13048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12" y="1664023"/>
            <a:ext cx="1822743" cy="461665"/>
          </a:xfrm>
          <a:prstGeom prst="rect">
            <a:avLst/>
          </a:prstGeom>
          <a:noFill/>
        </p:spPr>
        <p:txBody>
          <a:bodyPr wrap="none" rtlCol="0">
            <a:spAutoFit/>
          </a:bodyPr>
          <a:lstStyle/>
          <a:p>
            <a:r>
              <a:rPr lang="en-US" sz="2400" dirty="0" err="1" smtClean="0"/>
              <a:t>Karyorelictea</a:t>
            </a:r>
            <a:endParaRPr lang="ru-RU" sz="2400" dirty="0" smtClean="0"/>
          </a:p>
        </p:txBody>
      </p:sp>
      <p:sp>
        <p:nvSpPr>
          <p:cNvPr id="21" name="TextBox 20"/>
          <p:cNvSpPr txBox="1"/>
          <p:nvPr/>
        </p:nvSpPr>
        <p:spPr>
          <a:xfrm>
            <a:off x="3957989" y="1290018"/>
            <a:ext cx="1920398" cy="461665"/>
          </a:xfrm>
          <a:prstGeom prst="rect">
            <a:avLst/>
          </a:prstGeom>
          <a:noFill/>
        </p:spPr>
        <p:txBody>
          <a:bodyPr wrap="none" rtlCol="0">
            <a:spAutoFit/>
          </a:bodyPr>
          <a:lstStyle/>
          <a:p>
            <a:r>
              <a:rPr lang="en-US" sz="2400" dirty="0" err="1" smtClean="0"/>
              <a:t>Heterotrichea</a:t>
            </a:r>
            <a:endParaRPr lang="en-US" sz="2400" dirty="0" smtClean="0"/>
          </a:p>
        </p:txBody>
      </p:sp>
      <p:pic>
        <p:nvPicPr>
          <p:cNvPr id="1026" name="Picture 2" descr="ÐÐ¾ÑÐ¾Ð¶ÐµÐµ Ð¸Ð·Ð¾Ð±ÑÐ°Ð¶ÐµÐ½Ð¸Ð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2218" y="1756356"/>
            <a:ext cx="1752510" cy="1187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CDimage"/>
          <p:cNvPicPr>
            <a:picLocks noChangeAspect="1" noChangeArrowheads="1"/>
          </p:cNvPicPr>
          <p:nvPr/>
        </p:nvPicPr>
        <p:blipFill rotWithShape="1">
          <a:blip r:embed="rId4">
            <a:extLst>
              <a:ext uri="{28A0092B-C50C-407E-A947-70E740481C1C}">
                <a14:useLocalDpi xmlns:a14="http://schemas.microsoft.com/office/drawing/2010/main" val="0"/>
              </a:ext>
            </a:extLst>
          </a:blip>
          <a:srcRect l="44842" t="9691" r="15259" b="27998"/>
          <a:stretch/>
        </p:blipFill>
        <p:spPr bwMode="auto">
          <a:xfrm>
            <a:off x="650078" y="2125688"/>
            <a:ext cx="1416954" cy="147524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373398" y="32412"/>
            <a:ext cx="3108543" cy="523220"/>
          </a:xfrm>
          <a:prstGeom prst="rect">
            <a:avLst/>
          </a:prstGeom>
          <a:noFill/>
        </p:spPr>
        <p:txBody>
          <a:bodyPr wrap="none" rtlCol="0">
            <a:spAutoFit/>
          </a:bodyPr>
          <a:lstStyle/>
          <a:p>
            <a:r>
              <a:rPr lang="en-US" sz="2800" b="1" dirty="0" err="1" smtClean="0"/>
              <a:t>Intramacronucleata</a:t>
            </a:r>
            <a:endParaRPr lang="ru-RU" sz="2800" b="1" dirty="0" smtClean="0"/>
          </a:p>
        </p:txBody>
      </p:sp>
      <p:pic>
        <p:nvPicPr>
          <p:cNvPr id="1030" name="Picture 6" descr="ÐÐ°ÑÑÐ¸Ð½ÐºÐ¸ Ð¿Ð¾ Ð·Ð°Ð¿ÑÐ¾ÑÑ euplotes patell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734" t="25669" r="24085" b="25327"/>
          <a:stretch/>
        </p:blipFill>
        <p:spPr bwMode="auto">
          <a:xfrm>
            <a:off x="8665851" y="555632"/>
            <a:ext cx="1739714" cy="109408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0495830" y="767722"/>
            <a:ext cx="1696170" cy="461665"/>
          </a:xfrm>
          <a:prstGeom prst="rect">
            <a:avLst/>
          </a:prstGeom>
          <a:noFill/>
        </p:spPr>
        <p:txBody>
          <a:bodyPr wrap="none" rtlCol="0">
            <a:spAutoFit/>
          </a:bodyPr>
          <a:lstStyle/>
          <a:p>
            <a:r>
              <a:rPr lang="en-US" sz="2400" dirty="0" err="1" smtClean="0"/>
              <a:t>Spirotrichea</a:t>
            </a:r>
            <a:endParaRPr lang="en-US" sz="2400" dirty="0" smtClean="0"/>
          </a:p>
        </p:txBody>
      </p:sp>
      <p:sp>
        <p:nvSpPr>
          <p:cNvPr id="34" name="TextBox 33"/>
          <p:cNvSpPr txBox="1"/>
          <p:nvPr/>
        </p:nvSpPr>
        <p:spPr>
          <a:xfrm>
            <a:off x="10396329" y="2099303"/>
            <a:ext cx="1815241" cy="461665"/>
          </a:xfrm>
          <a:prstGeom prst="rect">
            <a:avLst/>
          </a:prstGeom>
          <a:noFill/>
        </p:spPr>
        <p:txBody>
          <a:bodyPr wrap="none" rtlCol="0">
            <a:spAutoFit/>
          </a:bodyPr>
          <a:lstStyle/>
          <a:p>
            <a:r>
              <a:rPr lang="en-US" sz="2400" dirty="0" err="1" smtClean="0"/>
              <a:t>Litostomatea</a:t>
            </a:r>
            <a:endParaRPr lang="en-US" dirty="0"/>
          </a:p>
        </p:txBody>
      </p:sp>
      <p:pic>
        <p:nvPicPr>
          <p:cNvPr id="1034" name="Picture 10" descr="ÐÐ°ÑÑÐ¸Ð½ÐºÐ¸ Ð¿Ð¾ Ð·Ð°Ð¿ÑÐ¾ÑÑ Trichodin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6972" y="2958611"/>
            <a:ext cx="1547190" cy="154719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8944162" y="3478143"/>
            <a:ext cx="2742417" cy="461665"/>
          </a:xfrm>
          <a:prstGeom prst="rect">
            <a:avLst/>
          </a:prstGeom>
          <a:noFill/>
        </p:spPr>
        <p:txBody>
          <a:bodyPr wrap="none" rtlCol="0">
            <a:spAutoFit/>
          </a:bodyPr>
          <a:lstStyle/>
          <a:p>
            <a:r>
              <a:rPr lang="en-US" sz="2400" dirty="0" err="1" smtClean="0"/>
              <a:t>Oligohymenophorea</a:t>
            </a:r>
            <a:endParaRPr lang="en-US" sz="2400" dirty="0"/>
          </a:p>
        </p:txBody>
      </p:sp>
      <p:pic>
        <p:nvPicPr>
          <p:cNvPr id="1036" name="Picture 12" descr="ÐÐ¾ÑÐ¾Ð¶ÐµÐµ Ð¸Ð·Ð¾Ð±ÑÐ°Ð¶ÐµÐ½Ð¸Ðµ"/>
          <p:cNvPicPr>
            <a:picLocks noChangeAspect="1" noChangeArrowheads="1"/>
          </p:cNvPicPr>
          <p:nvPr/>
        </p:nvPicPr>
        <p:blipFill rotWithShape="1">
          <a:blip r:embed="rId7">
            <a:extLst>
              <a:ext uri="{28A0092B-C50C-407E-A947-70E740481C1C}">
                <a14:useLocalDpi xmlns:a14="http://schemas.microsoft.com/office/drawing/2010/main" val="0"/>
              </a:ext>
            </a:extLst>
          </a:blip>
          <a:srcRect l="20588" t="15159" r="23945" b="4420"/>
          <a:stretch/>
        </p:blipFill>
        <p:spPr bwMode="auto">
          <a:xfrm>
            <a:off x="7237840" y="4555128"/>
            <a:ext cx="1955070" cy="212596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9242551" y="5265713"/>
            <a:ext cx="2266583" cy="461665"/>
          </a:xfrm>
          <a:prstGeom prst="rect">
            <a:avLst/>
          </a:prstGeom>
          <a:noFill/>
        </p:spPr>
        <p:txBody>
          <a:bodyPr wrap="none" rtlCol="0">
            <a:spAutoFit/>
          </a:bodyPr>
          <a:lstStyle/>
          <a:p>
            <a:r>
              <a:rPr lang="en-US" sz="2400" dirty="0" err="1" smtClean="0"/>
              <a:t>Phyllopharyngea</a:t>
            </a:r>
            <a:endParaRPr lang="en-US" sz="2400" dirty="0"/>
          </a:p>
        </p:txBody>
      </p:sp>
      <p:sp>
        <p:nvSpPr>
          <p:cNvPr id="44" name="TextBox 43"/>
          <p:cNvSpPr txBox="1"/>
          <p:nvPr/>
        </p:nvSpPr>
        <p:spPr>
          <a:xfrm>
            <a:off x="9465997" y="6050760"/>
            <a:ext cx="2251194" cy="461665"/>
          </a:xfrm>
          <a:prstGeom prst="rect">
            <a:avLst/>
          </a:prstGeom>
          <a:noFill/>
        </p:spPr>
        <p:txBody>
          <a:bodyPr wrap="none" rtlCol="0">
            <a:spAutoFit/>
          </a:bodyPr>
          <a:lstStyle/>
          <a:p>
            <a:r>
              <a:rPr lang="en-US" sz="2400" dirty="0" smtClean="0"/>
              <a:t>+ </a:t>
            </a:r>
            <a:r>
              <a:rPr lang="ru-RU" sz="2400" dirty="0" smtClean="0"/>
              <a:t>ещё 5 классов</a:t>
            </a:r>
            <a:endParaRPr lang="en-US" sz="2400" dirty="0"/>
          </a:p>
        </p:txBody>
      </p:sp>
      <p:cxnSp>
        <p:nvCxnSpPr>
          <p:cNvPr id="37" name="Прямая со стрелкой 36"/>
          <p:cNvCxnSpPr/>
          <p:nvPr/>
        </p:nvCxnSpPr>
        <p:spPr>
          <a:xfrm flipH="1">
            <a:off x="8522116" y="4760639"/>
            <a:ext cx="1272335" cy="834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778621" y="4542221"/>
            <a:ext cx="2153154" cy="400110"/>
          </a:xfrm>
          <a:prstGeom prst="rect">
            <a:avLst/>
          </a:prstGeom>
          <a:noFill/>
        </p:spPr>
        <p:txBody>
          <a:bodyPr wrap="none" rtlCol="0">
            <a:spAutoFit/>
          </a:bodyPr>
          <a:lstStyle/>
          <a:p>
            <a:r>
              <a:rPr lang="ru-RU" sz="2000" b="1" i="1" dirty="0" smtClean="0"/>
              <a:t>Это не реснички!</a:t>
            </a:r>
            <a:endParaRPr lang="en-US" sz="2400" b="1" i="1" dirty="0"/>
          </a:p>
        </p:txBody>
      </p:sp>
      <p:pic>
        <p:nvPicPr>
          <p:cNvPr id="25" name="Picture 4" descr="Balantidium coli wet mount.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964" t="9844" r="18911" b="15631"/>
          <a:stretch/>
        </p:blipFill>
        <p:spPr bwMode="auto">
          <a:xfrm rot="16200000">
            <a:off x="8748990" y="1684068"/>
            <a:ext cx="1539135" cy="162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219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1162" y="82321"/>
            <a:ext cx="10515600" cy="1180871"/>
          </a:xfrm>
        </p:spPr>
        <p:txBody>
          <a:bodyPr/>
          <a:lstStyle/>
          <a:p>
            <a:r>
              <a:rPr lang="ru-RU" dirty="0" smtClean="0"/>
              <a:t>Пелликула и </a:t>
            </a:r>
            <a:r>
              <a:rPr lang="ru-RU" dirty="0" err="1" smtClean="0"/>
              <a:t>кортекс</a:t>
            </a:r>
            <a:r>
              <a:rPr lang="ru-RU" dirty="0" smtClean="0"/>
              <a:t> инфузорий</a:t>
            </a:r>
            <a:endParaRPr lang="ru-RU" dirty="0"/>
          </a:p>
        </p:txBody>
      </p:sp>
      <p:pic>
        <p:nvPicPr>
          <p:cNvPr id="8" name="Рисунок 7"/>
          <p:cNvPicPr>
            <a:picLocks noChangeAspect="1"/>
          </p:cNvPicPr>
          <p:nvPr/>
        </p:nvPicPr>
        <p:blipFill>
          <a:blip r:embed="rId3"/>
          <a:stretch>
            <a:fillRect/>
          </a:stretch>
        </p:blipFill>
        <p:spPr>
          <a:xfrm>
            <a:off x="387786" y="1065022"/>
            <a:ext cx="5391176" cy="5347605"/>
          </a:xfrm>
          <a:prstGeom prst="rect">
            <a:avLst/>
          </a:prstGeom>
        </p:spPr>
      </p:pic>
      <p:sp>
        <p:nvSpPr>
          <p:cNvPr id="3" name="TextBox 2"/>
          <p:cNvSpPr txBox="1"/>
          <p:nvPr/>
        </p:nvSpPr>
        <p:spPr>
          <a:xfrm>
            <a:off x="6287678" y="1065022"/>
            <a:ext cx="5467547" cy="3785652"/>
          </a:xfrm>
          <a:prstGeom prst="rect">
            <a:avLst/>
          </a:prstGeom>
          <a:noFill/>
        </p:spPr>
        <p:txBody>
          <a:bodyPr wrap="square" rtlCol="0">
            <a:spAutoFit/>
          </a:bodyPr>
          <a:lstStyle/>
          <a:p>
            <a:r>
              <a:rPr lang="en-US" sz="2000" dirty="0" smtClean="0"/>
              <a:t>Figure 6. Visualization of an inverted ciliary row. As in Figure 1, double staining of basal bodies and ciliary rootlets indicates the polarity of basal bodies and cortical units. On the left panel, the arrow points to a discontinuity in the cortical pattern. On the right panel, the enlargement around this discontinuity shows the direction of the ciliary rootlets, which run downward and to the right of the observer in the case of the inverted row, while they run upward and to the left of the observer for normally oriented rows. Bar: 10 mm. Image appears courtesy of F. Ruiz.</a:t>
            </a:r>
            <a:endParaRPr lang="ru-RU" sz="2000" dirty="0"/>
          </a:p>
        </p:txBody>
      </p:sp>
    </p:spTree>
    <p:extLst>
      <p:ext uri="{BB962C8B-B14F-4D97-AF65-F5344CB8AC3E}">
        <p14:creationId xmlns:p14="http://schemas.microsoft.com/office/powerpoint/2010/main" val="175082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ZoIoPLEwtM"/>
          <p:cNvPicPr>
            <a:picLocks noGrp="1" noRot="1" noChangeAspect="1"/>
          </p:cNvPicPr>
          <p:nvPr>
            <p:ph idx="1"/>
            <a:videoFile r:link="rId1"/>
          </p:nvPr>
        </p:nvPicPr>
        <p:blipFill>
          <a:blip r:embed="rId4"/>
          <a:stretch>
            <a:fillRect/>
          </a:stretch>
        </p:blipFill>
        <p:spPr>
          <a:xfrm>
            <a:off x="0" y="-794"/>
            <a:ext cx="12193412" cy="6858794"/>
          </a:xfrm>
          <a:prstGeom prst="rect">
            <a:avLst/>
          </a:prstGeom>
        </p:spPr>
      </p:pic>
    </p:spTree>
    <p:extLst>
      <p:ext uri="{BB962C8B-B14F-4D97-AF65-F5344CB8AC3E}">
        <p14:creationId xmlns:p14="http://schemas.microsoft.com/office/powerpoint/2010/main" val="247878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_K334PFmamQ"/>
          <p:cNvPicPr>
            <a:picLocks noGrp="1" noRot="1" noChangeAspect="1"/>
          </p:cNvPicPr>
          <p:nvPr>
            <p:ph idx="1"/>
            <a:videoFile r:link="rId1"/>
          </p:nvPr>
        </p:nvPicPr>
        <p:blipFill>
          <a:blip r:embed="rId4"/>
          <a:stretch>
            <a:fillRect/>
          </a:stretch>
        </p:blipFill>
        <p:spPr>
          <a:xfrm>
            <a:off x="0" y="-794"/>
            <a:ext cx="12193412" cy="6858794"/>
          </a:xfrm>
          <a:prstGeom prst="rect">
            <a:avLst/>
          </a:prstGeom>
        </p:spPr>
      </p:pic>
    </p:spTree>
    <p:extLst>
      <p:ext uri="{BB962C8B-B14F-4D97-AF65-F5344CB8AC3E}">
        <p14:creationId xmlns:p14="http://schemas.microsoft.com/office/powerpoint/2010/main" val="474372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pzrLj-RZPcQ"/>
          <p:cNvPicPr>
            <a:picLocks noGrp="1" noRot="1" noChangeAspect="1"/>
          </p:cNvPicPr>
          <p:nvPr>
            <p:ph idx="1"/>
            <a:videoFile r:link="rId1"/>
          </p:nvPr>
        </p:nvPicPr>
        <p:blipFill>
          <a:blip r:embed="rId4"/>
          <a:stretch>
            <a:fillRect/>
          </a:stretch>
        </p:blipFill>
        <p:spPr>
          <a:xfrm>
            <a:off x="0" y="-794"/>
            <a:ext cx="12193412" cy="6858794"/>
          </a:xfrm>
          <a:prstGeom prst="rect">
            <a:avLst/>
          </a:prstGeom>
        </p:spPr>
      </p:pic>
    </p:spTree>
    <p:extLst>
      <p:ext uri="{BB962C8B-B14F-4D97-AF65-F5344CB8AC3E}">
        <p14:creationId xmlns:p14="http://schemas.microsoft.com/office/powerpoint/2010/main" val="337882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2018" y="167163"/>
            <a:ext cx="10515600" cy="728384"/>
          </a:xfrm>
        </p:spPr>
        <p:txBody>
          <a:bodyPr/>
          <a:lstStyle/>
          <a:p>
            <a:r>
              <a:rPr lang="ru-RU" dirty="0" err="1" smtClean="0"/>
              <a:t>Цилиатура</a:t>
            </a:r>
            <a:r>
              <a:rPr lang="ru-RU" dirty="0" smtClean="0"/>
              <a:t> </a:t>
            </a:r>
            <a:r>
              <a:rPr lang="en-US" i="1" dirty="0" err="1" smtClean="0"/>
              <a:t>Euplotes</a:t>
            </a:r>
            <a:r>
              <a:rPr lang="en-US" i="1" dirty="0" smtClean="0"/>
              <a:t> patella</a:t>
            </a:r>
            <a:endParaRPr lang="ru-RU" i="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48" y="895547"/>
            <a:ext cx="5450806" cy="5674935"/>
          </a:xfrm>
        </p:spPr>
      </p:pic>
      <p:sp>
        <p:nvSpPr>
          <p:cNvPr id="5" name="TextBox 4"/>
          <p:cNvSpPr txBox="1"/>
          <p:nvPr/>
        </p:nvSpPr>
        <p:spPr>
          <a:xfrm>
            <a:off x="7107810" y="895547"/>
            <a:ext cx="4590854" cy="3046988"/>
          </a:xfrm>
          <a:prstGeom prst="rect">
            <a:avLst/>
          </a:prstGeom>
          <a:noFill/>
        </p:spPr>
        <p:txBody>
          <a:bodyPr wrap="square" rtlCol="0">
            <a:spAutoFit/>
          </a:bodyPr>
          <a:lstStyle/>
          <a:p>
            <a:r>
              <a:rPr lang="ru-RU" sz="2400" dirty="0" smtClean="0"/>
              <a:t>Виды рода </a:t>
            </a:r>
            <a:r>
              <a:rPr lang="en-US" sz="2400" dirty="0" err="1" smtClean="0"/>
              <a:t>Euplotes</a:t>
            </a:r>
            <a:r>
              <a:rPr lang="en-US" sz="2400" dirty="0" smtClean="0"/>
              <a:t> – </a:t>
            </a:r>
            <a:r>
              <a:rPr lang="ru-RU" sz="2400" dirty="0" smtClean="0"/>
              <a:t>пресноводные инфузории. Большую часть времени проводят на поверхности субстрата, по которому перемещаются на </a:t>
            </a:r>
            <a:r>
              <a:rPr lang="ru-RU" sz="2400" dirty="0" err="1" smtClean="0"/>
              <a:t>циррах</a:t>
            </a:r>
            <a:r>
              <a:rPr lang="ru-RU" sz="2400" dirty="0" smtClean="0"/>
              <a:t> (каждая </a:t>
            </a:r>
            <a:r>
              <a:rPr lang="ru-RU" sz="2400" dirty="0" err="1" smtClean="0"/>
              <a:t>цирра</a:t>
            </a:r>
            <a:r>
              <a:rPr lang="ru-RU" sz="2400" dirty="0" smtClean="0"/>
              <a:t> это пучок плотно упакованных ресничек)</a:t>
            </a:r>
            <a:endParaRPr lang="ru-RU" sz="2400" dirty="0"/>
          </a:p>
        </p:txBody>
      </p:sp>
    </p:spTree>
    <p:extLst>
      <p:ext uri="{BB962C8B-B14F-4D97-AF65-F5344CB8AC3E}">
        <p14:creationId xmlns:p14="http://schemas.microsoft.com/office/powerpoint/2010/main" val="1302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Питание </a:t>
            </a:r>
            <a:r>
              <a:rPr lang="en-US" dirty="0" err="1" smtClean="0"/>
              <a:t>Suctoria</a:t>
            </a:r>
            <a:endParaRPr lang="ru-RU" dirty="0"/>
          </a:p>
        </p:txBody>
      </p:sp>
      <p:sp>
        <p:nvSpPr>
          <p:cNvPr id="3" name="Объект 2"/>
          <p:cNvSpPr>
            <a:spLocks noGrp="1"/>
          </p:cNvSpPr>
          <p:nvPr>
            <p:ph idx="1"/>
          </p:nvPr>
        </p:nvSpPr>
        <p:spPr>
          <a:xfrm>
            <a:off x="838200" y="1825625"/>
            <a:ext cx="4786745" cy="4351338"/>
          </a:xfrm>
        </p:spPr>
        <p:txBody>
          <a:bodyPr/>
          <a:lstStyle/>
          <a:p>
            <a:r>
              <a:rPr lang="ru-RU" dirty="0" err="1" smtClean="0"/>
              <a:t>Суктории</a:t>
            </a:r>
            <a:r>
              <a:rPr lang="ru-RU" dirty="0" smtClean="0"/>
              <a:t>, или сосущие инфузории, питаются другими инфузориями.</a:t>
            </a:r>
          </a:p>
          <a:p>
            <a:r>
              <a:rPr lang="ru-RU" dirty="0" smtClean="0"/>
              <a:t>Жертва прилипает к концу пищевой трубки </a:t>
            </a:r>
            <a:r>
              <a:rPr lang="ru-RU" dirty="0" err="1" smtClean="0"/>
              <a:t>суктории</a:t>
            </a:r>
            <a:r>
              <a:rPr lang="ru-RU" dirty="0" smtClean="0"/>
              <a:t>, хищник постепенно высасывает её цитоплазму</a:t>
            </a:r>
            <a:endParaRPr lang="ru-RU" dirty="0"/>
          </a:p>
        </p:txBody>
      </p:sp>
      <p:pic>
        <p:nvPicPr>
          <p:cNvPr id="2050" name="Picture 2" descr="ÐÐ¾ÑÐ¾Ð¶ÐµÐµ Ð¸Ð·Ð¾Ð±ÑÐ°Ð¶Ðµ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184" y="242576"/>
            <a:ext cx="5855295" cy="618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6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519</Words>
  <Application>Microsoft Office PowerPoint</Application>
  <PresentationFormat>Широкоэкранный</PresentationFormat>
  <Paragraphs>67</Paragraphs>
  <Slides>15</Slides>
  <Notes>6</Notes>
  <HiddenSlides>0</HiddenSlides>
  <MMClips>3</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Ciliophora</vt:lpstr>
      <vt:lpstr>Систематика Alveolata</vt:lpstr>
      <vt:lpstr>Систематика инфузорий</vt:lpstr>
      <vt:lpstr>Пелликула и кортекс инфузорий</vt:lpstr>
      <vt:lpstr>Презентация PowerPoint</vt:lpstr>
      <vt:lpstr>Презентация PowerPoint</vt:lpstr>
      <vt:lpstr>Презентация PowerPoint</vt:lpstr>
      <vt:lpstr>Цилиатура Euplotes patella</vt:lpstr>
      <vt:lpstr>Питание Suctoria</vt:lpstr>
      <vt:lpstr>Презентация PowerPoint</vt:lpstr>
      <vt:lpstr>Сократительные вакуоли (осморегуляция)</vt:lpstr>
      <vt:lpstr>Экология инфузорий</vt:lpstr>
      <vt:lpstr>Paramecium bursaria и зоохлореллы</vt:lpstr>
      <vt:lpstr>Паразиты</vt:lpstr>
      <vt:lpstr>Ichthyophthirius multifiliis – переход от экто к эндопаразитизму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Ciliophora</dc:title>
  <dc:creator>Павел Сафонов</dc:creator>
  <cp:lastModifiedBy>Павел Сафонов</cp:lastModifiedBy>
  <cp:revision>86</cp:revision>
  <dcterms:created xsi:type="dcterms:W3CDTF">2019-01-22T08:52:14Z</dcterms:created>
  <dcterms:modified xsi:type="dcterms:W3CDTF">2019-03-06T16:05:27Z</dcterms:modified>
</cp:coreProperties>
</file>