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0" r:id="rId4"/>
    <p:sldId id="279" r:id="rId5"/>
    <p:sldId id="263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0F3F-166E-4870-B257-D0DA7D44C9B2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00808"/>
            <a:ext cx="10448185" cy="3888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3280" y="184482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603" y="1860774"/>
            <a:ext cx="10472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uniform-flux wall is oriented as in cases </a:t>
            </a:r>
            <a:r>
              <a:rPr lang="en-US" sz="24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1" y="2547898"/>
            <a:ext cx="5411688" cy="2746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1119" y="583112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water experiments (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∼= 6.5)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410" y="833933"/>
            <a:ext cx="41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laminar–turbulent transition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6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103" y="1986194"/>
            <a:ext cx="9445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wall inclination on transition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an </a:t>
            </a:r>
            <a:r>
              <a:rPr lang="en-US" sz="20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isothermal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[37]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03" y="2870765"/>
            <a:ext cx="4227510" cy="3368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8103" y="92709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laminar–turbulent transition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173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4" y="901826"/>
            <a:ext cx="240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Walls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" y="1802928"/>
            <a:ext cx="7947390" cy="4149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66860" y="2956657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917" y="3665539"/>
            <a:ext cx="1405011" cy="1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42" y="1696743"/>
            <a:ext cx="10935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hot surfaces facing upward or cold surfaces facing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 the 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Nusselt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varies as [40]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2" y="2582769"/>
            <a:ext cx="6310784" cy="1490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242" y="818113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sothermal surfaces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242" y="4395984"/>
            <a:ext cx="10349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hot surfaces facing downward or cold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surfaces facing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 (Fig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bottom) is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(41)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55" y="5549994"/>
            <a:ext cx="6166958" cy="7775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8353" y="2944705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2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949" y="4600930"/>
            <a:ext cx="1027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Intermittent rise of heated fluid (thermals) from a horizontal surface facing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 in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colder pool of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41, pp. 793–800, 1970.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93" y="1734289"/>
            <a:ext cx="4972542" cy="247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49" y="1734289"/>
            <a:ext cx="5088404" cy="2478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0832" y="847531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8949" y="57692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difference is sufficiently large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7748" y="908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Natural Convection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392" y="18448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enclosures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heated from the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side. 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enclosures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heated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IN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664804"/>
            <a:ext cx="4392488" cy="40797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28148" y="6038933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Circulation patterns associated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2950893"/>
            <a:ext cx="7410450" cy="3467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96300" y="4113076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Rayleigh number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&gt;~1708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9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6" y="224644"/>
            <a:ext cx="7038739" cy="64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76" y="5126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solutions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1386229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momentum equation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equation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wall (x = 0) to a far enough plane x = 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motionless isothermal cold reservoir, we obtain the integral boundary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equations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momentum and energy,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1702" y="307780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1702" y="500364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443" b="48592"/>
          <a:stretch/>
        </p:blipFill>
        <p:spPr>
          <a:xfrm>
            <a:off x="479376" y="2936891"/>
            <a:ext cx="7339998" cy="1098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463" t="50126" r="39067"/>
          <a:stretch/>
        </p:blipFill>
        <p:spPr>
          <a:xfrm>
            <a:off x="479376" y="4735943"/>
            <a:ext cx="4729056" cy="9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1304764"/>
            <a:ext cx="10477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suitable set of profiles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 fluids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4192" y="27449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386" y="3740493"/>
            <a:ext cx="5732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limit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→∞, this solution reduces to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Fluids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15744"/>
              </p:ext>
            </p:extLst>
          </p:nvPr>
        </p:nvGraphicFramePr>
        <p:xfrm>
          <a:off x="1739516" y="4633548"/>
          <a:ext cx="197643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901440" imgH="482400" progId="Equation.DSMT4">
                  <p:embed/>
                </p:oleObj>
              </mc:Choice>
              <mc:Fallback>
                <p:oleObj name="Equation" r:id="rId3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516" y="4633548"/>
                        <a:ext cx="1976438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322168"/>
            <a:ext cx="4590881" cy="1237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3892" y="486916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64211"/>
              </p:ext>
            </p:extLst>
          </p:nvPr>
        </p:nvGraphicFramePr>
        <p:xfrm>
          <a:off x="7068108" y="4869160"/>
          <a:ext cx="21161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6" imgW="965160" imgH="253800" progId="Equation.DSMT4">
                  <p:embed/>
                </p:oleObj>
              </mc:Choice>
              <mc:Fallback>
                <p:oleObj name="Equation" r:id="rId6" imgW="96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8108" y="4869160"/>
                        <a:ext cx="2116137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8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412" y="1304764"/>
            <a:ext cx="1090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fluid,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profile is combined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velocity profile: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96852"/>
            <a:ext cx="4048200" cy="756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1984" y="224406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932" y="3183359"/>
            <a:ext cx="5059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limit Pr→0, these results become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18373"/>
              </p:ext>
            </p:extLst>
          </p:nvPr>
        </p:nvGraphicFramePr>
        <p:xfrm>
          <a:off x="1787525" y="4400550"/>
          <a:ext cx="19494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4" imgW="888840" imgH="482400" progId="Equation.DSMT4">
                  <p:embed/>
                </p:oleObj>
              </mc:Choice>
              <mc:Fallback>
                <p:oleObj name="Equation" r:id="rId4" imgW="888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7525" y="4400550"/>
                        <a:ext cx="19494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896" y="46367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8735"/>
              </p:ext>
            </p:extLst>
          </p:nvPr>
        </p:nvGraphicFramePr>
        <p:xfrm>
          <a:off x="6888088" y="4636720"/>
          <a:ext cx="2867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6" imgW="1307880" imgH="253800" progId="Equation.DSMT4">
                  <p:embed/>
                </p:oleObj>
              </mc:Choice>
              <mc:Fallback>
                <p:oleObj name="Equation" r:id="rId6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8088" y="4636720"/>
                        <a:ext cx="2867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3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96" y="692696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solutions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70" y="1396382"/>
            <a:ext cx="96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variable emerges as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59873"/>
              </p:ext>
            </p:extLst>
          </p:nvPr>
        </p:nvGraphicFramePr>
        <p:xfrm>
          <a:off x="2891644" y="1953624"/>
          <a:ext cx="1560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3" imgW="711000" imgH="419040" progId="Equation.DSMT4">
                  <p:embed/>
                </p:oleObj>
              </mc:Choice>
              <mc:Fallback>
                <p:oleObj name="Equation" r:id="rId3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1644" y="1953624"/>
                        <a:ext cx="156051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896" y="223941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49501"/>
              </p:ext>
            </p:extLst>
          </p:nvPr>
        </p:nvGraphicFramePr>
        <p:xfrm>
          <a:off x="6588105" y="1925049"/>
          <a:ext cx="245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5" imgW="1117440" imgH="431640" progId="Equation.DSMT4">
                  <p:embed/>
                </p:oleObj>
              </mc:Choice>
              <mc:Fallback>
                <p:oleObj name="Equation" r:id="rId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05" y="1925049"/>
                        <a:ext cx="24511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476" y="3265305"/>
            <a:ext cx="8563856" cy="1474284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86291"/>
              </p:ext>
            </p:extLst>
          </p:nvPr>
        </p:nvGraphicFramePr>
        <p:xfrm>
          <a:off x="1523492" y="5600576"/>
          <a:ext cx="4732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8" imgW="2158920" imgH="253800" progId="Equation.DSMT4">
                  <p:embed/>
                </p:oleObj>
              </mc:Choice>
              <mc:Fallback>
                <p:oleObj name="Equation" r:id="rId8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3492" y="5600576"/>
                        <a:ext cx="4732337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06795"/>
              </p:ext>
            </p:extLst>
          </p:nvPr>
        </p:nvGraphicFramePr>
        <p:xfrm>
          <a:off x="1523492" y="5024414"/>
          <a:ext cx="4565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0" imgW="2082600" imgH="253800" progId="Equation.DSMT4">
                  <p:embed/>
                </p:oleObj>
              </mc:Choice>
              <mc:Fallback>
                <p:oleObj name="Equation" r:id="rId10" imgW="2082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3492" y="5024414"/>
                        <a:ext cx="45656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451484" y="3284984"/>
            <a:ext cx="97210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8188" y="2672916"/>
            <a:ext cx="3960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50845" y="2494981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B. Squire, in S. Goldstein, ed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Developments in Fluid Dynamics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II, Dover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York, 1965, pp. 641–643.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3912" y="3681028"/>
            <a:ext cx="1545933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692696"/>
            <a:ext cx="5896364" cy="4248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85184"/>
            <a:ext cx="7408532" cy="16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2489" y="835246"/>
            <a:ext cx="8859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RESULTS </a:t>
            </a:r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TURBULENCE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48" y="1974373"/>
            <a:ext cx="4967157" cy="638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32" y="2921295"/>
            <a:ext cx="5058387" cy="5987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2489" y="3868217"/>
            <a:ext cx="9866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empirical isothermal-wall correlation that reports the wall-averaged 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Nusselt</a:t>
            </a:r>
            <a:endParaRPr lang="en-US" sz="2400" dirty="0">
              <a:solidFill>
                <a:srgbClr val="2925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2400" b="0" i="1" u="none" strike="noStrike" baseline="0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0" i="1" u="none" strike="noStrike" baseline="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entire Rayleigh number range—laminar,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transition, turbulent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48" y="5068546"/>
            <a:ext cx="7296298" cy="15249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02269" y="6268875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526"/>
                </a:solidFill>
                <a:latin typeface="TimesLTStd-Roman"/>
              </a:rPr>
              <a:t>Churchill and Chu [33</a:t>
            </a:r>
            <a:r>
              <a:rPr lang="en-US" dirty="0" smtClean="0">
                <a:solidFill>
                  <a:srgbClr val="292526"/>
                </a:solidFill>
                <a:latin typeface="TimesLTStd-Roman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6721" y="1148406"/>
            <a:ext cx="577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vertical wall is heated uniformly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1" y="1935457"/>
            <a:ext cx="6785615" cy="2894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1961" y="612109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92526"/>
                </a:solidFill>
                <a:latin typeface="TimesLTStd-Roman"/>
              </a:rPr>
              <a:t>Vliet</a:t>
            </a:r>
            <a:r>
              <a:rPr lang="en-US" dirty="0">
                <a:solidFill>
                  <a:srgbClr val="292526"/>
                </a:solidFill>
                <a:latin typeface="TimesLTStd-Roman"/>
              </a:rPr>
              <a:t> and </a:t>
            </a:r>
            <a:r>
              <a:rPr lang="en-US" dirty="0" smtClean="0">
                <a:solidFill>
                  <a:srgbClr val="292526"/>
                </a:solidFill>
                <a:latin typeface="TimesLTStd-Roman"/>
              </a:rPr>
              <a:t>Liu (34)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974" y="675794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Inclined Walls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2" y="1436977"/>
            <a:ext cx="4754560" cy="5247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02" y="1436977"/>
            <a:ext cx="4847798" cy="987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843" y="3463047"/>
            <a:ext cx="3827320" cy="1252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92810" y="784509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Isothermal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10102" y="278496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flux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CF9012DCCE5479B4E0EB4EDE03CA9" ma:contentTypeVersion="2" ma:contentTypeDescription="Create a new document." ma:contentTypeScope="" ma:versionID="20ea1a01d4ec44fba2c9256582b9b94b">
  <xsd:schema xmlns:xsd="http://www.w3.org/2001/XMLSchema" xmlns:xs="http://www.w3.org/2001/XMLSchema" xmlns:p="http://schemas.microsoft.com/office/2006/metadata/properties" xmlns:ns2="d7e957d1-4c35-4978-9ce6-b61da4663125" targetNamespace="http://schemas.microsoft.com/office/2006/metadata/properties" ma:root="true" ma:fieldsID="ac0792e5afe0138cbd88fc0584a00d92" ns2:_="">
    <xsd:import namespace="d7e957d1-4c35-4978-9ce6-b61da46631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957d1-4c35-4978-9ce6-b61da4663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71D544-F41A-4DF9-9AB0-918F1546DC42}"/>
</file>

<file path=customXml/itemProps2.xml><?xml version="1.0" encoding="utf-8"?>
<ds:datastoreItem xmlns:ds="http://schemas.openxmlformats.org/officeDocument/2006/customXml" ds:itemID="{6210B1E4-067C-4E43-83E6-7957C08D0F7C}"/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364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TimesLTStd-Roman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Monojit Chakraborty</dc:creator>
  <cp:lastModifiedBy>Monojit</cp:lastModifiedBy>
  <cp:revision>59</cp:revision>
  <dcterms:created xsi:type="dcterms:W3CDTF">2020-01-27T13:09:14Z</dcterms:created>
  <dcterms:modified xsi:type="dcterms:W3CDTF">2023-03-28T05:24:25Z</dcterms:modified>
</cp:coreProperties>
</file>