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4" r:id="rId18"/>
    <p:sldId id="278" r:id="rId19"/>
    <p:sldId id="272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0F3F-166E-4870-B257-D0DA7D44C9B2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5DE6-DC26-4C35-B334-E1DC6D78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61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0F3F-166E-4870-B257-D0DA7D44C9B2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5DE6-DC26-4C35-B334-E1DC6D78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02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0F3F-166E-4870-B257-D0DA7D44C9B2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5DE6-DC26-4C35-B334-E1DC6D78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57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0F3F-166E-4870-B257-D0DA7D44C9B2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5DE6-DC26-4C35-B334-E1DC6D78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21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0F3F-166E-4870-B257-D0DA7D44C9B2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5DE6-DC26-4C35-B334-E1DC6D78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14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0F3F-166E-4870-B257-D0DA7D44C9B2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5DE6-DC26-4C35-B334-E1DC6D78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8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0F3F-166E-4870-B257-D0DA7D44C9B2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5DE6-DC26-4C35-B334-E1DC6D78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55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0F3F-166E-4870-B257-D0DA7D44C9B2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5DE6-DC26-4C35-B334-E1DC6D78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74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0F3F-166E-4870-B257-D0DA7D44C9B2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5DE6-DC26-4C35-B334-E1DC6D78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1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0F3F-166E-4870-B257-D0DA7D44C9B2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5DE6-DC26-4C35-B334-E1DC6D78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14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0F3F-166E-4870-B257-D0DA7D44C9B2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5DE6-DC26-4C35-B334-E1DC6D78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20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0F3F-166E-4870-B257-D0DA7D44C9B2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85DE6-DC26-4C35-B334-E1DC6D78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07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1.png"/><Relationship Id="rId4" Type="http://schemas.openxmlformats.org/officeDocument/2006/relationships/image" Target="../media/image2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wmf"/><Relationship Id="rId10" Type="http://schemas.openxmlformats.org/officeDocument/2006/relationships/image" Target="../media/image11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7368" y="404664"/>
            <a:ext cx="2268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7408" y="1052736"/>
            <a:ext cx="109452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development of a two-dimensional laminar jet discharging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x direction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fluid reservoir that contains the same fluid as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jet (Fig). The reservoir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pressure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uniform. The jet is generated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narrow slit of width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the average fluid velocity through the slit is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4337"/>
          <a:stretch/>
        </p:blipFill>
        <p:spPr>
          <a:xfrm>
            <a:off x="2603612" y="2132856"/>
            <a:ext cx="6734175" cy="291579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9396" y="5049180"/>
            <a:ext cx="107291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D(x)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U(x)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the jet thickness scale and the centerline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velocity scale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a sufficiently long distance x away from the nozzle (the slit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Relying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mass and momentum conservation equations, 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layer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and on scale analysis in a flow region of length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thickness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determine the order of magnitude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terms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pl-P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l-P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l-P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pl-P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82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020803"/>
              </p:ext>
            </p:extLst>
          </p:nvPr>
        </p:nvGraphicFramePr>
        <p:xfrm>
          <a:off x="1390650" y="765175"/>
          <a:ext cx="248126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" name="Equation" r:id="rId3" imgW="1130040" imgH="431640" progId="Equation.DSMT4">
                  <p:embed/>
                </p:oleObj>
              </mc:Choice>
              <mc:Fallback>
                <p:oleObj name="Equation" r:id="rId3" imgW="1130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0650" y="765175"/>
                        <a:ext cx="2481263" cy="950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983432" y="1916832"/>
            <a:ext cx="10153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similarity variable η is proportional to y and the proportionality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x.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9436" y="234888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dirty="0" smtClean="0"/>
              <a:t>, </a:t>
            </a:r>
            <a:endParaRPr lang="en-IN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056815"/>
              </p:ext>
            </p:extLst>
          </p:nvPr>
        </p:nvGraphicFramePr>
        <p:xfrm>
          <a:off x="3215680" y="2816932"/>
          <a:ext cx="22574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" name="Equation" r:id="rId5" imgW="1028520" imgH="203040" progId="Equation.DSMT4">
                  <p:embed/>
                </p:oleObj>
              </mc:Choice>
              <mc:Fallback>
                <p:oleObj name="Equation" r:id="rId5" imgW="1028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5680" y="2816932"/>
                        <a:ext cx="225742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55440" y="3573016"/>
            <a:ext cx="10045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Substituting into momentum BL equation we will eventually get the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Blasius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equation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278520"/>
              </p:ext>
            </p:extLst>
          </p:nvPr>
        </p:nvGraphicFramePr>
        <p:xfrm>
          <a:off x="1883532" y="4221088"/>
          <a:ext cx="33147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" name="Equation" r:id="rId7" imgW="1511280" imgH="393480" progId="Equation.DSMT4">
                  <p:embed/>
                </p:oleObj>
              </mc:Choice>
              <mc:Fallback>
                <p:oleObj name="Equation" r:id="rId7" imgW="15112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83532" y="4221088"/>
                        <a:ext cx="3314700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59996" y="4149080"/>
            <a:ext cx="45725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boundary condition as ,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y=0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y=0</a:t>
            </a:r>
          </a:p>
          <a:p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endParaRPr lang="en-IN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27448" y="5301208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366959"/>
              </p:ext>
            </p:extLst>
          </p:nvPr>
        </p:nvGraphicFramePr>
        <p:xfrm>
          <a:off x="3107668" y="5553236"/>
          <a:ext cx="18954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" name="Equation" r:id="rId9" imgW="863280" imgH="457200" progId="Equation.DSMT4">
                  <p:embed/>
                </p:oleObj>
              </mc:Choice>
              <mc:Fallback>
                <p:oleObj name="Equation" r:id="rId9" imgW="863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07668" y="5553236"/>
                        <a:ext cx="1895475" cy="100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411924" y="587727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396032"/>
              </p:ext>
            </p:extLst>
          </p:nvPr>
        </p:nvGraphicFramePr>
        <p:xfrm>
          <a:off x="6456040" y="5661248"/>
          <a:ext cx="1589088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8" name="Equation" r:id="rId11" imgW="723600" imgH="431640" progId="Equation.DSMT4">
                  <p:embed/>
                </p:oleObj>
              </mc:Choice>
              <mc:Fallback>
                <p:oleObj name="Equation" r:id="rId11" imgW="723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56040" y="5661248"/>
                        <a:ext cx="1589088" cy="950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4593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460" y="512676"/>
            <a:ext cx="2592288" cy="6117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60" y="476672"/>
            <a:ext cx="5508612" cy="614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52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9376" y="728700"/>
            <a:ext cx="2916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profile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3432" y="1484784"/>
            <a:ext cx="89289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heat transfer part of the problem was solved along similar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lines.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dimensionless similarity temperature profile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700" y="2636912"/>
            <a:ext cx="2902028" cy="10441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55440" y="3897052"/>
            <a:ext cx="7488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layer energy equation assumes the form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132005"/>
              </p:ext>
            </p:extLst>
          </p:nvPr>
        </p:nvGraphicFramePr>
        <p:xfrm>
          <a:off x="1847528" y="4617132"/>
          <a:ext cx="337343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4" imgW="1536480" imgH="393480" progId="Equation.DSMT4">
                  <p:embed/>
                </p:oleObj>
              </mc:Choice>
              <mc:Fallback>
                <p:oleObj name="Equation" r:id="rId4" imgW="1536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7528" y="4617132"/>
                        <a:ext cx="3373437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32004" y="454512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 as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/>
          <a:srcRect t="16657" b="8988"/>
          <a:stretch/>
        </p:blipFill>
        <p:spPr>
          <a:xfrm>
            <a:off x="6960096" y="5337212"/>
            <a:ext cx="3377695" cy="93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97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412" y="728700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gives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384761"/>
              </p:ext>
            </p:extLst>
          </p:nvPr>
        </p:nvGraphicFramePr>
        <p:xfrm>
          <a:off x="3179676" y="1376772"/>
          <a:ext cx="4795838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Equation" r:id="rId3" imgW="2184120" imgH="838080" progId="Equation.DSMT4">
                  <p:embed/>
                </p:oleObj>
              </mc:Choice>
              <mc:Fallback>
                <p:oleObj name="Equation" r:id="rId3" imgW="218412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9676" y="1376772"/>
                        <a:ext cx="4795838" cy="184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1544" y="3609020"/>
            <a:ext cx="6086926" cy="72008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087947"/>
              </p:ext>
            </p:extLst>
          </p:nvPr>
        </p:nvGraphicFramePr>
        <p:xfrm>
          <a:off x="1163452" y="4689140"/>
          <a:ext cx="9953626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6" imgW="4533840" imgH="482400" progId="Equation.DSMT4">
                  <p:embed/>
                </p:oleObj>
              </mc:Choice>
              <mc:Fallback>
                <p:oleObj name="Equation" r:id="rId6" imgW="45338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63452" y="4689140"/>
                        <a:ext cx="9953626" cy="1062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0397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9396" y="980728"/>
            <a:ext cx="889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local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defined as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04" y="728700"/>
            <a:ext cx="2628292" cy="8617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9396" y="2060848"/>
            <a:ext cx="10801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Pohlhausen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θ'(0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that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0.5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accurately by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848" y="2672916"/>
            <a:ext cx="2584367" cy="6182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540" y="3681028"/>
            <a:ext cx="4506307" cy="7200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5400" y="3320988"/>
            <a:ext cx="205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7408" y="4617132"/>
            <a:ext cx="110172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heat flux obtained in this manner can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non-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dimensionalized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overall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Nusselt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444" y="5517232"/>
            <a:ext cx="3720413" cy="900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8088" y="5481228"/>
            <a:ext cx="4438311" cy="8640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83932" y="5697252"/>
            <a:ext cx="205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39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416" y="1448780"/>
            <a:ext cx="104051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concluding this section, it is worth noting the imperfect character of boundary layer theory and the approximation built into the exact similarity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875420" y="2600908"/>
            <a:ext cx="103691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Examination of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Blasius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 for the velocity normal to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wall shows that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tends to a finite value, 0.86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−1/2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tends to infinity.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396" y="656692"/>
            <a:ext cx="2196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5420" y="3897052"/>
            <a:ext cx="104771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in boundary layer theory v/U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∼ Re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−1/2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 → ∞, this theory becomes ‘‘better’’ 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1/2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is, as the boundary layer region becomes more slender.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7428" y="5301208"/>
            <a:ext cx="101891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limitations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theory is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slenderness feature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region near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918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3392" y="58468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5420" y="1340768"/>
            <a:ext cx="10369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hydrodynamic boundary layer thickness (</a:t>
            </a:r>
            <a:r>
              <a:rPr lang="el-GR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thermal boundary layer thickness (</a:t>
            </a:r>
            <a:r>
              <a:rPr lang="el-GR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wall share stress (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heat transfer coefficient for the following cases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396" y="2420888"/>
            <a:ext cx="10621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When the flat plate is heated at different sections with uniform temperature difference as presented in the figure 1.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685" b="-1"/>
          <a:stretch/>
        </p:blipFill>
        <p:spPr>
          <a:xfrm>
            <a:off x="3215680" y="3248980"/>
            <a:ext cx="5743575" cy="22662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75720" y="5769260"/>
            <a:ext cx="3652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Arbitrary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wall temperature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229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5400" y="944724"/>
            <a:ext cx="10153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The flat plate is heated with an uniform heat flux as presented in figure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75820" y="3897052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2. Uniform heat flux 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688" y="1484784"/>
            <a:ext cx="4724400" cy="2343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5420" y="4401108"/>
            <a:ext cx="10153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 hot flat plate with uniform temperature T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(&gt; T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placed in a stream of uniform pressure gradient.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004470"/>
              </p:ext>
            </p:extLst>
          </p:nvPr>
        </p:nvGraphicFramePr>
        <p:xfrm>
          <a:off x="2603612" y="5193196"/>
          <a:ext cx="18129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4" imgW="825480" imgH="241200" progId="Equation.DSMT4">
                  <p:embed/>
                </p:oleObj>
              </mc:Choice>
              <mc:Fallback>
                <p:oleObj name="Equation" r:id="rId4" imgW="825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03612" y="5193196"/>
                        <a:ext cx="1812925" cy="53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11424" y="5229200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Assume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67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1404" y="620688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luid is flowing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or out of the wall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5440" y="1160748"/>
            <a:ext cx="107291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wall surface will have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That can be positive or negative depending on the situation.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indicate blowing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is, the injection of fluid (the same fluid type as in the free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stream) from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wall into the boundary layer. Negative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represent suction,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removal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some of the boundary layer fluid by forcing it to flow through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porous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 of the wall.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400" y="2888940"/>
            <a:ext cx="11053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flat plate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an isothermal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with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temperature ) and coated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layer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solid material of thermal conductivity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layer thickness may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nonuniform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however, it is sufficiently smaller than the wall length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longitudinal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conduction through this layer can be neglected.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3897052"/>
            <a:ext cx="6192688" cy="282640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583488" y="5193196"/>
            <a:ext cx="46085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Laminar boundary layer flow over an isothermal wall coated with a solid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6144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5440" y="1448780"/>
            <a:ext cx="110532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been claimed that a similarity solution does not exist for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laminar thermal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layer over a flat plate with uniform heat flux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similarity solution for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flat plate geometry.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similarity temperature variable,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</a:t>
            </a:r>
            <a:r>
              <a:rPr lang="el-G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θ(η,</a:t>
            </a:r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1384" y="72870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2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780" y="2816932"/>
            <a:ext cx="3068649" cy="11397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99456" y="4113076"/>
            <a:ext cx="9613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that the energy equation in the boundary layer reduces to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92" y="4797152"/>
            <a:ext cx="3304653" cy="9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0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9376" y="512676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Integral solutions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368" y="1376772"/>
            <a:ext cx="11017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layer equations for momentum and energy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64" y="2132856"/>
            <a:ext cx="7236804" cy="17773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72164" y="2348880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72164" y="321297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988" y="3900155"/>
            <a:ext cx="6012668" cy="296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7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1424" y="1340768"/>
            <a:ext cx="102611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 flow of air which has a free stream temperature of O°C over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adiabatic Airplane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shown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flow in the boundary layer can be assumed to be laminar, determine how the temperature of the wing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 varies with Mach number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Assume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=0.7, </a:t>
            </a:r>
            <a:r>
              <a:rPr lang="el-G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=1.4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air.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72870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3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A350-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3320988"/>
            <a:ext cx="4238625" cy="29622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8904312" y="3320988"/>
            <a:ext cx="540060" cy="468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/>
          <p:cNvCxnSpPr>
            <a:stCxn id="7" idx="2"/>
          </p:cNvCxnSpPr>
          <p:nvPr/>
        </p:nvCxnSpPr>
        <p:spPr>
          <a:xfrm flipH="1">
            <a:off x="6636060" y="3555014"/>
            <a:ext cx="2268252" cy="7740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15480" y="3320988"/>
            <a:ext cx="5220580" cy="2988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492" y="3465004"/>
            <a:ext cx="50387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80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260648"/>
            <a:ext cx="5776662" cy="548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88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916832"/>
            <a:ext cx="3780420" cy="25514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056" y="1700808"/>
            <a:ext cx="5488752" cy="32043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91944" y="50131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distributions in a 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laminar boundary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with and without 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viscous dissipation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65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7408" y="1844824"/>
            <a:ext cx="9361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the shape of the longitudinal velocity profile is described by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64" y="2204864"/>
            <a:ext cx="23241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04112" y="2780928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313249"/>
              </p:ext>
            </p:extLst>
          </p:nvPr>
        </p:nvGraphicFramePr>
        <p:xfrm>
          <a:off x="8940316" y="2420888"/>
          <a:ext cx="864096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4" imgW="393480" imgH="393480" progId="Equation.DSMT4">
                  <p:embed/>
                </p:oleObj>
              </mc:Choice>
              <mc:Fallback>
                <p:oleObj name="Equation" r:id="rId4" imgW="393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40316" y="2420888"/>
                        <a:ext cx="864096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767408" y="1196752"/>
            <a:ext cx="9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uniform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constants)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3652" y="4725144"/>
            <a:ext cx="5619750" cy="11144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55440" y="3825044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Substituting into equation (1) gives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392" y="656692"/>
            <a:ext cx="2916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Velocity profile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15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5420" y="908720"/>
            <a:ext cx="109282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expressions for local boundary layer thickness and skin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friction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740" y="1772816"/>
            <a:ext cx="3524250" cy="16954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83432" y="3717032"/>
            <a:ext cx="36247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following notation: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16" y="4221088"/>
            <a:ext cx="36576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8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1424" y="1304764"/>
            <a:ext cx="10477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transfer coefficient information is extracted in a similar fashion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with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/dx = 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468" y="2492896"/>
            <a:ext cx="6095820" cy="9361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24192" y="274492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174415"/>
              </p:ext>
            </p:extLst>
          </p:nvPr>
        </p:nvGraphicFramePr>
        <p:xfrm>
          <a:off x="9156340" y="2420888"/>
          <a:ext cx="10302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Equation" r:id="rId4" imgW="469800" imgH="431640" progId="Equation.DSMT4">
                  <p:embed/>
                </p:oleObj>
              </mc:Choice>
              <mc:Fallback>
                <p:oleObj name="Equation" r:id="rId4" imgW="469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56340" y="2420888"/>
                        <a:ext cx="1030287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983432" y="3789040"/>
            <a:ext cx="2877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For high-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fluids,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3392" y="656692"/>
            <a:ext cx="2916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emperature profile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475655"/>
              </p:ext>
            </p:extLst>
          </p:nvPr>
        </p:nvGraphicFramePr>
        <p:xfrm>
          <a:off x="3791744" y="3789040"/>
          <a:ext cx="11414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Equation" r:id="rId6" imgW="520560" imgH="228600" progId="Equation.DSMT4">
                  <p:embed/>
                </p:oleObj>
              </mc:Choice>
              <mc:Fallback>
                <p:oleObj name="Equation" r:id="rId6" imgW="520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91744" y="3789040"/>
                        <a:ext cx="1141413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2315580" y="429309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ntegral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equation (2) reduces to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5680" y="4869160"/>
            <a:ext cx="5539310" cy="1008112"/>
          </a:xfrm>
          <a:prstGeom prst="rect">
            <a:avLst/>
          </a:prstGeom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050087"/>
              </p:ext>
            </p:extLst>
          </p:nvPr>
        </p:nvGraphicFramePr>
        <p:xfrm>
          <a:off x="9228348" y="4941168"/>
          <a:ext cx="103028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Equation" r:id="rId9" imgW="469800" imgH="393480" progId="Equation.DSMT4">
                  <p:embed/>
                </p:oleObj>
              </mc:Choice>
              <mc:Fallback>
                <p:oleObj name="Equation" r:id="rId9" imgW="469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28348" y="4941168"/>
                        <a:ext cx="1030287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188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9396" y="1016732"/>
            <a:ext cx="4644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For low-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(liquid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metals),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320391"/>
              </p:ext>
            </p:extLst>
          </p:nvPr>
        </p:nvGraphicFramePr>
        <p:xfrm>
          <a:off x="5195900" y="1016732"/>
          <a:ext cx="11414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Equation" r:id="rId3" imgW="520560" imgH="228600" progId="Equation.DSMT4">
                  <p:embed/>
                </p:oleObj>
              </mc:Choice>
              <mc:Fallback>
                <p:oleObj name="Equation" r:id="rId3" imgW="520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95900" y="1016732"/>
                        <a:ext cx="1141413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464" y="2492896"/>
            <a:ext cx="8616958" cy="8640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19436" y="159279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ntegral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equation (2) reduces to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431277"/>
              </p:ext>
            </p:extLst>
          </p:nvPr>
        </p:nvGraphicFramePr>
        <p:xfrm>
          <a:off x="10236460" y="2636912"/>
          <a:ext cx="103028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6" imgW="469800" imgH="393480" progId="Equation.DSMT4">
                  <p:embed/>
                </p:oleObj>
              </mc:Choice>
              <mc:Fallback>
                <p:oleObj name="Equation" r:id="rId6" imgW="469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236460" y="2636912"/>
                        <a:ext cx="1030287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983432" y="3825044"/>
            <a:ext cx="103218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sum of two integrals stems from the fact that when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immediately next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wall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&lt; y &lt; 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the velocity is described by the assumed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whereas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y &lt;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velocity is uniform,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= U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much greater than unity, the second integral dominates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7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232756"/>
            <a:ext cx="10685351" cy="43204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1424" y="1340768"/>
            <a:ext cx="115212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692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9396" y="692696"/>
            <a:ext cx="2739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solutions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3412" y="1520788"/>
            <a:ext cx="96130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idea in the construction of these solutions is the observation that from one location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another, 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profiles look similar (hence, the name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solutions)</a:t>
            </a:r>
          </a:p>
        </p:txBody>
      </p:sp>
      <p:sp>
        <p:nvSpPr>
          <p:cNvPr id="6" name="Rectangle 5"/>
          <p:cNvSpPr/>
          <p:nvPr/>
        </p:nvSpPr>
        <p:spPr>
          <a:xfrm>
            <a:off x="839416" y="2996952"/>
            <a:ext cx="98716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Geometry, similarity, pattern and design (drawing) are at the core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011299"/>
              </p:ext>
            </p:extLst>
          </p:nvPr>
        </p:nvGraphicFramePr>
        <p:xfrm>
          <a:off x="4655840" y="4869160"/>
          <a:ext cx="2479675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3" imgW="1130040" imgH="431640" progId="Equation.DSMT4">
                  <p:embed/>
                </p:oleObj>
              </mc:Choice>
              <mc:Fallback>
                <p:oleObj name="Equation" r:id="rId3" imgW="1130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5840" y="4869160"/>
                        <a:ext cx="2479675" cy="950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1307468" y="5913276"/>
            <a:ext cx="101531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similarity variable η is proportional to y and the proportionality factor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depends on x.</a:t>
            </a:r>
          </a:p>
        </p:txBody>
      </p:sp>
      <p:sp>
        <p:nvSpPr>
          <p:cNvPr id="9" name="Rectangle 8"/>
          <p:cNvSpPr/>
          <p:nvPr/>
        </p:nvSpPr>
        <p:spPr>
          <a:xfrm>
            <a:off x="839416" y="4257092"/>
            <a:ext cx="10657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Mathematically, the stretching of a master velocity profile amounts to writing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3412" y="3717032"/>
            <a:ext cx="2916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Velocity profile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176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7632"/>
          <a:stretch/>
        </p:blipFill>
        <p:spPr>
          <a:xfrm>
            <a:off x="1739516" y="1196752"/>
            <a:ext cx="8460940" cy="41370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71464" y="5769260"/>
            <a:ext cx="9505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of similar profiles in the analysis of velocity boundary layers.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238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8CF9012DCCE5479B4E0EB4EDE03CA9" ma:contentTypeVersion="2" ma:contentTypeDescription="Create a new document." ma:contentTypeScope="" ma:versionID="20ea1a01d4ec44fba2c9256582b9b94b">
  <xsd:schema xmlns:xsd="http://www.w3.org/2001/XMLSchema" xmlns:xs="http://www.w3.org/2001/XMLSchema" xmlns:p="http://schemas.microsoft.com/office/2006/metadata/properties" xmlns:ns2="d7e957d1-4c35-4978-9ce6-b61da4663125" targetNamespace="http://schemas.microsoft.com/office/2006/metadata/properties" ma:root="true" ma:fieldsID="ac0792e5afe0138cbd88fc0584a00d92" ns2:_="">
    <xsd:import namespace="d7e957d1-4c35-4978-9ce6-b61da46631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e957d1-4c35-4978-9ce6-b61da46631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DBF4E1-CADF-49C2-B71A-04BFAC078C32}"/>
</file>

<file path=customXml/itemProps2.xml><?xml version="1.0" encoding="utf-8"?>
<ds:datastoreItem xmlns:ds="http://schemas.openxmlformats.org/officeDocument/2006/customXml" ds:itemID="{DCA20683-2F50-45FF-A079-E8E02BDCA2AC}"/>
</file>

<file path=docProps/app.xml><?xml version="1.0" encoding="utf-8"?>
<Properties xmlns="http://schemas.openxmlformats.org/officeDocument/2006/extended-properties" xmlns:vt="http://schemas.openxmlformats.org/officeDocument/2006/docPropsVTypes">
  <TotalTime>5560</TotalTime>
  <Words>1041</Words>
  <Application>Microsoft Office PowerPoint</Application>
  <PresentationFormat>Widescreen</PresentationFormat>
  <Paragraphs>75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Monojit Chakraborty</dc:creator>
  <cp:lastModifiedBy>Monojit Chakraborty</cp:lastModifiedBy>
  <cp:revision>47</cp:revision>
  <dcterms:created xsi:type="dcterms:W3CDTF">2020-01-27T13:09:14Z</dcterms:created>
  <dcterms:modified xsi:type="dcterms:W3CDTF">2020-02-07T06:27:50Z</dcterms:modified>
</cp:coreProperties>
</file>