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5" r:id="rId3"/>
    <p:sldId id="286" r:id="rId4"/>
    <p:sldId id="287" r:id="rId5"/>
    <p:sldId id="331" r:id="rId6"/>
    <p:sldId id="288" r:id="rId7"/>
    <p:sldId id="289" r:id="rId8"/>
    <p:sldId id="290" r:id="rId9"/>
    <p:sldId id="291" r:id="rId10"/>
    <p:sldId id="292" r:id="rId11"/>
    <p:sldId id="293" r:id="rId12"/>
    <p:sldId id="338" r:id="rId13"/>
    <p:sldId id="295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757989A2-6AC6-49BA-9721-EB0993624890}"/>
    <pc:docChg chg="addSld modSld">
      <pc:chgData name="" userId="fd92e35b7bb7e79c" providerId="LiveId" clId="{757989A2-6AC6-49BA-9721-EB0993624890}" dt="2023-03-29T02:42:49.480" v="0"/>
      <pc:docMkLst>
        <pc:docMk/>
      </pc:docMkLst>
      <pc:sldChg chg="add">
        <pc:chgData name="" userId="fd92e35b7bb7e79c" providerId="LiveId" clId="{757989A2-6AC6-49BA-9721-EB0993624890}" dt="2023-03-29T02:42:49.480" v="0"/>
        <pc:sldMkLst>
          <pc:docMk/>
          <pc:sldMk cId="645672350" sldId="285"/>
        </pc:sldMkLst>
      </pc:sldChg>
      <pc:sldChg chg="add">
        <pc:chgData name="" userId="fd92e35b7bb7e79c" providerId="LiveId" clId="{757989A2-6AC6-49BA-9721-EB0993624890}" dt="2023-03-29T02:42:49.480" v="0"/>
        <pc:sldMkLst>
          <pc:docMk/>
          <pc:sldMk cId="1786954688" sldId="28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0194E-B053-4ADD-AF33-00B6C0B8A4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DB998-E9EA-405C-A0F5-367D9693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8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/>
          <a:lstStyle>
            <a:lvl1pPr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1"/>
            <a:ext cx="7886700" cy="5160962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7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1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1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AC8C-EB60-4DB2-B678-FE192426D89F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D7CE-8653-4A5C-96FA-282D56946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1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6155"/>
            <a:ext cx="7772400" cy="24852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Multi-Loop Control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Decoupler</a:t>
            </a:r>
            <a:r>
              <a:rPr lang="en-US" b="1" dirty="0"/>
              <a:t> Design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487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BLT: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5" y="1353001"/>
            <a:ext cx="8744623" cy="46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BLT: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70" y="1140423"/>
            <a:ext cx="7512460" cy="55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5F97-2281-48EB-8A72-5B70D6D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4040C-659E-4BA5-8BFD-90D46DF3E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Process Model: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𝑅𝐺𝐴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.64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Dynamic RGA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4040C-659E-4BA5-8BFD-90D46DF3E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5898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 of Decoupling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79" y="1125417"/>
            <a:ext cx="8385042" cy="51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: Quad Tank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932" y="1400013"/>
            <a:ext cx="7141667" cy="452009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63375" y="1556096"/>
          <a:ext cx="48863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4886280" imgH="4048200" progId="Paint.Picture">
                  <p:embed/>
                </p:oleObj>
              </mc:Choice>
              <mc:Fallback>
                <p:oleObj name="Bitmap Image" r:id="rId4" imgW="4886280" imgH="4048200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3375" y="1556096"/>
                        <a:ext cx="488632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74CF8B-5AEB-45A7-BBCA-E1A67D225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108627"/>
              </p:ext>
            </p:extLst>
          </p:nvPr>
        </p:nvGraphicFramePr>
        <p:xfrm>
          <a:off x="285750" y="1535548"/>
          <a:ext cx="8572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6" imgW="8572680" imgH="4248000" progId="Paint.Picture">
                  <p:embed/>
                </p:oleObj>
              </mc:Choice>
              <mc:Fallback>
                <p:oleObj name="Bitmap Image" r:id="rId6" imgW="8572680" imgH="424800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B74CF8B-5AEB-45A7-BBCA-E1A67D225C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50" y="1535548"/>
                        <a:ext cx="857250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1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93E-3AE4-47DE-B928-6524E4A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Decoupling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730F5-27A4-4737-AC11-9C714D3AC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Two compensator Blocks g</a:t>
                </a:r>
                <a:r>
                  <a:rPr lang="en-US" sz="2000" baseline="-25000" dirty="0"/>
                  <a:t>I1</a:t>
                </a:r>
                <a:r>
                  <a:rPr lang="en-US" sz="2000" dirty="0"/>
                  <a:t> and g</a:t>
                </a:r>
                <a:r>
                  <a:rPr lang="en-US" sz="2000" baseline="-25000" dirty="0"/>
                  <a:t>I2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Controller output 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v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Actual control on the process 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Without compensator </a:t>
                </a:r>
              </a:p>
              <a:p>
                <a:r>
                  <a:rPr lang="en-US" sz="2000" dirty="0"/>
                  <a:t>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= 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=v</a:t>
                </a:r>
                <a:r>
                  <a:rPr lang="en-US" sz="2000" baseline="-25000" dirty="0"/>
                  <a:t>2 </a:t>
                </a:r>
              </a:p>
              <a:p>
                <a:r>
                  <a:rPr lang="en-US" sz="2000" dirty="0"/>
                  <a:t>Process model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/>
                  <a:t>With Compensator</a:t>
                </a:r>
              </a:p>
              <a:p>
                <a:r>
                  <a:rPr lang="en-US" sz="2000" dirty="0"/>
                  <a:t>Loop 2 informed of changes </a:t>
                </a:r>
              </a:p>
              <a:p>
                <a:r>
                  <a:rPr lang="en-US" sz="2000" dirty="0"/>
                  <a:t>of 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by g</a:t>
                </a:r>
                <a:r>
                  <a:rPr lang="en-US" sz="2000" baseline="-25000" dirty="0"/>
                  <a:t>I2</a:t>
                </a:r>
                <a:r>
                  <a:rPr lang="en-US" sz="2000" dirty="0"/>
                  <a:t> and 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is adjusted </a:t>
                </a:r>
              </a:p>
              <a:p>
                <a:r>
                  <a:rPr lang="en-US" sz="2000" dirty="0"/>
                  <a:t>Same for Loop 1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730F5-27A4-4737-AC11-9C714D3AC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448F03-751B-4CB7-A5BF-F70345243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12977"/>
              </p:ext>
            </p:extLst>
          </p:nvPr>
        </p:nvGraphicFramePr>
        <p:xfrm>
          <a:off x="3972529" y="2135274"/>
          <a:ext cx="5068731" cy="37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4" imgW="3733920" imgH="2730600" progId="Paint.Picture">
                  <p:embed/>
                </p:oleObj>
              </mc:Choice>
              <mc:Fallback>
                <p:oleObj name="Bitmap Image" r:id="rId4" imgW="3733920" imgH="27306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0448F03-751B-4CB7-A5BF-F70345243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72529" y="2135274"/>
                        <a:ext cx="5068731" cy="370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1477-D543-4237-B608-000A4D00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Decoupler</a:t>
            </a:r>
            <a:r>
              <a:rPr lang="en-US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DACED-D9F2-44AF-9F19-2ACCCA264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Process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u-v relation: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DACED-D9F2-44AF-9F19-2ACCCA264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858581-F086-4EA4-9BA7-A158464D1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78222"/>
              </p:ext>
            </p:extLst>
          </p:nvPr>
        </p:nvGraphicFramePr>
        <p:xfrm>
          <a:off x="3791164" y="1016000"/>
          <a:ext cx="4662539" cy="30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4" imgW="3733920" imgH="2730600" progId="Paint.Picture">
                  <p:embed/>
                </p:oleObj>
              </mc:Choice>
              <mc:Fallback>
                <p:oleObj name="Bitmap Image" r:id="rId4" imgW="3733920" imgH="27306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858581-F086-4EA4-9BA7-A158464D12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1164" y="1016000"/>
                        <a:ext cx="4662539" cy="3011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6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6B-FAA5-413B-922E-CBDB94D9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Decoupler</a:t>
            </a:r>
            <a:r>
              <a:rPr lang="en-US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43237-9FFA-4B4E-8B26-2E632AA2C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should be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only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should be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only. This means,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𝐈𝟏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𝐈𝟐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So,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43237-9FFA-4B4E-8B26-2E632AA2C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04A3-8801-48CD-B653-3C87140B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Decoupler</a:t>
            </a:r>
            <a:r>
              <a:rPr lang="en-US" dirty="0"/>
              <a:t>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27F2C0-F0D6-4290-9CFC-2386AE8F2CB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19917"/>
              </p:ext>
            </p:extLst>
          </p:nvPr>
        </p:nvGraphicFramePr>
        <p:xfrm>
          <a:off x="835202" y="1016001"/>
          <a:ext cx="4538181" cy="331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3733920" imgH="2730600" progId="Paint.Picture">
                  <p:embed/>
                </p:oleObj>
              </mc:Choice>
              <mc:Fallback>
                <p:oleObj name="Bitmap Image" r:id="rId3" imgW="3733920" imgH="2730600" progId="Paint.Pictur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A627F2C0-F0D6-4290-9CFC-2386AE8F2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02" y="1016001"/>
                        <a:ext cx="4538181" cy="331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D13D54-CB17-4797-B09A-DFDFAEB76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52436"/>
              </p:ext>
            </p:extLst>
          </p:nvPr>
        </p:nvGraphicFramePr>
        <p:xfrm>
          <a:off x="5032569" y="3694280"/>
          <a:ext cx="4030146" cy="233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5" imgW="3067200" imgH="1778040" progId="Paint.Picture">
                  <p:embed/>
                </p:oleObj>
              </mc:Choice>
              <mc:Fallback>
                <p:oleObj name="Bitmap Image" r:id="rId5" imgW="3067200" imgH="17780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D13D54-CB17-4797-B09A-DFDFAEB76B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2569" y="3694280"/>
                        <a:ext cx="4030146" cy="233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1925AB-52DD-447E-97CE-80992C94B036}"/>
                  </a:ext>
                </a:extLst>
              </p:cNvPr>
              <p:cNvSpPr txBox="1"/>
              <p:nvPr/>
            </p:nvSpPr>
            <p:spPr>
              <a:xfrm>
                <a:off x="5579935" y="1543701"/>
                <a:ext cx="2935415" cy="179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Decoupler</a:t>
                </a:r>
                <a:r>
                  <a:rPr lang="en-US" sz="2400" dirty="0"/>
                  <a:t>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𝐈𝟐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1925AB-52DD-447E-97CE-80992C94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35" y="1543701"/>
                <a:ext cx="2935415" cy="1792670"/>
              </a:xfrm>
              <a:prstGeom prst="rect">
                <a:avLst/>
              </a:prstGeom>
              <a:blipFill>
                <a:blip r:embed="rId7"/>
                <a:stretch>
                  <a:fillRect l="-3112" t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237" y="4190261"/>
                <a:ext cx="240969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Steady State </a:t>
                </a:r>
                <a:r>
                  <a:rPr lang="en-US" b="1" dirty="0" err="1"/>
                  <a:t>Decoupler</a:t>
                </a:r>
                <a:endParaRPr lang="en-US" b="1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237" y="4190261"/>
                <a:ext cx="2409699" cy="1774075"/>
              </a:xfrm>
              <a:prstGeom prst="rect">
                <a:avLst/>
              </a:prstGeom>
              <a:blipFill>
                <a:blip r:embed="rId8"/>
                <a:stretch>
                  <a:fillRect l="-2020" t="-1718" r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tank : </a:t>
            </a:r>
            <a:r>
              <a:rPr lang="en-US" dirty="0" err="1"/>
              <a:t>Decoupler</a:t>
            </a:r>
            <a:r>
              <a:rPr lang="en-US" dirty="0"/>
              <a:t> Design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4CF8B-5AEB-45A7-BBCA-E1A67D225C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07164"/>
              </p:ext>
            </p:extLst>
          </p:nvPr>
        </p:nvGraphicFramePr>
        <p:xfrm>
          <a:off x="1250088" y="1207326"/>
          <a:ext cx="5230612" cy="259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8572680" imgH="4248000" progId="Paint.Picture">
                  <p:embed/>
                </p:oleObj>
              </mc:Choice>
              <mc:Fallback>
                <p:oleObj name="Bitmap Image" r:id="rId3" imgW="8572680" imgH="4248000" progId="Paint.Pictur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7B74CF8B-5AEB-45A7-BBCA-E1A67D225C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088" y="1207326"/>
                        <a:ext cx="5230612" cy="259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8890" y="3897297"/>
                <a:ext cx="6418556" cy="127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4.153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3.036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62.36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22.76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1.78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90.63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(30.09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4.554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90.63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90" y="3897297"/>
                <a:ext cx="6418556" cy="1272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1816" y="5362112"/>
                <a:ext cx="7384522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Steady State </a:t>
                </a:r>
                <a:r>
                  <a:rPr lang="en-US" dirty="0" err="1"/>
                  <a:t>Decoupler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3.036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4.153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=−0.731</m:t>
                    </m:r>
                  </m:oMath>
                </a14:m>
                <a:r>
                  <a:rPr lang="en-I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4.554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=−0.391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16" y="5362112"/>
                <a:ext cx="7384522" cy="485774"/>
              </a:xfrm>
              <a:prstGeom prst="rect">
                <a:avLst/>
              </a:prstGeom>
              <a:blipFill>
                <a:blip r:embed="rId6"/>
                <a:stretch>
                  <a:fillRect l="-743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Niederlinsky</a:t>
            </a:r>
            <a:r>
              <a:rPr lang="en-US" dirty="0"/>
              <a:t> Index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MIMO system whose inputs and outputs are paired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,………,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 i.e, Transfer Function matrix G(s) is arranged such that transfer functions relating paired inputs and outputs are arranged along the diagonal.</a:t>
                </a:r>
              </a:p>
              <a:p>
                <a:r>
                  <a:rPr lang="en-US" sz="2400" dirty="0"/>
                  <a:t>Further, let each element of G(s) be (a) rational and (b) open loop stable.</a:t>
                </a:r>
              </a:p>
              <a:p>
                <a:r>
                  <a:rPr lang="en-US" sz="2400" dirty="0"/>
                  <a:t>Also, let n SISO feedback controllers with integral action be designed such that each SISO loop is stable when all the rest ( n-1) loops are open.</a:t>
                </a:r>
              </a:p>
              <a:p>
                <a:r>
                  <a:rPr lang="en-US" sz="2400" dirty="0"/>
                  <a:t>Under these assumptions, the multi-loop control system will be unstable for all possible values of controller parameters if the </a:t>
                </a:r>
                <a:r>
                  <a:rPr lang="en-US" sz="2400" dirty="0" err="1"/>
                  <a:t>Niederlinsky</a:t>
                </a:r>
                <a:r>
                  <a:rPr lang="en-US" sz="2400" dirty="0"/>
                  <a:t> Index (NI) defined as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∏"/>
                            <m:grow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55" r="-1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7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103-9FE5-4FFE-8533-BF41C10C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tank : </a:t>
            </a:r>
            <a:r>
              <a:rPr lang="en-US" dirty="0" err="1"/>
              <a:t>Decoupler</a:t>
            </a:r>
            <a:r>
              <a:rPr lang="en-US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A15A2-1ADC-4018-A2A2-CADCCA3B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Full </a:t>
                </a:r>
                <a:r>
                  <a:rPr lang="en-US" dirty="0" err="1"/>
                  <a:t>Decoupler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0.731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22.76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0.391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30.09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A15A2-1ADC-4018-A2A2-CADCCA3B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CE1606-A4C6-4D52-A4B9-9B3DC1DA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" y="2176463"/>
            <a:ext cx="84228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1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721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Wood Berry Distillation Column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15" y="1180407"/>
            <a:ext cx="7202342" cy="51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Difficulties in </a:t>
            </a:r>
            <a:r>
              <a:rPr lang="en-IN" sz="30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simplied</a:t>
            </a:r>
            <a:r>
              <a:rPr lang="en-IN" sz="30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r>
              <a:rPr lang="en-IN" sz="30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84" y="1255222"/>
            <a:ext cx="7905366" cy="47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59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</a:t>
            </a:r>
            <a:r>
              <a:rPr lang="en-IN" sz="36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1253"/>
            <a:ext cx="7958397" cy="47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7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4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Wood Berry Distillation Column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8844"/>
            <a:ext cx="7923914" cy="49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 State </a:t>
            </a:r>
            <a:r>
              <a:rPr lang="en-IN" sz="36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61" y="1296786"/>
            <a:ext cx="8039490" cy="46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8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4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Wood Berry Distillation Column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73" y="1172095"/>
            <a:ext cx="8607194" cy="47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4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Vs Generalized </a:t>
            </a:r>
            <a:r>
              <a:rPr lang="en-IN" sz="32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endParaRPr lang="en-IN" sz="3200" b="1" dirty="0">
              <a:solidFill>
                <a:srgbClr val="0000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7" y="1263535"/>
            <a:ext cx="8294293" cy="4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5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</a:t>
            </a:r>
            <a:r>
              <a:rPr lang="en-IN" sz="36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79" y="1180407"/>
            <a:ext cx="8343641" cy="47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1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</a:t>
            </a:r>
            <a:r>
              <a:rPr lang="en-IN" sz="3600" b="1" dirty="0" err="1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Decoupler</a:t>
            </a:r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05467"/>
            <a:ext cx="7886700" cy="47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Furnace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162655"/>
            <a:ext cx="7881586" cy="52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4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614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10" y="1178938"/>
            <a:ext cx="8438580" cy="4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976" y="1825625"/>
            <a:ext cx="7390048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4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146" y="1106719"/>
            <a:ext cx="3217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Alternate Solution</a:t>
            </a:r>
          </a:p>
        </p:txBody>
      </p:sp>
    </p:spTree>
    <p:extLst>
      <p:ext uri="{BB962C8B-B14F-4D97-AF65-F5344CB8AC3E}">
        <p14:creationId xmlns:p14="http://schemas.microsoft.com/office/powerpoint/2010/main" val="98390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589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Decoupling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83" y="1286789"/>
            <a:ext cx="8088522" cy="40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7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408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00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Decoupling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90617"/>
            <a:ext cx="7886700" cy="45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Multi-Loop PID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801"/>
            <a:ext cx="7886700" cy="5160962"/>
          </a:xfrm>
        </p:spPr>
        <p:txBody>
          <a:bodyPr>
            <a:normAutofit/>
          </a:bodyPr>
          <a:lstStyle/>
          <a:p>
            <a:r>
              <a:rPr lang="en-US" sz="2800" dirty="0"/>
              <a:t>After selection of loop pairings with minimum interactions, one can design </a:t>
            </a:r>
            <a:r>
              <a:rPr lang="en-IN" sz="2800" dirty="0"/>
              <a:t>controllers for individual loops.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US" sz="2800" dirty="0"/>
              <a:t>Presence of interaction and retaliatory effects from other loops may require that the controller be detuned for acceptable </a:t>
            </a:r>
            <a:r>
              <a:rPr lang="en-IN" sz="2800" dirty="0"/>
              <a:t>performance.</a:t>
            </a:r>
          </a:p>
          <a:p>
            <a:pPr lvl="1"/>
            <a:r>
              <a:rPr lang="en-IN" sz="2800" dirty="0"/>
              <a:t>BLT Detuning method</a:t>
            </a:r>
          </a:p>
          <a:p>
            <a:pPr lvl="1"/>
            <a:r>
              <a:rPr lang="en-IN" sz="2800" dirty="0"/>
              <a:t>Sequential Loop Tuning</a:t>
            </a:r>
          </a:p>
          <a:p>
            <a:pPr lvl="1"/>
            <a:r>
              <a:rPr lang="en-IN" sz="2800" dirty="0"/>
              <a:t>Independent Loop Tuning</a:t>
            </a:r>
          </a:p>
        </p:txBody>
      </p:sp>
    </p:spTree>
    <p:extLst>
      <p:ext uri="{BB962C8B-B14F-4D97-AF65-F5344CB8AC3E}">
        <p14:creationId xmlns:p14="http://schemas.microsoft.com/office/powerpoint/2010/main" val="404742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69077-E2D7-4609-B6B2-866C550E3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1692"/>
                <a:ext cx="7886700" cy="58252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Individual Loop Tuning (McAvoy method)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Sequential Loop Tuning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Tune controller for any one loop (say 1-1 loop when other loops open) and keep 1-1 loop closed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Identify the transfer function of 2-2 loop (with 1-1 loop closed) and Tune the controller for this loop transfer function. Close 2-2 loop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Identify the transfer function of 1-1  loop and tune the controller for 1-1 loop.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Repeat the process till a desired performance achieved.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69077-E2D7-4609-B6B2-866C550E3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1692"/>
                <a:ext cx="7886700" cy="5825271"/>
              </a:xfrm>
              <a:blipFill>
                <a:blip r:embed="rId2"/>
                <a:stretch>
                  <a:fillRect l="-1391" t="-2199" b="-14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Log Modulus Tuning (BLT)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SISO Loop Design Review:</a:t>
                </a:r>
              </a:p>
              <a:p>
                <a:r>
                  <a:rPr lang="en-US" dirty="0"/>
                  <a:t>Characteristic Eqn.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US" dirty="0" err="1"/>
                  <a:t>Nyquist</a:t>
                </a:r>
                <a:r>
                  <a:rPr lang="en-US" dirty="0"/>
                  <a:t> Plot: depicts real part of G</a:t>
                </a:r>
                <a:r>
                  <a:rPr lang="en-US" baseline="-25000" dirty="0"/>
                  <a:t>OL</a:t>
                </a:r>
                <a:r>
                  <a:rPr lang="en-US" dirty="0"/>
                  <a:t>(s) on X-axis and imaginary part of G</a:t>
                </a:r>
                <a:r>
                  <a:rPr lang="en-US" baseline="-25000" dirty="0"/>
                  <a:t>OL</a:t>
                </a:r>
                <a:r>
                  <a:rPr lang="en-US" dirty="0"/>
                  <a:t>(s) on Y-axis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err="1"/>
                  <a:t>Nyquist</a:t>
                </a:r>
                <a:r>
                  <a:rPr lang="en-US" dirty="0"/>
                  <a:t> Stability Criteria: </a:t>
                </a:r>
              </a:p>
              <a:p>
                <a:r>
                  <a:rPr lang="en-US" dirty="0"/>
                  <a:t>A feedback control system will be unstable if the </a:t>
                </a:r>
                <a:r>
                  <a:rPr lang="en-US" dirty="0" err="1"/>
                  <a:t>Nyquist</a:t>
                </a:r>
                <a:r>
                  <a:rPr lang="en-US" dirty="0"/>
                  <a:t> plot of G(j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encircles point (-1,0)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The number of encirclements correspond to the number of roots of the characteristic equation that lie in R.H.P. of s –plane assuming that the process is open loop stable.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5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BLT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measure of distance of G</a:t>
                </a:r>
                <a:r>
                  <a:rPr lang="en-US" baseline="-25000" dirty="0"/>
                  <a:t>OL</a:t>
                </a:r>
                <a:r>
                  <a:rPr lang="en-US" dirty="0"/>
                  <a:t>(j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/>
                  <a:t>) contour from (-1,0) is given as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sz="2400" dirty="0"/>
                  <a:t>Suggested design specification for Log Modulus: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Log Modulus Design:</a:t>
                </a:r>
              </a:p>
              <a:p>
                <a:pPr marL="0" indent="0">
                  <a:buNone/>
                </a:pPr>
                <a:r>
                  <a:rPr lang="en-US" sz="2400" dirty="0"/>
                  <a:t>Iteratively choose PI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sz="2400" dirty="0"/>
                  <a:t> such that the design specification is met.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Multivariable Process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Characteristic Eqn.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482" r="-1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8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BLT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Encirclement of (-1,0) by f(j</a:t>
                </a:r>
                <a:r>
                  <a:rPr lang="en-US" dirty="0">
                    <a:sym typeface="Symbol" panose="05050102010706020507" pitchFamily="18" charset="2"/>
                  </a:rPr>
                  <a:t>) would indicate instability.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Define a multivariable closed loop log modulus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Suggested design specification for Log Modulus: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IN" dirty="0"/>
                  <a:t> for n-dimension system</a:t>
                </a:r>
              </a:p>
              <a:p>
                <a:pPr marL="0" indent="0">
                  <a:buNone/>
                </a:pPr>
                <a:r>
                  <a:rPr lang="en-US" dirty="0"/>
                  <a:t>Tuning Procedure</a:t>
                </a:r>
                <a:endParaRPr lang="en-IN" dirty="0"/>
              </a:p>
              <a:p>
                <a:r>
                  <a:rPr lang="en-IN" dirty="0"/>
                  <a:t>Calculate Ziegler -Nichol's tuning for n individual PI controllers</a:t>
                </a:r>
              </a:p>
              <a:p>
                <a:r>
                  <a:rPr lang="en-US" dirty="0"/>
                  <a:t>Assume a factor F such that 2 ≤ F ≤ 5</a:t>
                </a:r>
              </a:p>
              <a:p>
                <a:r>
                  <a:rPr lang="en-IN" dirty="0"/>
                  <a:t>De - tune PI controllers as follows: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𝑍𝑁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𝑍𝑁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 for j=1,2,.. N</a:t>
                </a:r>
              </a:p>
              <a:p>
                <a:r>
                  <a:rPr lang="en-US" dirty="0"/>
                  <a:t>Iteratively choose F such that criteria L</a:t>
                </a:r>
                <a:r>
                  <a:rPr lang="en-US" baseline="-25000" dirty="0"/>
                  <a:t>c</a:t>
                </a:r>
                <a:r>
                  <a:rPr lang="en-US" baseline="30000" dirty="0"/>
                  <a:t>m </a:t>
                </a:r>
                <a:r>
                  <a:rPr lang="en-US" dirty="0"/>
                  <a:t>= 2n is satisfied.</a:t>
                </a:r>
                <a:endParaRPr lang="en-IN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BLT: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6516"/>
            <a:ext cx="9166350" cy="3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985</Words>
  <Application>Microsoft Office PowerPoint</Application>
  <PresentationFormat>On-screen Show (4:3)</PresentationFormat>
  <Paragraphs>127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Rounded MT Bold</vt:lpstr>
      <vt:lpstr>Calibri</vt:lpstr>
      <vt:lpstr>Calibri Light</vt:lpstr>
      <vt:lpstr>Cambria Math</vt:lpstr>
      <vt:lpstr>Symbol</vt:lpstr>
      <vt:lpstr>Office Theme</vt:lpstr>
      <vt:lpstr>Bitmap Image</vt:lpstr>
      <vt:lpstr>Multi-Loop Control  Decoupler Design</vt:lpstr>
      <vt:lpstr>Niederlinsky Index</vt:lpstr>
      <vt:lpstr>Furnace Control</vt:lpstr>
      <vt:lpstr>Multi-Loop PID Control</vt:lpstr>
      <vt:lpstr>PowerPoint Presentation</vt:lpstr>
      <vt:lpstr>Biggest Log Modulus Tuning (BLT)</vt:lpstr>
      <vt:lpstr>BLT Method</vt:lpstr>
      <vt:lpstr>BLT Method</vt:lpstr>
      <vt:lpstr>BLT: Example</vt:lpstr>
      <vt:lpstr>BLT: Example</vt:lpstr>
      <vt:lpstr>BLT: Example</vt:lpstr>
      <vt:lpstr>Dynamic RGA</vt:lpstr>
      <vt:lpstr>Principles of Decoupling</vt:lpstr>
      <vt:lpstr>Block Diagram : Quad Tank</vt:lpstr>
      <vt:lpstr>Simplified Decoupling</vt:lpstr>
      <vt:lpstr>Simplified Decoupler Design</vt:lpstr>
      <vt:lpstr>Simplified Decoupler Design</vt:lpstr>
      <vt:lpstr>Simplified Decoupler Design</vt:lpstr>
      <vt:lpstr>Quad tank : Decoupler Design</vt:lpstr>
      <vt:lpstr>Quad tank : Decoupler Design</vt:lpstr>
      <vt:lpstr>Example: Wood Berry Distillation Column</vt:lpstr>
      <vt:lpstr>Difficulties in simplied Decoupler design</vt:lpstr>
      <vt:lpstr>Generalized Decoupler Design</vt:lpstr>
      <vt:lpstr>Example: Wood Berry Distillation Column</vt:lpstr>
      <vt:lpstr>Steady State Decoupler Design</vt:lpstr>
      <vt:lpstr>Example: Wood Berry Distillation Column</vt:lpstr>
      <vt:lpstr>Simplified Vs Generalized Decoupler</vt:lpstr>
      <vt:lpstr>Challenges in Decoupler Design</vt:lpstr>
      <vt:lpstr>Challenges in Decoupler Design</vt:lpstr>
      <vt:lpstr>Example Problem</vt:lpstr>
      <vt:lpstr>Example Problem</vt:lpstr>
      <vt:lpstr>Partial Decoupling</vt:lpstr>
      <vt:lpstr>Partial Decoupling Example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Samanta</dc:creator>
  <cp:lastModifiedBy>ANS Home</cp:lastModifiedBy>
  <cp:revision>49</cp:revision>
  <dcterms:created xsi:type="dcterms:W3CDTF">2021-03-24T02:18:35Z</dcterms:created>
  <dcterms:modified xsi:type="dcterms:W3CDTF">2023-03-29T02:44:03Z</dcterms:modified>
</cp:coreProperties>
</file>