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57" r:id="rId5"/>
    <p:sldId id="259" r:id="rId6"/>
    <p:sldId id="261" r:id="rId7"/>
    <p:sldId id="260" r:id="rId8"/>
    <p:sldId id="263" r:id="rId9"/>
    <p:sldId id="258" r:id="rId10"/>
    <p:sldId id="264" r:id="rId11"/>
    <p:sldId id="265" r:id="rId12"/>
    <p:sldId id="267" r:id="rId13"/>
    <p:sldId id="269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150E2-C6DC-4471-AF38-DC125DB5EC6A}" v="113" dt="2022-03-16T03:18:3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F2C150E2-C6DC-4471-AF38-DC125DB5EC6A}"/>
    <pc:docChg chg="undo custSel modSld">
      <pc:chgData name="" userId="fd92e35b7bb7e79c" providerId="LiveId" clId="{F2C150E2-C6DC-4471-AF38-DC125DB5EC6A}" dt="2022-03-16T03:18:35.331" v="110"/>
      <pc:docMkLst>
        <pc:docMk/>
      </pc:docMkLst>
      <pc:sldChg chg="modAnim">
        <pc:chgData name="" userId="fd92e35b7bb7e79c" providerId="LiveId" clId="{F2C150E2-C6DC-4471-AF38-DC125DB5EC6A}" dt="2022-03-15T16:39:19.626" v="1"/>
        <pc:sldMkLst>
          <pc:docMk/>
          <pc:sldMk cId="3975331953" sldId="272"/>
        </pc:sldMkLst>
      </pc:sldChg>
      <pc:sldChg chg="addSp modSp modAnim">
        <pc:chgData name="" userId="fd92e35b7bb7e79c" providerId="LiveId" clId="{F2C150E2-C6DC-4471-AF38-DC125DB5EC6A}" dt="2022-03-16T03:03:20.004" v="15"/>
        <pc:sldMkLst>
          <pc:docMk/>
          <pc:sldMk cId="3270444847" sldId="275"/>
        </pc:sldMkLst>
        <pc:spChg chg="add mod">
          <ac:chgData name="" userId="fd92e35b7bb7e79c" providerId="LiveId" clId="{F2C150E2-C6DC-4471-AF38-DC125DB5EC6A}" dt="2022-03-16T03:02:43.124" v="13" actId="20577"/>
          <ac:spMkLst>
            <pc:docMk/>
            <pc:sldMk cId="3270444847" sldId="275"/>
            <ac:spMk id="4" creationId="{F4F1E267-EF7F-4DDB-B4A9-5B71C6FB0C22}"/>
          </ac:spMkLst>
        </pc:spChg>
        <pc:graphicFrameChg chg="mod">
          <ac:chgData name="" userId="fd92e35b7bb7e79c" providerId="LiveId" clId="{F2C150E2-C6DC-4471-AF38-DC125DB5EC6A}" dt="2022-03-16T03:02:12.684" v="10" actId="1076"/>
          <ac:graphicFrameMkLst>
            <pc:docMk/>
            <pc:sldMk cId="3270444847" sldId="275"/>
            <ac:graphicFrameMk id="13" creationId="{00000000-0000-0000-0000-000000000000}"/>
          </ac:graphicFrameMkLst>
        </pc:graphicFrameChg>
      </pc:sldChg>
      <pc:sldChg chg="modAnim">
        <pc:chgData name="" userId="fd92e35b7bb7e79c" providerId="LiveId" clId="{F2C150E2-C6DC-4471-AF38-DC125DB5EC6A}" dt="2022-03-16T03:04:11.978" v="19"/>
        <pc:sldMkLst>
          <pc:docMk/>
          <pc:sldMk cId="851653525" sldId="276"/>
        </pc:sldMkLst>
      </pc:sldChg>
      <pc:sldChg chg="addSp delSp modSp modAnim">
        <pc:chgData name="" userId="fd92e35b7bb7e79c" providerId="LiveId" clId="{F2C150E2-C6DC-4471-AF38-DC125DB5EC6A}" dt="2022-03-16T03:15:31.720" v="100"/>
        <pc:sldMkLst>
          <pc:docMk/>
          <pc:sldMk cId="3197097323" sldId="277"/>
        </pc:sldMkLst>
        <pc:spChg chg="mod">
          <ac:chgData name="" userId="fd92e35b7bb7e79c" providerId="LiveId" clId="{F2C150E2-C6DC-4471-AF38-DC125DB5EC6A}" dt="2022-03-16T03:14:28.450" v="98" actId="27636"/>
          <ac:spMkLst>
            <pc:docMk/>
            <pc:sldMk cId="3197097323" sldId="277"/>
            <ac:spMk id="3" creationId="{00000000-0000-0000-0000-000000000000}"/>
          </ac:spMkLst>
        </pc:spChg>
        <pc:spChg chg="add del mod">
          <ac:chgData name="" userId="fd92e35b7bb7e79c" providerId="LiveId" clId="{F2C150E2-C6DC-4471-AF38-DC125DB5EC6A}" dt="2022-03-16T03:07:01.017" v="38"/>
          <ac:spMkLst>
            <pc:docMk/>
            <pc:sldMk cId="3197097323" sldId="277"/>
            <ac:spMk id="4" creationId="{9BC19B32-E81F-44DB-8ECA-C43168E0F8EA}"/>
          </ac:spMkLst>
        </pc:spChg>
        <pc:spChg chg="add mod">
          <ac:chgData name="" userId="fd92e35b7bb7e79c" providerId="LiveId" clId="{F2C150E2-C6DC-4471-AF38-DC125DB5EC6A}" dt="2022-03-16T03:14:20.156" v="95"/>
          <ac:spMkLst>
            <pc:docMk/>
            <pc:sldMk cId="3197097323" sldId="277"/>
            <ac:spMk id="5" creationId="{0E883DB1-BCD1-4260-B36C-2C1D176A52DB}"/>
          </ac:spMkLst>
        </pc:spChg>
        <pc:graphicFrameChg chg="del mod">
          <ac:chgData name="" userId="fd92e35b7bb7e79c" providerId="LiveId" clId="{F2C150E2-C6DC-4471-AF38-DC125DB5EC6A}" dt="2022-03-16T03:08:05.529" v="46" actId="478"/>
          <ac:graphicFrameMkLst>
            <pc:docMk/>
            <pc:sldMk cId="3197097323" sldId="277"/>
            <ac:graphicFrameMk id="6" creationId="{00000000-0000-0000-0000-000000000000}"/>
          </ac:graphicFrameMkLst>
        </pc:graphicFrameChg>
      </pc:sldChg>
      <pc:sldChg chg="modAnim">
        <pc:chgData name="" userId="fd92e35b7bb7e79c" providerId="LiveId" clId="{F2C150E2-C6DC-4471-AF38-DC125DB5EC6A}" dt="2022-03-16T03:18:35.331" v="110"/>
        <pc:sldMkLst>
          <pc:docMk/>
          <pc:sldMk cId="64839044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EB87-604F-4C23-8143-ABDF09FE74D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8F31-9F3A-464A-BCDD-7B812C92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448" y="2919632"/>
            <a:ext cx="6858000" cy="60133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Controller Design based on State Space Model</a:t>
            </a:r>
          </a:p>
        </p:txBody>
      </p:sp>
    </p:spTree>
    <p:extLst>
      <p:ext uri="{BB962C8B-B14F-4D97-AF65-F5344CB8AC3E}">
        <p14:creationId xmlns:p14="http://schemas.microsoft.com/office/powerpoint/2010/main" val="55216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3089"/>
          </a:xfrm>
        </p:spPr>
        <p:txBody>
          <a:bodyPr/>
          <a:lstStyle/>
          <a:p>
            <a:r>
              <a:rPr lang="en-IN" dirty="0"/>
              <a:t>Example: Van De </a:t>
            </a:r>
            <a:r>
              <a:rPr lang="en-IN" dirty="0" err="1"/>
              <a:t>Vusse</a:t>
            </a:r>
            <a:r>
              <a:rPr lang="en-IN" dirty="0"/>
              <a:t> Reactor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8215"/>
                <a:ext cx="7886700" cy="51287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/>
                  <a:t>Dynamic Model: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b="1" dirty="0"/>
                  <a:t>Non-linear state space model:</a:t>
                </a:r>
              </a:p>
              <a:p>
                <a:pPr marL="0" indent="0">
                  <a:buNone/>
                </a:pPr>
                <a:r>
                  <a:rPr lang="en-IN" dirty="0"/>
                  <a:t>States are : x</a:t>
                </a:r>
                <a:r>
                  <a:rPr lang="en-IN" baseline="-25000" dirty="0"/>
                  <a:t>1</a:t>
                </a:r>
                <a:r>
                  <a:rPr lang="en-IN" dirty="0"/>
                  <a:t> = C</a:t>
                </a:r>
                <a:r>
                  <a:rPr lang="en-IN" baseline="-25000" dirty="0"/>
                  <a:t>A</a:t>
                </a:r>
                <a:r>
                  <a:rPr lang="en-IN" dirty="0"/>
                  <a:t> , x</a:t>
                </a:r>
                <a:r>
                  <a:rPr lang="en-IN" baseline="-25000" dirty="0"/>
                  <a:t>2</a:t>
                </a:r>
                <a:r>
                  <a:rPr lang="en-IN" dirty="0"/>
                  <a:t> = C</a:t>
                </a:r>
                <a:r>
                  <a:rPr lang="en-IN" baseline="-25000" dirty="0"/>
                  <a:t>B</a:t>
                </a:r>
                <a:r>
                  <a:rPr lang="en-IN" dirty="0"/>
                  <a:t>  input : u = F/V  and output y = C</a:t>
                </a:r>
                <a:r>
                  <a:rPr lang="en-IN" baseline="-25000" dirty="0"/>
                  <a:t>B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State equation: </a:t>
                </a:r>
              </a:p>
              <a:p>
                <a:pPr marL="0" indent="0">
                  <a:buNone/>
                </a:pPr>
                <a:r>
                  <a:rPr lang="en-IN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err="1"/>
                  <a:t>i.e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Output map: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8215"/>
                <a:ext cx="7886700" cy="5128748"/>
              </a:xfrm>
              <a:blipFill>
                <a:blip r:embed="rId2"/>
                <a:stretch>
                  <a:fillRect l="-927" t="-1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2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7085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Van De </a:t>
            </a:r>
            <a:r>
              <a:rPr lang="en-IN" dirty="0" err="1"/>
              <a:t>Vusse</a:t>
            </a:r>
            <a:r>
              <a:rPr lang="en-IN" dirty="0"/>
              <a:t> Reactor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35980"/>
                <a:ext cx="7886700" cy="58320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Linear State Space Model:</a:t>
                </a:r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IN" b="0" i="0" dirty="0" smtClean="0"/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Let,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; 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𝐵𝑈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𝐷𝑈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35980"/>
                <a:ext cx="7886700" cy="5832087"/>
              </a:xfrm>
              <a:blipFill>
                <a:blip r:embed="rId2"/>
                <a:stretch>
                  <a:fillRect l="-927" t="-1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7085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Van De </a:t>
            </a:r>
            <a:r>
              <a:rPr lang="en-IN" dirty="0" err="1"/>
              <a:t>Vusse</a:t>
            </a:r>
            <a:r>
              <a:rPr lang="en-IN" dirty="0"/>
              <a:t> Reactor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35980"/>
                <a:ext cx="8169662" cy="58320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Transfer Domain Model  -- Laplace Domain: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𝑑𝑒𝑡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𝑑𝑒𝑡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35980"/>
                <a:ext cx="8169662" cy="5832087"/>
              </a:xfrm>
              <a:blipFill>
                <a:blip r:embed="rId2"/>
                <a:stretch>
                  <a:fillRect l="-672" t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7085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Van De </a:t>
            </a:r>
            <a:r>
              <a:rPr lang="en-IN" dirty="0" err="1"/>
              <a:t>Vusse</a:t>
            </a:r>
            <a:r>
              <a:rPr lang="en-IN" dirty="0"/>
              <a:t> Reactor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35980"/>
                <a:ext cx="8169662" cy="5832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/>
                  <a:t>Transfer Domain Model  -- Laplace Domain: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+[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𝐴𝑓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35980"/>
                <a:ext cx="8169662" cy="5832087"/>
              </a:xfrm>
              <a:blipFill>
                <a:blip r:embed="rId2"/>
                <a:stretch>
                  <a:fillRect l="-896" t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State Space realization from Transfer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24026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60000"/>
              </a:lnSpc>
            </a:pPr>
            <a:r>
              <a:rPr lang="en-IN" sz="2400" dirty="0"/>
              <a:t>Process of converting transfer function to state space form is not unique. </a:t>
            </a:r>
          </a:p>
          <a:p>
            <a:pPr lvl="0">
              <a:lnSpc>
                <a:spcPct val="160000"/>
              </a:lnSpc>
            </a:pPr>
            <a:r>
              <a:rPr lang="en-IN" sz="2400" dirty="0"/>
              <a:t>Various realizations possible</a:t>
            </a:r>
          </a:p>
          <a:p>
            <a:pPr lvl="0">
              <a:lnSpc>
                <a:spcPct val="160000"/>
              </a:lnSpc>
            </a:pPr>
            <a:r>
              <a:rPr lang="en-IN" sz="2400" dirty="0"/>
              <a:t>All realizations are equivalent</a:t>
            </a:r>
          </a:p>
          <a:p>
            <a:pPr lvl="0">
              <a:lnSpc>
                <a:spcPct val="160000"/>
              </a:lnSpc>
            </a:pPr>
            <a:r>
              <a:rPr lang="en-IN" sz="2400" dirty="0"/>
              <a:t>One realization may have some advantages over others for a particular task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Possible realizations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First Companion form (Controllable Canonical Form)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Jordan Canonical form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Alternate first companion form (Toeplitz form)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Second Companion form (Observable canonical form)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Controllable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24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Laplace domain transfer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05608"/>
              </p:ext>
            </p:extLst>
          </p:nvPr>
        </p:nvGraphicFramePr>
        <p:xfrm>
          <a:off x="543718" y="1785938"/>
          <a:ext cx="8228013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244840" imgH="1371600" progId="Equation.DSMT4">
                  <p:embed/>
                </p:oleObj>
              </mc:Choice>
              <mc:Fallback>
                <p:oleObj name="Equation" r:id="rId3" imgW="5244840" imgH="1371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718" y="1785938"/>
                        <a:ext cx="8228013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F1E267-EF7F-4DDB-B4A9-5B71C6FB0C22}"/>
                  </a:ext>
                </a:extLst>
              </p:cNvPr>
              <p:cNvSpPr/>
              <p:nvPr/>
            </p:nvSpPr>
            <p:spPr>
              <a:xfrm>
                <a:off x="628649" y="3762376"/>
                <a:ext cx="7267575" cy="1600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𝐶𝑜𝑛𝑠𝑖𝑑𝑒𝑟𝑖𝑛𝑔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+.......+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</m:eqArr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+.......+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F1E267-EF7F-4DDB-B4A9-5B71C6FB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762376"/>
                <a:ext cx="7267575" cy="1600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4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Controllable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24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Let us choose the states x</a:t>
            </a:r>
            <a:r>
              <a:rPr lang="en-IN" sz="2400" baseline="-25000" dirty="0"/>
              <a:t>1</a:t>
            </a:r>
            <a:r>
              <a:rPr lang="en-IN" sz="2400" dirty="0"/>
              <a:t> to </a:t>
            </a:r>
            <a:r>
              <a:rPr lang="en-IN" sz="2400" dirty="0" err="1"/>
              <a:t>x</a:t>
            </a:r>
            <a:r>
              <a:rPr lang="en-IN" sz="2400" baseline="-25000" dirty="0" err="1"/>
              <a:t>n</a:t>
            </a:r>
            <a:r>
              <a:rPr lang="en-IN" sz="2400" dirty="0"/>
              <a:t> as,</a:t>
            </a:r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72279"/>
              </p:ext>
            </p:extLst>
          </p:nvPr>
        </p:nvGraphicFramePr>
        <p:xfrm>
          <a:off x="892175" y="1614488"/>
          <a:ext cx="5943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755800" imgH="419040" progId="Equation.DSMT4">
                  <p:embed/>
                </p:oleObj>
              </mc:Choice>
              <mc:Fallback>
                <p:oleObj name="Equation" r:id="rId3" imgW="2755800" imgH="419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1614488"/>
                        <a:ext cx="5943600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82139" y="2755098"/>
            <a:ext cx="4871167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 state equations are: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81337"/>
              </p:ext>
            </p:extLst>
          </p:nvPr>
        </p:nvGraphicFramePr>
        <p:xfrm>
          <a:off x="1079654" y="3434863"/>
          <a:ext cx="5700287" cy="279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844720" imgH="1396800" progId="Equation.DSMT4">
                  <p:embed/>
                </p:oleObj>
              </mc:Choice>
              <mc:Fallback>
                <p:oleObj name="Equation" r:id="rId5" imgW="2844720" imgH="1396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654" y="3434863"/>
                        <a:ext cx="5700287" cy="279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6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Controllable Canonical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6702"/>
                <a:ext cx="7886700" cy="52402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800" dirty="0"/>
                  <a:t>Now for the output map,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+......+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 err="1"/>
                  <a:t>i.e</a:t>
                </a:r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+......+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+.....+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−.......−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+.....+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+.......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6702"/>
                <a:ext cx="7886700" cy="5240261"/>
              </a:xfrm>
              <a:blipFill>
                <a:blip r:embed="rId2"/>
                <a:stretch>
                  <a:fillRect l="-1546" t="-2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883DB1-BCD1-4260-B36C-2C1D176A52DB}"/>
                  </a:ext>
                </a:extLst>
              </p:cNvPr>
              <p:cNvSpPr/>
              <p:nvPr/>
            </p:nvSpPr>
            <p:spPr>
              <a:xfrm>
                <a:off x="247650" y="6008222"/>
                <a:ext cx="8467725" cy="2746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883DB1-BCD1-4260-B36C-2C1D176A5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008222"/>
                <a:ext cx="8467725" cy="2746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Controllable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24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So, in standard vector-matrix form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and</a:t>
            </a:r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42648"/>
              </p:ext>
            </p:extLst>
          </p:nvPr>
        </p:nvGraphicFramePr>
        <p:xfrm>
          <a:off x="1910264" y="1450588"/>
          <a:ext cx="5959864" cy="272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051080" imgH="1854000" progId="Equation.DSMT4">
                  <p:embed/>
                </p:oleObj>
              </mc:Choice>
              <mc:Fallback>
                <p:oleObj name="Equation" r:id="rId3" imgW="4051080" imgH="1854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264" y="1450588"/>
                        <a:ext cx="5959864" cy="272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66238"/>
              </p:ext>
            </p:extLst>
          </p:nvPr>
        </p:nvGraphicFramePr>
        <p:xfrm>
          <a:off x="1611313" y="4344988"/>
          <a:ext cx="630555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406760" imgH="1396800" progId="Equation.DSMT4">
                  <p:embed/>
                </p:oleObj>
              </mc:Choice>
              <mc:Fallback>
                <p:oleObj name="Equation" r:id="rId5" imgW="4406760" imgH="1396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1313" y="4344988"/>
                        <a:ext cx="6305550" cy="19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19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Jordan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24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Laplace domain transfer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Therefore,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Where,                             are considered as the states of the system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46611"/>
              </p:ext>
            </p:extLst>
          </p:nvPr>
        </p:nvGraphicFramePr>
        <p:xfrm>
          <a:off x="959005" y="1409880"/>
          <a:ext cx="5813657" cy="214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060360" imgH="1130040" progId="Equation.DSMT4">
                  <p:embed/>
                </p:oleObj>
              </mc:Choice>
              <mc:Fallback>
                <p:oleObj name="Equation" r:id="rId3" imgW="3060360" imgH="1130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005" y="1409880"/>
                        <a:ext cx="5813657" cy="214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61243"/>
              </p:ext>
            </p:extLst>
          </p:nvPr>
        </p:nvGraphicFramePr>
        <p:xfrm>
          <a:off x="1300245" y="4030010"/>
          <a:ext cx="6111393" cy="128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251160" imgH="685800" progId="Equation.DSMT4">
                  <p:embed/>
                </p:oleObj>
              </mc:Choice>
              <mc:Fallback>
                <p:oleObj name="Equation" r:id="rId5" imgW="3251160" imgH="685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245" y="4030010"/>
                        <a:ext cx="6111393" cy="1289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2115"/>
              </p:ext>
            </p:extLst>
          </p:nvPr>
        </p:nvGraphicFramePr>
        <p:xfrm>
          <a:off x="1797824" y="5583025"/>
          <a:ext cx="1302215" cy="41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824" y="5583025"/>
                        <a:ext cx="1302215" cy="418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/>
          <a:lstStyle/>
          <a:p>
            <a:r>
              <a:rPr lang="en-IN" b="1" dirty="0"/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1"/>
                <a:ext cx="7886700" cy="51711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400" dirty="0"/>
                  <a:t>State Variable: 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A minimum set of variables which mathematically defines or captures the state of a dynamical system. 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The dynamic behaviour of any system can be mathematically represented by  State Space model. It is of two types: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1. Nonlinear State Space Model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2400" dirty="0"/>
                  <a:t>			(1)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				(2)</a:t>
                </a:r>
              </a:p>
              <a:p>
                <a:pPr marL="0" indent="0" algn="just">
                  <a:buNone/>
                </a:pPr>
                <a:r>
                  <a:rPr lang="en-IN" sz="2400" dirty="0" err="1"/>
                  <a:t>Eqn</a:t>
                </a:r>
                <a:r>
                  <a:rPr lang="en-IN" sz="2400" dirty="0"/>
                  <a:t> (1) is called the nonlinear state equation and </a:t>
                </a:r>
                <a:r>
                  <a:rPr lang="en-IN" sz="2400" dirty="0" err="1"/>
                  <a:t>eqn</a:t>
                </a:r>
                <a:r>
                  <a:rPr lang="en-IN" sz="2400" dirty="0"/>
                  <a:t> (2) is called nonlinear output map.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……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……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……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pPr marL="0" indent="0" algn="just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1"/>
                <a:ext cx="7886700" cy="5171122"/>
              </a:xfrm>
              <a:blipFill>
                <a:blip r:embed="rId2"/>
                <a:stretch>
                  <a:fillRect l="-1159" t="-1651" r="-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Jordan Canonical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374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Therefore, the state equations are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output map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What will happen in case of repeated roots?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99173"/>
              </p:ext>
            </p:extLst>
          </p:nvPr>
        </p:nvGraphicFramePr>
        <p:xfrm>
          <a:off x="806450" y="1413727"/>
          <a:ext cx="3709794" cy="264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247840" imgH="1600200" progId="Equation.DSMT4">
                  <p:embed/>
                </p:oleObj>
              </mc:Choice>
              <mc:Fallback>
                <p:oleObj name="Equation" r:id="rId3" imgW="2247840" imgH="1600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413727"/>
                        <a:ext cx="3709794" cy="264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14084"/>
              </p:ext>
            </p:extLst>
          </p:nvPr>
        </p:nvGraphicFramePr>
        <p:xfrm>
          <a:off x="4694044" y="1534841"/>
          <a:ext cx="4299105" cy="239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958840" imgH="1650960" progId="Equation.DSMT4">
                  <p:embed/>
                </p:oleObj>
              </mc:Choice>
              <mc:Fallback>
                <p:oleObj name="Equation" r:id="rId5" imgW="2958840" imgH="1650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4044" y="1534841"/>
                        <a:ext cx="4299105" cy="2398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33748"/>
              </p:ext>
            </p:extLst>
          </p:nvPr>
        </p:nvGraphicFramePr>
        <p:xfrm>
          <a:off x="2252545" y="5099205"/>
          <a:ext cx="4047893" cy="43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108160" imgH="228600" progId="Equation.DSMT4">
                  <p:embed/>
                </p:oleObj>
              </mc:Choice>
              <mc:Fallback>
                <p:oleObj name="Equation" r:id="rId7" imgW="21081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2545" y="5099205"/>
                        <a:ext cx="4047893" cy="43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52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r>
              <a:rPr lang="en-IN" dirty="0"/>
              <a:t>Jordan Canonical Form (repeated roots)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702"/>
            <a:ext cx="7886700" cy="537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repeated roots, the partial fraction expression may be written as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Therefore,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2232"/>
              </p:ext>
            </p:extLst>
          </p:nvPr>
        </p:nvGraphicFramePr>
        <p:xfrm>
          <a:off x="871202" y="1559003"/>
          <a:ext cx="7175811" cy="151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457520" imgH="939600" progId="Equation.DSMT4">
                  <p:embed/>
                </p:oleObj>
              </mc:Choice>
              <mc:Fallback>
                <p:oleObj name="Equation" r:id="rId3" imgW="4457520" imgH="939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202" y="1559003"/>
                        <a:ext cx="7175811" cy="151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069"/>
              </p:ext>
            </p:extLst>
          </p:nvPr>
        </p:nvGraphicFramePr>
        <p:xfrm>
          <a:off x="732582" y="3753935"/>
          <a:ext cx="7314431" cy="111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647960" imgH="711000" progId="Equation.DSMT4">
                  <p:embed/>
                </p:oleObj>
              </mc:Choice>
              <mc:Fallback>
                <p:oleObj name="Equation" r:id="rId5" imgW="4647960" imgH="711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582" y="3753935"/>
                        <a:ext cx="7314431" cy="1119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18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Jordan Canonical Form (repeated roots)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9435"/>
            <a:ext cx="7886700" cy="573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Now the state equations are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 map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74308"/>
              </p:ext>
            </p:extLst>
          </p:nvPr>
        </p:nvGraphicFramePr>
        <p:xfrm>
          <a:off x="724830" y="1081668"/>
          <a:ext cx="3433812" cy="42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47840" imgH="2781000" progId="Equation.DSMT4">
                  <p:embed/>
                </p:oleObj>
              </mc:Choice>
              <mc:Fallback>
                <p:oleObj name="Equation" r:id="rId3" imgW="2247840" imgH="278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830" y="1081668"/>
                        <a:ext cx="3433812" cy="42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820693"/>
              </p:ext>
            </p:extLst>
          </p:nvPr>
        </p:nvGraphicFramePr>
        <p:xfrm>
          <a:off x="4408849" y="1315844"/>
          <a:ext cx="4338340" cy="2430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946240" imgH="1650960" progId="Equation.DSMT4">
                  <p:embed/>
                </p:oleObj>
              </mc:Choice>
              <mc:Fallback>
                <p:oleObj name="Equation" r:id="rId5" imgW="2946240" imgH="1650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8849" y="1315844"/>
                        <a:ext cx="4338340" cy="2430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38725"/>
              </p:ext>
            </p:extLst>
          </p:nvPr>
        </p:nvGraphicFramePr>
        <p:xfrm>
          <a:off x="2359567" y="5801421"/>
          <a:ext cx="5274374" cy="38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111480" imgH="228600" progId="Equation.DSMT4">
                  <p:embed/>
                </p:oleObj>
              </mc:Choice>
              <mc:Fallback>
                <p:oleObj name="Equation" r:id="rId7" imgW="31114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9567" y="5801421"/>
                        <a:ext cx="5274374" cy="38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82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Alternate Canonical form (Toeplitz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9435"/>
            <a:ext cx="7886700" cy="573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the transfer function as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Define State equations and output map as the following: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28889"/>
              </p:ext>
            </p:extLst>
          </p:nvPr>
        </p:nvGraphicFramePr>
        <p:xfrm>
          <a:off x="776255" y="1304692"/>
          <a:ext cx="7591490" cy="159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333760" imgH="1117440" progId="Equation.DSMT4">
                  <p:embed/>
                </p:oleObj>
              </mc:Choice>
              <mc:Fallback>
                <p:oleObj name="Equation" r:id="rId3" imgW="5333760" imgH="11174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55" y="1304692"/>
                        <a:ext cx="7591490" cy="1590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20022"/>
              </p:ext>
            </p:extLst>
          </p:nvPr>
        </p:nvGraphicFramePr>
        <p:xfrm>
          <a:off x="1142844" y="3635298"/>
          <a:ext cx="4343555" cy="252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400120" imgH="1396800" progId="Equation.DSMT4">
                  <p:embed/>
                </p:oleObj>
              </mc:Choice>
              <mc:Fallback>
                <p:oleObj name="Equation" r:id="rId5" imgW="2400120" imgH="1396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844" y="3635298"/>
                        <a:ext cx="4343555" cy="252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52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Alternate Canonical form (Toeplitz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9435"/>
            <a:ext cx="7886700" cy="573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From the above definition, we can write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00147"/>
              </p:ext>
            </p:extLst>
          </p:nvPr>
        </p:nvGraphicFramePr>
        <p:xfrm>
          <a:off x="531813" y="1457325"/>
          <a:ext cx="791845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5079960" imgH="2438280" progId="Equation.DSMT4">
                  <p:embed/>
                </p:oleObj>
              </mc:Choice>
              <mc:Fallback>
                <p:oleObj name="Equation" r:id="rId3" imgW="5079960" imgH="2438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457325"/>
                        <a:ext cx="791845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49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Therefore,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09777"/>
              </p:ext>
            </p:extLst>
          </p:nvPr>
        </p:nvGraphicFramePr>
        <p:xfrm>
          <a:off x="628650" y="1228996"/>
          <a:ext cx="8142288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5308560" imgH="3225600" progId="Equation.DSMT4">
                  <p:embed/>
                </p:oleObj>
              </mc:Choice>
              <mc:Fallback>
                <p:oleObj name="Equation" r:id="rId3" imgW="5308560" imgH="3225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228996"/>
                        <a:ext cx="8142288" cy="494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Alternate Canonical form (Toeplitz form)</a:t>
            </a:r>
          </a:p>
        </p:txBody>
      </p:sp>
    </p:spTree>
    <p:extLst>
      <p:ext uri="{BB962C8B-B14F-4D97-AF65-F5344CB8AC3E}">
        <p14:creationId xmlns:p14="http://schemas.microsoft.com/office/powerpoint/2010/main" val="120238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Equating the coefficients of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vector-Matrix form,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Alternate Canonical form (Toeplitz form)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91217"/>
              </p:ext>
            </p:extLst>
          </p:nvPr>
        </p:nvGraphicFramePr>
        <p:xfrm>
          <a:off x="3815043" y="1018446"/>
          <a:ext cx="1769502" cy="61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06360" imgH="419040" progId="Equation.DSMT4">
                  <p:embed/>
                </p:oleObj>
              </mc:Choice>
              <mc:Fallback>
                <p:oleObj name="Equation" r:id="rId3" imgW="1206360" imgH="419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043" y="1018446"/>
                        <a:ext cx="1769502" cy="614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77097"/>
              </p:ext>
            </p:extLst>
          </p:nvPr>
        </p:nvGraphicFramePr>
        <p:xfrm>
          <a:off x="884237" y="1633115"/>
          <a:ext cx="4256475" cy="184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666880" imgH="1155600" progId="Equation.DSMT4">
                  <p:embed/>
                </p:oleObj>
              </mc:Choice>
              <mc:Fallback>
                <p:oleObj name="Equation" r:id="rId5" imgW="2666880" imgH="1155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237" y="1633115"/>
                        <a:ext cx="4256475" cy="1844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32391"/>
              </p:ext>
            </p:extLst>
          </p:nvPr>
        </p:nvGraphicFramePr>
        <p:xfrm>
          <a:off x="3419415" y="3668751"/>
          <a:ext cx="4877091" cy="297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958840" imgH="1803240" progId="Equation.DSMT4">
                  <p:embed/>
                </p:oleObj>
              </mc:Choice>
              <mc:Fallback>
                <p:oleObj name="Equation" r:id="rId7" imgW="2958840" imgH="18032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415" y="3668751"/>
                        <a:ext cx="4877091" cy="2972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90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the transfer function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Rearranging the terms,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Companion form (Observer Canonical form)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36583"/>
              </p:ext>
            </p:extLst>
          </p:nvPr>
        </p:nvGraphicFramePr>
        <p:xfrm>
          <a:off x="731024" y="1237786"/>
          <a:ext cx="7681951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5079960" imgH="1041120" progId="Equation.DSMT4">
                  <p:embed/>
                </p:oleObj>
              </mc:Choice>
              <mc:Fallback>
                <p:oleObj name="Equation" r:id="rId3" imgW="5079960" imgH="10411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024" y="1237786"/>
                        <a:ext cx="7681951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08857"/>
              </p:ext>
            </p:extLst>
          </p:nvPr>
        </p:nvGraphicFramePr>
        <p:xfrm>
          <a:off x="868253" y="3703115"/>
          <a:ext cx="7544722" cy="253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5283000" imgH="1777680" progId="Equation.DSMT4">
                  <p:embed/>
                </p:oleObj>
              </mc:Choice>
              <mc:Fallback>
                <p:oleObj name="Equation" r:id="rId5" imgW="5283000" imgH="17776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253" y="3703115"/>
                        <a:ext cx="7544722" cy="253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63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Rearranging the terms,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equations now can be written 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Companion form (Observer Canonical form)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8984"/>
              </p:ext>
            </p:extLst>
          </p:nvPr>
        </p:nvGraphicFramePr>
        <p:xfrm>
          <a:off x="708413" y="1384609"/>
          <a:ext cx="7297420" cy="18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5410080" imgH="1346040" progId="Equation.DSMT4">
                  <p:embed/>
                </p:oleObj>
              </mc:Choice>
              <mc:Fallback>
                <p:oleObj name="Equation" r:id="rId3" imgW="5410080" imgH="1346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413" y="1384609"/>
                        <a:ext cx="7297420" cy="181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3701"/>
              </p:ext>
            </p:extLst>
          </p:nvPr>
        </p:nvGraphicFramePr>
        <p:xfrm>
          <a:off x="1750742" y="3910052"/>
          <a:ext cx="5642517" cy="260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517560" imgH="1625400" progId="Equation.DSMT4">
                  <p:embed/>
                </p:oleObj>
              </mc:Choice>
              <mc:Fallback>
                <p:oleObj name="Equation" r:id="rId5" imgW="3517560" imgH="1625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0742" y="3910052"/>
                        <a:ext cx="5642517" cy="260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27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 vector Matrix form,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Companion form (Observer Canonical form)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96945"/>
              </p:ext>
            </p:extLst>
          </p:nvPr>
        </p:nvGraphicFramePr>
        <p:xfrm>
          <a:off x="814037" y="1321419"/>
          <a:ext cx="6668431" cy="306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593880" imgH="1650960" progId="Equation.DSMT4">
                  <p:embed/>
                </p:oleObj>
              </mc:Choice>
              <mc:Fallback>
                <p:oleObj name="Equation" r:id="rId3" imgW="3593880" imgH="1650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037" y="1321419"/>
                        <a:ext cx="6668431" cy="3063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74212"/>
              </p:ext>
            </p:extLst>
          </p:nvPr>
        </p:nvGraphicFramePr>
        <p:xfrm>
          <a:off x="2721152" y="4384655"/>
          <a:ext cx="3253731" cy="210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158920" imgH="1396800" progId="Equation.DSMT4">
                  <p:embed/>
                </p:oleObj>
              </mc:Choice>
              <mc:Fallback>
                <p:oleObj name="Equation" r:id="rId5" imgW="2158920" imgH="1396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1152" y="4384655"/>
                        <a:ext cx="3253731" cy="210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91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4089"/>
          </a:xfrm>
        </p:spPr>
        <p:txBody>
          <a:bodyPr/>
          <a:lstStyle/>
          <a:p>
            <a:r>
              <a:rPr lang="en-IN" b="1" dirty="0"/>
              <a:t>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72342"/>
                <a:ext cx="7886700" cy="51046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2. Linear State Space model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Where, X, U and Y are the state variable vector, input vector and output vector in deviation form.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……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 ……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……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matrices A and B are properties of the system and are determined by the system structure and elements.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output equation matrices C and D are determined by the particular choice of output variables.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72342"/>
                <a:ext cx="7886700" cy="5104621"/>
              </a:xfrm>
              <a:blipFill>
                <a:blip r:embed="rId2"/>
                <a:stretch>
                  <a:fillRect l="-1159" t="-2270" r="-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37048" y="1476143"/>
                <a:ext cx="2455025" cy="84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I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48" y="1476143"/>
                <a:ext cx="2455025" cy="842538"/>
              </a:xfrm>
              <a:prstGeom prst="rect">
                <a:avLst/>
              </a:prstGeom>
              <a:blipFill>
                <a:blip r:embed="rId3"/>
                <a:stretch>
                  <a:fillRect l="-744"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5175"/>
            <a:ext cx="7886700" cy="587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On the other hand, if we formulate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94118"/>
          </a:xfrm>
        </p:spPr>
        <p:txBody>
          <a:bodyPr>
            <a:normAutofit fontScale="90000"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Companion form (Observer Canonical form)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47652"/>
              </p:ext>
            </p:extLst>
          </p:nvPr>
        </p:nvGraphicFramePr>
        <p:xfrm>
          <a:off x="787599" y="1226634"/>
          <a:ext cx="7568802" cy="188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410080" imgH="1346040" progId="Equation.DSMT4">
                  <p:embed/>
                </p:oleObj>
              </mc:Choice>
              <mc:Fallback>
                <p:oleObj name="Equation" r:id="rId3" imgW="5410080" imgH="1346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599" y="1226634"/>
                        <a:ext cx="7568802" cy="1883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9767"/>
              </p:ext>
            </p:extLst>
          </p:nvPr>
        </p:nvGraphicFramePr>
        <p:xfrm>
          <a:off x="1751980" y="3471048"/>
          <a:ext cx="6317597" cy="285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657600" imgH="1650960" progId="Equation.DSMT4">
                  <p:embed/>
                </p:oleObj>
              </mc:Choice>
              <mc:Fallback>
                <p:oleObj name="Equation" r:id="rId5" imgW="3657600" imgH="1650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1980" y="3471048"/>
                        <a:ext cx="6317597" cy="2851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9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43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Development State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6702"/>
                <a:ext cx="7886700" cy="524026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IN" sz="2400" dirty="0"/>
                  <a:t>Develop dynamic model from 1</a:t>
                </a:r>
                <a:r>
                  <a:rPr lang="en-IN" sz="2400" baseline="30000" dirty="0"/>
                  <a:t>st</a:t>
                </a:r>
                <a:r>
                  <a:rPr lang="en-IN" sz="2400" dirty="0"/>
                  <a:t> principles </a:t>
                </a:r>
                <a:r>
                  <a:rPr lang="en-IN" sz="2400" dirty="0" err="1"/>
                  <a:t>i.e</a:t>
                </a:r>
                <a:r>
                  <a:rPr lang="en-IN" sz="24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…(1)</m:t>
                      </m:r>
                    </m:oMath>
                  </m:oMathPara>
                </a14:m>
                <a:endParaRPr lang="en-IN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IN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IN" sz="2400" dirty="0"/>
                  <a:t>Define control objective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…..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N" sz="2400" b="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IN" sz="2400" dirty="0"/>
                  <a:t>Rearrange equation (1) and (2) to get control-affine nonlinear state space form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IN" sz="2400" dirty="0"/>
                  <a:t>Linearize equation (1) and (2) around nominal values of 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s</a:t>
                </a:r>
                <a:r>
                  <a:rPr lang="en-IN" sz="2400" dirty="0"/>
                  <a:t> and u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 and form linear state space equation after subtracting steady state equation f(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s</a:t>
                </a:r>
                <a:r>
                  <a:rPr lang="en-IN" sz="2400" baseline="-25000" dirty="0"/>
                  <a:t>,</a:t>
                </a:r>
                <a:r>
                  <a:rPr lang="en-IN" sz="2400" dirty="0"/>
                  <a:t> u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) = 0 ; h(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s</a:t>
                </a:r>
                <a:r>
                  <a:rPr lang="en-IN" sz="2400" baseline="-25000" dirty="0"/>
                  <a:t>,</a:t>
                </a:r>
                <a:r>
                  <a:rPr lang="en-IN" sz="2400" dirty="0"/>
                  <a:t> u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) = 0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IN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IN" sz="2400" i="1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6702"/>
                <a:ext cx="7886700" cy="5240261"/>
              </a:xfrm>
              <a:blipFill>
                <a:blip r:embed="rId2"/>
                <a:stretch>
                  <a:fillRect l="-1236" t="-1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12956"/>
                <a:ext cx="7886700" cy="566400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Dynamic model: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  …(1)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…..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Using Taylor series approximation around (</a:t>
                </a:r>
                <a:r>
                  <a:rPr lang="en-IN" dirty="0" err="1"/>
                  <a:t>x</a:t>
                </a:r>
                <a:r>
                  <a:rPr lang="en-IN" baseline="30000" dirty="0" err="1"/>
                  <a:t>s</a:t>
                </a:r>
                <a:r>
                  <a:rPr lang="en-IN" dirty="0"/>
                  <a:t> , u</a:t>
                </a:r>
                <a:r>
                  <a:rPr lang="en-IN" baseline="30000" dirty="0"/>
                  <a:t>s</a:t>
                </a:r>
                <a:r>
                  <a:rPr lang="en-IN" dirty="0"/>
                  <a:t>) and neglecting HOT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,…….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,…..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,…….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,…..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12956"/>
                <a:ext cx="7886700" cy="5664007"/>
              </a:xfrm>
              <a:blipFill>
                <a:blip r:embed="rId2"/>
                <a:stretch>
                  <a:fillRect l="-386" t="-1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952" y="457200"/>
                <a:ext cx="7886700" cy="56305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Subtracting the steady state equations, we can write: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err="1"/>
                  <a:t>i.e</a:t>
                </a:r>
                <a:r>
                  <a:rPr lang="en-I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Where,</a:t>
                </a:r>
              </a:p>
              <a:p>
                <a:pPr marL="0" indent="0">
                  <a:buNone/>
                </a:pPr>
                <a:r>
                  <a:rPr lang="en-IN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 and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b="0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952" y="457200"/>
                <a:ext cx="7886700" cy="5630553"/>
              </a:xfrm>
              <a:blipFill>
                <a:blip r:embed="rId2"/>
                <a:stretch>
                  <a:fillRect l="-927" t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6049"/>
                <a:ext cx="7886700" cy="573091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Similarly for equation (2),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,…….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,…..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:r>
                  <a:rPr lang="en-IN" dirty="0"/>
                  <a:t>……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,…….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,…..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+. . . . . .+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6049"/>
                <a:ext cx="7886700" cy="5730914"/>
              </a:xfrm>
              <a:blipFill>
                <a:blip r:embed="rId2"/>
                <a:stretch>
                  <a:fillRect l="-696" t="-1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4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461" y="581891"/>
                <a:ext cx="7886700" cy="5879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Subtracting the steady state equations, we can write: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err="1"/>
                  <a:t>i.e</a:t>
                </a:r>
                <a:r>
                  <a:rPr lang="en-I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Where,</a:t>
                </a:r>
              </a:p>
              <a:p>
                <a:pPr marL="0" indent="0">
                  <a:buNone/>
                </a:pPr>
                <a:r>
                  <a:rPr lang="en-IN" dirty="0"/>
                  <a:t>C=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 and 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b="0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461" y="581891"/>
                <a:ext cx="7886700" cy="5879934"/>
              </a:xfrm>
              <a:blipFill>
                <a:blip r:embed="rId2"/>
                <a:stretch>
                  <a:fillRect l="-928" t="-1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712" y="833099"/>
                <a:ext cx="7886700" cy="58758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Taking Laplace Transform,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Or,</a:t>
                </a:r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𝐵𝑈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Normally transfer function model is expressed in terms of process and disturbance transfer function. So, input variables U are partitioned to manipulated M and load/disturbance variable L </a:t>
                </a:r>
                <a:r>
                  <a:rPr lang="en-IN" dirty="0" err="1"/>
                  <a:t>i.e</a:t>
                </a:r>
                <a:r>
                  <a:rPr lang="en-IN" dirty="0"/>
                  <a:t>, U = [M L]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12" y="833099"/>
                <a:ext cx="7886700" cy="5875880"/>
              </a:xfrm>
              <a:blipFill>
                <a:blip r:embed="rId2"/>
                <a:stretch>
                  <a:fillRect l="-927" t="-519" r="-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755" y="290312"/>
            <a:ext cx="7712652" cy="424583"/>
          </a:xfrm>
        </p:spPr>
        <p:txBody>
          <a:bodyPr>
            <a:noAutofit/>
          </a:bodyPr>
          <a:lstStyle/>
          <a:p>
            <a:r>
              <a:rPr lang="en-IN" sz="2800" b="1" dirty="0"/>
              <a:t>Linear State-space model to Transfer function model</a:t>
            </a:r>
          </a:p>
        </p:txBody>
      </p:sp>
    </p:spTree>
    <p:extLst>
      <p:ext uri="{BB962C8B-B14F-4D97-AF65-F5344CB8AC3E}">
        <p14:creationId xmlns:p14="http://schemas.microsoft.com/office/powerpoint/2010/main" val="12118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1432</Words>
  <Application>Microsoft Office PowerPoint</Application>
  <PresentationFormat>On-screen Show (4:3)</PresentationFormat>
  <Paragraphs>311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MathType 6.0 Equation</vt:lpstr>
      <vt:lpstr>Equation</vt:lpstr>
      <vt:lpstr>Controller Design based on State Space Model</vt:lpstr>
      <vt:lpstr>State Space Model</vt:lpstr>
      <vt:lpstr>State Space Model</vt:lpstr>
      <vt:lpstr>Development State Space Model</vt:lpstr>
      <vt:lpstr>PowerPoint Presentation</vt:lpstr>
      <vt:lpstr>PowerPoint Presentation</vt:lpstr>
      <vt:lpstr>PowerPoint Presentation</vt:lpstr>
      <vt:lpstr>PowerPoint Presentation</vt:lpstr>
      <vt:lpstr>Linear State-space model to Transfer function model</vt:lpstr>
      <vt:lpstr>Example: Van De Vusse Reactor</vt:lpstr>
      <vt:lpstr>Example: Van De Vusse Reactor</vt:lpstr>
      <vt:lpstr>Example: Van De Vusse Reactor</vt:lpstr>
      <vt:lpstr>Example: Van De Vusse Reactor</vt:lpstr>
      <vt:lpstr>State Space realization from Transfer Function</vt:lpstr>
      <vt:lpstr>Controllable Canonical Form</vt:lpstr>
      <vt:lpstr>Controllable Canonical Form</vt:lpstr>
      <vt:lpstr>Controllable Canonical Form</vt:lpstr>
      <vt:lpstr>Controllable Canonical Form</vt:lpstr>
      <vt:lpstr>Jordan Canonical Form</vt:lpstr>
      <vt:lpstr>Jordan Canonical Form</vt:lpstr>
      <vt:lpstr>Jordan Canonical Form (repeated roots)</vt:lpstr>
      <vt:lpstr>Jordan Canonical Form (repeated roots)</vt:lpstr>
      <vt:lpstr>Alternate Canonical form (Toeplitz form)</vt:lpstr>
      <vt:lpstr>Alternate Canonical form (Toeplitz form)</vt:lpstr>
      <vt:lpstr>Alternate Canonical form (Toeplitz form)</vt:lpstr>
      <vt:lpstr>Alternate Canonical form (Toeplitz form)</vt:lpstr>
      <vt:lpstr>2nd Companion form (Observer Canonical form)</vt:lpstr>
      <vt:lpstr>2nd Companion form (Observer Canonical form)</vt:lpstr>
      <vt:lpstr>2nd Companion form (Observer Canonical form)</vt:lpstr>
      <vt:lpstr>2nd Companion form (Observer Canonical form)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Dynamics &amp; Control</dc:title>
  <dc:creator>Amar Samanta</dc:creator>
  <cp:lastModifiedBy>Amar Samanta</cp:lastModifiedBy>
  <cp:revision>80</cp:revision>
  <cp:lastPrinted>2019-01-29T13:01:11Z</cp:lastPrinted>
  <dcterms:created xsi:type="dcterms:W3CDTF">2019-01-01T11:22:05Z</dcterms:created>
  <dcterms:modified xsi:type="dcterms:W3CDTF">2022-03-16T03:18:43Z</dcterms:modified>
</cp:coreProperties>
</file>