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2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8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2BCB51-A024-4BDC-B6D4-6368CF8254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5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8944"/>
            <a:ext cx="7886700" cy="6139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2873"/>
            <a:ext cx="7886700" cy="524409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6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1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2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961BB-D982-4242-9C4C-7879740284E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98FD-787B-4079-AA99-BAD989BB8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7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Advanced Control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597"/>
            <a:ext cx="7886700" cy="5104621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application of PID controller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delay Compensator  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Control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control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Override Control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Valve Position Control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Structure Control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 and Ratio Control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932873"/>
            <a:ext cx="8001000" cy="5496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4193308" y="4396509"/>
                <a:ext cx="4036292" cy="160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SSFF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ff</m:t>
                        </m:r>
                      </m:sub>
                    </m:sSub>
                  </m:oMath>
                </a14:m>
                <a:r>
                  <a:rPr lang="en-IN" dirty="0" smtClean="0"/>
                  <a:t>        </a:t>
                </a:r>
                <a:r>
                  <a:rPr lang="en-US" b="0" dirty="0" smtClean="0"/>
                  <a:t>SSFFD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err="1" smtClean="0"/>
                  <a:t>FFwD</a:t>
                </a:r>
                <a:r>
                  <a:rPr lang="en-US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FF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𝑙𝑔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93308" y="4396509"/>
                <a:ext cx="4036292" cy="1607107"/>
              </a:xfrm>
              <a:prstGeom prst="rect">
                <a:avLst/>
              </a:prstGeom>
              <a:blipFill>
                <a:blip r:embed="rId3"/>
                <a:stretch>
                  <a:fillRect l="-1360" t="-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Feedforward Control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/>
                  <a:t>Points to consider: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So the feedforward control element is not practically realizable because of predictive element.</a:t>
                </a:r>
              </a:p>
              <a:p>
                <a:r>
                  <a:rPr lang="en-US" altLang="en-US" dirty="0"/>
                  <a:t>However, we can approximate it by omitting 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en-US" dirty="0" smtClean="0"/>
                  <a:t> term </a:t>
                </a:r>
                <a:r>
                  <a:rPr lang="en-US" altLang="en-US" dirty="0"/>
                  <a:t>and increasing the value of the lead time constant </a:t>
                </a:r>
                <a:r>
                  <a:rPr lang="en-US" altLang="en-US" dirty="0" smtClean="0"/>
                  <a:t>from</a:t>
                </a:r>
                <a14:m>
                  <m:oMath xmlns:m="http://schemas.openxmlformats.org/officeDocument/2006/math">
                    <m:r>
                      <a:rPr lang="en-IN" alt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𝑙𝑑</m:t>
                        </m:r>
                      </m:sub>
                    </m:sSub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𝑙𝑑</m:t>
                        </m:r>
                      </m:sub>
                    </m:sSub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IN" dirty="0" smtClean="0"/>
                  <a:t> then , it is physically unrealizable. Here, also we can approximate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744" r="-15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3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87037"/>
            <a:ext cx="7772400" cy="652548"/>
          </a:xfrm>
        </p:spPr>
        <p:txBody>
          <a:bodyPr/>
          <a:lstStyle/>
          <a:p>
            <a:r>
              <a:rPr lang="en-US" altLang="en-US" b="1" dirty="0"/>
              <a:t>Combined FF and FB Control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523504"/>
              </p:ext>
            </p:extLst>
          </p:nvPr>
        </p:nvGraphicFramePr>
        <p:xfrm>
          <a:off x="211975" y="839585"/>
          <a:ext cx="8610600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4937040" imgH="2258280" progId="Visio.Drawing.4">
                  <p:embed/>
                </p:oleObj>
              </mc:Choice>
              <mc:Fallback>
                <p:oleObj name="VISIO" r:id="rId3" imgW="4937040" imgH="2258280" progId="Visio.Drawing.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75" y="839585"/>
                        <a:ext cx="8610600" cy="393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71672"/>
              </p:ext>
            </p:extLst>
          </p:nvPr>
        </p:nvGraphicFramePr>
        <p:xfrm>
          <a:off x="760614" y="5102370"/>
          <a:ext cx="7876309" cy="96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3822480" imgH="469800" progId="Equation.3">
                  <p:embed/>
                </p:oleObj>
              </mc:Choice>
              <mc:Fallback>
                <p:oleObj name="Equation" r:id="rId5" imgW="3822480" imgH="46980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14" y="5102370"/>
                        <a:ext cx="7876309" cy="969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2342" y="1280159"/>
            <a:ext cx="2942705" cy="147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feedback trim</a:t>
            </a:r>
            <a:r>
              <a:rPr lang="en-US" altLang="en-US" dirty="0"/>
              <a:t> compensates for inaccuracies in the process model, measurement error, and unmeasured disturbances.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7250" y="6072117"/>
            <a:ext cx="724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Stability of the feedback loop is not altered by the Feedforward Controller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Combined FF and FB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46" y="138176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Control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 smtClean="0"/>
                  <a:t>Ratio control is a special type of feedforward control that has had widespread application in the process industries.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The objective is to maintain the ratio of two process variables as a specified value.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The two variables are usually flow rates, a manipulated variable </a:t>
                </a:r>
                <a:r>
                  <a:rPr lang="en-US" altLang="en-US" i="1" dirty="0"/>
                  <a:t>u</a:t>
                </a:r>
                <a:r>
                  <a:rPr lang="en-US" altLang="en-US" dirty="0"/>
                  <a:t>, and a disturbance variable 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Thus, the </a:t>
                </a:r>
                <a:r>
                  <a:rPr lang="en-US" altLang="en-US" dirty="0" smtClean="0"/>
                  <a:t>ratio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en-US" dirty="0" smtClean="0"/>
                  <a:t> is controlled rather than the individual variables.</a:t>
                </a:r>
                <a:endParaRPr lang="en-US" alt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60" r="-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Typical </a:t>
            </a:r>
            <a:r>
              <a:rPr lang="en-US" altLang="en-US" b="1" dirty="0"/>
              <a:t>applications of ratio </a:t>
            </a:r>
            <a:r>
              <a:rPr lang="en-US" altLang="en-US" b="1" dirty="0" smtClean="0"/>
              <a:t>control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Setting the relative amounts of components in blending operations</a:t>
            </a:r>
          </a:p>
          <a:p>
            <a:endParaRPr lang="en-IN" dirty="0"/>
          </a:p>
        </p:txBody>
      </p:sp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6127" y="1872667"/>
            <a:ext cx="6324599" cy="46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650" y="2332617"/>
            <a:ext cx="213302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/>
              <a:t>Advantage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A</a:t>
            </a:r>
            <a:r>
              <a:rPr lang="en-US" altLang="en-US" sz="2000" dirty="0" smtClean="0"/>
              <a:t>ctual </a:t>
            </a:r>
            <a:r>
              <a:rPr lang="en-US" altLang="en-US" sz="2000" dirty="0"/>
              <a:t>ratio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calculated.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 smtClean="0"/>
              <a:t>Disadvantage</a:t>
            </a:r>
            <a:r>
              <a:rPr lang="en-US" altLang="en-US" sz="2000" dirty="0" smtClean="0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D</a:t>
            </a:r>
            <a:r>
              <a:rPr lang="en-US" altLang="en-US" sz="2000" dirty="0" smtClean="0"/>
              <a:t>ivider </a:t>
            </a:r>
            <a:r>
              <a:rPr lang="en-US" altLang="en-US" sz="2000" dirty="0"/>
              <a:t>element must be included in the loop, and this element makes the process gain vary in a nonlinear fashion.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16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Typical applications of ratio control</a:t>
            </a:r>
            <a:endParaRPr lang="en-IN" dirty="0"/>
          </a:p>
        </p:txBody>
      </p:sp>
      <p:pic>
        <p:nvPicPr>
          <p:cNvPr id="4" name="Content Placeholder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6019" y="932873"/>
            <a:ext cx="5049331" cy="53163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1293091"/>
                <a:ext cx="3028951" cy="41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Preferred Scheme of Ratio Control.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000" dirty="0" smtClean="0"/>
                  <a:t> Regardless </a:t>
                </a:r>
                <a:r>
                  <a:rPr lang="en-US" altLang="en-US" sz="2000" dirty="0"/>
                  <a:t>of how ratio control is implemented, the process variables must be scaled appropriately.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000" dirty="0"/>
                  <a:t> G</a:t>
                </a:r>
                <a:r>
                  <a:rPr lang="en-US" altLang="en-US" sz="2000" dirty="0" smtClean="0"/>
                  <a:t>ain </a:t>
                </a:r>
                <a:r>
                  <a:rPr lang="en-US" altLang="en-US" sz="2000" dirty="0"/>
                  <a:t>setting for the ratio station </a:t>
                </a:r>
                <a:r>
                  <a:rPr lang="en-US" altLang="en-US" sz="2000" i="1" dirty="0" smtClean="0"/>
                  <a:t>K</a:t>
                </a:r>
                <a:r>
                  <a:rPr lang="en-US" altLang="en-US" sz="2000" i="1" baseline="-25000" dirty="0" smtClean="0"/>
                  <a:t>r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/>
                  <a:t>must take into account the spans of the two flow </a:t>
                </a:r>
                <a:r>
                  <a:rPr lang="en-US" altLang="en-US" sz="2000" dirty="0" smtClean="0"/>
                  <a:t>transmitters.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93091"/>
                <a:ext cx="3028951" cy="4193264"/>
              </a:xfrm>
              <a:prstGeom prst="rect">
                <a:avLst/>
              </a:prstGeom>
              <a:blipFill>
                <a:blip r:embed="rId3"/>
                <a:stretch>
                  <a:fillRect l="-2213" t="-727" r="-1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Typical applications of ratio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Maintaining a stoichiometric ratio of reactants to a reactor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918855"/>
            <a:ext cx="7086600" cy="44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6983" y="254923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0-30 l/m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00066" y="547716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0-15 l/m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900219" y="3952581"/>
            <a:ext cx="1006764" cy="37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Gain =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6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72655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Ratio Control for Wastewater Neutralization</a:t>
            </a: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8500466"/>
              </p:ext>
            </p:extLst>
          </p:nvPr>
        </p:nvGraphicFramePr>
        <p:xfrm>
          <a:off x="762000" y="895926"/>
          <a:ext cx="78359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5076720" imgH="2484000" progId="Visio.Drawing.4">
                  <p:embed/>
                </p:oleObj>
              </mc:Choice>
              <mc:Fallback>
                <p:oleObj name="VISIO" r:id="rId3" imgW="5076720" imgH="2484000" progId="Visio.Drawing.4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95926"/>
                        <a:ext cx="7835900" cy="3833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51164" y="5025301"/>
            <a:ext cx="7772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output of the pH controller is the ratio of </a:t>
            </a:r>
            <a:r>
              <a:rPr lang="en-US" altLang="en-US" dirty="0" err="1"/>
              <a:t>NaOH</a:t>
            </a:r>
            <a:r>
              <a:rPr lang="en-US" altLang="en-US" dirty="0"/>
              <a:t> flow rate to acid wastewater flow rate; therefore, the product of the controller output and the measured acid wastewater flow rate become the </a:t>
            </a:r>
            <a:r>
              <a:rPr lang="en-US" altLang="en-US" dirty="0" err="1"/>
              <a:t>setpoint</a:t>
            </a:r>
            <a:r>
              <a:rPr lang="en-US" altLang="en-US" dirty="0"/>
              <a:t> for the flow controller </a:t>
            </a:r>
            <a:r>
              <a:rPr lang="en-US" altLang="en-US" dirty="0" smtClean="0"/>
              <a:t>of </a:t>
            </a:r>
            <a:r>
              <a:rPr lang="en-US" altLang="en-US" dirty="0"/>
              <a:t>the </a:t>
            </a:r>
            <a:r>
              <a:rPr lang="en-US" altLang="en-US" dirty="0" err="1"/>
              <a:t>NaOH</a:t>
            </a:r>
            <a:r>
              <a:rPr lang="en-US" altLang="en-US" dirty="0"/>
              <a:t> addition.</a:t>
            </a:r>
          </a:p>
        </p:txBody>
      </p:sp>
    </p:spTree>
    <p:extLst>
      <p:ext uri="{BB962C8B-B14F-4D97-AF65-F5344CB8AC3E}">
        <p14:creationId xmlns:p14="http://schemas.microsoft.com/office/powerpoint/2010/main" val="34894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7977909" cy="544945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Ratio Control Requiring Dynamic Compensation</a:t>
            </a:r>
          </a:p>
        </p:txBody>
      </p:sp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84387"/>
              </p:ext>
            </p:extLst>
          </p:nvPr>
        </p:nvGraphicFramePr>
        <p:xfrm>
          <a:off x="906821" y="1156855"/>
          <a:ext cx="75358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4618800" imgH="2522880" progId="Visio.Drawing.4">
                  <p:embed/>
                </p:oleObj>
              </mc:Choice>
              <mc:Fallback>
                <p:oleObj name="VISIO" r:id="rId3" imgW="4618800" imgH="2522880" progId="Visio.Drawing.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821" y="1156855"/>
                        <a:ext cx="753586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7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Feedforward &amp; Ratio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6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328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Override/Select Controls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097281"/>
            <a:ext cx="7886700" cy="1321724"/>
          </a:xfrm>
        </p:spPr>
        <p:txBody>
          <a:bodyPr>
            <a:normAutofit fontScale="925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are many times operated at the safety or equipment limits in order to maximize process throughput. 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upset periods, it is essential that safety limits are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enforced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62" y="2556165"/>
            <a:ext cx="5153291" cy="30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2626823"/>
            <a:ext cx="3153640" cy="206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 level and exit flow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of sand water slurry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Slurry velocity in the exit line must be above lower limit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581343"/>
            <a:ext cx="275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Normal : LC is operating</a:t>
            </a:r>
          </a:p>
          <a:p>
            <a:r>
              <a:rPr lang="en-IN" dirty="0" smtClean="0"/>
              <a:t>Too Low Flow: FC overtakes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8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2622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Furnace Tube Temperature Constraint Control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99518"/>
              </p:ext>
            </p:extLst>
          </p:nvPr>
        </p:nvGraphicFramePr>
        <p:xfrm>
          <a:off x="4432313" y="1690832"/>
          <a:ext cx="4257257" cy="379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3487320" imgH="3110400" progId="Visio.Drawing.4">
                  <p:embed/>
                </p:oleObj>
              </mc:Choice>
              <mc:Fallback>
                <p:oleObj name="VISIO" r:id="rId3" imgW="3487320" imgH="3110400" progId="Visio.Drawing.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13" y="1690832"/>
                        <a:ext cx="4257257" cy="3795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7589" y="1401464"/>
            <a:ext cx="3993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Under normal operation, the controller adjusts the furnace firing rate to maintain process stream at the </a:t>
            </a:r>
            <a:r>
              <a:rPr lang="en-US" altLang="en-US" dirty="0" err="1"/>
              <a:t>setpoint</a:t>
            </a:r>
            <a:r>
              <a:rPr lang="en-US" altLang="en-US" dirty="0"/>
              <a:t> temperature</a:t>
            </a:r>
            <a:r>
              <a:rPr lang="en-US" alt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At higher </a:t>
            </a:r>
            <a:r>
              <a:rPr lang="en-US" altLang="en-US" dirty="0" smtClean="0"/>
              <a:t>fuel </a:t>
            </a:r>
            <a:r>
              <a:rPr lang="en-US" altLang="en-US" dirty="0"/>
              <a:t>rates, excessive tube temperatures can result greatly reducing the useful life of the furnace tubes</a:t>
            </a:r>
            <a:r>
              <a:rPr lang="en-US" alt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LS controller reduces the firing rate to ensure that the furnace tubes are not damaged.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88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Flooding Constraint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700" y="1109749"/>
            <a:ext cx="7886700" cy="135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Objectives: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at set point (composition control)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P &lt;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(preventing flooding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35" y="2468881"/>
            <a:ext cx="3314353" cy="3851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327" y="2859578"/>
            <a:ext cx="4164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r>
              <a:rPr lang="en-US" dirty="0"/>
              <a:t>: temperature controller is working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P </a:t>
            </a:r>
            <a:r>
              <a:rPr lang="en-US" dirty="0" smtClean="0"/>
              <a:t>is </a:t>
            </a:r>
            <a:r>
              <a:rPr lang="en-US" dirty="0"/>
              <a:t>too high, the differential pressure (DP) </a:t>
            </a:r>
            <a:r>
              <a:rPr lang="en-US" dirty="0" smtClean="0"/>
              <a:t>controller takes </a:t>
            </a:r>
            <a:r>
              <a:rPr lang="en-US" dirty="0"/>
              <a:t>over and reduce the steam flow set point.</a:t>
            </a:r>
          </a:p>
          <a:p>
            <a:endParaRPr lang="en-US" dirty="0" smtClean="0"/>
          </a:p>
          <a:p>
            <a:r>
              <a:rPr lang="en-US" dirty="0" smtClean="0"/>
              <a:t>Temp</a:t>
            </a:r>
            <a:r>
              <a:rPr lang="en-US" dirty="0"/>
              <a:t>. controller: PI controller</a:t>
            </a:r>
          </a:p>
          <a:p>
            <a:endParaRPr lang="en-US" dirty="0"/>
          </a:p>
          <a:p>
            <a:r>
              <a:rPr lang="en-US" dirty="0" smtClean="0"/>
              <a:t>DP </a:t>
            </a:r>
            <a:r>
              <a:rPr lang="en-US" dirty="0"/>
              <a:t>controller: tightly tuned</a:t>
            </a:r>
          </a:p>
          <a:p>
            <a:r>
              <a:rPr lang="en-US" dirty="0"/>
              <a:t>P control with flooding limit of DP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8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Multiple Constraints</a:t>
            </a:r>
          </a:p>
        </p:txBody>
      </p:sp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60505"/>
              </p:ext>
            </p:extLst>
          </p:nvPr>
        </p:nvGraphicFramePr>
        <p:xfrm>
          <a:off x="742950" y="1743652"/>
          <a:ext cx="77724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4933080" imgH="2439000" progId="Visio.Drawing.4">
                  <p:embed/>
                </p:oleObj>
              </mc:Choice>
              <mc:Fallback>
                <p:oleObj name="VISIO" r:id="rId3" imgW="4933080" imgH="2439000" progId="Visio.Drawing.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43652"/>
                        <a:ext cx="7772400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959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Cross-Limiting Firing Controls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307459"/>
              </p:ext>
            </p:extLst>
          </p:nvPr>
        </p:nvGraphicFramePr>
        <p:xfrm>
          <a:off x="3200060" y="943494"/>
          <a:ext cx="5659921" cy="525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3606480" imgH="3351240" progId="Visio.Drawing.4">
                  <p:embed/>
                </p:oleObj>
              </mc:Choice>
              <mc:Fallback>
                <p:oleObj name="VISIO" r:id="rId3" imgW="3606480" imgH="3351240" progId="Visio.Drawing.4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060" y="943494"/>
                        <a:ext cx="5659921" cy="525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82138" y="1362977"/>
            <a:ext cx="2434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It is critical that excess oxygen is maintained during firing rate increases or decreases or CO will form.</a:t>
            </a:r>
          </a:p>
        </p:txBody>
      </p:sp>
    </p:spTree>
    <p:extLst>
      <p:ext uri="{BB962C8B-B14F-4D97-AF65-F5344CB8AC3E}">
        <p14:creationId xmlns:p14="http://schemas.microsoft.com/office/powerpoint/2010/main" val="32675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959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Cross-Limiting Firing Controls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2138" y="1362977"/>
            <a:ext cx="2434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It is critical that excess oxygen is maintained during firing rate increases or decreases or CO will form.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11161"/>
              </p:ext>
            </p:extLst>
          </p:nvPr>
        </p:nvGraphicFramePr>
        <p:xfrm>
          <a:off x="3328694" y="1099186"/>
          <a:ext cx="5340147" cy="496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3" imgW="3606480" imgH="3351240" progId="Visio.Drawing.4">
                  <p:embed/>
                </p:oleObj>
              </mc:Choice>
              <mc:Fallback>
                <p:oleObj name="VISIO" r:id="rId3" imgW="3606480" imgH="3351240" progId="Visio.Drawing.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694" y="1099186"/>
                        <a:ext cx="5340147" cy="4960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74073" y="3114148"/>
            <a:ext cx="2542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firing rate is increased, the air flow rate will lead the fuel flow rate.</a:t>
            </a:r>
          </a:p>
        </p:txBody>
      </p:sp>
    </p:spTree>
    <p:extLst>
      <p:ext uri="{BB962C8B-B14F-4D97-AF65-F5344CB8AC3E}">
        <p14:creationId xmlns:p14="http://schemas.microsoft.com/office/powerpoint/2010/main" val="12392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959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Cross-Limiting Firing Controls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2138" y="1362977"/>
            <a:ext cx="2434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It is critical that excess oxygen is maintained during firing rate increases or decreases or CO will form.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90402"/>
              </p:ext>
            </p:extLst>
          </p:nvPr>
        </p:nvGraphicFramePr>
        <p:xfrm>
          <a:off x="3280367" y="1544942"/>
          <a:ext cx="5101633" cy="473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3" imgW="3606480" imgH="3351240" progId="Visio.Drawing.4">
                  <p:embed/>
                </p:oleObj>
              </mc:Choice>
              <mc:Fallback>
                <p:oleObj name="VISIO" r:id="rId3" imgW="3606480" imgH="3351240" progId="Visio.Drawing.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367" y="1544942"/>
                        <a:ext cx="5101633" cy="473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15637" y="3130773"/>
            <a:ext cx="2285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firing rate is decreased, the fuel flow rate will lead the air flow rate.</a:t>
            </a:r>
          </a:p>
        </p:txBody>
      </p:sp>
    </p:spTree>
    <p:extLst>
      <p:ext uri="{BB962C8B-B14F-4D97-AF65-F5344CB8AC3E}">
        <p14:creationId xmlns:p14="http://schemas.microsoft.com/office/powerpoint/2010/main" val="23258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1071"/>
            <a:ext cx="7886700" cy="64071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Valve Position Control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84" y="1945178"/>
            <a:ext cx="5681816" cy="4232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785" y="852347"/>
            <a:ext cx="5441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Supply energy to downstream processes as they require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Minimize the energy consumption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67" y="1945178"/>
            <a:ext cx="2685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Heater </a:t>
            </a:r>
            <a:r>
              <a:rPr lang="en-US" b="1" dirty="0"/>
              <a:t>outlet controller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maintain </a:t>
            </a:r>
            <a:r>
              <a:rPr lang="en-US" dirty="0"/>
              <a:t>the temp of the heater as </a:t>
            </a:r>
            <a:r>
              <a:rPr lang="en-US" dirty="0" smtClean="0"/>
              <a:t>it directed </a:t>
            </a:r>
            <a:r>
              <a:rPr lang="en-US" dirty="0"/>
              <a:t>for enough supply of energy to down stream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45" y="3592007"/>
            <a:ext cx="2759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Valve position controller</a:t>
            </a:r>
            <a:r>
              <a:rPr lang="en-IN" dirty="0"/>
              <a:t>:</a:t>
            </a:r>
          </a:p>
          <a:p>
            <a:r>
              <a:rPr lang="en-US" dirty="0"/>
              <a:t>• Adjust the TC set point</a:t>
            </a:r>
          </a:p>
          <a:p>
            <a:r>
              <a:rPr lang="en-US" dirty="0"/>
              <a:t>so that the valve opening</a:t>
            </a:r>
          </a:p>
          <a:p>
            <a:r>
              <a:rPr lang="en-US" dirty="0"/>
              <a:t>of at least one of the valves</a:t>
            </a:r>
          </a:p>
          <a:p>
            <a:r>
              <a:rPr lang="en-IN" dirty="0"/>
              <a:t>is near “fully open”.</a:t>
            </a:r>
          </a:p>
          <a:p>
            <a:r>
              <a:rPr lang="en-IN" dirty="0"/>
              <a:t>(slow control)</a:t>
            </a:r>
          </a:p>
          <a:p>
            <a:r>
              <a:rPr lang="en-IN" dirty="0"/>
              <a:t>• I-control can be used.</a:t>
            </a:r>
          </a:p>
          <a:p>
            <a:r>
              <a:rPr lang="en-IN" dirty="0"/>
              <a:t>(slow but no offset)</a:t>
            </a:r>
          </a:p>
          <a:p>
            <a:r>
              <a:rPr lang="en-US" dirty="0"/>
              <a:t>• The SP should be around</a:t>
            </a:r>
          </a:p>
          <a:p>
            <a:r>
              <a:rPr lang="en-IN" dirty="0"/>
              <a:t>90-95% (fully open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7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Mixing Tank Cooling Control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99" y="2327830"/>
            <a:ext cx="4882797" cy="3108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207" y="1188720"/>
            <a:ext cx="6299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Objectives:</a:t>
            </a:r>
          </a:p>
          <a:p>
            <a:r>
              <a:rPr lang="en-US" dirty="0"/>
              <a:t>• Remove the heat of mixing and maintain mixture temperature</a:t>
            </a:r>
          </a:p>
          <a:p>
            <a:r>
              <a:rPr lang="en-US" dirty="0"/>
              <a:t>• Maximize the production of mixed </a:t>
            </a:r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177935"/>
            <a:ext cx="2954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Cascaded jacketed tank temp controller</a:t>
            </a:r>
            <a:r>
              <a:rPr lang="en-US" dirty="0"/>
              <a:t>: maintain the temp </a:t>
            </a:r>
            <a:r>
              <a:rPr lang="en-US" dirty="0" smtClean="0"/>
              <a:t>of the </a:t>
            </a:r>
            <a:r>
              <a:rPr lang="en-US" dirty="0"/>
              <a:t>mixture by removal of heat of mixing using cooling </a:t>
            </a:r>
            <a:r>
              <a:rPr lang="en-US" dirty="0" smtClean="0"/>
              <a:t>water</a:t>
            </a:r>
          </a:p>
          <a:p>
            <a:endParaRPr lang="en-US" dirty="0"/>
          </a:p>
          <a:p>
            <a:r>
              <a:rPr lang="en-IN" b="1" dirty="0" smtClean="0"/>
              <a:t>Valve </a:t>
            </a:r>
            <a:r>
              <a:rPr lang="en-IN" b="1" dirty="0"/>
              <a:t>position controller</a:t>
            </a:r>
            <a:r>
              <a:rPr lang="en-IN" dirty="0"/>
              <a:t>:</a:t>
            </a:r>
          </a:p>
          <a:p>
            <a:r>
              <a:rPr lang="en-US" dirty="0"/>
              <a:t>• Increase the feed flow of A while cooling capacity allows. (</a:t>
            </a:r>
            <a:r>
              <a:rPr lang="en-US" dirty="0" smtClean="0"/>
              <a:t>slow </a:t>
            </a:r>
            <a:r>
              <a:rPr lang="en-IN" dirty="0" smtClean="0"/>
              <a:t>control</a:t>
            </a:r>
            <a:r>
              <a:rPr lang="en-IN" dirty="0"/>
              <a:t>)</a:t>
            </a:r>
          </a:p>
          <a:p>
            <a:r>
              <a:rPr lang="en-US" dirty="0"/>
              <a:t>• Mix ratio is maintained by</a:t>
            </a:r>
          </a:p>
          <a:p>
            <a:r>
              <a:rPr lang="en-IN" dirty="0"/>
              <a:t>ratio control scheme</a:t>
            </a:r>
          </a:p>
          <a:p>
            <a:r>
              <a:rPr lang="en-US" dirty="0"/>
              <a:t>• The SP should be around</a:t>
            </a:r>
          </a:p>
          <a:p>
            <a:r>
              <a:rPr lang="en-IN" dirty="0"/>
              <a:t>90-95% (fully open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2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714"/>
            <a:ext cx="7886700" cy="748779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pressure of distillation column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08" y="2239502"/>
            <a:ext cx="4184898" cy="4039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709" y="1030833"/>
            <a:ext cx="753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pressure by adjusting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reflux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is too low (below the heat transfer area), the vent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to relieve the column pressure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709" y="2734887"/>
            <a:ext cx="3583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 the 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reflux flow rate.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takes over if level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low.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 takes over, there is a discrepancy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opens the vent valve.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in summing station decides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vent opening.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Advantages of Feedback Control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Corrective action occurs as soon as the controlled variable deviates from the set point, regardless of the source and type of disturbance.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Feedback control requires minimal knowledge about the process to be controlled; </a:t>
            </a:r>
            <a:r>
              <a:rPr lang="en-US" altLang="en-US" dirty="0" smtClean="0"/>
              <a:t>in </a:t>
            </a:r>
            <a:r>
              <a:rPr lang="en-US" altLang="en-US" dirty="0"/>
              <a:t>particular, a mathematical model of the process is </a:t>
            </a:r>
            <a:r>
              <a:rPr lang="en-US" altLang="en-US" i="1" dirty="0"/>
              <a:t>not</a:t>
            </a:r>
            <a:r>
              <a:rPr lang="en-US" altLang="en-US" dirty="0"/>
              <a:t> required, although it can be very useful for control system design.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 smtClean="0"/>
              <a:t>PID </a:t>
            </a:r>
            <a:r>
              <a:rPr lang="en-US" altLang="en-US" dirty="0"/>
              <a:t>controller is both versatile and robust. If process conditions change, retuning the controller usually produces satisfactory control.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3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Blending Process Control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73" y="1320528"/>
            <a:ext cx="4565942" cy="4633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450" y="1539853"/>
            <a:ext cx="3873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Maintain </a:t>
            </a:r>
            <a:r>
              <a:rPr lang="en-IN" dirty="0"/>
              <a:t>product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Maximize </a:t>
            </a:r>
            <a:r>
              <a:rPr lang="en-IN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additive flow rates </a:t>
            </a:r>
            <a:r>
              <a:rPr lang="en-US" dirty="0" smtClean="0"/>
              <a:t>are </a:t>
            </a:r>
            <a:r>
              <a:rPr lang="en-IN" dirty="0" smtClean="0"/>
              <a:t>limited (constrained)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90449" y="3391592"/>
            <a:ext cx="3183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Control scheme: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Override </a:t>
            </a:r>
            <a:r>
              <a:rPr lang="en-IN" dirty="0"/>
              <a:t>control for </a:t>
            </a:r>
            <a:r>
              <a:rPr lang="en-IN" dirty="0" smtClean="0"/>
              <a:t>max production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Ratio control for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Valve </a:t>
            </a:r>
            <a:r>
              <a:rPr lang="en-IN" dirty="0"/>
              <a:t>position control </a:t>
            </a:r>
            <a:r>
              <a:rPr lang="en-IN" dirty="0" smtClean="0"/>
              <a:t>for additive </a:t>
            </a:r>
            <a:r>
              <a:rPr lang="en-IN" dirty="0"/>
              <a:t>flow constraint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7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Disadvantages of Feedback Control</a:t>
            </a:r>
            <a:endParaRPr lang="en-IN" dirty="0"/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 smtClean="0"/>
              <a:t>Corrective </a:t>
            </a:r>
            <a:r>
              <a:rPr lang="en-US" altLang="en-US" dirty="0"/>
              <a:t>action is taken </a:t>
            </a:r>
            <a:r>
              <a:rPr lang="en-US" altLang="en-US" dirty="0" smtClean="0"/>
              <a:t>only </a:t>
            </a:r>
            <a:r>
              <a:rPr lang="en-US" altLang="en-US" dirty="0"/>
              <a:t>after a deviation in the controlled variable occurs. Thus, </a:t>
            </a:r>
            <a:r>
              <a:rPr lang="en-US" altLang="en-US" i="1" dirty="0"/>
              <a:t>perfect control</a:t>
            </a:r>
            <a:r>
              <a:rPr lang="en-US" altLang="en-US" dirty="0"/>
              <a:t>, where the controlled variable does not deviate from the set point during disturbance or set-point changes, is theoretically impossible.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Feedback control does not provide predictive control action to compensate for the effects of known or measurable disturbances.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It may not be satisfactory for processes with large time constants and/or long time delays. If large and frequent disturbances occur, the process may operate continuously in a transient state and never attain the desired steady state.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In some situations, the controlled variable cannot be measured on-line, and, consequently, feedback control is not feasible.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FeedForward</a:t>
            </a:r>
            <a:r>
              <a:rPr lang="en-US" b="1" dirty="0" smtClean="0"/>
              <a:t> Control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2873"/>
            <a:ext cx="7886700" cy="1136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 basic concept of feedforward control is to measure important disturbance variables and take corrective action before they upset the process.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41" y="2177549"/>
            <a:ext cx="4507609" cy="3421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2177549"/>
            <a:ext cx="3379091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 smtClean="0"/>
              <a:t>Rapid disturbance changes can occur as a result of steam demands made by downstream processing units.</a:t>
            </a:r>
          </a:p>
          <a:p>
            <a:pPr>
              <a:spcBef>
                <a:spcPct val="50000"/>
              </a:spcBef>
            </a:pPr>
            <a:r>
              <a:rPr lang="en-US" altLang="en-US" sz="2200" dirty="0" smtClean="0"/>
              <a:t>This control system tends to be quite sensitive to rapid changes in the disturbance variable, steam flow rate, as a result of the small liquid capacity of the boiler drum.</a:t>
            </a:r>
          </a:p>
        </p:txBody>
      </p:sp>
    </p:spTree>
    <p:extLst>
      <p:ext uri="{BB962C8B-B14F-4D97-AF65-F5344CB8AC3E}">
        <p14:creationId xmlns:p14="http://schemas.microsoft.com/office/powerpoint/2010/main" val="19063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Feedforward Control</a:t>
            </a:r>
            <a:endParaRPr lang="en-IN" b="1" dirty="0"/>
          </a:p>
        </p:txBody>
      </p:sp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3590" y="2224477"/>
            <a:ext cx="5548079" cy="4028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9564" y="932873"/>
            <a:ext cx="7965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The feedforward control scheme can provide better control of the liquid level. Here the steam flow rate is measured, and the feedforward controller adjusts the feed water flow rate.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59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Feedforward-Feedback Control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815" y="1173205"/>
            <a:ext cx="4711534" cy="39529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673" y="1106461"/>
            <a:ext cx="3328142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 smtClean="0"/>
              <a:t>In practical applications, feedforward control is normally used in combination with feedback control. </a:t>
            </a:r>
          </a:p>
          <a:p>
            <a:pPr>
              <a:spcBef>
                <a:spcPct val="50000"/>
              </a:spcBef>
            </a:pPr>
            <a:r>
              <a:rPr lang="en-US" altLang="en-US" sz="2200" dirty="0" smtClean="0"/>
              <a:t>Feedforward control is used to reduce the effects of measurable disturbances, while </a:t>
            </a:r>
            <a:r>
              <a:rPr lang="en-US" altLang="en-US" sz="2200" i="1" dirty="0" smtClean="0"/>
              <a:t>feedback trim</a:t>
            </a:r>
            <a:r>
              <a:rPr lang="en-US" altLang="en-US" sz="2200" dirty="0" smtClean="0"/>
              <a:t> compensates for inaccuracies in the process model, measurement error, and unmeasured disturbances.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890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3964"/>
            <a:ext cx="7772400" cy="600363"/>
          </a:xfrm>
        </p:spPr>
        <p:txBody>
          <a:bodyPr/>
          <a:lstStyle/>
          <a:p>
            <a:r>
              <a:rPr lang="en-US" altLang="en-US" dirty="0"/>
              <a:t>Derivation of FF Controller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81200" y="990600"/>
          <a:ext cx="58674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4030200" imgH="2050560" progId="Visio.Drawing.4">
                  <p:embed/>
                </p:oleObj>
              </mc:Choice>
              <mc:Fallback>
                <p:oleObj name="VISIO" r:id="rId3" imgW="4030200" imgH="2050560" progId="Visio.Drawing.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5867400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24591"/>
              </p:ext>
            </p:extLst>
          </p:nvPr>
        </p:nvGraphicFramePr>
        <p:xfrm>
          <a:off x="762000" y="4343400"/>
          <a:ext cx="77724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3429000" imgH="952200" progId="Equation.3">
                  <p:embed/>
                </p:oleObj>
              </mc:Choice>
              <mc:Fallback>
                <p:oleObj name="Equation" r:id="rId5" imgW="3429000" imgH="95220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77724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0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Lead/Lag Element for Implementing FF Control</a:t>
            </a:r>
          </a:p>
        </p:txBody>
      </p:sp>
      <p:graphicFrame>
        <p:nvGraphicFramePr>
          <p:cNvPr id="2765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319425"/>
              </p:ext>
            </p:extLst>
          </p:nvPr>
        </p:nvGraphicFramePr>
        <p:xfrm>
          <a:off x="1112838" y="1222375"/>
          <a:ext cx="7159625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3187440" imgH="2006280" progId="Equation.3">
                  <p:embed/>
                </p:oleObj>
              </mc:Choice>
              <mc:Fallback>
                <p:oleObj name="Equation" r:id="rId3" imgW="3187440" imgH="200628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222375"/>
                        <a:ext cx="7159625" cy="450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6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</TotalTime>
  <Words>1316</Words>
  <Application>Microsoft Office PowerPoint</Application>
  <PresentationFormat>On-screen Show (4:3)</PresentationFormat>
  <Paragraphs>154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VISIO</vt:lpstr>
      <vt:lpstr>Equation</vt:lpstr>
      <vt:lpstr>Microsoft Equation 3.0</vt:lpstr>
      <vt:lpstr>Traditional Advanced Control Strategies</vt:lpstr>
      <vt:lpstr>Feedforward &amp; Ratio Control</vt:lpstr>
      <vt:lpstr>Feedback Control</vt:lpstr>
      <vt:lpstr>Feedback Control</vt:lpstr>
      <vt:lpstr>FeedForward Control</vt:lpstr>
      <vt:lpstr>Feedforward Control</vt:lpstr>
      <vt:lpstr>Feedforward-Feedback Control</vt:lpstr>
      <vt:lpstr>Derivation of FF Controller</vt:lpstr>
      <vt:lpstr>Lead/Lag Element for Implementing FF Control</vt:lpstr>
      <vt:lpstr>Feedforward Control</vt:lpstr>
      <vt:lpstr>Feedforward Control</vt:lpstr>
      <vt:lpstr>Combined FF and FB Control</vt:lpstr>
      <vt:lpstr>Combined FF and FB Control</vt:lpstr>
      <vt:lpstr>Ratio Control</vt:lpstr>
      <vt:lpstr> Typical applications of ratio control </vt:lpstr>
      <vt:lpstr>Typical applications of ratio control</vt:lpstr>
      <vt:lpstr>Typical applications of ratio control</vt:lpstr>
      <vt:lpstr>Ratio Control for Wastewater Neutralization</vt:lpstr>
      <vt:lpstr>Ratio Control Requiring Dynamic Compensation</vt:lpstr>
      <vt:lpstr>Override/Select Controls</vt:lpstr>
      <vt:lpstr>Furnace Tube Temperature Constraint Control</vt:lpstr>
      <vt:lpstr>Column Flooding Constraint Control</vt:lpstr>
      <vt:lpstr>Controlling Multiple Constraints</vt:lpstr>
      <vt:lpstr>Cross-Limiting Firing Controls</vt:lpstr>
      <vt:lpstr>Cross-Limiting Firing Controls</vt:lpstr>
      <vt:lpstr>Cross-Limiting Firing Controls</vt:lpstr>
      <vt:lpstr>Valve Position Control</vt:lpstr>
      <vt:lpstr>Mixing Tank Cooling Control</vt:lpstr>
      <vt:lpstr>Floating pressure of distillation column</vt:lpstr>
      <vt:lpstr>Blending Process Control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Samanta</dc:creator>
  <cp:lastModifiedBy>Amar Samanta</cp:lastModifiedBy>
  <cp:revision>28</cp:revision>
  <dcterms:created xsi:type="dcterms:W3CDTF">2021-02-08T03:21:52Z</dcterms:created>
  <dcterms:modified xsi:type="dcterms:W3CDTF">2021-02-11T03:19:32Z</dcterms:modified>
</cp:coreProperties>
</file>