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13" r:id="rId4"/>
    <p:sldId id="314" r:id="rId5"/>
    <p:sldId id="315" r:id="rId6"/>
    <p:sldId id="301" r:id="rId7"/>
    <p:sldId id="302" r:id="rId8"/>
    <p:sldId id="303" r:id="rId9"/>
    <p:sldId id="304" r:id="rId10"/>
    <p:sldId id="305" r:id="rId11"/>
    <p:sldId id="316" r:id="rId12"/>
    <p:sldId id="268" r:id="rId13"/>
    <p:sldId id="270" r:id="rId14"/>
    <p:sldId id="273" r:id="rId15"/>
    <p:sldId id="274" r:id="rId16"/>
    <p:sldId id="271" r:id="rId17"/>
    <p:sldId id="272" r:id="rId18"/>
    <p:sldId id="276" r:id="rId19"/>
    <p:sldId id="307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7" r:id="rId29"/>
    <p:sldId id="266" r:id="rId30"/>
    <p:sldId id="308" r:id="rId31"/>
    <p:sldId id="269" r:id="rId32"/>
    <p:sldId id="309" r:id="rId33"/>
    <p:sldId id="310" r:id="rId34"/>
    <p:sldId id="311" r:id="rId35"/>
    <p:sldId id="312" r:id="rId36"/>
    <p:sldId id="275" r:id="rId37"/>
    <p:sldId id="278" r:id="rId38"/>
    <p:sldId id="279" r:id="rId39"/>
    <p:sldId id="280" r:id="rId40"/>
    <p:sldId id="282" r:id="rId41"/>
    <p:sldId id="283" r:id="rId42"/>
    <p:sldId id="285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A8868-11E8-4290-AC60-0DFF18612948}" v="176" dt="2022-02-09T03:55:26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9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0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2BCB51-A024-4BDC-B6D4-6368CF8254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8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9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3C3C-831C-47B2-B3D1-3AAF43371219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E58A-EE93-4403-ABFA-B4FE2E87E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3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Advanced Control Strategies</a:t>
            </a:r>
          </a:p>
        </p:txBody>
      </p:sp>
    </p:spTree>
    <p:extLst>
      <p:ext uri="{BB962C8B-B14F-4D97-AF65-F5344CB8AC3E}">
        <p14:creationId xmlns:p14="http://schemas.microsoft.com/office/powerpoint/2010/main" val="128634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3" y="419387"/>
            <a:ext cx="7482609" cy="56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10152"/>
            <a:ext cx="7501082" cy="56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88" y="1122219"/>
            <a:ext cx="5607938" cy="4455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956" y="1230283"/>
            <a:ext cx="2668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Control of Batch Reactor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Ensures maximum production of desired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Suppress the production of undesired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Desired temperature should Rise at 5</a:t>
            </a:r>
            <a:r>
              <a:rPr lang="en-IN" baseline="30000" dirty="0"/>
              <a:t>0</a:t>
            </a:r>
            <a:r>
              <a:rPr lang="en-IN" dirty="0"/>
              <a:t>C per min </a:t>
            </a:r>
            <a:r>
              <a:rPr lang="en-IN" dirty="0" err="1"/>
              <a:t>upto</a:t>
            </a:r>
            <a:r>
              <a:rPr lang="en-IN" dirty="0"/>
              <a:t> certain time and then decrease at the same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What should be the control strategy ??</a:t>
            </a:r>
          </a:p>
        </p:txBody>
      </p:sp>
    </p:spTree>
    <p:extLst>
      <p:ext uri="{BB962C8B-B14F-4D97-AF65-F5344CB8AC3E}">
        <p14:creationId xmlns:p14="http://schemas.microsoft.com/office/powerpoint/2010/main" val="7250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88" y="1122219"/>
            <a:ext cx="5607938" cy="4455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918868"/>
            <a:ext cx="2668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Control of Batch Reactor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Feedback control of reactor temperature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Controller output sent to both control valves</a:t>
            </a:r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How the control valves will operate based on same controller signal?</a:t>
            </a:r>
          </a:p>
        </p:txBody>
      </p:sp>
    </p:spTree>
    <p:extLst>
      <p:ext uri="{BB962C8B-B14F-4D97-AF65-F5344CB8AC3E}">
        <p14:creationId xmlns:p14="http://schemas.microsoft.com/office/powerpoint/2010/main" val="31742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0531"/>
            <a:ext cx="7886700" cy="504643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Split Range Control Loop is used, where there are several manipulated variables, but a single output variable. </a:t>
            </a:r>
          </a:p>
          <a:p>
            <a:pPr fontAlgn="base"/>
            <a:r>
              <a:rPr lang="en-US" dirty="0"/>
              <a:t>The coordination among different manipulated variables is carried out by using Split Range Control.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b="1" dirty="0"/>
              <a:t>The split range control loop can be implemented in three different ways.</a:t>
            </a:r>
            <a:endParaRPr lang="en-US" dirty="0"/>
          </a:p>
          <a:p>
            <a:pPr lvl="1" fontAlgn="base"/>
            <a:r>
              <a:rPr lang="en-US" dirty="0"/>
              <a:t>Split Range Control</a:t>
            </a:r>
          </a:p>
          <a:p>
            <a:pPr lvl="1" fontAlgn="base"/>
            <a:r>
              <a:rPr lang="en-US" dirty="0"/>
              <a:t>Sequence Control</a:t>
            </a:r>
          </a:p>
          <a:p>
            <a:pPr lvl="1" fontAlgn="base"/>
            <a:r>
              <a:rPr lang="en-US" dirty="0"/>
              <a:t>Opposite Action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6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" y="1720735"/>
            <a:ext cx="2744207" cy="2144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1568345"/>
            <a:ext cx="3034911" cy="244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08" y="4017808"/>
            <a:ext cx="3283275" cy="2496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5673" y="127520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 Range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21746" y="1174854"/>
            <a:ext cx="21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Sequence Operation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4858" y="3724670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Opposite Action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72312" y="24383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834071" y="24383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28509" y="1911927"/>
            <a:ext cx="812800" cy="18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42" y="1403129"/>
            <a:ext cx="5607938" cy="4455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956" y="1230283"/>
            <a:ext cx="26683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Control of Batch Reactor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Controller output (range 4-20 mA) sent to both control valves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temperature increases, controller output decreases.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Cold water supply should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Hot water supply should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Cold side CV work between 4 to 12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Hot side CV work between 12 to 20 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0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66" y="1182373"/>
            <a:ext cx="5607938" cy="2785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2740" y="4497185"/>
            <a:ext cx="598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Control of overhead drum in a separator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normal operation, gas is sent to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Gas is sent to flare when drum pressure increases above normal operating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3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13" y="1182372"/>
            <a:ext cx="5193556" cy="3378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939" y="4953470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Control of pH neutralization reactor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76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Feedforward &amp; Ratio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Advanced Control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597"/>
            <a:ext cx="7886700" cy="510462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application of PID controller</a:t>
            </a:r>
          </a:p>
          <a:p>
            <a:pPr lvl="1"/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delay Compensator  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Control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range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and Ratio Control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control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 Control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 Position Control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Structure Control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249"/>
          </a:xfrm>
        </p:spPr>
        <p:txBody>
          <a:bodyPr/>
          <a:lstStyle/>
          <a:p>
            <a:pPr algn="ctr"/>
            <a:r>
              <a:rPr lang="en-US" dirty="0"/>
              <a:t>Feedback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675"/>
            <a:ext cx="7886700" cy="4967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Advantages of Feedback Control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Corrective action occurs as soon as the controlled variable deviates from the set point, regardless of the source and type of disturbance.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Feedback control requires minimal knowledge about the process to be controlled; in particular, a mathematical model of the process is </a:t>
            </a:r>
            <a:r>
              <a:rPr lang="en-US" altLang="en-US" i="1" dirty="0"/>
              <a:t>not</a:t>
            </a:r>
            <a:r>
              <a:rPr lang="en-US" altLang="en-US" dirty="0"/>
              <a:t> required, although it can be very useful for control system design.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PID controller is both versatile and robust. If process conditions change, retuning the controller usually produces satisfactory control.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2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/>
              <a:t>Feedback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24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Disadvantages of Feedback Control</a:t>
            </a:r>
            <a:endParaRPr lang="en-IN" sz="2200" dirty="0"/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/>
              <a:t>Corrective action is taken only after a deviation in the controlled variable occurs. Thus, </a:t>
            </a:r>
            <a:r>
              <a:rPr lang="en-US" altLang="en-US" sz="2200" i="1" dirty="0"/>
              <a:t>perfect control</a:t>
            </a:r>
            <a:r>
              <a:rPr lang="en-US" altLang="en-US" sz="2200" dirty="0"/>
              <a:t>, where the controlled variable does not deviate from the set point during disturbance or set-point changes, is theoretically impossible.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/>
              <a:t>Feedback control does not provide predictive control action to compensate for the effects of known or measurable disturbances.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/>
              <a:t>It may not be satisfactory for processes with large time constants and/or long time delays. If large and frequent disturbances occur, the process may operate continuously in a transient state and never attain the desired steady state.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/>
              <a:t>In some situations, the controlled variable cannot be measured on-line, and, consequently, feedback control is not feasible.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510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6522"/>
            <a:ext cx="7886700" cy="5677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FeedForward</a:t>
            </a:r>
            <a:r>
              <a:rPr lang="en-US" b="1" dirty="0"/>
              <a:t> Control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2873"/>
            <a:ext cx="7886700" cy="1136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The basic concept of feedforward control is to measure important disturbance variables and take corrective action before they upset the process.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41" y="2177549"/>
            <a:ext cx="4507609" cy="3421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2177549"/>
            <a:ext cx="3379091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/>
              <a:t>Rapid disturbance changes can occur as a result of steam demands made by downstream processing units.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This control system tends to be quite sensitive to rapid changes in the disturbance variable, steam flow rate, as a result of the small liquid capacity of the boiler drum.</a:t>
            </a:r>
          </a:p>
        </p:txBody>
      </p:sp>
    </p:spTree>
    <p:extLst>
      <p:ext uri="{BB962C8B-B14F-4D97-AF65-F5344CB8AC3E}">
        <p14:creationId xmlns:p14="http://schemas.microsoft.com/office/powerpoint/2010/main" val="29529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2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Feedforward Control</a:t>
            </a:r>
            <a:endParaRPr lang="en-IN" b="1" dirty="0"/>
          </a:p>
        </p:txBody>
      </p:sp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3590" y="2224477"/>
            <a:ext cx="5548079" cy="4028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9107" y="1090524"/>
            <a:ext cx="7965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feedforward control scheme can provide better control of the liquid level. Here the steam flow rate is measured, and the feedforward controller adjusts the feed water flow rate.</a:t>
            </a:r>
          </a:p>
        </p:txBody>
      </p:sp>
    </p:spTree>
    <p:extLst>
      <p:ext uri="{BB962C8B-B14F-4D97-AF65-F5344CB8AC3E}">
        <p14:creationId xmlns:p14="http://schemas.microsoft.com/office/powerpoint/2010/main" val="132931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8452"/>
            <a:ext cx="7886700" cy="6445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Feedforward-Feedback Control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815" y="1173205"/>
            <a:ext cx="4711534" cy="39529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673" y="1106461"/>
            <a:ext cx="332814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/>
              <a:t>In practical applications, feedforward control is normally used in combination with feedback control. 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Feedforward control is used to reduce the effects of measurable disturbances, while </a:t>
            </a:r>
            <a:r>
              <a:rPr lang="en-US" altLang="en-US" sz="2200" i="1" dirty="0"/>
              <a:t>feedback trim</a:t>
            </a:r>
            <a:r>
              <a:rPr lang="en-US" altLang="en-US" sz="2200" dirty="0"/>
              <a:t> compensates for inaccuracies in the process model, measurement error, and unmeasured disturbances.</a:t>
            </a:r>
          </a:p>
        </p:txBody>
      </p:sp>
    </p:spTree>
    <p:extLst>
      <p:ext uri="{BB962C8B-B14F-4D97-AF65-F5344CB8AC3E}">
        <p14:creationId xmlns:p14="http://schemas.microsoft.com/office/powerpoint/2010/main" val="14654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964"/>
            <a:ext cx="7772400" cy="6003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Derivation of FF Controller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81200" y="990600"/>
          <a:ext cx="58674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030200" imgH="2050560" progId="Visio.Drawing.4">
                  <p:embed/>
                </p:oleObj>
              </mc:Choice>
              <mc:Fallback>
                <p:oleObj name="VISIO" r:id="rId3" imgW="4030200" imgH="2050560" progId="Visio.Drawing.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5867400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Object 5"/>
              <p:cNvSpPr txBox="1"/>
              <p:nvPr/>
            </p:nvSpPr>
            <p:spPr bwMode="auto">
              <a:xfrm>
                <a:off x="762000" y="4343400"/>
                <a:ext cx="7772400" cy="21605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Solving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66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343400"/>
                <a:ext cx="7772400" cy="2160588"/>
              </a:xfrm>
              <a:prstGeom prst="rect">
                <a:avLst/>
              </a:prstGeom>
              <a:blipFill>
                <a:blip r:embed="rId5"/>
                <a:stretch>
                  <a:fillRect l="-62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Lead/Lag Element for Implementing FF Control</a:t>
            </a:r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112838" y="1222375"/>
          <a:ext cx="7159625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187440" imgH="2006280" progId="Equation.3">
                  <p:embed/>
                </p:oleObj>
              </mc:Choice>
              <mc:Fallback>
                <p:oleObj name="Equation" r:id="rId3" imgW="3187440" imgH="200628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222375"/>
                        <a:ext cx="7159625" cy="450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63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7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Feedforward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32873"/>
            <a:ext cx="8001000" cy="5496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4193308" y="4396509"/>
                <a:ext cx="4036292" cy="160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SSFF </a:t>
                </a:r>
                <a:r>
                  <a:rPr lang="en-US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ff</m:t>
                        </m:r>
                      </m:sub>
                    </m:sSub>
                  </m:oMath>
                </a14:m>
                <a:r>
                  <a:rPr lang="en-IN" dirty="0"/>
                  <a:t>        </a:t>
                </a:r>
                <a:r>
                  <a:rPr lang="en-US" b="0" dirty="0"/>
                  <a:t>SSFFD </a:t>
                </a:r>
                <a:r>
                  <a:rPr lang="en-US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 err="1"/>
                  <a:t>FFwD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FF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𝑙𝑔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93308" y="4396509"/>
                <a:ext cx="4036292" cy="1607107"/>
              </a:xfrm>
              <a:prstGeom prst="rect">
                <a:avLst/>
              </a:prstGeom>
              <a:blipFill>
                <a:blip r:embed="rId3"/>
                <a:stretch>
                  <a:fillRect l="-1360" t="-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5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249"/>
          </a:xfrm>
        </p:spPr>
        <p:txBody>
          <a:bodyPr/>
          <a:lstStyle/>
          <a:p>
            <a:pPr algn="ctr"/>
            <a:r>
              <a:rPr lang="en-IN" b="1" dirty="0"/>
              <a:t>Feedforward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375"/>
                <a:ext cx="7886700" cy="50815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Points to consider: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So the feedforward control element is not practically realizable because of predictive element.</a:t>
                </a:r>
              </a:p>
              <a:p>
                <a:r>
                  <a:rPr lang="en-US" altLang="en-US" dirty="0"/>
                  <a:t>However, we can approximate it by omitting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en-US" dirty="0"/>
                  <a:t> term and increasing the value of the lead time constant from</a:t>
                </a:r>
                <a14:m>
                  <m:oMath xmlns:m="http://schemas.openxmlformats.org/officeDocument/2006/math">
                    <m:r>
                      <a:rPr lang="en-IN" alt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𝑙𝑑</m:t>
                        </m:r>
                      </m:sub>
                    </m:sSub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𝑙𝑑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IN" dirty="0"/>
                  <a:t> then , it is physically unrealizable. Here, also we can approximate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375"/>
                <a:ext cx="7886700" cy="5081588"/>
              </a:xfrm>
              <a:blipFill>
                <a:blip r:embed="rId2"/>
                <a:stretch>
                  <a:fillRect l="-1391" t="-192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0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7037"/>
            <a:ext cx="7772400" cy="6525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Combined FF and FB Control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11975" y="839585"/>
          <a:ext cx="8610600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4937040" imgH="2258280" progId="Visio.Drawing.4">
                  <p:embed/>
                </p:oleObj>
              </mc:Choice>
              <mc:Fallback>
                <p:oleObj name="VISIO" r:id="rId3" imgW="4937040" imgH="2258280" progId="Visio.Drawing.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75" y="839585"/>
                        <a:ext cx="8610600" cy="393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760614" y="5102370"/>
          <a:ext cx="7876309" cy="96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3822480" imgH="469800" progId="Equation.3">
                  <p:embed/>
                </p:oleObj>
              </mc:Choice>
              <mc:Fallback>
                <p:oleObj name="Equation" r:id="rId5" imgW="3822480" imgH="4698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14" y="5102370"/>
                        <a:ext cx="7876309" cy="969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2342" y="1280159"/>
            <a:ext cx="2942705" cy="147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feedback trim</a:t>
            </a:r>
            <a:r>
              <a:rPr lang="en-US" altLang="en-US" dirty="0"/>
              <a:t> compensates for inaccuracies in the process model, measurement error, and unmeasured disturbances.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7250" y="6072117"/>
            <a:ext cx="724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Stability of the feedback loop is not altered by the Feedforward Controller</a:t>
            </a:r>
          </a:p>
        </p:txBody>
      </p:sp>
    </p:spTree>
    <p:extLst>
      <p:ext uri="{BB962C8B-B14F-4D97-AF65-F5344CB8AC3E}">
        <p14:creationId xmlns:p14="http://schemas.microsoft.com/office/powerpoint/2010/main" val="26391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Control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47" y="1284923"/>
            <a:ext cx="5436569" cy="351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1969" y="4904509"/>
            <a:ext cx="629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Hot oil Temperature is controlled by fuel gas flow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Fuel gas obtained from other process units and so pressure of the fuel gas fluctuates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Flow rate of fuel gas will be different for the same valve opening</a:t>
            </a:r>
          </a:p>
        </p:txBody>
      </p:sp>
    </p:spTree>
    <p:extLst>
      <p:ext uri="{BB962C8B-B14F-4D97-AF65-F5344CB8AC3E}">
        <p14:creationId xmlns:p14="http://schemas.microsoft.com/office/powerpoint/2010/main" val="31345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64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Combined FF and FB Control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2" y="1115061"/>
            <a:ext cx="6814816" cy="51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96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Ratio Control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375"/>
                <a:ext cx="7886700" cy="508158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Ratio control is a special type of feedforward control that has had widespread application in the process industries.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 objective is to maintain the ratio of two process variables as a specified value.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The two variables are usually flow rates, a manipulated variable </a:t>
                </a:r>
                <a:r>
                  <a:rPr lang="en-US" altLang="en-US" i="1" dirty="0"/>
                  <a:t>u</a:t>
                </a:r>
                <a:r>
                  <a:rPr lang="en-US" altLang="en-US" dirty="0"/>
                  <a:t>, and a disturbance variable </a:t>
                </a:r>
                <a:r>
                  <a:rPr lang="en-US" altLang="en-US" i="1" dirty="0"/>
                  <a:t>d</a:t>
                </a:r>
                <a:r>
                  <a:rPr lang="en-US" altLang="en-US" dirty="0"/>
                  <a:t>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Thus, the ratio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en-US" dirty="0"/>
                  <a:t> is controlled rather than the individual variables.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375"/>
                <a:ext cx="7886700" cy="5081588"/>
              </a:xfrm>
              <a:blipFill>
                <a:blip r:embed="rId2"/>
                <a:stretch>
                  <a:fillRect l="-1623" t="-2161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42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7849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b="1" dirty="0"/>
            </a:br>
            <a:r>
              <a:rPr lang="en-US" altLang="en-US" b="1" dirty="0"/>
              <a:t>Typical applications of ratio control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5129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Setting the relative amounts of components in blending operations</a:t>
            </a:r>
          </a:p>
          <a:p>
            <a:endParaRPr lang="en-IN" dirty="0"/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6127" y="1872667"/>
            <a:ext cx="6324599" cy="46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650" y="2332617"/>
            <a:ext cx="21330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Advantage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Actual ratio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calculated.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Disadvantage</a:t>
            </a:r>
            <a:r>
              <a:rPr lang="en-US" altLang="en-US" sz="20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Divider element must be included in the loop, and this element makes the process gain vary in a nonlinear fashion.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09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77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Typical applications of ratio control</a:t>
            </a:r>
            <a:endParaRPr lang="en-IN" dirty="0"/>
          </a:p>
        </p:txBody>
      </p:sp>
      <p:pic>
        <p:nvPicPr>
          <p:cNvPr id="4" name="Content Placeholder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6019" y="932873"/>
            <a:ext cx="5049331" cy="53163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1293091"/>
                <a:ext cx="3028951" cy="41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Preferred Scheme of Ratio Control.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000" dirty="0"/>
                  <a:t> Regardless of how ratio control is implemented, the process variables must be scaled appropriately.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000" dirty="0"/>
                  <a:t> Gain setting for the ratio station </a:t>
                </a:r>
                <a:r>
                  <a:rPr lang="en-US" altLang="en-US" sz="2000" i="1" dirty="0"/>
                  <a:t>K</a:t>
                </a:r>
                <a:r>
                  <a:rPr lang="en-US" altLang="en-US" sz="2000" i="1" baseline="-25000" dirty="0"/>
                  <a:t>r</a:t>
                </a:r>
                <a:r>
                  <a:rPr lang="en-US" altLang="en-US" sz="2000" dirty="0"/>
                  <a:t> must take into account the spans of the two flow transmitters.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3091"/>
                <a:ext cx="3028951" cy="4193264"/>
              </a:xfrm>
              <a:prstGeom prst="rect">
                <a:avLst/>
              </a:prstGeom>
              <a:blipFill>
                <a:blip r:embed="rId3"/>
                <a:stretch>
                  <a:fillRect l="-2213" t="-727" r="-1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971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Typical applications of ratio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1506"/>
            <a:ext cx="7886700" cy="5165457"/>
          </a:xfrm>
        </p:spPr>
        <p:txBody>
          <a:bodyPr/>
          <a:lstStyle/>
          <a:p>
            <a:r>
              <a:rPr lang="en-US" altLang="en-US" dirty="0"/>
              <a:t>Maintaining a stoichiometric ratio of reactants to a reactor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918854"/>
            <a:ext cx="7086600" cy="44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6983" y="254923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0-30 l/m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00066" y="547716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0-15 l/m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00219" y="3952581"/>
            <a:ext cx="1006764" cy="3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 =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305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7265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Ratio Control for Wastewater Neutralization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762000" y="895926"/>
          <a:ext cx="78359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5076720" imgH="2484000" progId="Visio.Drawing.4">
                  <p:embed/>
                </p:oleObj>
              </mc:Choice>
              <mc:Fallback>
                <p:oleObj name="VISIO" r:id="rId3" imgW="5076720" imgH="2484000" progId="Visio.Drawing.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95926"/>
                        <a:ext cx="7835900" cy="383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51164" y="5025301"/>
            <a:ext cx="7772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output of the pH controller is the ratio of </a:t>
            </a:r>
            <a:r>
              <a:rPr lang="en-US" altLang="en-US" dirty="0" err="1"/>
              <a:t>NaOH</a:t>
            </a:r>
            <a:r>
              <a:rPr lang="en-US" altLang="en-US" dirty="0"/>
              <a:t> flow rate to acid wastewater flow rate; therefore, the product of the controller output and the measured acid wastewater flow rate become the </a:t>
            </a:r>
            <a:r>
              <a:rPr lang="en-US" altLang="en-US" dirty="0" err="1"/>
              <a:t>setpoint</a:t>
            </a:r>
            <a:r>
              <a:rPr lang="en-US" altLang="en-US" dirty="0"/>
              <a:t> for the flow controller of the </a:t>
            </a:r>
            <a:r>
              <a:rPr lang="en-US" altLang="en-US" dirty="0" err="1"/>
              <a:t>NaOH</a:t>
            </a:r>
            <a:r>
              <a:rPr lang="en-US" altLang="en-US" dirty="0"/>
              <a:t> addition.</a:t>
            </a:r>
          </a:p>
        </p:txBody>
      </p:sp>
    </p:spTree>
    <p:extLst>
      <p:ext uri="{BB962C8B-B14F-4D97-AF65-F5344CB8AC3E}">
        <p14:creationId xmlns:p14="http://schemas.microsoft.com/office/powerpoint/2010/main" val="3674026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7977909" cy="54494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Ratio Control Requiring Dynamic Compensation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906821" y="1156855"/>
          <a:ext cx="75358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4618800" imgH="2522880" progId="Visio.Drawing.4">
                  <p:embed/>
                </p:oleObj>
              </mc:Choice>
              <mc:Fallback>
                <p:oleObj name="VISIO" r:id="rId3" imgW="4618800" imgH="2522880" progId="Visio.Drawing.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21" y="1156855"/>
                        <a:ext cx="75358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500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73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Auctioneering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22" y="1272630"/>
            <a:ext cx="4538749" cy="3487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911" y="1098267"/>
            <a:ext cx="271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 of Tubular reactor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32" y="1322720"/>
            <a:ext cx="3378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than one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manipulated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Selection of appropriate output from multiple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Selector (LS), High Selector(HS or Median Selector( MS) is used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55" y="4760491"/>
            <a:ext cx="2862000" cy="125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332" y="3881209"/>
            <a:ext cx="4136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Hotspot Temperature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hotspot travels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Difficult to pinpoint location of hotspot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multiple temperature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HS selects the highest temperature</a:t>
            </a:r>
          </a:p>
        </p:txBody>
      </p:sp>
    </p:spTree>
    <p:extLst>
      <p:ext uri="{BB962C8B-B14F-4D97-AF65-F5344CB8AC3E}">
        <p14:creationId xmlns:p14="http://schemas.microsoft.com/office/powerpoint/2010/main" val="37232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328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Override/Select Controls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097281"/>
            <a:ext cx="7886700" cy="1321724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are many times operated at the safety or equipment limits in order to maximize process throughput. 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upset periods, it is essential that safety limits are enforced.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62" y="2556165"/>
            <a:ext cx="5153291" cy="3054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2626823"/>
            <a:ext cx="3153640" cy="206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 level and exit flow rate of sand water slurry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Slurry velocity in the exit line must be above lower limit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581343"/>
            <a:ext cx="275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Normal : LC is operating</a:t>
            </a:r>
          </a:p>
          <a:p>
            <a:r>
              <a:rPr lang="en-IN" dirty="0"/>
              <a:t>Too Low Flow: FC overtakes</a:t>
            </a:r>
          </a:p>
        </p:txBody>
      </p:sp>
    </p:spTree>
    <p:extLst>
      <p:ext uri="{BB962C8B-B14F-4D97-AF65-F5344CB8AC3E}">
        <p14:creationId xmlns:p14="http://schemas.microsoft.com/office/powerpoint/2010/main" val="16143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2622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Furnace Tube Temperature Constraint Control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99518"/>
              </p:ext>
            </p:extLst>
          </p:nvPr>
        </p:nvGraphicFramePr>
        <p:xfrm>
          <a:off x="4432313" y="1690832"/>
          <a:ext cx="4257257" cy="379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3487320" imgH="3110400" progId="Visio.Drawing.4">
                  <p:embed/>
                </p:oleObj>
              </mc:Choice>
              <mc:Fallback>
                <p:oleObj name="VISIO" r:id="rId3" imgW="3487320" imgH="3110400" progId="Visio.Drawing.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13" y="1690832"/>
                        <a:ext cx="4257257" cy="3795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7589" y="1401464"/>
            <a:ext cx="3993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Under normal operation, the controller adjusts the furnace firing rate to maintain process stream at the </a:t>
            </a:r>
            <a:r>
              <a:rPr lang="en-US" altLang="en-US" dirty="0" err="1"/>
              <a:t>setpoint</a:t>
            </a:r>
            <a:r>
              <a:rPr lang="en-US" altLang="en-US" dirty="0"/>
              <a:t>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At higher fuel rates, excessive tube temperatures can result greatly reducing the useful life of the furnace tubes.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LS switch reduces the firing rate to ensure that the furnace tubes are not damaged.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82452"/>
            <a:ext cx="7886700" cy="673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4691152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FB controllers but only a single control valve (or other -final control element).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signal of the "master" controller is the set point for “slave" controller.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FB control loops are "nested" with the "slave" (or "secondary") control loop inside the "master" (or "primary") control loop.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98" y="1102027"/>
            <a:ext cx="59340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54845" y="1667618"/>
            <a:ext cx="186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Maintain fuel gas pressure / flow regardless of header pressure and valve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869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Flooding Constraint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700" y="1109749"/>
            <a:ext cx="7886700" cy="135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Objectives: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temperature at set point (composition control)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P &lt; 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(preventing flooding)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35" y="2468881"/>
            <a:ext cx="3314353" cy="3851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327" y="2859578"/>
            <a:ext cx="4164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Normal: temperature controller is working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P </a:t>
            </a:r>
            <a:r>
              <a:rPr lang="en-US" dirty="0"/>
              <a:t>is too high, the differential pressure (DP) controller takes over and reduce the steam flow set point.</a:t>
            </a:r>
          </a:p>
          <a:p>
            <a:endParaRPr lang="en-US" dirty="0"/>
          </a:p>
          <a:p>
            <a:r>
              <a:rPr lang="en-US" dirty="0"/>
              <a:t>Temp. controller: PI controller</a:t>
            </a:r>
          </a:p>
          <a:p>
            <a:endParaRPr lang="en-US" dirty="0"/>
          </a:p>
          <a:p>
            <a:r>
              <a:rPr lang="en-US" dirty="0"/>
              <a:t>DP controller: not tightly tuned</a:t>
            </a:r>
          </a:p>
          <a:p>
            <a:r>
              <a:rPr lang="en-US" dirty="0"/>
              <a:t>P control with flooding limit of DP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Multiple Constraints</a:t>
            </a:r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60505"/>
              </p:ext>
            </p:extLst>
          </p:nvPr>
        </p:nvGraphicFramePr>
        <p:xfrm>
          <a:off x="742950" y="1743652"/>
          <a:ext cx="7772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4933080" imgH="2439000" progId="Visio.Drawing.4">
                  <p:embed/>
                </p:oleObj>
              </mc:Choice>
              <mc:Fallback>
                <p:oleObj name="VISIO" r:id="rId3" imgW="4933080" imgH="2439000" progId="Visio.Drawing.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743652"/>
                        <a:ext cx="7772400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405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959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Cross-Limiting Firing Controls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307459"/>
              </p:ext>
            </p:extLst>
          </p:nvPr>
        </p:nvGraphicFramePr>
        <p:xfrm>
          <a:off x="3200060" y="943494"/>
          <a:ext cx="5659921" cy="525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3606480" imgH="3351240" progId="Visio.Drawing.4">
                  <p:embed/>
                </p:oleObj>
              </mc:Choice>
              <mc:Fallback>
                <p:oleObj name="VISIO" r:id="rId3" imgW="3606480" imgH="3351240" progId="Visio.Drawing.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060" y="943494"/>
                        <a:ext cx="5659921" cy="525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82138" y="1362977"/>
            <a:ext cx="2434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It is critical that excess oxygen is maintained during firing rate increases or decreases or CO will form.</a:t>
            </a:r>
          </a:p>
        </p:txBody>
      </p:sp>
    </p:spTree>
    <p:extLst>
      <p:ext uri="{BB962C8B-B14F-4D97-AF65-F5344CB8AC3E}">
        <p14:creationId xmlns:p14="http://schemas.microsoft.com/office/powerpoint/2010/main" val="15524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959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Cross-Limiting Firing Controls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2138" y="1362977"/>
            <a:ext cx="2434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It is critical that excess oxygen is maintained during firing rate increases or decreases or CO will form.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11161"/>
              </p:ext>
            </p:extLst>
          </p:nvPr>
        </p:nvGraphicFramePr>
        <p:xfrm>
          <a:off x="3328694" y="1099186"/>
          <a:ext cx="5340147" cy="496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3606480" imgH="3351240" progId="Visio.Drawing.4">
                  <p:embed/>
                </p:oleObj>
              </mc:Choice>
              <mc:Fallback>
                <p:oleObj name="VISIO" r:id="rId3" imgW="3606480" imgH="3351240" progId="Visio.Drawing.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94" y="1099186"/>
                        <a:ext cx="5340147" cy="4960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74073" y="3114148"/>
            <a:ext cx="2542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firing rate is increased, the air flow rate will lead the fuel flow rate.</a:t>
            </a:r>
          </a:p>
        </p:txBody>
      </p:sp>
    </p:spTree>
    <p:extLst>
      <p:ext uri="{BB962C8B-B14F-4D97-AF65-F5344CB8AC3E}">
        <p14:creationId xmlns:p14="http://schemas.microsoft.com/office/powerpoint/2010/main" val="1815440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959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Cross-Limiting Firing Controls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2138" y="1362977"/>
            <a:ext cx="2434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It is critical that excess oxygen is maintained during firing rate increases or decreases or CO will form.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90402"/>
              </p:ext>
            </p:extLst>
          </p:nvPr>
        </p:nvGraphicFramePr>
        <p:xfrm>
          <a:off x="3280367" y="1544942"/>
          <a:ext cx="5101633" cy="473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3606480" imgH="3351240" progId="Visio.Drawing.4">
                  <p:embed/>
                </p:oleObj>
              </mc:Choice>
              <mc:Fallback>
                <p:oleObj name="VISIO" r:id="rId3" imgW="3606480" imgH="3351240" progId="Visio.Drawing.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367" y="1544942"/>
                        <a:ext cx="5101633" cy="473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15637" y="3130773"/>
            <a:ext cx="2285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firing rate is decreased, the fuel flow rate will lead the air flow rate.</a:t>
            </a:r>
          </a:p>
        </p:txBody>
      </p:sp>
    </p:spTree>
    <p:extLst>
      <p:ext uri="{BB962C8B-B14F-4D97-AF65-F5344CB8AC3E}">
        <p14:creationId xmlns:p14="http://schemas.microsoft.com/office/powerpoint/2010/main" val="1745829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1071"/>
            <a:ext cx="7886700" cy="6407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Valve Position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84" y="1945178"/>
            <a:ext cx="5681816" cy="4232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785" y="852347"/>
            <a:ext cx="5441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Supply energy to downstream processes as they require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Minimize the energy consumption of heater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67" y="1945178"/>
            <a:ext cx="2685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Heater outlet controller</a:t>
            </a:r>
            <a:r>
              <a:rPr lang="en-US" dirty="0"/>
              <a:t>: </a:t>
            </a:r>
          </a:p>
          <a:p>
            <a:r>
              <a:rPr lang="en-US" dirty="0"/>
              <a:t>maintain the temp of the heater as it directed for enough supply of energy to down stream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245" y="3592007"/>
            <a:ext cx="2759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Valve position controller</a:t>
            </a:r>
            <a:r>
              <a:rPr lang="en-IN" dirty="0"/>
              <a:t>:</a:t>
            </a:r>
          </a:p>
          <a:p>
            <a:r>
              <a:rPr lang="en-US" dirty="0"/>
              <a:t>• Adjust the TC set point</a:t>
            </a:r>
          </a:p>
          <a:p>
            <a:r>
              <a:rPr lang="en-US" dirty="0"/>
              <a:t>so that the valve opening</a:t>
            </a:r>
          </a:p>
          <a:p>
            <a:r>
              <a:rPr lang="en-US" dirty="0"/>
              <a:t>of at least one of the valves</a:t>
            </a:r>
          </a:p>
          <a:p>
            <a:r>
              <a:rPr lang="en-IN" dirty="0"/>
              <a:t>is near “fully open”.</a:t>
            </a:r>
          </a:p>
          <a:p>
            <a:r>
              <a:rPr lang="en-IN" dirty="0"/>
              <a:t>(slow control)</a:t>
            </a:r>
          </a:p>
          <a:p>
            <a:r>
              <a:rPr lang="en-IN" dirty="0"/>
              <a:t>• I-control can be used.</a:t>
            </a:r>
          </a:p>
          <a:p>
            <a:r>
              <a:rPr lang="en-IN" dirty="0"/>
              <a:t>(slow but no offset)</a:t>
            </a:r>
          </a:p>
          <a:p>
            <a:r>
              <a:rPr lang="en-US" dirty="0"/>
              <a:t>• The SP should be around</a:t>
            </a:r>
          </a:p>
          <a:p>
            <a:r>
              <a:rPr lang="en-IN" dirty="0"/>
              <a:t>90-95% (fully open).</a:t>
            </a:r>
          </a:p>
        </p:txBody>
      </p:sp>
    </p:spTree>
    <p:extLst>
      <p:ext uri="{BB962C8B-B14F-4D97-AF65-F5344CB8AC3E}">
        <p14:creationId xmlns:p14="http://schemas.microsoft.com/office/powerpoint/2010/main" val="693922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26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Mixing Tank Cooling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99" y="2327830"/>
            <a:ext cx="4882797" cy="3108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207" y="1188720"/>
            <a:ext cx="6299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Objectives:</a:t>
            </a:r>
          </a:p>
          <a:p>
            <a:r>
              <a:rPr lang="en-US" dirty="0"/>
              <a:t>• Remove the heat of mixing and maintain mixture temperature</a:t>
            </a:r>
          </a:p>
          <a:p>
            <a:r>
              <a:rPr lang="en-US" dirty="0"/>
              <a:t>• Maximize the production of mixed feed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2177935"/>
            <a:ext cx="2954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Cascaded jacketed tank temp controller</a:t>
            </a:r>
            <a:r>
              <a:rPr lang="en-US" dirty="0"/>
              <a:t>: maintain the temp of the mixture by removal of heat of mixing using cooling water</a:t>
            </a:r>
          </a:p>
          <a:p>
            <a:endParaRPr lang="en-US" dirty="0"/>
          </a:p>
          <a:p>
            <a:r>
              <a:rPr lang="en-IN" b="1" dirty="0"/>
              <a:t>Valve position controller</a:t>
            </a:r>
            <a:r>
              <a:rPr lang="en-IN" dirty="0"/>
              <a:t>:</a:t>
            </a:r>
          </a:p>
          <a:p>
            <a:r>
              <a:rPr lang="en-US" dirty="0"/>
              <a:t>• Increase the feed flow of A while cooling capacity allows. (slow </a:t>
            </a:r>
            <a:r>
              <a:rPr lang="en-IN" dirty="0"/>
              <a:t>control)</a:t>
            </a:r>
          </a:p>
          <a:p>
            <a:r>
              <a:rPr lang="en-US" dirty="0"/>
              <a:t>• Mix ratio is maintained by</a:t>
            </a:r>
          </a:p>
          <a:p>
            <a:r>
              <a:rPr lang="en-IN" dirty="0"/>
              <a:t>ratio control scheme</a:t>
            </a:r>
          </a:p>
          <a:p>
            <a:r>
              <a:rPr lang="en-US" dirty="0"/>
              <a:t>• The SP should be around</a:t>
            </a:r>
          </a:p>
          <a:p>
            <a:r>
              <a:rPr lang="en-IN" dirty="0"/>
              <a:t>90-95% (fully open).</a:t>
            </a:r>
          </a:p>
        </p:txBody>
      </p:sp>
    </p:spTree>
    <p:extLst>
      <p:ext uri="{BB962C8B-B14F-4D97-AF65-F5344CB8AC3E}">
        <p14:creationId xmlns:p14="http://schemas.microsoft.com/office/powerpoint/2010/main" val="2410969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714"/>
            <a:ext cx="7886700" cy="74877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pressure of distillation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08" y="2239502"/>
            <a:ext cx="4184898" cy="4039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709" y="1030833"/>
            <a:ext cx="753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column pressure by adjusting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reflux flow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level is too low (below the heat transfer area), the vent must be open to relieve the column pressure.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709" y="2734887"/>
            <a:ext cx="3583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 the P 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reflux flow rate.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takes over if level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low.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LC takes over, there is a discrepancy, and it opens the vent valve.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 in summing station decides the vent opening.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951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Blending Process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73" y="1320528"/>
            <a:ext cx="4565942" cy="4633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450" y="1539853"/>
            <a:ext cx="3873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Maintain product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Maximize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additive flow rates are </a:t>
            </a:r>
            <a:r>
              <a:rPr lang="en-IN" dirty="0"/>
              <a:t>limited (constrained)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449" y="3391592"/>
            <a:ext cx="3183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Control scheme: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Override control for max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Ratio control for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Valve position control for additive flow constraint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82452"/>
            <a:ext cx="7886700" cy="673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4825786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Jacket Temperature can be controlled by adjusting cooling water flow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cooling water inlet temperature changes, the jacket temperature will change with same flow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rise in Reactor temperature, hot CW will be replaced by cold CW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3" y="1071652"/>
            <a:ext cx="59340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4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28" y="170815"/>
            <a:ext cx="7886700" cy="734001"/>
          </a:xfrm>
        </p:spPr>
        <p:txBody>
          <a:bodyPr>
            <a:normAutofit/>
          </a:bodyPr>
          <a:lstStyle/>
          <a:p>
            <a:r>
              <a:rPr lang="en-US" sz="3600" b="1" dirty="0"/>
              <a:t>Cascade Control : Block Diagram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6" y="891519"/>
            <a:ext cx="5708503" cy="321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78"/>
          <p:cNvGrpSpPr/>
          <p:nvPr/>
        </p:nvGrpSpPr>
        <p:grpSpPr>
          <a:xfrm>
            <a:off x="172852" y="3827002"/>
            <a:ext cx="8600234" cy="2313060"/>
            <a:chOff x="197306" y="3531438"/>
            <a:chExt cx="8600234" cy="231306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7306" y="4932596"/>
              <a:ext cx="548640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527701" y="4721356"/>
              <a:ext cx="798931" cy="4447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01625" y="4729458"/>
              <a:ext cx="720876" cy="4436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00236" y="4652110"/>
              <a:ext cx="803564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46014" y="475160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C1(s)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9001" y="4771054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V(s)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1110" y="471682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P(s)</a:t>
              </a:r>
              <a:endParaRPr lang="en-IN" dirty="0"/>
            </a:p>
          </p:txBody>
        </p:sp>
        <p:sp>
          <p:nvSpPr>
            <p:cNvPr id="12" name="Flowchart: Summing Junction 11"/>
            <p:cNvSpPr/>
            <p:nvPr/>
          </p:nvSpPr>
          <p:spPr>
            <a:xfrm>
              <a:off x="744666" y="4740875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7509" y="4716826"/>
              <a:ext cx="226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098" y="483697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222501" y="4948994"/>
              <a:ext cx="394212" cy="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30" idx="1"/>
            </p:cNvCxnSpPr>
            <p:nvPr/>
          </p:nvCxnSpPr>
          <p:spPr>
            <a:xfrm flipV="1">
              <a:off x="2999065" y="4944315"/>
              <a:ext cx="339757" cy="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0" idx="3"/>
              <a:endCxn id="6" idx="1"/>
            </p:cNvCxnSpPr>
            <p:nvPr/>
          </p:nvCxnSpPr>
          <p:spPr>
            <a:xfrm flipV="1">
              <a:off x="4059698" y="4943744"/>
              <a:ext cx="468003" cy="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384933" y="4921146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78633" y="5833016"/>
              <a:ext cx="74066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99159" y="4469241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" y="4469241"/>
                  <a:ext cx="54630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59757" y="450788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757" y="4507888"/>
                  <a:ext cx="3713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973267" y="5110207"/>
              <a:ext cx="0" cy="73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Summing Junction 28"/>
            <p:cNvSpPr/>
            <p:nvPr/>
          </p:nvSpPr>
          <p:spPr>
            <a:xfrm>
              <a:off x="2585279" y="4746658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338822" y="4722499"/>
              <a:ext cx="720876" cy="4436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31" name="Flowchart: Summing Junction 30"/>
            <p:cNvSpPr/>
            <p:nvPr/>
          </p:nvSpPr>
          <p:spPr>
            <a:xfrm>
              <a:off x="5752390" y="4724874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5345" y="472945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C2(s)</a:t>
              </a:r>
              <a:endParaRPr lang="en-IN" dirty="0"/>
            </a:p>
          </p:txBody>
        </p:sp>
        <p:cxnSp>
          <p:nvCxnSpPr>
            <p:cNvPr id="43" name="Straight Arrow Connector 42"/>
            <p:cNvCxnSpPr>
              <a:stCxn id="6" idx="3"/>
              <a:endCxn id="31" idx="2"/>
            </p:cNvCxnSpPr>
            <p:nvPr/>
          </p:nvCxnSpPr>
          <p:spPr>
            <a:xfrm flipV="1">
              <a:off x="5326632" y="4921147"/>
              <a:ext cx="4257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8" idx="1"/>
            </p:cNvCxnSpPr>
            <p:nvPr/>
          </p:nvCxnSpPr>
          <p:spPr>
            <a:xfrm flipV="1">
              <a:off x="6191121" y="4901492"/>
              <a:ext cx="4091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93990" y="4902969"/>
              <a:ext cx="6035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367970" y="489675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804644" y="5536830"/>
              <a:ext cx="3566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29" idx="4"/>
            </p:cNvCxnSpPr>
            <p:nvPr/>
          </p:nvCxnSpPr>
          <p:spPr>
            <a:xfrm flipV="1">
              <a:off x="2804644" y="5139203"/>
              <a:ext cx="1" cy="411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181585" y="4932596"/>
              <a:ext cx="32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31" idx="0"/>
            </p:cNvCxnSpPr>
            <p:nvPr/>
          </p:nvCxnSpPr>
          <p:spPr>
            <a:xfrm>
              <a:off x="5971755" y="3925107"/>
              <a:ext cx="1" cy="799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Summing Junction 64"/>
            <p:cNvSpPr/>
            <p:nvPr/>
          </p:nvSpPr>
          <p:spPr>
            <a:xfrm>
              <a:off x="7755259" y="4693613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Arrow Connector 66"/>
            <p:cNvCxnSpPr>
              <a:stCxn id="8" idx="3"/>
              <a:endCxn id="65" idx="2"/>
            </p:cNvCxnSpPr>
            <p:nvPr/>
          </p:nvCxnSpPr>
          <p:spPr>
            <a:xfrm flipV="1">
              <a:off x="7403800" y="4889886"/>
              <a:ext cx="3514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971417" y="3892787"/>
              <a:ext cx="1" cy="799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79529" y="3576286"/>
                  <a:ext cx="777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29" y="3576286"/>
                  <a:ext cx="77713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591709" y="3531438"/>
                  <a:ext cx="782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709" y="3531438"/>
                  <a:ext cx="78245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/>
            <p:cNvSpPr txBox="1"/>
            <p:nvPr/>
          </p:nvSpPr>
          <p:spPr>
            <a:xfrm>
              <a:off x="2534212" y="47479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94326" y="47268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35844" y="45819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25206" y="46238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96906" y="4689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96556" y="487039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55254" y="4775513"/>
                <a:ext cx="341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54" y="4775513"/>
                <a:ext cx="341745" cy="369332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88587" y="4827724"/>
                <a:ext cx="256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87" y="4827724"/>
                <a:ext cx="256315" cy="369332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25947" y="4784978"/>
                <a:ext cx="56977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47" y="4784978"/>
                <a:ext cx="569771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46656" y="710253"/>
                <a:ext cx="173932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Hot oil Temp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/>
              </a:p>
              <a:p>
                <a:r>
                  <a:rPr lang="en-US" dirty="0"/>
                  <a:t>Cold oil Temp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Fuel gas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/>
              </a:p>
              <a:p>
                <a:r>
                  <a:rPr lang="en-US" dirty="0"/>
                  <a:t>Header 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Valve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56" y="710253"/>
                <a:ext cx="1739322" cy="1477328"/>
              </a:xfrm>
              <a:prstGeom prst="rect">
                <a:avLst/>
              </a:prstGeom>
              <a:blipFill>
                <a:blip r:embed="rId10"/>
                <a:stretch>
                  <a:fillRect l="-3158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22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28" y="170815"/>
            <a:ext cx="7886700" cy="734001"/>
          </a:xfrm>
        </p:spPr>
        <p:txBody>
          <a:bodyPr>
            <a:normAutofit/>
          </a:bodyPr>
          <a:lstStyle/>
          <a:p>
            <a:r>
              <a:rPr lang="en-US" sz="3600" b="1" dirty="0"/>
              <a:t>Cascade Control : Feedback Equation</a:t>
            </a:r>
            <a:endParaRPr lang="en-IN" sz="3600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02161" y="825184"/>
            <a:ext cx="8600234" cy="2313060"/>
            <a:chOff x="197306" y="3531438"/>
            <a:chExt cx="8600234" cy="231306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7306" y="4932596"/>
              <a:ext cx="548640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527701" y="4721356"/>
              <a:ext cx="798931" cy="4447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01625" y="4729458"/>
              <a:ext cx="720876" cy="4436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00236" y="4652110"/>
              <a:ext cx="803564" cy="49876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46014" y="475160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C1(s)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9001" y="4771054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V(s)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1110" y="471682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P(s)</a:t>
              </a:r>
              <a:endParaRPr lang="en-IN" dirty="0"/>
            </a:p>
          </p:txBody>
        </p:sp>
        <p:sp>
          <p:nvSpPr>
            <p:cNvPr id="12" name="Flowchart: Summing Junction 11"/>
            <p:cNvSpPr/>
            <p:nvPr/>
          </p:nvSpPr>
          <p:spPr>
            <a:xfrm>
              <a:off x="744666" y="4740875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7509" y="4716826"/>
              <a:ext cx="226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098" y="483697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222501" y="4948994"/>
              <a:ext cx="394212" cy="45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30" idx="1"/>
            </p:cNvCxnSpPr>
            <p:nvPr/>
          </p:nvCxnSpPr>
          <p:spPr>
            <a:xfrm flipV="1">
              <a:off x="2999065" y="4944315"/>
              <a:ext cx="339757" cy="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0" idx="3"/>
              <a:endCxn id="6" idx="1"/>
            </p:cNvCxnSpPr>
            <p:nvPr/>
          </p:nvCxnSpPr>
          <p:spPr>
            <a:xfrm flipV="1">
              <a:off x="4059698" y="4943744"/>
              <a:ext cx="468003" cy="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384933" y="4921146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78633" y="5833016"/>
              <a:ext cx="74066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99159" y="4469241"/>
                  <a:ext cx="54630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" y="4469241"/>
                  <a:ext cx="546303" cy="390748"/>
                </a:xfrm>
                <a:prstGeom prst="rect">
                  <a:avLst/>
                </a:prstGeom>
                <a:blipFill>
                  <a:blip r:embed="rId2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59757" y="450788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757" y="4507888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973267" y="5110207"/>
              <a:ext cx="0" cy="73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Summing Junction 28"/>
            <p:cNvSpPr/>
            <p:nvPr/>
          </p:nvSpPr>
          <p:spPr>
            <a:xfrm>
              <a:off x="2585279" y="4746658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338822" y="4722499"/>
              <a:ext cx="720876" cy="4436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C(s)</a:t>
              </a:r>
              <a:endParaRPr lang="en-IN" dirty="0"/>
            </a:p>
          </p:txBody>
        </p:sp>
        <p:sp>
          <p:nvSpPr>
            <p:cNvPr id="31" name="Flowchart: Summing Junction 30"/>
            <p:cNvSpPr/>
            <p:nvPr/>
          </p:nvSpPr>
          <p:spPr>
            <a:xfrm>
              <a:off x="5752390" y="4724874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5345" y="472945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C2(s)</a:t>
              </a:r>
              <a:endParaRPr lang="en-IN" dirty="0"/>
            </a:p>
          </p:txBody>
        </p:sp>
        <p:cxnSp>
          <p:nvCxnSpPr>
            <p:cNvPr id="43" name="Straight Arrow Connector 42"/>
            <p:cNvCxnSpPr>
              <a:stCxn id="6" idx="3"/>
              <a:endCxn id="31" idx="2"/>
            </p:cNvCxnSpPr>
            <p:nvPr/>
          </p:nvCxnSpPr>
          <p:spPr>
            <a:xfrm flipV="1">
              <a:off x="5326632" y="4921147"/>
              <a:ext cx="4257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8" idx="1"/>
            </p:cNvCxnSpPr>
            <p:nvPr/>
          </p:nvCxnSpPr>
          <p:spPr>
            <a:xfrm flipV="1">
              <a:off x="6191121" y="4901492"/>
              <a:ext cx="4091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93990" y="4902969"/>
              <a:ext cx="6035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367970" y="489675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804644" y="5536830"/>
              <a:ext cx="3566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29" idx="4"/>
            </p:cNvCxnSpPr>
            <p:nvPr/>
          </p:nvCxnSpPr>
          <p:spPr>
            <a:xfrm flipV="1">
              <a:off x="2804644" y="5139203"/>
              <a:ext cx="1" cy="411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181585" y="4932596"/>
              <a:ext cx="32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31" idx="0"/>
            </p:cNvCxnSpPr>
            <p:nvPr/>
          </p:nvCxnSpPr>
          <p:spPr>
            <a:xfrm>
              <a:off x="5971755" y="3925107"/>
              <a:ext cx="1" cy="799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Summing Junction 64"/>
            <p:cNvSpPr/>
            <p:nvPr/>
          </p:nvSpPr>
          <p:spPr>
            <a:xfrm>
              <a:off x="7755259" y="4693613"/>
              <a:ext cx="438731" cy="392545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Arrow Connector 66"/>
            <p:cNvCxnSpPr>
              <a:stCxn id="8" idx="3"/>
              <a:endCxn id="65" idx="2"/>
            </p:cNvCxnSpPr>
            <p:nvPr/>
          </p:nvCxnSpPr>
          <p:spPr>
            <a:xfrm flipV="1">
              <a:off x="7403800" y="4889886"/>
              <a:ext cx="3514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971417" y="3892787"/>
              <a:ext cx="1" cy="799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79529" y="3576286"/>
                  <a:ext cx="777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29" y="3576286"/>
                  <a:ext cx="77713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591709" y="3531438"/>
                  <a:ext cx="782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709" y="3531438"/>
                  <a:ext cx="7824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/>
            <p:cNvSpPr txBox="1"/>
            <p:nvPr/>
          </p:nvSpPr>
          <p:spPr>
            <a:xfrm>
              <a:off x="2534212" y="47479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94326" y="47268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35844" y="45819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25206" y="46238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96906" y="4689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96556" y="487039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543" y="3296775"/>
                <a:ext cx="8363470" cy="34919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endParaRPr lang="en-IN" sz="2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543" y="3296775"/>
                <a:ext cx="8363470" cy="349195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353632" y="1864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1759" y="1751455"/>
                <a:ext cx="56977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59" y="1751455"/>
                <a:ext cx="569771" cy="390748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86312" y="1859845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12" y="1859845"/>
                <a:ext cx="472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Control</a:t>
            </a:r>
          </a:p>
        </p:txBody>
      </p:sp>
      <p:sp>
        <p:nvSpPr>
          <p:cNvPr id="4" name="object 59"/>
          <p:cNvSpPr txBox="1">
            <a:spLocks noGrp="1"/>
          </p:cNvSpPr>
          <p:nvPr>
            <p:ph idx="1"/>
          </p:nvPr>
        </p:nvSpPr>
        <p:spPr>
          <a:xfrm>
            <a:off x="628650" y="951345"/>
            <a:ext cx="7886700" cy="52256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6" marR="464820" indent="0">
              <a:lnSpc>
                <a:spcPts val="1570"/>
              </a:lnSpc>
              <a:buNone/>
              <a:tabLst>
                <a:tab pos="242570" algn="l"/>
              </a:tabLst>
            </a:pPr>
            <a:r>
              <a:rPr lang="en-IN" sz="2000" b="1" spc="-10" dirty="0">
                <a:latin typeface="Times New Roman"/>
                <a:cs typeface="Times New Roman"/>
              </a:rPr>
              <a:t>Advantages</a:t>
            </a:r>
          </a:p>
          <a:p>
            <a:pPr marL="242570" marR="464820" indent="-230504">
              <a:lnSpc>
                <a:spcPts val="1570"/>
              </a:lnSpc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Reject the disturbance in the </a:t>
            </a:r>
            <a:r>
              <a:rPr sz="2000" spc="-5" dirty="0">
                <a:cs typeface="Times New Roman"/>
              </a:rPr>
              <a:t>sla</a:t>
            </a:r>
            <a:r>
              <a:rPr sz="2000" spc="-10" dirty="0">
                <a:cs typeface="Times New Roman"/>
              </a:rPr>
              <a:t>ve lo</a:t>
            </a:r>
            <a:r>
              <a:rPr sz="2000" spc="-5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p before </a:t>
            </a:r>
            <a:r>
              <a:rPr sz="2000" spc="-5" dirty="0">
                <a:cs typeface="Times New Roman"/>
              </a:rPr>
              <a:t>it </a:t>
            </a:r>
            <a:r>
              <a:rPr sz="2000" spc="-10" dirty="0">
                <a:cs typeface="Times New Roman"/>
              </a:rPr>
              <a:t>affects the main process variables.</a:t>
            </a:r>
            <a:endParaRPr sz="2000" dirty="0">
              <a:cs typeface="Times New Roman"/>
            </a:endParaRPr>
          </a:p>
          <a:p>
            <a:pPr marL="242570" indent="-230504">
              <a:lnSpc>
                <a:spcPct val="100000"/>
              </a:lnSpc>
              <a:spcBef>
                <a:spcPts val="155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Lineari</a:t>
            </a:r>
            <a:r>
              <a:rPr sz="2000" spc="-25" dirty="0">
                <a:cs typeface="Times New Roman"/>
              </a:rPr>
              <a:t>z</a:t>
            </a:r>
            <a:r>
              <a:rPr sz="2000" spc="-10" dirty="0">
                <a:cs typeface="Times New Roman"/>
              </a:rPr>
              <a:t>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slave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process</a:t>
            </a:r>
            <a:endParaRPr sz="2000" dirty="0">
              <a:cs typeface="Times New Roman"/>
            </a:endParaRPr>
          </a:p>
          <a:p>
            <a:pPr marL="242570" indent="-230504">
              <a:lnSpc>
                <a:spcPct val="100000"/>
              </a:lnSpc>
              <a:spcBef>
                <a:spcPts val="185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Improve the dynamics of the slave process</a:t>
            </a:r>
            <a:endParaRPr sz="2000" dirty="0">
              <a:cs typeface="Times New Roman"/>
            </a:endParaRPr>
          </a:p>
          <a:p>
            <a:pPr>
              <a:lnSpc>
                <a:spcPts val="900"/>
              </a:lnSpc>
              <a:spcBef>
                <a:spcPts val="29"/>
              </a:spcBef>
              <a:buFont typeface="Times New Roman"/>
              <a:buChar char="–"/>
            </a:pPr>
            <a:endParaRPr sz="900" dirty="0"/>
          </a:p>
          <a:p>
            <a:pPr marL="0" indent="0">
              <a:lnSpc>
                <a:spcPts val="1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070">
              <a:lnSpc>
                <a:spcPct val="100000"/>
              </a:lnSpc>
              <a:buFont typeface="Times New Roman"/>
              <a:buChar char="–"/>
            </a:pPr>
            <a:endParaRPr sz="1000" dirty="0">
              <a:latin typeface="Times New Roman"/>
              <a:cs typeface="Times New Roman"/>
            </a:endParaRPr>
          </a:p>
          <a:p>
            <a:pPr marL="242570" marR="87630" indent="-230504">
              <a:lnSpc>
                <a:spcPts val="1570"/>
              </a:lnSpc>
              <a:spcBef>
                <a:spcPts val="334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The slave </a:t>
            </a:r>
            <a:r>
              <a:rPr sz="2000" spc="-20" dirty="0">
                <a:cs typeface="Times New Roman"/>
              </a:rPr>
              <a:t>p</a:t>
            </a:r>
            <a:r>
              <a:rPr sz="2000" spc="-15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ocess </a:t>
            </a:r>
            <a:r>
              <a:rPr sz="2000" spc="-5" dirty="0">
                <a:cs typeface="Times New Roman"/>
              </a:rPr>
              <a:t>is </a:t>
            </a:r>
            <a:r>
              <a:rPr sz="2000" spc="-10" dirty="0">
                <a:cs typeface="Times New Roman"/>
              </a:rPr>
              <a:t>at least 3 times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as </a:t>
            </a:r>
            <a:r>
              <a:rPr sz="2000" spc="-15" dirty="0">
                <a:cs typeface="Times New Roman"/>
              </a:rPr>
              <a:t>f</a:t>
            </a:r>
            <a:r>
              <a:rPr sz="2000" spc="-10" dirty="0">
                <a:cs typeface="Times New Roman"/>
              </a:rPr>
              <a:t>aster as ma</a:t>
            </a:r>
            <a:r>
              <a:rPr lang="en-IN" sz="2000" spc="-10" dirty="0">
                <a:cs typeface="Times New Roman"/>
              </a:rPr>
              <a:t>s</a:t>
            </a:r>
            <a:r>
              <a:rPr sz="2000" spc="-10" dirty="0" err="1">
                <a:cs typeface="Times New Roman"/>
              </a:rPr>
              <a:t>ter</a:t>
            </a:r>
            <a:r>
              <a:rPr sz="2000" spc="-10" dirty="0">
                <a:cs typeface="Times New Roman"/>
              </a:rPr>
              <a:t> loop in terms of response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time.</a:t>
            </a:r>
            <a:endParaRPr sz="2000" dirty="0">
              <a:cs typeface="Times New Roman"/>
            </a:endParaRPr>
          </a:p>
          <a:p>
            <a:pPr marL="242570" marR="70485" indent="-230504">
              <a:lnSpc>
                <a:spcPct val="90100"/>
              </a:lnSpc>
              <a:spcBef>
                <a:spcPts val="334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The slave loop may not need to be controlled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exactly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at set point.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(I-</a:t>
            </a:r>
            <a:r>
              <a:rPr sz="2000" spc="-10" dirty="0">
                <a:cs typeface="Times New Roman"/>
              </a:rPr>
              <a:t> mode </a:t>
            </a:r>
            <a:r>
              <a:rPr sz="2000" spc="-5" dirty="0">
                <a:cs typeface="Times New Roman"/>
              </a:rPr>
              <a:t>is </a:t>
            </a:r>
            <a:r>
              <a:rPr sz="2000" spc="-10" dirty="0">
                <a:cs typeface="Times New Roman"/>
              </a:rPr>
              <a:t>not necessary in many c</a:t>
            </a:r>
            <a:r>
              <a:rPr sz="2000" spc="-2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ses.) It needs to be controlled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to provide fast action on disturbance and set point change. (P-mode may be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suffice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most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cases.)</a:t>
            </a:r>
            <a:endParaRPr sz="2000" dirty="0">
              <a:cs typeface="Times New Roman"/>
            </a:endParaRPr>
          </a:p>
          <a:p>
            <a:pPr marL="242570" marR="170180" indent="-230504">
              <a:lnSpc>
                <a:spcPts val="1570"/>
              </a:lnSpc>
              <a:spcBef>
                <a:spcPts val="375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slave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loop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should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be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tuned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f</a:t>
            </a:r>
            <a:r>
              <a:rPr sz="2000" spc="-2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rst</a:t>
            </a:r>
            <a:r>
              <a:rPr sz="2000" spc="5" dirty="0">
                <a:cs typeface="Times New Roman"/>
              </a:rPr>
              <a:t> </a:t>
            </a:r>
            <a:r>
              <a:rPr sz="2000" spc="-35" dirty="0">
                <a:cs typeface="Times New Roman"/>
              </a:rPr>
              <a:t>w</a:t>
            </a:r>
            <a:r>
              <a:rPr sz="2000" spc="-15" dirty="0">
                <a:cs typeface="Times New Roman"/>
              </a:rPr>
              <a:t>h</a:t>
            </a:r>
            <a:r>
              <a:rPr sz="2000" spc="-5" dirty="0">
                <a:cs typeface="Times New Roman"/>
              </a:rPr>
              <a:t>ile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master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manual.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The</a:t>
            </a:r>
            <a:r>
              <a:rPr lang="en-IN" sz="2000" spc="-10" dirty="0">
                <a:cs typeface="Times New Roman"/>
              </a:rPr>
              <a:t>n</a:t>
            </a:r>
            <a:r>
              <a:rPr sz="2000" spc="-10" dirty="0">
                <a:cs typeface="Times New Roman"/>
              </a:rPr>
              <a:t> tune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master</a:t>
            </a:r>
            <a:r>
              <a:rPr sz="2000" spc="5" dirty="0">
                <a:cs typeface="Times New Roman"/>
              </a:rPr>
              <a:t> </a:t>
            </a:r>
            <a:r>
              <a:rPr sz="2000" spc="-35" dirty="0">
                <a:cs typeface="Times New Roman"/>
              </a:rPr>
              <a:t>w</a:t>
            </a:r>
            <a:r>
              <a:rPr sz="2000" spc="-15" dirty="0">
                <a:cs typeface="Times New Roman"/>
              </a:rPr>
              <a:t>h</a:t>
            </a:r>
            <a:r>
              <a:rPr sz="2000" spc="-5" dirty="0">
                <a:cs typeface="Times New Roman"/>
              </a:rPr>
              <a:t>ile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s</a:t>
            </a:r>
            <a:r>
              <a:rPr sz="2000" spc="-10" dirty="0">
                <a:cs typeface="Times New Roman"/>
              </a:rPr>
              <a:t>lave</a:t>
            </a:r>
            <a:r>
              <a:rPr sz="2000" spc="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is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in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automatic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mode.</a:t>
            </a:r>
            <a:endParaRPr sz="2000" dirty="0">
              <a:cs typeface="Times New Roman"/>
            </a:endParaRPr>
          </a:p>
          <a:p>
            <a:pPr marL="242570" indent="-230504">
              <a:lnSpc>
                <a:spcPct val="100000"/>
              </a:lnSpc>
              <a:spcBef>
                <a:spcPts val="155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If the slave </a:t>
            </a:r>
            <a:r>
              <a:rPr sz="2000" spc="-5" dirty="0">
                <a:cs typeface="Times New Roman"/>
              </a:rPr>
              <a:t>is </a:t>
            </a:r>
            <a:r>
              <a:rPr sz="2000" spc="-10" dirty="0">
                <a:cs typeface="Times New Roman"/>
              </a:rPr>
              <a:t>retuned for some reas</a:t>
            </a:r>
            <a:r>
              <a:rPr sz="2000" spc="-5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ns, the master should be retuned.</a:t>
            </a:r>
            <a:endParaRPr sz="2000" dirty="0">
              <a:cs typeface="Times New Roman"/>
            </a:endParaRPr>
          </a:p>
          <a:p>
            <a:pPr marL="242570" indent="-230504">
              <a:lnSpc>
                <a:spcPct val="100000"/>
              </a:lnSpc>
              <a:spcBef>
                <a:spcPts val="185"/>
              </a:spcBef>
              <a:buFont typeface="Times New Roman"/>
              <a:buChar char="–"/>
              <a:tabLst>
                <a:tab pos="242570" algn="l"/>
              </a:tabLst>
            </a:pPr>
            <a:r>
              <a:rPr sz="2000" spc="-10" dirty="0">
                <a:cs typeface="Times New Roman"/>
              </a:rPr>
              <a:t>The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master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can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be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transferred</a:t>
            </a:r>
            <a:r>
              <a:rPr sz="2000" spc="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to ‘auto’ after the slave becomes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‘aut</a:t>
            </a:r>
            <a:r>
              <a:rPr sz="2000" spc="-5" dirty="0">
                <a:cs typeface="Times New Roman"/>
              </a:rPr>
              <a:t>o’.</a:t>
            </a:r>
            <a:endParaRPr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7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03092"/>
          </a:xfrm>
        </p:spPr>
        <p:txBody>
          <a:bodyPr>
            <a:noAutofit/>
          </a:bodyPr>
          <a:lstStyle/>
          <a:p>
            <a:r>
              <a:rPr lang="en-US" sz="3600" b="1" dirty="0"/>
              <a:t>Furnace Control : </a:t>
            </a:r>
            <a:r>
              <a:rPr lang="en-US" sz="3600" b="1" dirty="0" err="1"/>
              <a:t>Matlab</a:t>
            </a:r>
            <a:r>
              <a:rPr lang="en-US" sz="3600" b="1" dirty="0"/>
              <a:t> Implementation 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68219"/>
                <a:ext cx="8164368" cy="1191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     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</a:rPr>
                  <a:t>y is Temperature, u is flow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00" dirty="0"/>
                  <a:t> ; u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is CV opening  and d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, header </a:t>
                </a:r>
                <a:r>
                  <a:rPr lang="en-IN" sz="2200" dirty="0" err="1"/>
                  <a:t>pres</a:t>
                </a: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68219"/>
                <a:ext cx="8164368" cy="1191490"/>
              </a:xfrm>
              <a:blipFill>
                <a:blip r:embed="rId2"/>
                <a:stretch>
                  <a:fillRect t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3345" y="2161310"/>
            <a:ext cx="834967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/>
              <a:t>s=</a:t>
            </a:r>
            <a:r>
              <a:rPr lang="en-IN" dirty="0" err="1"/>
              <a:t>tf</a:t>
            </a:r>
            <a:r>
              <a:rPr lang="en-IN" dirty="0"/>
              <a:t>('s');</a:t>
            </a:r>
          </a:p>
          <a:p>
            <a:r>
              <a:rPr lang="en-IN" dirty="0"/>
              <a:t>P=10/(s+1)/(s+2)/(s+3);</a:t>
            </a:r>
          </a:p>
          <a:p>
            <a:r>
              <a:rPr lang="en-IN" dirty="0"/>
              <a:t>V=2.2/(2*s+1);</a:t>
            </a:r>
          </a:p>
          <a:p>
            <a:r>
              <a:rPr lang="en-IN" dirty="0"/>
              <a:t>VD=3/(s+2);</a:t>
            </a:r>
          </a:p>
          <a:p>
            <a:r>
              <a:rPr lang="en-US" dirty="0">
                <a:solidFill>
                  <a:srgbClr val="FF0000"/>
                </a:solidFill>
              </a:rPr>
              <a:t>% Tune PI controller for target </a:t>
            </a:r>
          </a:p>
          <a:p>
            <a:r>
              <a:rPr lang="en-US" dirty="0">
                <a:solidFill>
                  <a:srgbClr val="FF0000"/>
                </a:solidFill>
              </a:rPr>
              <a:t>%bandwidth is 0.2 rad/s and </a:t>
            </a:r>
          </a:p>
          <a:p>
            <a:r>
              <a:rPr lang="en-US" dirty="0">
                <a:solidFill>
                  <a:srgbClr val="FF0000"/>
                </a:solidFill>
              </a:rPr>
              <a:t>%phase Margin 60</a:t>
            </a:r>
          </a:p>
          <a:p>
            <a:r>
              <a:rPr lang="en-IN" dirty="0"/>
              <a:t>C = </a:t>
            </a:r>
            <a:r>
              <a:rPr lang="en-IN" dirty="0" err="1"/>
              <a:t>pidtune</a:t>
            </a:r>
            <a:r>
              <a:rPr lang="en-IN" dirty="0"/>
              <a:t>(P*</a:t>
            </a:r>
            <a:r>
              <a:rPr lang="en-IN" dirty="0" err="1"/>
              <a:t>V,pidstd</a:t>
            </a:r>
            <a:r>
              <a:rPr lang="en-IN" dirty="0"/>
              <a:t>(1,1),0.2);</a:t>
            </a:r>
          </a:p>
          <a:p>
            <a:r>
              <a:rPr lang="en-IN" dirty="0"/>
              <a:t>sys1 = feedback(P*V*C,1);</a:t>
            </a:r>
          </a:p>
          <a:p>
            <a:r>
              <a:rPr lang="en-IN" dirty="0"/>
              <a:t>sys1.Name = 'Single Loop';</a:t>
            </a:r>
          </a:p>
          <a:p>
            <a:r>
              <a:rPr lang="en-US" dirty="0">
                <a:solidFill>
                  <a:srgbClr val="FF0000"/>
                </a:solidFill>
              </a:rPr>
              <a:t>% target bandwidth 2 rad/s and </a:t>
            </a:r>
          </a:p>
          <a:p>
            <a:r>
              <a:rPr lang="en-US" dirty="0">
                <a:solidFill>
                  <a:srgbClr val="FF0000"/>
                </a:solidFill>
              </a:rPr>
              <a:t>% phase margin 60 for Inner controller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C2 = </a:t>
            </a:r>
            <a:r>
              <a:rPr lang="en-IN" dirty="0" err="1"/>
              <a:t>pidtune</a:t>
            </a:r>
            <a:r>
              <a:rPr lang="en-IN" dirty="0"/>
              <a:t>(</a:t>
            </a:r>
            <a:r>
              <a:rPr lang="en-IN" dirty="0" err="1"/>
              <a:t>V,pidstd</a:t>
            </a:r>
            <a:r>
              <a:rPr lang="en-IN" dirty="0"/>
              <a:t>(1,1),2);</a:t>
            </a:r>
          </a:p>
          <a:p>
            <a:r>
              <a:rPr lang="en-IN" dirty="0" err="1"/>
              <a:t>clsys</a:t>
            </a:r>
            <a:r>
              <a:rPr lang="en-IN" dirty="0"/>
              <a:t> = feedback(V*C2,1); </a:t>
            </a:r>
          </a:p>
          <a:p>
            <a:r>
              <a:rPr lang="en-IN" dirty="0"/>
              <a:t>sys2 = feedback(</a:t>
            </a:r>
            <a:r>
              <a:rPr lang="en-IN" dirty="0" err="1"/>
              <a:t>clsys</a:t>
            </a:r>
            <a:r>
              <a:rPr lang="en-IN" dirty="0"/>
              <a:t>*P*C,1); </a:t>
            </a:r>
          </a:p>
          <a:p>
            <a:r>
              <a:rPr lang="en-IN" dirty="0"/>
              <a:t>sys2.Name = 'Cascade';</a:t>
            </a:r>
          </a:p>
          <a:p>
            <a:r>
              <a:rPr lang="en-IN" dirty="0"/>
              <a:t>figure;</a:t>
            </a:r>
          </a:p>
          <a:p>
            <a:r>
              <a:rPr lang="en-IN" dirty="0"/>
              <a:t>step(sys1,'r',sys2,'b')</a:t>
            </a:r>
          </a:p>
          <a:p>
            <a:r>
              <a:rPr lang="en-IN" dirty="0"/>
              <a:t>legend('</a:t>
            </a:r>
            <a:r>
              <a:rPr lang="en-IN" dirty="0" err="1"/>
              <a:t>show','location','southeast</a:t>
            </a:r>
            <a:r>
              <a:rPr lang="en-IN" dirty="0"/>
              <a:t>')</a:t>
            </a:r>
          </a:p>
          <a:p>
            <a:r>
              <a:rPr lang="en-IN" dirty="0"/>
              <a:t>title('Reference Tracking')</a:t>
            </a:r>
          </a:p>
          <a:p>
            <a:r>
              <a:rPr lang="en-US" dirty="0">
                <a:solidFill>
                  <a:srgbClr val="FF0000"/>
                </a:solidFill>
              </a:rPr>
              <a:t>% Disturbance rejection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sys1d1 = feedback(P,V*C); </a:t>
            </a:r>
          </a:p>
          <a:p>
            <a:r>
              <a:rPr lang="en-IN" dirty="0"/>
              <a:t>sys1d1.Name = 'Single Loop';</a:t>
            </a:r>
          </a:p>
          <a:p>
            <a:r>
              <a:rPr lang="en-IN" dirty="0"/>
              <a:t>sys2d1 = P*VD/(1+V*C2+V*P*C*C2); </a:t>
            </a:r>
          </a:p>
          <a:p>
            <a:r>
              <a:rPr lang="en-IN" dirty="0"/>
              <a:t>sys2d1.Name = 'Cascade';</a:t>
            </a:r>
          </a:p>
          <a:p>
            <a:r>
              <a:rPr lang="en-IN" dirty="0"/>
              <a:t>figure;</a:t>
            </a:r>
          </a:p>
          <a:p>
            <a:r>
              <a:rPr lang="en-IN" dirty="0"/>
              <a:t>step(sys1d1,'r',sys2d1,'b')</a:t>
            </a:r>
          </a:p>
          <a:p>
            <a:r>
              <a:rPr lang="en-IN" dirty="0"/>
              <a:t>legend('show')</a:t>
            </a:r>
          </a:p>
          <a:p>
            <a:r>
              <a:rPr lang="en-IN" dirty="0"/>
              <a:t>title('Disturbance Rejection')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1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5468</TotalTime>
  <Words>2563</Words>
  <Application>Microsoft Office PowerPoint</Application>
  <PresentationFormat>On-screen Show (4:3)</PresentationFormat>
  <Paragraphs>328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VISIO</vt:lpstr>
      <vt:lpstr>Equation</vt:lpstr>
      <vt:lpstr>Traditional Advanced Control Strategies</vt:lpstr>
      <vt:lpstr>Traditional Advanced Control Strategies</vt:lpstr>
      <vt:lpstr>Cascade Control</vt:lpstr>
      <vt:lpstr>Cascade Control</vt:lpstr>
      <vt:lpstr>Cascade Control</vt:lpstr>
      <vt:lpstr>Cascade Control : Block Diagram</vt:lpstr>
      <vt:lpstr>Cascade Control : Feedback Equation</vt:lpstr>
      <vt:lpstr>Cascade Control</vt:lpstr>
      <vt:lpstr>Furnace Control : Matlab Implementation </vt:lpstr>
      <vt:lpstr>PowerPoint Presentation</vt:lpstr>
      <vt:lpstr>PowerPoint Presentation</vt:lpstr>
      <vt:lpstr>Split Range Control</vt:lpstr>
      <vt:lpstr>Split Range Control</vt:lpstr>
      <vt:lpstr>Split Range Control</vt:lpstr>
      <vt:lpstr>Split Range Control</vt:lpstr>
      <vt:lpstr>Split Range Control</vt:lpstr>
      <vt:lpstr>Split Range Control</vt:lpstr>
      <vt:lpstr>Split Range Control</vt:lpstr>
      <vt:lpstr>Feedforward &amp; Ratio Control</vt:lpstr>
      <vt:lpstr>Feedback Control</vt:lpstr>
      <vt:lpstr>Feedback Control</vt:lpstr>
      <vt:lpstr>FeedForward Control</vt:lpstr>
      <vt:lpstr>Feedforward Control</vt:lpstr>
      <vt:lpstr>Feedforward-Feedback Control</vt:lpstr>
      <vt:lpstr>Derivation of FF Controller</vt:lpstr>
      <vt:lpstr>Lead/Lag Element for Implementing FF Control</vt:lpstr>
      <vt:lpstr>Feedforward Control</vt:lpstr>
      <vt:lpstr>Feedforward Control</vt:lpstr>
      <vt:lpstr>Combined FF and FB Control</vt:lpstr>
      <vt:lpstr>Combined FF and FB Control</vt:lpstr>
      <vt:lpstr>Ratio Control</vt:lpstr>
      <vt:lpstr> Typical applications of ratio control </vt:lpstr>
      <vt:lpstr>Typical applications of ratio control</vt:lpstr>
      <vt:lpstr>Typical applications of ratio control</vt:lpstr>
      <vt:lpstr>Ratio Control for Wastewater Neutralization</vt:lpstr>
      <vt:lpstr>Ratio Control Requiring Dynamic Compensation</vt:lpstr>
      <vt:lpstr>Auctioneering Control</vt:lpstr>
      <vt:lpstr>Override/Select Controls</vt:lpstr>
      <vt:lpstr>Furnace Tube Temperature Constraint Control</vt:lpstr>
      <vt:lpstr>Column Flooding Constraint Control</vt:lpstr>
      <vt:lpstr>Controlling Multiple Constraints</vt:lpstr>
      <vt:lpstr>Cross-Limiting Firing Controls</vt:lpstr>
      <vt:lpstr>Cross-Limiting Firing Controls</vt:lpstr>
      <vt:lpstr>Cross-Limiting Firing Controls</vt:lpstr>
      <vt:lpstr>Valve Position Control</vt:lpstr>
      <vt:lpstr>Mixing Tank Cooling Control</vt:lpstr>
      <vt:lpstr>Floating pressure of distillation column</vt:lpstr>
      <vt:lpstr>Blending Process Control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Advanced Control Strategies</dc:title>
  <dc:creator>Chemical</dc:creator>
  <cp:lastModifiedBy>ANS Home</cp:lastModifiedBy>
  <cp:revision>69</cp:revision>
  <dcterms:created xsi:type="dcterms:W3CDTF">2020-02-25T13:01:19Z</dcterms:created>
  <dcterms:modified xsi:type="dcterms:W3CDTF">2023-03-01T03:16:46Z</dcterms:modified>
</cp:coreProperties>
</file>